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2D050"/>
    <a:srgbClr val="00B0F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0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7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5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0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799240" y="0"/>
            <a:ext cx="4452244" cy="6834659"/>
            <a:chOff x="3523265" y="0"/>
            <a:chExt cx="4452244" cy="6834659"/>
          </a:xfrm>
        </p:grpSpPr>
        <p:grpSp>
          <p:nvGrpSpPr>
            <p:cNvPr id="80" name="Group 79"/>
            <p:cNvGrpSpPr/>
            <p:nvPr/>
          </p:nvGrpSpPr>
          <p:grpSpPr>
            <a:xfrm>
              <a:off x="3582259" y="0"/>
              <a:ext cx="4334896" cy="6152698"/>
              <a:chOff x="2070959" y="292962"/>
              <a:chExt cx="4334896" cy="6152698"/>
            </a:xfrm>
          </p:grpSpPr>
          <p:sp>
            <p:nvSpPr>
              <p:cNvPr id="4" name="Block Arc 3"/>
              <p:cNvSpPr/>
              <p:nvPr/>
            </p:nvSpPr>
            <p:spPr>
              <a:xfrm>
                <a:off x="2183907" y="292962"/>
                <a:ext cx="4110361" cy="4114800"/>
              </a:xfrm>
              <a:prstGeom prst="blockArc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183907" y="2607814"/>
                <a:ext cx="1029810" cy="3835154"/>
              </a:xfrm>
              <a:prstGeom prst="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072320" y="2350362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264458" y="2607814"/>
                <a:ext cx="1029810" cy="3835154"/>
              </a:xfrm>
              <a:prstGeom prst="rect">
                <a:avLst/>
              </a:prstGeom>
              <a:solidFill>
                <a:srgbClr val="92D05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154104" y="2350361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4239087" y="292962"/>
                <a:ext cx="0" cy="10119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4978400" y="901700"/>
                <a:ext cx="717551" cy="711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82224" y="901700"/>
                <a:ext cx="717551" cy="711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255869" y="1917605"/>
                <a:ext cx="1975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B0F0"/>
                    </a:solidFill>
                  </a:rPr>
                  <a:t>I n f o r m a t </a:t>
                </a:r>
                <a:r>
                  <a:rPr lang="en-US" b="1" dirty="0" err="1" smtClean="0">
                    <a:solidFill>
                      <a:srgbClr val="00B0F0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 o n</a:t>
                </a:r>
                <a:endParaRPr 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024" y="1612900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Collection</a:t>
                </a:r>
                <a:endParaRPr lang="en-US" sz="16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041955" y="782877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Ingestion</a:t>
                </a:r>
                <a:endParaRPr lang="en-US" sz="16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11750" y="1619558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Use</a:t>
                </a:r>
                <a:endParaRPr lang="en-US" sz="16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80812" y="782877"/>
                <a:ext cx="1480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Maintenance</a:t>
                </a:r>
                <a:endParaRPr lang="en-US" sz="1600" b="1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183907" y="2601156"/>
                <a:ext cx="1029810" cy="77131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182609" y="3367957"/>
                <a:ext cx="1029810" cy="77131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182609" y="4137753"/>
                <a:ext cx="1029810" cy="77131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182609" y="4906067"/>
                <a:ext cx="1029810" cy="77131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182609" y="5674350"/>
                <a:ext cx="1029810" cy="77131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113314" y="2694423"/>
                <a:ext cx="116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Access</a:t>
                </a:r>
                <a:br>
                  <a:rPr lang="en-US" sz="1600" b="1" dirty="0" smtClean="0"/>
                </a:br>
                <a:r>
                  <a:rPr lang="en-US" sz="1600" b="1" dirty="0" smtClean="0"/>
                  <a:t>Contro</a:t>
                </a:r>
                <a:r>
                  <a:rPr lang="en-US" sz="1600" b="1" dirty="0"/>
                  <a:t>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72320" y="3459075"/>
                <a:ext cx="125311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Loss</a:t>
                </a:r>
                <a:br>
                  <a:rPr lang="en-US" sz="1600" b="1" dirty="0" smtClean="0"/>
                </a:br>
                <a:r>
                  <a:rPr lang="en-US" sz="1600" b="1" dirty="0" smtClean="0"/>
                  <a:t>Prevention</a:t>
                </a:r>
                <a:endParaRPr lang="en-US" sz="16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072320" y="4231020"/>
                <a:ext cx="125311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Error</a:t>
                </a:r>
                <a:br>
                  <a:rPr lang="en-US" sz="1600" b="1" dirty="0" smtClean="0"/>
                </a:br>
                <a:r>
                  <a:rPr lang="en-US" sz="1600" b="1" dirty="0" smtClean="0"/>
                  <a:t>Prevention</a:t>
                </a:r>
                <a:endParaRPr lang="en-US" sz="16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072320" y="5118962"/>
                <a:ext cx="12531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Detection</a:t>
                </a:r>
                <a:endParaRPr lang="en-US" sz="16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070959" y="5890272"/>
                <a:ext cx="12531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Correction</a:t>
                </a:r>
                <a:endParaRPr lang="en-US" sz="1600" b="1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264458" y="2601156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264458" y="3561276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264458" y="4522062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264458" y="548318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96461" y="2911574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Hardware</a:t>
                </a:r>
                <a:endParaRPr lang="en-US" sz="1600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197324" y="3872059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Software</a:t>
                </a:r>
                <a:endParaRPr lang="en-US" sz="16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196461" y="4832845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Storage</a:t>
                </a:r>
                <a:endParaRPr lang="en-US" sz="16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196461" y="5792299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Services</a:t>
                </a:r>
                <a:endParaRPr lang="en-US" sz="16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247355" y="3270279"/>
                <a:ext cx="513410" cy="238860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5050"/>
                    </a:solidFill>
                  </a:rPr>
                  <a:t>Control</a:t>
                </a:r>
                <a:endParaRPr lang="en-US" b="1" dirty="0">
                  <a:solidFill>
                    <a:srgbClr val="FF5050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736655" y="2792367"/>
                <a:ext cx="513410" cy="3414284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92D050"/>
                    </a:solidFill>
                  </a:rPr>
                  <a:t>Technology</a:t>
                </a:r>
                <a:endParaRPr lang="en-US" b="1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3582259" y="6151786"/>
              <a:ext cx="4334896" cy="667342"/>
            </a:xfrm>
            <a:prstGeom prst="snip2SameRect">
              <a:avLst/>
            </a:prstGeom>
            <a:solidFill>
              <a:schemeClr val="bg1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82259" y="6265419"/>
              <a:ext cx="1444752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027011" y="6265419"/>
              <a:ext cx="1444752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471763" y="6265420"/>
              <a:ext cx="1444752" cy="55370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68016" y="6249883"/>
              <a:ext cx="15627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Business</a:t>
              </a:r>
              <a:br>
                <a:rPr lang="en-US" sz="1600" b="1" dirty="0" smtClean="0"/>
              </a:br>
              <a:r>
                <a:rPr lang="en-US" sz="1600" b="1" dirty="0" smtClean="0"/>
                <a:t>Model</a:t>
              </a:r>
              <a:endParaRPr lang="en-US" sz="16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23265" y="6372994"/>
              <a:ext cx="15627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Compliance</a:t>
              </a:r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12768" y="6249884"/>
              <a:ext cx="15627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Technological</a:t>
              </a:r>
              <a:br>
                <a:rPr lang="en-US" sz="1600" b="1" dirty="0" smtClean="0"/>
              </a:br>
              <a:r>
                <a:rPr lang="en-US" sz="1600" b="1" dirty="0" smtClean="0"/>
                <a:t>Feasibility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0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 flipH="1">
            <a:off x="2622303" y="-283213"/>
            <a:ext cx="3736692" cy="3690347"/>
          </a:xfrm>
          <a:prstGeom prst="blockArc">
            <a:avLst>
              <a:gd name="adj1" fmla="val 14265485"/>
              <a:gd name="adj2" fmla="val 18065906"/>
              <a:gd name="adj3" fmla="val 31874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flipH="1">
            <a:off x="2270764" y="-251370"/>
            <a:ext cx="4110361" cy="4114800"/>
          </a:xfrm>
          <a:prstGeom prst="blockArc">
            <a:avLst>
              <a:gd name="adj1" fmla="val 10800000"/>
              <a:gd name="adj2" fmla="val 14240261"/>
              <a:gd name="adj3" fmla="val 24492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2593762" y="-250045"/>
            <a:ext cx="4110361" cy="4114800"/>
          </a:xfrm>
          <a:prstGeom prst="blockArc">
            <a:avLst>
              <a:gd name="adj1" fmla="val 10800000"/>
              <a:gd name="adj2" fmla="val 14318063"/>
              <a:gd name="adj3" fmla="val 2485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81289" y="1806030"/>
            <a:ext cx="1251751" cy="25079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2595168" y="2063482"/>
            <a:ext cx="1029810" cy="3835154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ounded Rectangle 10"/>
          <p:cNvSpPr/>
          <p:nvPr/>
        </p:nvSpPr>
        <p:spPr>
          <a:xfrm>
            <a:off x="5238986" y="1806029"/>
            <a:ext cx="1251751" cy="25079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Rectangle 21"/>
          <p:cNvSpPr/>
          <p:nvPr/>
        </p:nvSpPr>
        <p:spPr>
          <a:xfrm>
            <a:off x="2595168" y="2056824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/>
          <p:cNvSpPr/>
          <p:nvPr/>
        </p:nvSpPr>
        <p:spPr>
          <a:xfrm>
            <a:off x="2595168" y="3016944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2595168" y="3977730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2595168" y="4938849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2687257" y="2369449"/>
            <a:ext cx="859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Hardware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706754" y="3354084"/>
            <a:ext cx="80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Software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57112" y="4309484"/>
            <a:ext cx="70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Storage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41158" y="5271600"/>
            <a:ext cx="751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Services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937211" y="3103959"/>
            <a:ext cx="403828" cy="174554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5050"/>
                </a:solidFill>
              </a:rPr>
              <a:t>Control</a:t>
            </a:r>
            <a:endParaRPr lang="en-US" sz="1200" b="1" dirty="0">
              <a:solidFill>
                <a:srgbClr val="FF5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6251" y="2742395"/>
            <a:ext cx="403828" cy="246867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Technology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2" name="Snip Same Side Corner Rectangle 31"/>
          <p:cNvSpPr/>
          <p:nvPr/>
        </p:nvSpPr>
        <p:spPr>
          <a:xfrm>
            <a:off x="2479928" y="5900416"/>
            <a:ext cx="4010810" cy="667342"/>
          </a:xfrm>
          <a:prstGeom prst="snip2SameRect">
            <a:avLst>
              <a:gd name="adj1" fmla="val 14933"/>
              <a:gd name="adj2" fmla="val 0"/>
            </a:avLst>
          </a:prstGeom>
          <a:solidFill>
            <a:schemeClr val="bg1">
              <a:lumMod val="6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/>
          <p:cNvSpPr/>
          <p:nvPr/>
        </p:nvSpPr>
        <p:spPr>
          <a:xfrm>
            <a:off x="5146569" y="6014313"/>
            <a:ext cx="1344168" cy="5537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4094936" y="6060333"/>
            <a:ext cx="77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Business</a:t>
            </a:r>
            <a:br>
              <a:rPr lang="en-US" sz="1200" b="1" dirty="0" smtClean="0"/>
            </a:br>
            <a:r>
              <a:rPr lang="en-US" sz="1200" b="1" dirty="0" smtClean="0"/>
              <a:t>Model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682520" y="6147863"/>
            <a:ext cx="928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Compliance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63541" y="6146760"/>
            <a:ext cx="1110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Risk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790353" y="1237081"/>
            <a:ext cx="1389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B0F0"/>
                </a:solidFill>
              </a:rPr>
              <a:t>I n f o r m a t </a:t>
            </a:r>
            <a:r>
              <a:rPr lang="en-US" sz="1200" b="1" dirty="0" err="1" smtClean="0">
                <a:solidFill>
                  <a:srgbClr val="00B0F0"/>
                </a:solidFill>
              </a:rPr>
              <a:t>i</a:t>
            </a:r>
            <a:r>
              <a:rPr lang="en-US" sz="1200" b="1" dirty="0" smtClean="0">
                <a:solidFill>
                  <a:srgbClr val="00B0F0"/>
                </a:solidFill>
              </a:rPr>
              <a:t> o n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13248" y="6014313"/>
            <a:ext cx="1335024" cy="5537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ectangle 38"/>
          <p:cNvSpPr/>
          <p:nvPr/>
        </p:nvSpPr>
        <p:spPr>
          <a:xfrm>
            <a:off x="2479927" y="6014416"/>
            <a:ext cx="1335024" cy="5537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4248735" y="143532"/>
            <a:ext cx="473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Use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46568" y="944693"/>
            <a:ext cx="10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Maintenance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27406" y="944693"/>
            <a:ext cx="776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Creation</a:t>
            </a:r>
            <a:endParaRPr lang="en-US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5361095" y="2063149"/>
            <a:ext cx="1029810" cy="3835154"/>
          </a:xfrm>
          <a:prstGeom prst="rect">
            <a:avLst/>
          </a:prstGeom>
          <a:solidFill>
            <a:srgbClr val="FF5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/>
          <p:cNvSpPr/>
          <p:nvPr/>
        </p:nvSpPr>
        <p:spPr>
          <a:xfrm>
            <a:off x="5361095" y="2056491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Rectangle 53"/>
          <p:cNvSpPr/>
          <p:nvPr/>
        </p:nvSpPr>
        <p:spPr>
          <a:xfrm>
            <a:off x="5361095" y="3016611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Rectangle 54"/>
          <p:cNvSpPr/>
          <p:nvPr/>
        </p:nvSpPr>
        <p:spPr>
          <a:xfrm>
            <a:off x="5361095" y="3977397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Rectangle 55"/>
          <p:cNvSpPr/>
          <p:nvPr/>
        </p:nvSpPr>
        <p:spPr>
          <a:xfrm>
            <a:off x="5361095" y="4938516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TextBox 56"/>
          <p:cNvSpPr txBox="1"/>
          <p:nvPr/>
        </p:nvSpPr>
        <p:spPr>
          <a:xfrm>
            <a:off x="5527041" y="2370032"/>
            <a:ext cx="69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Security</a:t>
            </a:r>
            <a:endParaRPr 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423618" y="3356443"/>
            <a:ext cx="904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Availability</a:t>
            </a:r>
            <a:endParaRPr 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442066" y="4233038"/>
            <a:ext cx="86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Processing</a:t>
            </a:r>
            <a:br>
              <a:rPr lang="en-US" sz="1200" b="1" dirty="0" smtClean="0"/>
            </a:br>
            <a:r>
              <a:rPr lang="en-US" sz="1200" b="1" dirty="0" smtClean="0"/>
              <a:t>Integrity</a:t>
            </a:r>
            <a:endParaRPr 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309406" y="5277703"/>
            <a:ext cx="113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Confidentiality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798077" y="5579502"/>
            <a:ext cx="1389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 n v I r o n m e n t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6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79927" y="-279775"/>
            <a:ext cx="4010811" cy="6847899"/>
            <a:chOff x="2479927" y="-279775"/>
            <a:chExt cx="4010811" cy="6847899"/>
          </a:xfrm>
        </p:grpSpPr>
        <p:sp>
          <p:nvSpPr>
            <p:cNvPr id="44" name="Block Arc 43"/>
            <p:cNvSpPr/>
            <p:nvPr/>
          </p:nvSpPr>
          <p:spPr>
            <a:xfrm flipH="1">
              <a:off x="2593762" y="-245045"/>
              <a:ext cx="3797142" cy="4114800"/>
            </a:xfrm>
            <a:prstGeom prst="blockArc">
              <a:avLst>
                <a:gd name="adj1" fmla="val 10800000"/>
                <a:gd name="adj2" fmla="val 21594672"/>
                <a:gd name="adj3" fmla="val 27145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479927" y="-279775"/>
              <a:ext cx="4010811" cy="6847899"/>
              <a:chOff x="2479927" y="-279775"/>
              <a:chExt cx="4010811" cy="6847899"/>
            </a:xfrm>
          </p:grpSpPr>
          <p:sp>
            <p:nvSpPr>
              <p:cNvPr id="5" name="Block Arc 4"/>
              <p:cNvSpPr/>
              <p:nvPr/>
            </p:nvSpPr>
            <p:spPr>
              <a:xfrm flipH="1">
                <a:off x="2612414" y="-279775"/>
                <a:ext cx="3736692" cy="3690347"/>
              </a:xfrm>
              <a:prstGeom prst="blockArc">
                <a:avLst>
                  <a:gd name="adj1" fmla="val 14265485"/>
                  <a:gd name="adj2" fmla="val 18065906"/>
                  <a:gd name="adj3" fmla="val 31874"/>
                </a:avLst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481289" y="1806030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95168" y="2063482"/>
                <a:ext cx="1029810" cy="3835154"/>
              </a:xfrm>
              <a:prstGeom prst="rect">
                <a:avLst/>
              </a:prstGeom>
              <a:solidFill>
                <a:schemeClr val="accent6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238986" y="1806029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95168" y="205682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95168" y="301694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95168" y="3977730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95168" y="4938849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87257" y="2369449"/>
                <a:ext cx="8594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Hardware</a:t>
                </a:r>
                <a:endParaRPr lang="en-US" sz="12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706754" y="3354084"/>
                <a:ext cx="806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Software</a:t>
                </a:r>
                <a:endParaRPr lang="en-US" sz="12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757112" y="4309484"/>
                <a:ext cx="7073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Storage</a:t>
                </a:r>
                <a:endParaRPr lang="en-US" sz="12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41158" y="5271600"/>
                <a:ext cx="7516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Services</a:t>
                </a:r>
                <a:endParaRPr lang="en-US" sz="12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37211" y="3103959"/>
                <a:ext cx="403828" cy="174554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Control</a:t>
                </a:r>
                <a:endParaRPr lang="en-US" sz="12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36251" y="2742395"/>
                <a:ext cx="403828" cy="2468672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Technology</a:t>
                </a:r>
                <a:endParaRPr lang="en-US" sz="1200" b="1" dirty="0"/>
              </a:p>
            </p:txBody>
          </p:sp>
          <p:sp>
            <p:nvSpPr>
              <p:cNvPr id="32" name="Snip Same Side Corner Rectangle 31"/>
              <p:cNvSpPr/>
              <p:nvPr/>
            </p:nvSpPr>
            <p:spPr>
              <a:xfrm>
                <a:off x="2479928" y="5900416"/>
                <a:ext cx="4010810" cy="667342"/>
              </a:xfrm>
              <a:prstGeom prst="snip2SameRect">
                <a:avLst>
                  <a:gd name="adj1" fmla="val 14933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6569" y="6014313"/>
                <a:ext cx="1344168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94936" y="6060333"/>
                <a:ext cx="779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Business</a:t>
                </a:r>
                <a:br>
                  <a:rPr lang="en-US" sz="1200" b="1" dirty="0" smtClean="0"/>
                </a:br>
                <a:r>
                  <a:rPr lang="en-US" sz="1200" b="1" dirty="0" smtClean="0"/>
                  <a:t>Model</a:t>
                </a:r>
                <a:endParaRPr lang="en-US" sz="12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82520" y="6147863"/>
                <a:ext cx="928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Compliance</a:t>
                </a:r>
                <a:endParaRPr lang="en-US" sz="12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3541" y="6146760"/>
                <a:ext cx="1110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Risk</a:t>
                </a:r>
                <a:endParaRPr lang="en-US" sz="12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785782" y="1133333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 n f o r m a t </a:t>
                </a:r>
                <a:r>
                  <a:rPr lang="en-US" sz="1200" b="1" dirty="0" err="1" smtClean="0"/>
                  <a:t>i</a:t>
                </a:r>
                <a:r>
                  <a:rPr lang="en-US" sz="1200" b="1" dirty="0" smtClean="0"/>
                  <a:t> o n</a:t>
                </a:r>
                <a:endParaRPr lang="en-US" sz="1200" b="1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3248" y="6014313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79927" y="6014416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55736" y="167987"/>
                <a:ext cx="4731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Use</a:t>
                </a:r>
                <a:endParaRPr lang="en-US" sz="12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146568" y="944693"/>
                <a:ext cx="1088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Maintenance</a:t>
                </a:r>
                <a:endParaRPr lang="en-US" sz="12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927406" y="944693"/>
                <a:ext cx="776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Creation</a:t>
                </a:r>
                <a:endParaRPr lang="en-US" sz="1200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361095" y="2063149"/>
                <a:ext cx="1029810" cy="3835154"/>
              </a:xfrm>
              <a:prstGeom prst="rect">
                <a:avLst/>
              </a:prstGeom>
              <a:solidFill>
                <a:srgbClr val="FF505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361095" y="205649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1095" y="301661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61095" y="3977397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61095" y="4938516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27041" y="2370032"/>
                <a:ext cx="6979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Security</a:t>
                </a:r>
                <a:endParaRPr lang="en-US" sz="12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23618" y="3356443"/>
                <a:ext cx="904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Availability</a:t>
                </a:r>
                <a:endParaRPr lang="en-US" sz="1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42066" y="4233038"/>
                <a:ext cx="867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Processing</a:t>
                </a:r>
                <a:br>
                  <a:rPr lang="en-US" sz="1200" b="1" dirty="0" smtClean="0"/>
                </a:br>
                <a:r>
                  <a:rPr lang="en-US" sz="1200" b="1" dirty="0" smtClean="0"/>
                  <a:t>Integrity</a:t>
                </a:r>
                <a:endParaRPr lang="en-US" sz="12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09406" y="5277703"/>
                <a:ext cx="1133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Confidentiality</a:t>
                </a:r>
                <a:endParaRPr lang="en-US" sz="12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98059" y="5561830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E n v I r o n m e n t</a:t>
                </a:r>
                <a:endParaRPr 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405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79927" y="-279775"/>
            <a:ext cx="4010811" cy="6847899"/>
            <a:chOff x="2479927" y="-279775"/>
            <a:chExt cx="4010811" cy="6847899"/>
          </a:xfrm>
        </p:grpSpPr>
        <p:sp>
          <p:nvSpPr>
            <p:cNvPr id="44" name="Block Arc 43"/>
            <p:cNvSpPr/>
            <p:nvPr/>
          </p:nvSpPr>
          <p:spPr>
            <a:xfrm flipH="1">
              <a:off x="2593762" y="-245045"/>
              <a:ext cx="3797142" cy="4114800"/>
            </a:xfrm>
            <a:prstGeom prst="blockArc">
              <a:avLst>
                <a:gd name="adj1" fmla="val 10800000"/>
                <a:gd name="adj2" fmla="val 21594672"/>
                <a:gd name="adj3" fmla="val 27145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479927" y="-279775"/>
              <a:ext cx="4010811" cy="6847899"/>
              <a:chOff x="2479927" y="-279775"/>
              <a:chExt cx="4010811" cy="6847899"/>
            </a:xfrm>
          </p:grpSpPr>
          <p:sp>
            <p:nvSpPr>
              <p:cNvPr id="5" name="Block Arc 4"/>
              <p:cNvSpPr/>
              <p:nvPr/>
            </p:nvSpPr>
            <p:spPr>
              <a:xfrm flipH="1">
                <a:off x="2612414" y="-279775"/>
                <a:ext cx="3736692" cy="3690347"/>
              </a:xfrm>
              <a:prstGeom prst="blockArc">
                <a:avLst>
                  <a:gd name="adj1" fmla="val 14265485"/>
                  <a:gd name="adj2" fmla="val 18065906"/>
                  <a:gd name="adj3" fmla="val 31874"/>
                </a:avLst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481289" y="1806030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95168" y="2063482"/>
                <a:ext cx="1029810" cy="3835154"/>
              </a:xfrm>
              <a:prstGeom prst="rect">
                <a:avLst/>
              </a:prstGeom>
              <a:solidFill>
                <a:schemeClr val="accent6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238986" y="1806029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95168" y="205682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95168" y="301694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95168" y="3977730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95168" y="4938849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87257" y="2369449"/>
                <a:ext cx="8594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Hardware</a:t>
                </a:r>
                <a:endParaRPr lang="en-US" sz="12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706754" y="3354084"/>
                <a:ext cx="806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Software</a:t>
                </a:r>
                <a:endParaRPr lang="en-US" sz="12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757112" y="4309484"/>
                <a:ext cx="7073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Storage</a:t>
                </a:r>
                <a:endParaRPr lang="en-US" sz="12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41158" y="5271600"/>
                <a:ext cx="7516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Services</a:t>
                </a:r>
                <a:endParaRPr lang="en-US" sz="12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37211" y="3103959"/>
                <a:ext cx="403828" cy="174554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Control</a:t>
                </a:r>
                <a:endParaRPr lang="en-US" sz="12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36251" y="2742395"/>
                <a:ext cx="403828" cy="2468672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Technology</a:t>
                </a:r>
                <a:endParaRPr lang="en-US" sz="1200" b="1" dirty="0"/>
              </a:p>
            </p:txBody>
          </p:sp>
          <p:sp>
            <p:nvSpPr>
              <p:cNvPr id="32" name="Snip Same Side Corner Rectangle 31"/>
              <p:cNvSpPr/>
              <p:nvPr/>
            </p:nvSpPr>
            <p:spPr>
              <a:xfrm>
                <a:off x="2479928" y="5900416"/>
                <a:ext cx="4010810" cy="667342"/>
              </a:xfrm>
              <a:prstGeom prst="snip2SameRect">
                <a:avLst>
                  <a:gd name="adj1" fmla="val 14933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6569" y="6014313"/>
                <a:ext cx="1344168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94936" y="6060333"/>
                <a:ext cx="779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Business</a:t>
                </a:r>
                <a:br>
                  <a:rPr lang="en-US" sz="1200" b="1" dirty="0" smtClean="0"/>
                </a:br>
                <a:r>
                  <a:rPr lang="en-US" sz="1200" b="1" dirty="0" smtClean="0"/>
                  <a:t>Model</a:t>
                </a:r>
                <a:endParaRPr lang="en-US" sz="12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82520" y="6147863"/>
                <a:ext cx="928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Compliance</a:t>
                </a:r>
                <a:endParaRPr lang="en-US" sz="12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3541" y="6146760"/>
                <a:ext cx="1110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Risk</a:t>
                </a:r>
                <a:endParaRPr lang="en-US" sz="12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785782" y="1133333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 n f o r m a t </a:t>
                </a:r>
                <a:r>
                  <a:rPr lang="en-US" sz="1200" b="1" dirty="0" err="1" smtClean="0"/>
                  <a:t>i</a:t>
                </a:r>
                <a:r>
                  <a:rPr lang="en-US" sz="1200" b="1" dirty="0" smtClean="0"/>
                  <a:t> o n</a:t>
                </a:r>
                <a:endParaRPr lang="en-US" sz="1200" b="1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3248" y="6014313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79927" y="6014416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55736" y="167987"/>
                <a:ext cx="4731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Use</a:t>
                </a:r>
                <a:endParaRPr lang="en-US" sz="12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146568" y="944693"/>
                <a:ext cx="1088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Maintenance</a:t>
                </a:r>
                <a:endParaRPr lang="en-US" sz="12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927406" y="944693"/>
                <a:ext cx="776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Creation</a:t>
                </a:r>
                <a:endParaRPr lang="en-US" sz="1200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361095" y="2063149"/>
                <a:ext cx="1029810" cy="3835154"/>
              </a:xfrm>
              <a:prstGeom prst="rect">
                <a:avLst/>
              </a:prstGeom>
              <a:solidFill>
                <a:srgbClr val="FF505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361095" y="205649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1095" y="301661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61095" y="3977397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61095" y="4938516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27041" y="2370032"/>
                <a:ext cx="6979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Security</a:t>
                </a:r>
                <a:endParaRPr lang="en-US" sz="12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23618" y="3356443"/>
                <a:ext cx="904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Availability</a:t>
                </a:r>
                <a:endParaRPr lang="en-US" sz="1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30928" y="5188134"/>
                <a:ext cx="867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Processing</a:t>
                </a:r>
                <a:br>
                  <a:rPr lang="en-US" sz="1200" b="1" dirty="0" smtClean="0"/>
                </a:br>
                <a:r>
                  <a:rPr lang="en-US" sz="1200" b="1" dirty="0" smtClean="0"/>
                  <a:t>Integrity</a:t>
                </a:r>
                <a:endParaRPr lang="en-US" sz="12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09405" y="4320715"/>
                <a:ext cx="1133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Confidentiality</a:t>
                </a:r>
                <a:endParaRPr lang="en-US" sz="12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98059" y="5561830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E n v I r o n m e n t</a:t>
                </a:r>
                <a:endParaRPr 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957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259196" y="1446825"/>
            <a:ext cx="6032139" cy="2535996"/>
            <a:chOff x="3259196" y="1446825"/>
            <a:chExt cx="6032139" cy="2535996"/>
          </a:xfrm>
        </p:grpSpPr>
        <p:sp>
          <p:nvSpPr>
            <p:cNvPr id="4" name="Rectangle 3"/>
            <p:cNvSpPr/>
            <p:nvPr/>
          </p:nvSpPr>
          <p:spPr>
            <a:xfrm>
              <a:off x="5621865" y="1446825"/>
              <a:ext cx="1281545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21207" y="1593177"/>
              <a:ext cx="1082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br>
                <a:rPr lang="en-US" dirty="0" smtClean="0"/>
              </a:br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59196" y="3068421"/>
              <a:ext cx="1281545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1864" y="3068421"/>
              <a:ext cx="1281545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84532" y="3068421"/>
              <a:ext cx="1281545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6" idx="3"/>
              <a:endCxn id="7" idx="1"/>
            </p:cNvCxnSpPr>
            <p:nvPr/>
          </p:nvCxnSpPr>
          <p:spPr>
            <a:xfrm>
              <a:off x="4540741" y="3525621"/>
              <a:ext cx="1081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8" idx="1"/>
            </p:cNvCxnSpPr>
            <p:nvPr/>
          </p:nvCxnSpPr>
          <p:spPr>
            <a:xfrm>
              <a:off x="6903409" y="3525621"/>
              <a:ext cx="1081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2"/>
              <a:endCxn id="7" idx="0"/>
            </p:cNvCxnSpPr>
            <p:nvPr/>
          </p:nvCxnSpPr>
          <p:spPr>
            <a:xfrm flipH="1">
              <a:off x="6262637" y="2361225"/>
              <a:ext cx="1" cy="7071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08867" y="3202455"/>
              <a:ext cx="1182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br>
                <a:rPr lang="en-US" dirty="0" smtClean="0"/>
              </a:br>
              <a:r>
                <a:rPr lang="en-US" dirty="0" smtClean="0"/>
                <a:t>Collection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1535" y="3202455"/>
              <a:ext cx="1182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02609" y="3202454"/>
              <a:ext cx="1288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Information</a:t>
              </a:r>
              <a:br>
                <a:rPr lang="en-US" dirty="0" smtClean="0"/>
              </a:br>
              <a:r>
                <a:rPr lang="en-US" dirty="0" smtClean="0"/>
                <a:t>Reporting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901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235162" y="-216942"/>
            <a:ext cx="4433359" cy="6851337"/>
            <a:chOff x="1649070" y="-31843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000609" y="-31843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1649070" y="0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1972068" y="1325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1182" y="2314852"/>
              <a:ext cx="1029810" cy="3835154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59595" y="2057400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7646" y="2314852"/>
              <a:ext cx="1029810" cy="3835154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17292" y="2057399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71182" y="2308194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9884" y="3074995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9884" y="3844791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9884" y="4613105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9884" y="5381388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8958" y="2445373"/>
              <a:ext cx="6916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Access</a:t>
              </a:r>
              <a:br>
                <a:rPr lang="en-US" sz="1300" b="1" dirty="0" smtClean="0"/>
              </a:br>
              <a:r>
                <a:rPr lang="en-US" sz="1300" b="1" dirty="0" smtClean="0"/>
                <a:t>Contro</a:t>
              </a:r>
              <a:r>
                <a:rPr lang="en-US" sz="1300" b="1" dirty="0"/>
                <a:t>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18292" y="3213672"/>
              <a:ext cx="9329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Loss</a:t>
              </a:r>
              <a:br>
                <a:rPr lang="en-US" sz="1300" b="1" dirty="0" smtClean="0"/>
              </a:br>
              <a:r>
                <a:rPr lang="en-US" sz="1300" b="1" dirty="0" smtClean="0"/>
                <a:t>Prevention</a:t>
              </a:r>
              <a:endParaRPr lang="en-US" sz="13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41881" y="3984202"/>
              <a:ext cx="9366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Error</a:t>
              </a:r>
              <a:br>
                <a:rPr lang="en-US" sz="1300" b="1" dirty="0" smtClean="0"/>
              </a:br>
              <a:r>
                <a:rPr lang="en-US" sz="1300" b="1" dirty="0" smtClean="0"/>
                <a:t>Prevention</a:t>
              </a:r>
              <a:endParaRPr lang="en-US" sz="13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8905" y="4854765"/>
              <a:ext cx="85710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Detection</a:t>
              </a:r>
              <a:endParaRPr lang="en-US" sz="13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29054" y="5618650"/>
              <a:ext cx="9114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Correction</a:t>
              </a:r>
              <a:endParaRPr lang="en-US" sz="13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7646" y="230819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7646" y="326831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27646" y="422910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7646" y="519021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19735" y="2620819"/>
              <a:ext cx="85947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Hardware</a:t>
              </a:r>
              <a:endParaRPr lang="en-US" sz="13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9232" y="3605454"/>
              <a:ext cx="8066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Software</a:t>
              </a:r>
              <a:endParaRPr lang="en-US" sz="13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89590" y="4560854"/>
              <a:ext cx="7073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Storage</a:t>
              </a:r>
              <a:endParaRPr lang="en-US" sz="13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73636" y="5522970"/>
              <a:ext cx="75167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Services</a:t>
              </a:r>
              <a:endParaRPr lang="en-US" sz="13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03027" y="3331823"/>
              <a:ext cx="422103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rgbClr val="FF5050"/>
                  </a:solidFill>
                </a:rPr>
                <a:t>Control</a:t>
              </a:r>
              <a:endParaRPr lang="en-US" sz="1300" b="1" dirty="0">
                <a:solidFill>
                  <a:srgbClr val="FF5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07019" y="2994207"/>
              <a:ext cx="422103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rgbClr val="92D050"/>
                  </a:solidFill>
                </a:rPr>
                <a:t>Technology</a:t>
              </a:r>
              <a:endParaRPr lang="en-US" sz="1300" b="1" dirty="0">
                <a:solidFill>
                  <a:srgbClr val="92D050"/>
                </a:solidFill>
              </a:endParaRP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1858234" y="6151786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24875" y="6265683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73242" y="6296314"/>
              <a:ext cx="7790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Business</a:t>
              </a:r>
              <a:br>
                <a:rPr lang="en-US" sz="1300" b="1" dirty="0" smtClean="0"/>
              </a:br>
              <a:r>
                <a:rPr lang="en-US" sz="1300" b="1" dirty="0" smtClean="0"/>
                <a:t>Model</a:t>
              </a:r>
              <a:endParaRPr lang="en-US" sz="13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13585" y="6373006"/>
              <a:ext cx="99320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Compliance</a:t>
              </a:r>
              <a:endParaRPr lang="en-US" sz="13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41847" y="6296315"/>
              <a:ext cx="111022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Technological</a:t>
              </a:r>
              <a:br>
                <a:rPr lang="en-US" sz="1300" b="1" dirty="0" smtClean="0"/>
              </a:br>
              <a:r>
                <a:rPr lang="en-US" sz="1300" b="1" dirty="0" smtClean="0"/>
                <a:t>Feasibility</a:t>
              </a:r>
              <a:endParaRPr lang="en-US" sz="13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68659" y="1488451"/>
              <a:ext cx="138995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rgbClr val="00B0F0"/>
                  </a:solidFill>
                </a:rPr>
                <a:t>I n f o r m a t </a:t>
              </a:r>
              <a:r>
                <a:rPr lang="en-US" sz="1300" b="1" dirty="0" err="1" smtClean="0">
                  <a:solidFill>
                    <a:srgbClr val="00B0F0"/>
                  </a:solidFill>
                </a:rPr>
                <a:t>i</a:t>
              </a:r>
              <a:r>
                <a:rPr lang="en-US" sz="1300" b="1" dirty="0" smtClean="0">
                  <a:solidFill>
                    <a:srgbClr val="00B0F0"/>
                  </a:solidFill>
                </a:rPr>
                <a:t> o n</a:t>
              </a:r>
              <a:endParaRPr lang="en-US" sz="1300" b="1" dirty="0">
                <a:solidFill>
                  <a:srgbClr val="00B0F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91554" y="6265683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58233" y="6265786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27041" y="394902"/>
              <a:ext cx="47319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Use</a:t>
              </a:r>
              <a:endParaRPr lang="en-US" sz="13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24874" y="1196063"/>
              <a:ext cx="108812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Maintenance</a:t>
              </a:r>
              <a:endParaRPr lang="en-US" sz="13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05712" y="1196063"/>
              <a:ext cx="77655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Creation</a:t>
              </a:r>
              <a:endParaRPr lang="en-US" sz="13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694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70764" y="-269358"/>
            <a:ext cx="4433359" cy="6851337"/>
            <a:chOff x="1649070" y="-31843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000609" y="-31843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1649070" y="0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1972068" y="1325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1182" y="2314852"/>
              <a:ext cx="1029810" cy="3835154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59595" y="2057400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7646" y="2314852"/>
              <a:ext cx="1029810" cy="3835154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17292" y="2057399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71182" y="2308194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9884" y="3074995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9884" y="3844791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9884" y="4613105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9884" y="5381388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2303" y="2551297"/>
              <a:ext cx="704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Security</a:t>
              </a:r>
              <a:endParaRPr lang="en-US" sz="12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23453" y="4864356"/>
              <a:ext cx="1122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Confidentiality</a:t>
              </a:r>
              <a:endParaRPr lang="en-US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66486" y="5624448"/>
              <a:ext cx="63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Privacy</a:t>
              </a:r>
              <a:endParaRPr 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0127" y="3997601"/>
              <a:ext cx="869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Processing</a:t>
              </a:r>
            </a:p>
            <a:p>
              <a:pPr algn="ctr"/>
              <a:r>
                <a:rPr lang="en-US" sz="1200" b="1" dirty="0" smtClean="0"/>
                <a:t>Integrity</a:t>
              </a:r>
              <a:endParaRPr lang="en-US" sz="12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6143" y="3315851"/>
              <a:ext cx="897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Availability</a:t>
              </a:r>
              <a:endParaRPr lang="en-US" sz="12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7646" y="230819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7646" y="326831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27646" y="422910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7646" y="519021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19735" y="2620819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Hardware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9232" y="3605454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Software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89590" y="4560854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Storage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73636" y="5522970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Services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03027" y="3331823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5050"/>
                  </a:solidFill>
                </a:rPr>
                <a:t>Control</a:t>
              </a:r>
              <a:endParaRPr lang="en-US" sz="1200" b="1" dirty="0">
                <a:solidFill>
                  <a:srgbClr val="FF5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07019" y="2994207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92D050"/>
                  </a:solidFill>
                </a:rPr>
                <a:t>Technology</a:t>
              </a:r>
              <a:endParaRPr lang="en-US" sz="1200" b="1" dirty="0">
                <a:solidFill>
                  <a:srgbClr val="92D050"/>
                </a:solidFill>
              </a:endParaRP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1858234" y="6151786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24875" y="6265683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73242" y="6296314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Business</a:t>
              </a:r>
              <a:br>
                <a:rPr lang="en-US" sz="1200" b="1" dirty="0" smtClean="0"/>
              </a:br>
              <a:r>
                <a:rPr lang="en-US" sz="1200" b="1" dirty="0" smtClean="0"/>
                <a:t>Model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13585" y="6373006"/>
              <a:ext cx="99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Compliance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1847" y="6296315"/>
              <a:ext cx="1110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Technological</a:t>
              </a:r>
              <a:br>
                <a:rPr lang="en-US" sz="1200" b="1" dirty="0" smtClean="0"/>
              </a:br>
              <a:r>
                <a:rPr lang="en-US" sz="1200" b="1" dirty="0" smtClean="0"/>
                <a:t>Feasibility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68659" y="1488451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F0"/>
                  </a:solidFill>
                </a:rPr>
                <a:t>I n f o r m a t </a:t>
              </a:r>
              <a:r>
                <a:rPr lang="en-US" sz="1200" b="1" dirty="0" err="1" smtClean="0">
                  <a:solidFill>
                    <a:srgbClr val="00B0F0"/>
                  </a:solidFill>
                </a:rPr>
                <a:t>i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o n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91554" y="6265683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58233" y="6265786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27041" y="394902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Use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24874" y="1196063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Maintenance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05712" y="1196063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Creation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50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0764" y="-269358"/>
            <a:ext cx="4433359" cy="6851337"/>
            <a:chOff x="2270764" y="-269358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622303" y="-269358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2270764" y="-237515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593762" y="-236190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1289" y="1819885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9340" y="2077337"/>
              <a:ext cx="1029810" cy="3835154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986" y="1819884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49340" y="207067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49340" y="303079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49340" y="399158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49340" y="495270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41429" y="2383304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Hardware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60926" y="3367939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Software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1284" y="4323339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Storage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95330" y="5285455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Services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24721" y="3094308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5050"/>
                  </a:solidFill>
                </a:rPr>
                <a:t>Control</a:t>
              </a:r>
              <a:endParaRPr lang="en-US" sz="1200" b="1" dirty="0">
                <a:solidFill>
                  <a:srgbClr val="FF5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8713" y="2756692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92D050"/>
                  </a:solidFill>
                </a:rPr>
                <a:t>Technology</a:t>
              </a:r>
              <a:endParaRPr lang="en-US" sz="1200" b="1" dirty="0">
                <a:solidFill>
                  <a:srgbClr val="92D050"/>
                </a:solidFill>
              </a:endParaRP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2479928" y="5914271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6569" y="6028168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4936" y="6074188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Business</a:t>
              </a:r>
              <a:br>
                <a:rPr lang="en-US" sz="1200" b="1" dirty="0" smtClean="0"/>
              </a:br>
              <a:r>
                <a:rPr lang="en-US" sz="1200" b="1" dirty="0" smtClean="0"/>
                <a:t>Model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2520" y="6161718"/>
              <a:ext cx="928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Compliance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541" y="6074188"/>
              <a:ext cx="1110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Technological</a:t>
              </a:r>
              <a:br>
                <a:rPr lang="en-US" sz="1200" b="1" dirty="0" smtClean="0"/>
              </a:br>
              <a:r>
                <a:rPr lang="en-US" sz="1200" b="1" dirty="0" smtClean="0"/>
                <a:t>Feasibility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0353" y="1250936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F0"/>
                  </a:solidFill>
                </a:rPr>
                <a:t>I n f o r m a t </a:t>
              </a:r>
              <a:r>
                <a:rPr lang="en-US" sz="1200" b="1" dirty="0" err="1" smtClean="0">
                  <a:solidFill>
                    <a:srgbClr val="00B0F0"/>
                  </a:solidFill>
                </a:rPr>
                <a:t>i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o n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3248" y="6028168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9927" y="6028271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35" y="157387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Use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6568" y="958548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Maintenance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7406" y="958548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Creation</a:t>
              </a:r>
              <a:endParaRPr lang="en-US" sz="12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86242" y="2070923"/>
              <a:ext cx="1029810" cy="3835154"/>
            </a:xfrm>
            <a:prstGeom prst="rect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86242" y="206426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86242" y="302438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86242" y="398517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86242" y="494629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52188" y="2377806"/>
              <a:ext cx="6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Security</a:t>
              </a:r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48765" y="3364217"/>
              <a:ext cx="904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Availability</a:t>
              </a:r>
              <a:endParaRPr 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67213" y="4240812"/>
              <a:ext cx="8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Processing</a:t>
              </a:r>
              <a:br>
                <a:rPr lang="en-US" sz="1200" b="1" dirty="0" smtClean="0"/>
              </a:br>
              <a:r>
                <a:rPr lang="en-US" sz="1200" b="1" dirty="0" smtClean="0"/>
                <a:t>Integrity</a:t>
              </a:r>
              <a:endParaRPr 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4553" y="5285477"/>
              <a:ext cx="1133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Confidentiality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39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70764" y="-283213"/>
            <a:ext cx="4433359" cy="6851337"/>
            <a:chOff x="2270764" y="-269358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622303" y="-269358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2270764" y="-237515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593762" y="-236190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1289" y="1819885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9340" y="2077337"/>
              <a:ext cx="1029810" cy="383515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986" y="1819884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49340" y="207067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49340" y="303079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49340" y="399158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49340" y="495270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41429" y="2383304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Hardware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60926" y="3367939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Software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1284" y="4323339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Storage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95330" y="5285455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Services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24721" y="3094308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/>
                <a:t>Control</a:t>
              </a:r>
              <a:endParaRPr 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8713" y="2756692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/>
                <a:t>Technology</a:t>
              </a:r>
              <a:endParaRPr lang="en-US" sz="1200" b="1" dirty="0"/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2479928" y="5914271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6569" y="6028168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4936" y="6074188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Business</a:t>
              </a:r>
              <a:br>
                <a:rPr lang="en-US" sz="1200" b="1" dirty="0" smtClean="0"/>
              </a:br>
              <a:r>
                <a:rPr lang="en-US" sz="1200" b="1" dirty="0" smtClean="0"/>
                <a:t>Model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2520" y="6161718"/>
              <a:ext cx="928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Compliance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541" y="6074188"/>
              <a:ext cx="1110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Technological</a:t>
              </a:r>
              <a:br>
                <a:rPr lang="en-US" sz="1200" b="1" dirty="0" smtClean="0"/>
              </a:br>
              <a:r>
                <a:rPr lang="en-US" sz="1200" b="1" dirty="0" smtClean="0"/>
                <a:t>Feasibility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0353" y="1250936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I n f o r m a t </a:t>
              </a:r>
              <a:r>
                <a:rPr lang="en-US" sz="1200" b="1" dirty="0" err="1" smtClean="0"/>
                <a:t>i</a:t>
              </a:r>
              <a:r>
                <a:rPr lang="en-US" sz="1200" b="1" dirty="0" smtClean="0"/>
                <a:t> o n</a:t>
              </a:r>
              <a:endParaRPr lang="en-US" sz="12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3248" y="6028168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9927" y="6028271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35" y="157387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Use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6568" y="958548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Maintenance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7406" y="958548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Creation</a:t>
              </a:r>
              <a:endParaRPr lang="en-US" sz="12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86242" y="2070923"/>
              <a:ext cx="1029810" cy="383515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86242" y="206426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86242" y="302438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86242" y="398517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86242" y="494629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52188" y="2377806"/>
              <a:ext cx="6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Security</a:t>
              </a:r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48765" y="3364217"/>
              <a:ext cx="904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Availability</a:t>
              </a:r>
              <a:endParaRPr 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67213" y="4240812"/>
              <a:ext cx="8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Processing</a:t>
              </a:r>
              <a:br>
                <a:rPr lang="en-US" sz="1200" b="1" dirty="0" smtClean="0"/>
              </a:br>
              <a:r>
                <a:rPr lang="en-US" sz="1200" b="1" dirty="0" smtClean="0"/>
                <a:t>Integrity</a:t>
              </a:r>
              <a:endParaRPr 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4553" y="5285477"/>
              <a:ext cx="1133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Confidentiality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9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0764" y="-283213"/>
            <a:ext cx="4433359" cy="6851337"/>
            <a:chOff x="2270764" y="-283213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622303" y="-283213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2270764" y="-251370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593762" y="-250045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1289" y="1806030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5168" y="2063482"/>
              <a:ext cx="1029810" cy="383515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986" y="1806029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5168" y="205682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5168" y="301694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5168" y="397773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5168" y="493884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7257" y="2369449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Hardware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06754" y="3354084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Software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57112" y="4309484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Storage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1158" y="5271600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Services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37211" y="3103959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/>
                <a:t>Control</a:t>
              </a:r>
              <a:endParaRPr 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6251" y="2742395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/>
                <a:t>Technology</a:t>
              </a:r>
              <a:endParaRPr lang="en-US" sz="1200" b="1" dirty="0"/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2479928" y="5900416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6569" y="6014313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4936" y="6060333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Business</a:t>
              </a:r>
              <a:br>
                <a:rPr lang="en-US" sz="1200" b="1" dirty="0" smtClean="0"/>
              </a:br>
              <a:r>
                <a:rPr lang="en-US" sz="1200" b="1" dirty="0" smtClean="0"/>
                <a:t>Model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2520" y="6147863"/>
              <a:ext cx="928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Compliance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541" y="6060333"/>
              <a:ext cx="1110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Technological</a:t>
              </a:r>
              <a:br>
                <a:rPr lang="en-US" sz="1200" b="1" dirty="0" smtClean="0"/>
              </a:br>
              <a:r>
                <a:rPr lang="en-US" sz="1200" b="1" dirty="0" smtClean="0"/>
                <a:t>Feasibility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0353" y="1237081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I n f o r m a t </a:t>
              </a:r>
              <a:r>
                <a:rPr lang="en-US" sz="1200" b="1" dirty="0" err="1" smtClean="0"/>
                <a:t>i</a:t>
              </a:r>
              <a:r>
                <a:rPr lang="en-US" sz="1200" b="1" dirty="0" smtClean="0"/>
                <a:t> o n</a:t>
              </a:r>
              <a:endParaRPr lang="en-US" sz="12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3248" y="6014313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9927" y="6014416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35" y="143532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Use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6568" y="944693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Maintenance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7406" y="944693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Creation</a:t>
              </a:r>
              <a:endParaRPr lang="en-US" sz="12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61095" y="2063149"/>
              <a:ext cx="1029810" cy="383515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61095" y="205649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61095" y="301661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1095" y="3977397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61095" y="4938516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27041" y="2370032"/>
              <a:ext cx="6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Security</a:t>
              </a:r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23618" y="3356443"/>
              <a:ext cx="904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Availability</a:t>
              </a:r>
              <a:endParaRPr 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2066" y="4233038"/>
              <a:ext cx="8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Processing</a:t>
              </a:r>
              <a:br>
                <a:rPr lang="en-US" sz="1200" b="1" dirty="0" smtClean="0"/>
              </a:br>
              <a:r>
                <a:rPr lang="en-US" sz="1200" b="1" dirty="0" smtClean="0"/>
                <a:t>Integrity</a:t>
              </a:r>
              <a:endParaRPr 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09406" y="5277703"/>
              <a:ext cx="1133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Confidentiality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43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70764" y="-283213"/>
            <a:ext cx="4433359" cy="6851337"/>
            <a:chOff x="2270764" y="-283213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622303" y="-283213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2270764" y="-251370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593762" y="-250045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1289" y="1806030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5168" y="2063482"/>
              <a:ext cx="1029810" cy="3835154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986" y="1806029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5168" y="205682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5168" y="301694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5168" y="397773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5168" y="493884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7257" y="2369449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Hardware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06754" y="3354084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Software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57112" y="4309484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Storage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1158" y="5271600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Services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37211" y="3103959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5050"/>
                  </a:solidFill>
                </a:rPr>
                <a:t>Control</a:t>
              </a:r>
              <a:endParaRPr lang="en-US" sz="1200" b="1" dirty="0">
                <a:solidFill>
                  <a:srgbClr val="FF5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6251" y="2742395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92D050"/>
                  </a:solidFill>
                </a:rPr>
                <a:t>Technology</a:t>
              </a:r>
              <a:endParaRPr lang="en-US" sz="1200" b="1" dirty="0">
                <a:solidFill>
                  <a:srgbClr val="92D050"/>
                </a:solidFill>
              </a:endParaRP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2479928" y="5900416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2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6569" y="6014313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4936" y="6060333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Business</a:t>
              </a:r>
              <a:br>
                <a:rPr lang="en-US" sz="1200" b="1" dirty="0" smtClean="0"/>
              </a:br>
              <a:r>
                <a:rPr lang="en-US" sz="1200" b="1" dirty="0" smtClean="0"/>
                <a:t>Model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2520" y="6147863"/>
              <a:ext cx="928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Compliance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541" y="6060333"/>
              <a:ext cx="1110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Technological</a:t>
              </a:r>
              <a:br>
                <a:rPr lang="en-US" sz="1200" b="1" dirty="0" smtClean="0"/>
              </a:br>
              <a:r>
                <a:rPr lang="en-US" sz="1200" b="1" dirty="0" smtClean="0"/>
                <a:t>Feasibility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0353" y="1237081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F0"/>
                  </a:solidFill>
                </a:rPr>
                <a:t>I n f o r m a t </a:t>
              </a:r>
              <a:r>
                <a:rPr lang="en-US" sz="1200" b="1" dirty="0" err="1" smtClean="0">
                  <a:solidFill>
                    <a:srgbClr val="00B0F0"/>
                  </a:solidFill>
                </a:rPr>
                <a:t>i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o n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3248" y="6014313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9927" y="6014416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35" y="143532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Use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6568" y="944693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Maintenance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7406" y="944693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Creation</a:t>
              </a:r>
              <a:endParaRPr lang="en-US" sz="12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61095" y="2063149"/>
              <a:ext cx="1029810" cy="3835154"/>
            </a:xfrm>
            <a:prstGeom prst="rect">
              <a:avLst/>
            </a:prstGeom>
            <a:solidFill>
              <a:srgbClr val="FF5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61095" y="205649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61095" y="301661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1095" y="3977397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61095" y="4938516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27041" y="2370032"/>
              <a:ext cx="6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Security</a:t>
              </a:r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23618" y="3356443"/>
              <a:ext cx="904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Availability</a:t>
              </a:r>
              <a:endParaRPr 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2066" y="4233038"/>
              <a:ext cx="8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Processing</a:t>
              </a:r>
              <a:br>
                <a:rPr lang="en-US" sz="1200" b="1" dirty="0" smtClean="0"/>
              </a:br>
              <a:r>
                <a:rPr lang="en-US" sz="1200" b="1" dirty="0" smtClean="0"/>
                <a:t>Integrity</a:t>
              </a:r>
              <a:endParaRPr 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09406" y="5277703"/>
              <a:ext cx="1133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Confidentiality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755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70764" y="-283213"/>
            <a:ext cx="4433359" cy="6851337"/>
            <a:chOff x="2270764" y="-283213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622303" y="-283213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2270764" y="-251370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593762" y="-250045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1289" y="1806030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5168" y="2063482"/>
              <a:ext cx="1029810" cy="3835154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986" y="1806029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5168" y="205682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5168" y="301694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5168" y="397773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5168" y="493884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7257" y="2369449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Hardware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06754" y="3354084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Software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57112" y="4309484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Storage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1158" y="5271600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Services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37211" y="3103959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5050"/>
                  </a:solidFill>
                </a:rPr>
                <a:t>Control</a:t>
              </a:r>
              <a:endParaRPr lang="en-US" sz="1200" b="1" dirty="0">
                <a:solidFill>
                  <a:srgbClr val="FF5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6251" y="2742395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92D050"/>
                  </a:solidFill>
                </a:rPr>
                <a:t>Technology</a:t>
              </a:r>
              <a:endParaRPr lang="en-US" sz="1200" b="1" dirty="0">
                <a:solidFill>
                  <a:srgbClr val="92D050"/>
                </a:solidFill>
              </a:endParaRP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2479928" y="5900416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2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6569" y="6014313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4936" y="6060333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Business</a:t>
              </a:r>
              <a:br>
                <a:rPr lang="en-US" sz="1200" b="1" dirty="0" smtClean="0"/>
              </a:br>
              <a:r>
                <a:rPr lang="en-US" sz="1200" b="1" dirty="0" smtClean="0"/>
                <a:t>Model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2520" y="6147863"/>
              <a:ext cx="928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Compliance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541" y="6146760"/>
              <a:ext cx="1110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Environment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0353" y="1237081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F0"/>
                  </a:solidFill>
                </a:rPr>
                <a:t>I n f o r m a t </a:t>
              </a:r>
              <a:r>
                <a:rPr lang="en-US" sz="1200" b="1" dirty="0" err="1" smtClean="0">
                  <a:solidFill>
                    <a:srgbClr val="00B0F0"/>
                  </a:solidFill>
                </a:rPr>
                <a:t>i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o n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3248" y="6014313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9927" y="6014416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35" y="143532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Use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6568" y="944693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Maintenance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7406" y="944693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Creation</a:t>
              </a:r>
              <a:endParaRPr lang="en-US" sz="12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61095" y="2063149"/>
              <a:ext cx="1029810" cy="3835154"/>
            </a:xfrm>
            <a:prstGeom prst="rect">
              <a:avLst/>
            </a:prstGeom>
            <a:solidFill>
              <a:srgbClr val="FF5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61095" y="205649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61095" y="301661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1095" y="3977397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61095" y="4938516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27041" y="2370032"/>
              <a:ext cx="6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Security</a:t>
              </a:r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23618" y="3356443"/>
              <a:ext cx="904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Availability</a:t>
              </a:r>
              <a:endParaRPr 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2066" y="4233038"/>
              <a:ext cx="8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Processing</a:t>
              </a:r>
              <a:br>
                <a:rPr lang="en-US" sz="1200" b="1" dirty="0" smtClean="0"/>
              </a:br>
              <a:r>
                <a:rPr lang="en-US" sz="1200" b="1" dirty="0" smtClean="0"/>
                <a:t>Integrity</a:t>
              </a:r>
              <a:endParaRPr 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09406" y="5277703"/>
              <a:ext cx="1133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Confidentiality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7589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339</Words>
  <Application>Microsoft Office PowerPoint</Application>
  <PresentationFormat>Widescreen</PresentationFormat>
  <Paragraphs>199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Memphis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G Coyne (jgcoyne)</dc:creator>
  <cp:lastModifiedBy>Joshua G Coyne (jgcoyne)</cp:lastModifiedBy>
  <cp:revision>48</cp:revision>
  <dcterms:created xsi:type="dcterms:W3CDTF">2015-06-02T18:22:53Z</dcterms:created>
  <dcterms:modified xsi:type="dcterms:W3CDTF">2018-08-01T20:33:52Z</dcterms:modified>
</cp:coreProperties>
</file>