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6" d="100"/>
          <a:sy n="126" d="100"/>
        </p:scale>
        <p:origin x="269"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2AB403-4D88-4C24-9B90-5840E3212B7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B382309-2D7A-46A4-A57E-4EE08F1BA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65D2D6A-DA87-4DE3-8A71-77E83522844C}"/>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5" name="Segnaposto piè di pagina 4">
            <a:extLst>
              <a:ext uri="{FF2B5EF4-FFF2-40B4-BE49-F238E27FC236}">
                <a16:creationId xmlns:a16="http://schemas.microsoft.com/office/drawing/2014/main" id="{CB3D46D4-C119-473B-9D63-BD92B257810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F834737-9312-44C6-8DE6-0C18CFE7C76E}"/>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60532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BF348-B9C8-4A39-A2AD-EA12A8AA6AD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AD810F1-1B0A-4790-8E0D-380B6B8A639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D448F97-59BB-4430-A61C-B71C837C8539}"/>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5" name="Segnaposto piè di pagina 4">
            <a:extLst>
              <a:ext uri="{FF2B5EF4-FFF2-40B4-BE49-F238E27FC236}">
                <a16:creationId xmlns:a16="http://schemas.microsoft.com/office/drawing/2014/main" id="{FB62DBAD-204E-4B2A-8DED-E5FF4D959B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3BBF428-272B-4BFE-BA2E-76D107A4FCB2}"/>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57604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B4BBED9-FE57-45D9-9A11-7D8BA56041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387AD2B-9D50-4608-89A4-086FA65D71B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5DB9CA-B405-40FB-846B-8A5E4DEEEEF7}"/>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5" name="Segnaposto piè di pagina 4">
            <a:extLst>
              <a:ext uri="{FF2B5EF4-FFF2-40B4-BE49-F238E27FC236}">
                <a16:creationId xmlns:a16="http://schemas.microsoft.com/office/drawing/2014/main" id="{883CEFDF-F360-455B-A1B5-1B14EECCD03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B1FB54C-39D4-44C7-835F-198DF47FDACC}"/>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29698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74390-921E-4289-AF2C-6099D1C1479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A236CB7-88A2-4225-BB80-68A542A1A6E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598CD2D-AD01-41C2-973F-485224C165EB}"/>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5" name="Segnaposto piè di pagina 4">
            <a:extLst>
              <a:ext uri="{FF2B5EF4-FFF2-40B4-BE49-F238E27FC236}">
                <a16:creationId xmlns:a16="http://schemas.microsoft.com/office/drawing/2014/main" id="{367C9A39-0526-4211-AA38-093A6770C0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C237F1B-4A03-4F22-8C56-9C4B51D41F40}"/>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210755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4284CA-FB2C-446D-9C5E-DFBD65A28E1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9180A57-2399-4525-A6A3-0527FE1CA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2F40650-0E47-4212-8570-D5D2908ECC27}"/>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5" name="Segnaposto piè di pagina 4">
            <a:extLst>
              <a:ext uri="{FF2B5EF4-FFF2-40B4-BE49-F238E27FC236}">
                <a16:creationId xmlns:a16="http://schemas.microsoft.com/office/drawing/2014/main" id="{8D966C73-CABB-41D9-B2F0-7E7497F50C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33D792C-F7CC-4745-93DB-92175B2347A8}"/>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75727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6CEACB-1A58-4B9B-8C3B-B7B256ED853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0342D89-B00C-4AFB-B0B8-72432397D0A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01B472E-FEFB-4764-AD65-2F73AC39394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4583573-5812-49DD-BEA4-A444B703D830}"/>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6" name="Segnaposto piè di pagina 5">
            <a:extLst>
              <a:ext uri="{FF2B5EF4-FFF2-40B4-BE49-F238E27FC236}">
                <a16:creationId xmlns:a16="http://schemas.microsoft.com/office/drawing/2014/main" id="{666AA8C2-3227-4C97-B842-3A905BF3701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F07430A-4283-43CB-AEC5-2642FA404859}"/>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70827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CAC669-AA87-4A83-97D7-BE4E1E32731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004D608-B8A1-4615-B8E5-0B53D28B5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D44AD36-9367-4F8E-B48C-916EB40341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BE38E0C-AC9D-4FC6-8E75-A6BE789F9D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259469-8DD7-4CDF-BCDC-C18DA8DE202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3B4132F-9ABD-4F73-9397-920B97EB7115}"/>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8" name="Segnaposto piè di pagina 7">
            <a:extLst>
              <a:ext uri="{FF2B5EF4-FFF2-40B4-BE49-F238E27FC236}">
                <a16:creationId xmlns:a16="http://schemas.microsoft.com/office/drawing/2014/main" id="{661E8ED1-D060-4103-8B51-E985BE74177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AF71A41-0017-403A-8C96-2D22BD4E1899}"/>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333445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BD8D7F-7C08-488A-AD32-20131144993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99D7075-7568-4AFE-AA63-CE2FAEBC1EC1}"/>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4" name="Segnaposto piè di pagina 3">
            <a:extLst>
              <a:ext uri="{FF2B5EF4-FFF2-40B4-BE49-F238E27FC236}">
                <a16:creationId xmlns:a16="http://schemas.microsoft.com/office/drawing/2014/main" id="{8B3CEAEE-2C83-4BE1-AE7E-A8484E4FE11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3BA069A-4D69-43D1-AFC3-E003F40EEF6A}"/>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364905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44D9A44-A162-4950-9415-1CBC757B6520}"/>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3" name="Segnaposto piè di pagina 2">
            <a:extLst>
              <a:ext uri="{FF2B5EF4-FFF2-40B4-BE49-F238E27FC236}">
                <a16:creationId xmlns:a16="http://schemas.microsoft.com/office/drawing/2014/main" id="{7E41AFA3-02D0-4DCC-9FAD-DB049C15368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E6F3206-2414-47FD-B3E7-0E84C570CBA6}"/>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00403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C1BF25-C521-4DEC-AE58-3CD6EB276FD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9528960-8FC7-425E-A297-EF6859088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F64286F-3043-456E-9B56-0E1857284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4D422EB-27D2-4447-B9FD-ACEB9895E4D2}"/>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6" name="Segnaposto piè di pagina 5">
            <a:extLst>
              <a:ext uri="{FF2B5EF4-FFF2-40B4-BE49-F238E27FC236}">
                <a16:creationId xmlns:a16="http://schemas.microsoft.com/office/drawing/2014/main" id="{48029BAD-ED12-4F5C-B8D1-2748A37BAAF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F1AF830-63FB-4DA4-8AD0-AD51A636140C}"/>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325822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8B74E1-88C1-4F93-BE7A-EDD4A8221D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DE247B2-6069-4EBF-9503-89339616E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EA1692E-60ED-4614-8DE9-DD7DC8BF4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6E49FA0-98EB-40F4-9BC1-257884172350}"/>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6" name="Segnaposto piè di pagina 5">
            <a:extLst>
              <a:ext uri="{FF2B5EF4-FFF2-40B4-BE49-F238E27FC236}">
                <a16:creationId xmlns:a16="http://schemas.microsoft.com/office/drawing/2014/main" id="{39C65454-EAB1-4A9C-B614-076D4907861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7469383-C321-4C19-A39C-614663D9C10C}"/>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260884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9D33B33-E3B3-42F4-8D36-2626FED3E0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9ABE751-8AE8-49E3-87DF-10385FBB8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B9A6CC2-39FE-468E-AFB9-9F4BA59AAA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B31D6-3DB0-447D-8DD7-85542C6EAC72}" type="datetimeFigureOut">
              <a:rPr lang="it-IT" smtClean="0"/>
              <a:t>12/04/2021</a:t>
            </a:fld>
            <a:endParaRPr lang="it-IT"/>
          </a:p>
        </p:txBody>
      </p:sp>
      <p:sp>
        <p:nvSpPr>
          <p:cNvPr id="5" name="Segnaposto piè di pagina 4">
            <a:extLst>
              <a:ext uri="{FF2B5EF4-FFF2-40B4-BE49-F238E27FC236}">
                <a16:creationId xmlns:a16="http://schemas.microsoft.com/office/drawing/2014/main" id="{257BE0F4-4C20-4DB5-B886-C524FF6B7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A467C11-7484-40A2-9929-EB1786542E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34EBE-7CF9-48AE-A2C3-B54597BBB5BA}" type="slidenum">
              <a:rPr lang="it-IT" smtClean="0"/>
              <a:t>‹N›</a:t>
            </a:fld>
            <a:endParaRPr lang="it-IT"/>
          </a:p>
        </p:txBody>
      </p:sp>
    </p:spTree>
    <p:extLst>
      <p:ext uri="{BB962C8B-B14F-4D97-AF65-F5344CB8AC3E}">
        <p14:creationId xmlns:p14="http://schemas.microsoft.com/office/powerpoint/2010/main" val="3063435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24D053-2A3F-440C-9670-359CE2A8A8ED}"/>
              </a:ext>
            </a:extLst>
          </p:cNvPr>
          <p:cNvSpPr>
            <a:spLocks noGrp="1"/>
          </p:cNvSpPr>
          <p:nvPr>
            <p:ph type="ctrTitle"/>
          </p:nvPr>
        </p:nvSpPr>
        <p:spPr/>
        <p:txBody>
          <a:bodyPr/>
          <a:lstStyle/>
          <a:p>
            <a:r>
              <a:rPr lang="it-IT" b="1" dirty="0">
                <a:solidFill>
                  <a:srgbClr val="FF0000"/>
                </a:solidFill>
              </a:rPr>
              <a:t>Mhw2 Presentazione</a:t>
            </a:r>
          </a:p>
        </p:txBody>
      </p:sp>
      <p:sp>
        <p:nvSpPr>
          <p:cNvPr id="3" name="Sottotitolo 2">
            <a:extLst>
              <a:ext uri="{FF2B5EF4-FFF2-40B4-BE49-F238E27FC236}">
                <a16:creationId xmlns:a16="http://schemas.microsoft.com/office/drawing/2014/main" id="{7A128DF4-CD67-4D9A-9BF4-E57E5E58211E}"/>
              </a:ext>
            </a:extLst>
          </p:cNvPr>
          <p:cNvSpPr>
            <a:spLocks noGrp="1"/>
          </p:cNvSpPr>
          <p:nvPr>
            <p:ph type="subTitle" idx="1"/>
          </p:nvPr>
        </p:nvSpPr>
        <p:spPr/>
        <p:txBody>
          <a:bodyPr>
            <a:normAutofit/>
          </a:bodyPr>
          <a:lstStyle/>
          <a:p>
            <a:r>
              <a:rPr lang="it-IT" sz="2200" dirty="0"/>
              <a:t>Davide Bucchieri o46002072</a:t>
            </a:r>
          </a:p>
        </p:txBody>
      </p:sp>
    </p:spTree>
    <p:extLst>
      <p:ext uri="{BB962C8B-B14F-4D97-AF65-F5344CB8AC3E}">
        <p14:creationId xmlns:p14="http://schemas.microsoft.com/office/powerpoint/2010/main" val="4039797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656049-0BC4-43F6-A87F-CF4A581DFB33}"/>
              </a:ext>
            </a:extLst>
          </p:cNvPr>
          <p:cNvSpPr>
            <a:spLocks noGrp="1"/>
          </p:cNvSpPr>
          <p:nvPr>
            <p:ph type="title"/>
          </p:nvPr>
        </p:nvSpPr>
        <p:spPr/>
        <p:txBody>
          <a:bodyPr>
            <a:normAutofit/>
          </a:bodyPr>
          <a:lstStyle/>
          <a:p>
            <a:r>
              <a:rPr lang="it-IT" sz="6000" b="1" dirty="0">
                <a:solidFill>
                  <a:srgbClr val="FF0000"/>
                </a:solidFill>
              </a:rPr>
              <a:t>Ricerca(2)</a:t>
            </a:r>
          </a:p>
        </p:txBody>
      </p:sp>
      <p:pic>
        <p:nvPicPr>
          <p:cNvPr id="6" name="Segnaposto contenuto 5">
            <a:extLst>
              <a:ext uri="{FF2B5EF4-FFF2-40B4-BE49-F238E27FC236}">
                <a16:creationId xmlns:a16="http://schemas.microsoft.com/office/drawing/2014/main" id="{B2962C27-25F4-450D-85CE-B6CDF3D40EDB}"/>
              </a:ext>
            </a:extLst>
          </p:cNvPr>
          <p:cNvPicPr>
            <a:picLocks noGrp="1" noChangeAspect="1"/>
          </p:cNvPicPr>
          <p:nvPr>
            <p:ph idx="1"/>
          </p:nvPr>
        </p:nvPicPr>
        <p:blipFill>
          <a:blip r:embed="rId2"/>
          <a:stretch>
            <a:fillRect/>
          </a:stretch>
        </p:blipFill>
        <p:spPr>
          <a:xfrm>
            <a:off x="5180012" y="2266042"/>
            <a:ext cx="6172200" cy="3602946"/>
          </a:xfrm>
        </p:spPr>
      </p:pic>
      <p:sp>
        <p:nvSpPr>
          <p:cNvPr id="4" name="Segnaposto testo 3">
            <a:extLst>
              <a:ext uri="{FF2B5EF4-FFF2-40B4-BE49-F238E27FC236}">
                <a16:creationId xmlns:a16="http://schemas.microsoft.com/office/drawing/2014/main" id="{CF6B291B-DF48-4B49-A0FB-2FEA94A0EF66}"/>
              </a:ext>
            </a:extLst>
          </p:cNvPr>
          <p:cNvSpPr>
            <a:spLocks noGrp="1"/>
          </p:cNvSpPr>
          <p:nvPr>
            <p:ph type="body" sz="half" idx="2"/>
          </p:nvPr>
        </p:nvSpPr>
        <p:spPr/>
        <p:txBody>
          <a:bodyPr/>
          <a:lstStyle/>
          <a:p>
            <a:r>
              <a:rPr lang="it-IT" dirty="0"/>
              <a:t>Nel caso di cancellazione di una lettera devo fare due cose. Aggiungere tale lettera nella lista dei titoli dei giochi ancora presenti, e riverificare tutti quelli che ho nascosto. Per fare ciò, ripristino le liste delle lettere dei titoli dei giochi che sono stati nascosti e controllo se in esse sono presenti tutte le lettere della </a:t>
            </a:r>
            <a:r>
              <a:rPr lang="it-IT" dirty="0" err="1"/>
              <a:t>value</a:t>
            </a:r>
            <a:r>
              <a:rPr lang="it-IT" dirty="0"/>
              <a:t> attuale, andandole a cancellarle dalle rispettive liste. Se una lettera dell’attuale </a:t>
            </a:r>
            <a:r>
              <a:rPr lang="it-IT" dirty="0" err="1"/>
              <a:t>value</a:t>
            </a:r>
            <a:r>
              <a:rPr lang="it-IT" dirty="0"/>
              <a:t> non è presente vado a nascondere nuovamente l’elemento.</a:t>
            </a:r>
          </a:p>
          <a:p>
            <a:endParaRPr lang="it-IT" dirty="0"/>
          </a:p>
          <a:p>
            <a:r>
              <a:rPr lang="it-IT" dirty="0"/>
              <a:t>Nota: la </a:t>
            </a:r>
            <a:r>
              <a:rPr lang="it-IT" dirty="0" err="1"/>
              <a:t>value</a:t>
            </a:r>
            <a:r>
              <a:rPr lang="it-IT" dirty="0"/>
              <a:t> attuale è salvata nel parametro stringa</a:t>
            </a:r>
          </a:p>
        </p:txBody>
      </p:sp>
    </p:spTree>
    <p:extLst>
      <p:ext uri="{BB962C8B-B14F-4D97-AF65-F5344CB8AC3E}">
        <p14:creationId xmlns:p14="http://schemas.microsoft.com/office/powerpoint/2010/main" val="198087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5E721D-6868-4B8B-9B0F-941FE4680EFF}"/>
              </a:ext>
            </a:extLst>
          </p:cNvPr>
          <p:cNvSpPr>
            <a:spLocks noGrp="1"/>
          </p:cNvSpPr>
          <p:nvPr>
            <p:ph type="title"/>
          </p:nvPr>
        </p:nvSpPr>
        <p:spPr>
          <a:xfrm>
            <a:off x="838200" y="365125"/>
            <a:ext cx="10515600" cy="1978403"/>
          </a:xfrm>
        </p:spPr>
        <p:txBody>
          <a:bodyPr>
            <a:normAutofit/>
          </a:bodyPr>
          <a:lstStyle/>
          <a:p>
            <a:r>
              <a:rPr lang="it-IT" sz="2000" dirty="0">
                <a:latin typeface="+mn-lt"/>
              </a:rPr>
              <a:t>Per concludere parlo della chiusura del </a:t>
            </a:r>
            <a:r>
              <a:rPr lang="it-IT" sz="2000" dirty="0" err="1">
                <a:latin typeface="+mn-lt"/>
              </a:rPr>
              <a:t>sottoSito</a:t>
            </a:r>
            <a:r>
              <a:rPr lang="it-IT" sz="2000" dirty="0">
                <a:latin typeface="+mn-lt"/>
              </a:rPr>
              <a:t>. Appena clicco sul pulsante in alto a sinistra nell’</a:t>
            </a:r>
            <a:r>
              <a:rPr lang="it-IT" sz="2000" dirty="0" err="1">
                <a:latin typeface="+mn-lt"/>
              </a:rPr>
              <a:t>header</a:t>
            </a:r>
            <a:r>
              <a:rPr lang="it-IT" sz="2000" dirty="0">
                <a:latin typeface="+mn-lt"/>
              </a:rPr>
              <a:t>, sarà avviata la seguente funzione. Non fa altro che nascondere il </a:t>
            </a:r>
            <a:r>
              <a:rPr lang="it-IT" sz="2000" dirty="0" err="1">
                <a:latin typeface="+mn-lt"/>
              </a:rPr>
              <a:t>sottosito</a:t>
            </a:r>
            <a:r>
              <a:rPr lang="it-IT" sz="2000" dirty="0">
                <a:latin typeface="+mn-lt"/>
              </a:rPr>
              <a:t> e ripristinare il tutto: il valore dell’input, la vecchia </a:t>
            </a:r>
            <a:r>
              <a:rPr lang="it-IT" sz="2000" dirty="0" err="1">
                <a:latin typeface="+mn-lt"/>
              </a:rPr>
              <a:t>value</a:t>
            </a:r>
            <a:r>
              <a:rPr lang="it-IT" sz="2000" dirty="0">
                <a:latin typeface="+mn-lt"/>
              </a:rPr>
              <a:t>, l’opacità dei vari elementi che non sono </a:t>
            </a:r>
            <a:r>
              <a:rPr lang="it-IT" sz="2000" dirty="0" err="1">
                <a:latin typeface="+mn-lt"/>
              </a:rPr>
              <a:t>sottosito</a:t>
            </a:r>
            <a:r>
              <a:rPr lang="it-IT" sz="2000" dirty="0">
                <a:latin typeface="+mn-lt"/>
              </a:rPr>
              <a:t> e il body overlay. Anche i vari videogiochi saranno ripristinati alla situazione iniziale, quindi mostrati se nascosti e rimpiccioliti se aperti. L’unica cosa che non viene toccata è la sezione preferiti</a:t>
            </a:r>
          </a:p>
        </p:txBody>
      </p:sp>
      <p:pic>
        <p:nvPicPr>
          <p:cNvPr id="9" name="Immagine 8">
            <a:extLst>
              <a:ext uri="{FF2B5EF4-FFF2-40B4-BE49-F238E27FC236}">
                <a16:creationId xmlns:a16="http://schemas.microsoft.com/office/drawing/2014/main" id="{90C70E0F-03D9-4827-BBB0-54AC09224F5D}"/>
              </a:ext>
            </a:extLst>
          </p:cNvPr>
          <p:cNvPicPr>
            <a:picLocks noChangeAspect="1"/>
          </p:cNvPicPr>
          <p:nvPr/>
        </p:nvPicPr>
        <p:blipFill rotWithShape="1">
          <a:blip r:embed="rId2"/>
          <a:srcRect r="15712"/>
          <a:stretch/>
        </p:blipFill>
        <p:spPr>
          <a:xfrm>
            <a:off x="838201" y="2411399"/>
            <a:ext cx="10515600" cy="3765564"/>
          </a:xfrm>
          <a:prstGeom prst="rect">
            <a:avLst/>
          </a:prstGeom>
        </p:spPr>
      </p:pic>
    </p:spTree>
    <p:extLst>
      <p:ext uri="{BB962C8B-B14F-4D97-AF65-F5344CB8AC3E}">
        <p14:creationId xmlns:p14="http://schemas.microsoft.com/office/powerpoint/2010/main" val="283031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3E4E78-4AAF-4AD7-8101-C71CEDF03C89}"/>
              </a:ext>
            </a:extLst>
          </p:cNvPr>
          <p:cNvSpPr>
            <a:spLocks noGrp="1"/>
          </p:cNvSpPr>
          <p:nvPr>
            <p:ph type="title"/>
          </p:nvPr>
        </p:nvSpPr>
        <p:spPr/>
        <p:txBody>
          <a:bodyPr>
            <a:normAutofit/>
          </a:bodyPr>
          <a:lstStyle/>
          <a:p>
            <a:r>
              <a:rPr lang="it-IT" sz="2000" dirty="0">
                <a:latin typeface="+mn-lt"/>
              </a:rPr>
              <a:t>Per quanto riguarda </a:t>
            </a:r>
            <a:r>
              <a:rPr lang="it-IT" sz="2000" dirty="0" err="1">
                <a:latin typeface="+mn-lt"/>
              </a:rPr>
              <a:t>l’html</a:t>
            </a:r>
            <a:r>
              <a:rPr lang="it-IT" sz="2000" dirty="0">
                <a:latin typeface="+mn-lt"/>
              </a:rPr>
              <a:t> ho modificato davvero poco. Ho inserito due div: un overlay e il contenitore di tutti i </a:t>
            </a:r>
            <a:r>
              <a:rPr lang="it-IT" sz="2000" dirty="0" err="1">
                <a:latin typeface="+mn-lt"/>
              </a:rPr>
              <a:t>sottoSiti</a:t>
            </a:r>
            <a:r>
              <a:rPr lang="it-IT" sz="2000" dirty="0">
                <a:latin typeface="+mn-lt"/>
              </a:rPr>
              <a:t>. Poi ho semplicemente cambiato gli index in attributi tema e aggiunto la classe .sito-principale a tutti le lezioni del sito originale.</a:t>
            </a:r>
          </a:p>
        </p:txBody>
      </p:sp>
      <p:pic>
        <p:nvPicPr>
          <p:cNvPr id="5" name="Segnaposto contenuto 4">
            <a:extLst>
              <a:ext uri="{FF2B5EF4-FFF2-40B4-BE49-F238E27FC236}">
                <a16:creationId xmlns:a16="http://schemas.microsoft.com/office/drawing/2014/main" id="{CFD619FA-B3D4-49C8-B01F-ABAD109D2B2B}"/>
              </a:ext>
            </a:extLst>
          </p:cNvPr>
          <p:cNvPicPr>
            <a:picLocks noGrp="1" noChangeAspect="1"/>
          </p:cNvPicPr>
          <p:nvPr>
            <p:ph idx="1"/>
          </p:nvPr>
        </p:nvPicPr>
        <p:blipFill>
          <a:blip r:embed="rId2"/>
          <a:stretch>
            <a:fillRect/>
          </a:stretch>
        </p:blipFill>
        <p:spPr>
          <a:xfrm>
            <a:off x="836614" y="1825624"/>
            <a:ext cx="10515600" cy="4482767"/>
          </a:xfrm>
        </p:spPr>
      </p:pic>
    </p:spTree>
    <p:extLst>
      <p:ext uri="{BB962C8B-B14F-4D97-AF65-F5344CB8AC3E}">
        <p14:creationId xmlns:p14="http://schemas.microsoft.com/office/powerpoint/2010/main" val="118901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3E4E78-4AAF-4AD7-8101-C71CEDF03C89}"/>
              </a:ext>
            </a:extLst>
          </p:cNvPr>
          <p:cNvSpPr>
            <a:spLocks noGrp="1"/>
          </p:cNvSpPr>
          <p:nvPr>
            <p:ph type="title"/>
          </p:nvPr>
        </p:nvSpPr>
        <p:spPr>
          <a:xfrm>
            <a:off x="838200" y="365125"/>
            <a:ext cx="10515600" cy="1784623"/>
          </a:xfrm>
        </p:spPr>
        <p:txBody>
          <a:bodyPr>
            <a:normAutofit/>
          </a:bodyPr>
          <a:lstStyle/>
          <a:p>
            <a:r>
              <a:rPr lang="it-IT" sz="2000" dirty="0">
                <a:latin typeface="+mn-lt"/>
              </a:rPr>
              <a:t>Per quanto riguarda il </a:t>
            </a:r>
            <a:r>
              <a:rPr lang="it-IT" sz="2000" dirty="0" err="1">
                <a:latin typeface="+mn-lt"/>
              </a:rPr>
              <a:t>css</a:t>
            </a:r>
            <a:r>
              <a:rPr lang="it-IT" sz="2000" dirty="0">
                <a:latin typeface="+mn-lt"/>
              </a:rPr>
              <a:t> mi sento di far notare solo questi 4 </a:t>
            </a:r>
            <a:r>
              <a:rPr lang="it-IT" sz="2000" dirty="0" err="1">
                <a:latin typeface="+mn-lt"/>
              </a:rPr>
              <a:t>hover</a:t>
            </a:r>
            <a:r>
              <a:rPr lang="it-IT" sz="2000" dirty="0">
                <a:latin typeface="+mn-lt"/>
              </a:rPr>
              <a:t>. Nelle tre immagini io gioco con dimensioni e padding pero poter variare la grandezza dell’immagine senza provocare spostamenti negli elementi vicini, mentre per l’input disabilito l’</a:t>
            </a:r>
            <a:r>
              <a:rPr lang="it-IT" sz="2000" dirty="0" err="1">
                <a:latin typeface="+mn-lt"/>
              </a:rPr>
              <a:t>outline</a:t>
            </a:r>
            <a:r>
              <a:rPr lang="it-IT" sz="2000" dirty="0">
                <a:latin typeface="+mn-lt"/>
              </a:rPr>
              <a:t> cosi da poter mettere i bordi arrotondati che ho utilizzato in tutto il sito </a:t>
            </a:r>
            <a:r>
              <a:rPr lang="it-IT" sz="2000">
                <a:latin typeface="+mn-lt"/>
              </a:rPr>
              <a:t>(stonerebbe se no)</a:t>
            </a:r>
            <a:endParaRPr lang="it-IT" sz="2000" dirty="0">
              <a:latin typeface="+mn-lt"/>
            </a:endParaRPr>
          </a:p>
        </p:txBody>
      </p:sp>
      <p:pic>
        <p:nvPicPr>
          <p:cNvPr id="9" name="Segnaposto contenuto 8">
            <a:extLst>
              <a:ext uri="{FF2B5EF4-FFF2-40B4-BE49-F238E27FC236}">
                <a16:creationId xmlns:a16="http://schemas.microsoft.com/office/drawing/2014/main" id="{7A19D7E5-5510-48CE-94D1-3C70C8441082}"/>
              </a:ext>
            </a:extLst>
          </p:cNvPr>
          <p:cNvPicPr>
            <a:picLocks noGrp="1" noChangeAspect="1"/>
          </p:cNvPicPr>
          <p:nvPr>
            <p:ph idx="1"/>
          </p:nvPr>
        </p:nvPicPr>
        <p:blipFill>
          <a:blip r:embed="rId2"/>
          <a:stretch>
            <a:fillRect/>
          </a:stretch>
        </p:blipFill>
        <p:spPr>
          <a:xfrm>
            <a:off x="3067618" y="2573368"/>
            <a:ext cx="2749255" cy="3569063"/>
          </a:xfrm>
        </p:spPr>
      </p:pic>
      <p:pic>
        <p:nvPicPr>
          <p:cNvPr id="7" name="Immagine 6">
            <a:extLst>
              <a:ext uri="{FF2B5EF4-FFF2-40B4-BE49-F238E27FC236}">
                <a16:creationId xmlns:a16="http://schemas.microsoft.com/office/drawing/2014/main" id="{D51E14F3-F9B4-4C89-8A5F-3812511EB107}"/>
              </a:ext>
            </a:extLst>
          </p:cNvPr>
          <p:cNvPicPr>
            <a:picLocks noChangeAspect="1"/>
          </p:cNvPicPr>
          <p:nvPr/>
        </p:nvPicPr>
        <p:blipFill>
          <a:blip r:embed="rId3"/>
          <a:stretch>
            <a:fillRect/>
          </a:stretch>
        </p:blipFill>
        <p:spPr>
          <a:xfrm>
            <a:off x="571752" y="2573368"/>
            <a:ext cx="2431840" cy="3573316"/>
          </a:xfrm>
          <a:prstGeom prst="rect">
            <a:avLst/>
          </a:prstGeom>
        </p:spPr>
      </p:pic>
      <p:pic>
        <p:nvPicPr>
          <p:cNvPr id="11" name="Immagine 10">
            <a:extLst>
              <a:ext uri="{FF2B5EF4-FFF2-40B4-BE49-F238E27FC236}">
                <a16:creationId xmlns:a16="http://schemas.microsoft.com/office/drawing/2014/main" id="{2C13C879-FD02-4793-A59E-40DF26656428}"/>
              </a:ext>
            </a:extLst>
          </p:cNvPr>
          <p:cNvPicPr>
            <a:picLocks noChangeAspect="1"/>
          </p:cNvPicPr>
          <p:nvPr/>
        </p:nvPicPr>
        <p:blipFill>
          <a:blip r:embed="rId4"/>
          <a:stretch>
            <a:fillRect/>
          </a:stretch>
        </p:blipFill>
        <p:spPr>
          <a:xfrm>
            <a:off x="5986999" y="2573368"/>
            <a:ext cx="3176931" cy="3569063"/>
          </a:xfrm>
          <a:prstGeom prst="rect">
            <a:avLst/>
          </a:prstGeom>
        </p:spPr>
      </p:pic>
      <p:pic>
        <p:nvPicPr>
          <p:cNvPr id="13" name="Immagine 12">
            <a:extLst>
              <a:ext uri="{FF2B5EF4-FFF2-40B4-BE49-F238E27FC236}">
                <a16:creationId xmlns:a16="http://schemas.microsoft.com/office/drawing/2014/main" id="{8C1D495D-79BE-4CDF-B8BA-23137F06438E}"/>
              </a:ext>
            </a:extLst>
          </p:cNvPr>
          <p:cNvPicPr>
            <a:picLocks noChangeAspect="1"/>
          </p:cNvPicPr>
          <p:nvPr/>
        </p:nvPicPr>
        <p:blipFill>
          <a:blip r:embed="rId5"/>
          <a:stretch>
            <a:fillRect/>
          </a:stretch>
        </p:blipFill>
        <p:spPr>
          <a:xfrm>
            <a:off x="9334057" y="2581770"/>
            <a:ext cx="2417542" cy="3560661"/>
          </a:xfrm>
          <a:prstGeom prst="rect">
            <a:avLst/>
          </a:prstGeom>
        </p:spPr>
      </p:pic>
    </p:spTree>
    <p:extLst>
      <p:ext uri="{BB962C8B-B14F-4D97-AF65-F5344CB8AC3E}">
        <p14:creationId xmlns:p14="http://schemas.microsoft.com/office/powerpoint/2010/main" val="13919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C510C6-E0FE-4602-B9A3-70AC7790DFE3}"/>
              </a:ext>
            </a:extLst>
          </p:cNvPr>
          <p:cNvSpPr>
            <a:spLocks noGrp="1"/>
          </p:cNvSpPr>
          <p:nvPr>
            <p:ph type="title"/>
          </p:nvPr>
        </p:nvSpPr>
        <p:spPr/>
        <p:txBody>
          <a:bodyPr>
            <a:normAutofit/>
          </a:bodyPr>
          <a:lstStyle/>
          <a:p>
            <a:r>
              <a:rPr lang="it-IT" sz="2000" dirty="0">
                <a:latin typeface="+mn-lt"/>
              </a:rPr>
              <a:t>Il nucleo del mhw2 è questa sezione del mhw1. Cliccano su ogni blocco si aprirà una nuova sezione a tema, che elenca i vari giochi della sua categoria</a:t>
            </a:r>
            <a:br>
              <a:rPr lang="it-IT" sz="2000" dirty="0">
                <a:latin typeface="+mn-lt"/>
              </a:rPr>
            </a:br>
            <a:r>
              <a:rPr lang="it-IT" sz="2000" dirty="0">
                <a:latin typeface="+mn-lt"/>
              </a:rPr>
              <a:t>Nota: il blocco «Tutto» raccoglie tutti i giochi, con i suoi pro e i suoi contro di cui parlerò più       avanti</a:t>
            </a:r>
          </a:p>
        </p:txBody>
      </p:sp>
      <p:pic>
        <p:nvPicPr>
          <p:cNvPr id="5" name="Segnaposto contenuto 4">
            <a:extLst>
              <a:ext uri="{FF2B5EF4-FFF2-40B4-BE49-F238E27FC236}">
                <a16:creationId xmlns:a16="http://schemas.microsoft.com/office/drawing/2014/main" id="{CE5298A3-D6F9-4459-AE4C-BAF2E23A447E}"/>
              </a:ext>
            </a:extLst>
          </p:cNvPr>
          <p:cNvPicPr>
            <a:picLocks noGrp="1" noChangeAspect="1"/>
          </p:cNvPicPr>
          <p:nvPr>
            <p:ph idx="1"/>
          </p:nvPr>
        </p:nvPicPr>
        <p:blipFill>
          <a:blip r:embed="rId2"/>
          <a:stretch>
            <a:fillRect/>
          </a:stretch>
        </p:blipFill>
        <p:spPr>
          <a:xfrm>
            <a:off x="907345" y="1825625"/>
            <a:ext cx="10377309" cy="4351338"/>
          </a:xfrm>
        </p:spPr>
      </p:pic>
    </p:spTree>
    <p:extLst>
      <p:ext uri="{BB962C8B-B14F-4D97-AF65-F5344CB8AC3E}">
        <p14:creationId xmlns:p14="http://schemas.microsoft.com/office/powerpoint/2010/main" val="327587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47F51C-B323-4A2C-A4D0-7E729374AB0A}"/>
              </a:ext>
            </a:extLst>
          </p:cNvPr>
          <p:cNvSpPr>
            <a:spLocks noGrp="1"/>
          </p:cNvSpPr>
          <p:nvPr>
            <p:ph type="title"/>
          </p:nvPr>
        </p:nvSpPr>
        <p:spPr>
          <a:xfrm>
            <a:off x="833922" y="457200"/>
            <a:ext cx="3978738" cy="1600200"/>
          </a:xfrm>
        </p:spPr>
        <p:txBody>
          <a:bodyPr>
            <a:normAutofit/>
          </a:bodyPr>
          <a:lstStyle/>
          <a:p>
            <a:r>
              <a:rPr lang="it-IT" sz="6000" b="1" dirty="0">
                <a:solidFill>
                  <a:srgbClr val="FF0000"/>
                </a:solidFill>
              </a:rPr>
              <a:t>Blocchi</a:t>
            </a:r>
          </a:p>
        </p:txBody>
      </p:sp>
      <p:sp>
        <p:nvSpPr>
          <p:cNvPr id="4" name="Segnaposto testo 3">
            <a:extLst>
              <a:ext uri="{FF2B5EF4-FFF2-40B4-BE49-F238E27FC236}">
                <a16:creationId xmlns:a16="http://schemas.microsoft.com/office/drawing/2014/main" id="{4AB2C333-3B46-40B1-85A0-ACA7E557174F}"/>
              </a:ext>
            </a:extLst>
          </p:cNvPr>
          <p:cNvSpPr>
            <a:spLocks noGrp="1"/>
          </p:cNvSpPr>
          <p:nvPr>
            <p:ph type="body" sz="half" idx="2"/>
          </p:nvPr>
        </p:nvSpPr>
        <p:spPr/>
        <p:txBody>
          <a:bodyPr/>
          <a:lstStyle/>
          <a:p>
            <a:r>
              <a:rPr lang="it-IT" dirty="0"/>
              <a:t>Prima l’</a:t>
            </a:r>
            <a:r>
              <a:rPr lang="it-IT" dirty="0" err="1"/>
              <a:t>hover</a:t>
            </a:r>
            <a:r>
              <a:rPr lang="it-IT" dirty="0"/>
              <a:t> su questi blocchi era fatto via </a:t>
            </a:r>
            <a:r>
              <a:rPr lang="it-IT" dirty="0" err="1"/>
              <a:t>css</a:t>
            </a:r>
            <a:r>
              <a:rPr lang="it-IT" dirty="0"/>
              <a:t>, ma era un po’ forzato, quindi ho deciso di riscrivere tutto in java.  Siccome l’immagine essere tolta dal background, la applico attraverso un attributo in </a:t>
            </a:r>
            <a:r>
              <a:rPr lang="it-IT" dirty="0" err="1"/>
              <a:t>css</a:t>
            </a:r>
            <a:r>
              <a:rPr lang="it-IT" dirty="0"/>
              <a:t>, poi quando con il mouse passo sopra il blocco vaso a cambiare tale attributo associandogli la relativa chiave della mappa index (utile anche per altri scopi). A questo punto sistemo il blocco, tolgo la classe </a:t>
            </a:r>
            <a:r>
              <a:rPr lang="it-IT" dirty="0" err="1"/>
              <a:t>hidden</a:t>
            </a:r>
            <a:r>
              <a:rPr lang="it-IT" dirty="0"/>
              <a:t> alla didascalia e rendo l’overlay più morbido. Quando si allontana il puntatore dal blocco sarà fatto il procedimento opposto.</a:t>
            </a:r>
          </a:p>
          <a:p>
            <a:r>
              <a:rPr lang="it-IT" dirty="0"/>
              <a:t>Nota: ho dovuto cambiare sia html che </a:t>
            </a:r>
            <a:r>
              <a:rPr lang="it-IT" dirty="0" err="1"/>
              <a:t>css</a:t>
            </a:r>
            <a:r>
              <a:rPr lang="it-IT" dirty="0"/>
              <a:t> per far trasformare le varie categorie (fps, </a:t>
            </a:r>
            <a:r>
              <a:rPr lang="it-IT" dirty="0" err="1"/>
              <a:t>arcade</a:t>
            </a:r>
            <a:r>
              <a:rPr lang="it-IT" dirty="0"/>
              <a:t> </a:t>
            </a:r>
            <a:r>
              <a:rPr lang="it-IT" dirty="0" err="1"/>
              <a:t>etc</a:t>
            </a:r>
            <a:r>
              <a:rPr lang="it-IT" dirty="0"/>
              <a:t>) da index a attributi.</a:t>
            </a:r>
          </a:p>
          <a:p>
            <a:endParaRPr lang="it-IT" dirty="0"/>
          </a:p>
        </p:txBody>
      </p:sp>
      <p:pic>
        <p:nvPicPr>
          <p:cNvPr id="8" name="Immagine 7">
            <a:extLst>
              <a:ext uri="{FF2B5EF4-FFF2-40B4-BE49-F238E27FC236}">
                <a16:creationId xmlns:a16="http://schemas.microsoft.com/office/drawing/2014/main" id="{B0C810C2-15B5-4B5A-A5DF-9F155C2A25EC}"/>
              </a:ext>
            </a:extLst>
          </p:cNvPr>
          <p:cNvPicPr>
            <a:picLocks noChangeAspect="1"/>
          </p:cNvPicPr>
          <p:nvPr/>
        </p:nvPicPr>
        <p:blipFill>
          <a:blip r:embed="rId2"/>
          <a:stretch>
            <a:fillRect/>
          </a:stretch>
        </p:blipFill>
        <p:spPr>
          <a:xfrm>
            <a:off x="8366078" y="1640484"/>
            <a:ext cx="2902829" cy="2999755"/>
          </a:xfrm>
          <a:prstGeom prst="rect">
            <a:avLst/>
          </a:prstGeom>
        </p:spPr>
      </p:pic>
      <p:pic>
        <p:nvPicPr>
          <p:cNvPr id="12" name="Immagine 11">
            <a:extLst>
              <a:ext uri="{FF2B5EF4-FFF2-40B4-BE49-F238E27FC236}">
                <a16:creationId xmlns:a16="http://schemas.microsoft.com/office/drawing/2014/main" id="{1CDB6A04-A9C5-4218-8F1E-AF4D0B19A765}"/>
              </a:ext>
            </a:extLst>
          </p:cNvPr>
          <p:cNvPicPr>
            <a:picLocks noChangeAspect="1"/>
          </p:cNvPicPr>
          <p:nvPr/>
        </p:nvPicPr>
        <p:blipFill>
          <a:blip r:embed="rId3"/>
          <a:stretch>
            <a:fillRect/>
          </a:stretch>
        </p:blipFill>
        <p:spPr>
          <a:xfrm>
            <a:off x="8366078" y="4706977"/>
            <a:ext cx="2902830" cy="1162010"/>
          </a:xfrm>
          <a:prstGeom prst="rect">
            <a:avLst/>
          </a:prstGeom>
        </p:spPr>
      </p:pic>
      <p:pic>
        <p:nvPicPr>
          <p:cNvPr id="16" name="Segnaposto contenuto 15">
            <a:extLst>
              <a:ext uri="{FF2B5EF4-FFF2-40B4-BE49-F238E27FC236}">
                <a16:creationId xmlns:a16="http://schemas.microsoft.com/office/drawing/2014/main" id="{5F5B00A7-B0D8-45F0-BDAC-4FA9EEFBBCCA}"/>
              </a:ext>
            </a:extLst>
          </p:cNvPr>
          <p:cNvPicPr>
            <a:picLocks noGrp="1" noChangeAspect="1"/>
          </p:cNvPicPr>
          <p:nvPr>
            <p:ph idx="1"/>
          </p:nvPr>
        </p:nvPicPr>
        <p:blipFill>
          <a:blip r:embed="rId4"/>
          <a:stretch>
            <a:fillRect/>
          </a:stretch>
        </p:blipFill>
        <p:spPr>
          <a:xfrm>
            <a:off x="5188436" y="1640484"/>
            <a:ext cx="3124535" cy="4228504"/>
          </a:xfrm>
        </p:spPr>
      </p:pic>
    </p:spTree>
    <p:extLst>
      <p:ext uri="{BB962C8B-B14F-4D97-AF65-F5344CB8AC3E}">
        <p14:creationId xmlns:p14="http://schemas.microsoft.com/office/powerpoint/2010/main" val="241772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61F2B-BC90-4179-98FA-BD31E52C5A9A}"/>
              </a:ext>
            </a:extLst>
          </p:cNvPr>
          <p:cNvSpPr>
            <a:spLocks noGrp="1"/>
          </p:cNvSpPr>
          <p:nvPr>
            <p:ph type="title"/>
          </p:nvPr>
        </p:nvSpPr>
        <p:spPr>
          <a:xfrm>
            <a:off x="838200" y="365125"/>
            <a:ext cx="10515600" cy="1887569"/>
          </a:xfrm>
        </p:spPr>
        <p:txBody>
          <a:bodyPr>
            <a:normAutofit/>
          </a:bodyPr>
          <a:lstStyle/>
          <a:p>
            <a:r>
              <a:rPr lang="it-IT" sz="2000" dirty="0">
                <a:latin typeface="+mn-lt"/>
              </a:rPr>
              <a:t>Questa è la pagina principale del mhw2. La creazione è molto meccanica, sono tante righe delle solite 4 funzioni. L’unica un po’ interessante è che sarà diverso in base alla categoria. Titolo e didascalia li vado a prendere dal blocco su cui ho cliccato, cosi come il valore dell’attributo per avere la stessa immagine di sfondo (essendoci già passato sopra il blocco non avrà il valore esatto, ma conterrà la chiave per andare a prenderlo nella mappa index). Poi i vari giochi saranno associati in base alla loro categoria, riportata in contents.js.</a:t>
            </a:r>
          </a:p>
        </p:txBody>
      </p:sp>
      <p:pic>
        <p:nvPicPr>
          <p:cNvPr id="15" name="Immagine 14">
            <a:extLst>
              <a:ext uri="{FF2B5EF4-FFF2-40B4-BE49-F238E27FC236}">
                <a16:creationId xmlns:a16="http://schemas.microsoft.com/office/drawing/2014/main" id="{CFE7A9E4-D8B5-4754-B135-E6AF1F94B5C5}"/>
              </a:ext>
            </a:extLst>
          </p:cNvPr>
          <p:cNvPicPr>
            <a:picLocks noChangeAspect="1"/>
          </p:cNvPicPr>
          <p:nvPr/>
        </p:nvPicPr>
        <p:blipFill>
          <a:blip r:embed="rId2"/>
          <a:stretch>
            <a:fillRect/>
          </a:stretch>
        </p:blipFill>
        <p:spPr>
          <a:xfrm>
            <a:off x="838200" y="2439954"/>
            <a:ext cx="6600040" cy="3737009"/>
          </a:xfrm>
          <a:prstGeom prst="rect">
            <a:avLst/>
          </a:prstGeom>
        </p:spPr>
      </p:pic>
      <p:pic>
        <p:nvPicPr>
          <p:cNvPr id="17" name="Immagine 16">
            <a:extLst>
              <a:ext uri="{FF2B5EF4-FFF2-40B4-BE49-F238E27FC236}">
                <a16:creationId xmlns:a16="http://schemas.microsoft.com/office/drawing/2014/main" id="{D8D266DA-78CB-435C-A8A0-C5064EA31ECC}"/>
              </a:ext>
            </a:extLst>
          </p:cNvPr>
          <p:cNvPicPr>
            <a:picLocks noChangeAspect="1"/>
          </p:cNvPicPr>
          <p:nvPr/>
        </p:nvPicPr>
        <p:blipFill>
          <a:blip r:embed="rId3"/>
          <a:stretch>
            <a:fillRect/>
          </a:stretch>
        </p:blipFill>
        <p:spPr>
          <a:xfrm>
            <a:off x="7492620" y="2439954"/>
            <a:ext cx="3861179" cy="3737008"/>
          </a:xfrm>
          <a:prstGeom prst="rect">
            <a:avLst/>
          </a:prstGeom>
        </p:spPr>
      </p:pic>
    </p:spTree>
    <p:extLst>
      <p:ext uri="{BB962C8B-B14F-4D97-AF65-F5344CB8AC3E}">
        <p14:creationId xmlns:p14="http://schemas.microsoft.com/office/powerpoint/2010/main" val="222036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25CBDB-6B78-4CD4-813B-CDA3710E675F}"/>
              </a:ext>
            </a:extLst>
          </p:cNvPr>
          <p:cNvSpPr>
            <a:spLocks noGrp="1"/>
          </p:cNvSpPr>
          <p:nvPr>
            <p:ph type="title"/>
          </p:nvPr>
        </p:nvSpPr>
        <p:spPr/>
        <p:txBody>
          <a:bodyPr>
            <a:normAutofit/>
          </a:bodyPr>
          <a:lstStyle/>
          <a:p>
            <a:r>
              <a:rPr lang="it-IT" sz="6000" b="1" dirty="0">
                <a:solidFill>
                  <a:srgbClr val="FF0000"/>
                </a:solidFill>
              </a:rPr>
              <a:t>Apertura</a:t>
            </a:r>
          </a:p>
        </p:txBody>
      </p:sp>
      <p:sp>
        <p:nvSpPr>
          <p:cNvPr id="4" name="Segnaposto testo 3">
            <a:extLst>
              <a:ext uri="{FF2B5EF4-FFF2-40B4-BE49-F238E27FC236}">
                <a16:creationId xmlns:a16="http://schemas.microsoft.com/office/drawing/2014/main" id="{0A13AD2D-ADCA-4E1D-8F10-00E2A1E2B04F}"/>
              </a:ext>
            </a:extLst>
          </p:cNvPr>
          <p:cNvSpPr>
            <a:spLocks noGrp="1"/>
          </p:cNvSpPr>
          <p:nvPr>
            <p:ph type="body" sz="half" idx="2"/>
          </p:nvPr>
        </p:nvSpPr>
        <p:spPr/>
        <p:txBody>
          <a:bodyPr>
            <a:normAutofit lnSpcReduction="10000"/>
          </a:bodyPr>
          <a:lstStyle/>
          <a:p>
            <a:r>
              <a:rPr lang="it-IT" dirty="0"/>
              <a:t>Il </a:t>
            </a:r>
            <a:r>
              <a:rPr lang="it-IT" dirty="0" err="1"/>
              <a:t>sottoSito</a:t>
            </a:r>
            <a:r>
              <a:rPr lang="it-IT" dirty="0"/>
              <a:t> sarà creato solo la prima volta. Dalla successiva apertura, non farò altro che togliere la classe </a:t>
            </a:r>
            <a:r>
              <a:rPr lang="it-IT" dirty="0" err="1"/>
              <a:t>hidden</a:t>
            </a:r>
            <a:r>
              <a:rPr lang="it-IT" dirty="0"/>
              <a:t>, cosi da risparmiare risorse. Quindi per prima cosa vado a controllare se esiste un </a:t>
            </a:r>
            <a:r>
              <a:rPr lang="it-IT" dirty="0" err="1"/>
              <a:t>sottoSito</a:t>
            </a:r>
            <a:r>
              <a:rPr lang="it-IT" dirty="0"/>
              <a:t> della categoria  che mi serve e quindi se va creato o semplicemente mostrato. Successivamente configuro la struttura </a:t>
            </a:r>
            <a:r>
              <a:rPr lang="it-IT" dirty="0" err="1"/>
              <a:t>giocoAperto</a:t>
            </a:r>
            <a:r>
              <a:rPr lang="it-IT" dirty="0"/>
              <a:t> che mi serve per i filtri. In essa andrò a salvare tutti gli elementi che andranno nascosti o mostrati in base all’input da tastiera e una lista contenente le lettere del rispettivo titolo (che userò come discriminante). Poi vado semplicemente a opacizzare tutto quello che non è </a:t>
            </a:r>
            <a:r>
              <a:rPr lang="it-IT" dirty="0" err="1"/>
              <a:t>sottoAito</a:t>
            </a:r>
            <a:r>
              <a:rPr lang="it-IT" dirty="0"/>
              <a:t> e a coprirlo con un overlay che mi impedisca di far partire eventi come </a:t>
            </a:r>
            <a:r>
              <a:rPr lang="it-IT" dirty="0" err="1"/>
              <a:t>hover</a:t>
            </a:r>
            <a:r>
              <a:rPr lang="it-IT" dirty="0"/>
              <a:t> o click su di </a:t>
            </a:r>
            <a:r>
              <a:rPr lang="it-IT" dirty="0" err="1"/>
              <a:t>esssi</a:t>
            </a:r>
            <a:r>
              <a:rPr lang="it-IT" dirty="0"/>
              <a:t> (o semplicemente far partire dei link). </a:t>
            </a:r>
          </a:p>
        </p:txBody>
      </p:sp>
      <p:pic>
        <p:nvPicPr>
          <p:cNvPr id="10" name="Segnaposto contenuto 9">
            <a:extLst>
              <a:ext uri="{FF2B5EF4-FFF2-40B4-BE49-F238E27FC236}">
                <a16:creationId xmlns:a16="http://schemas.microsoft.com/office/drawing/2014/main" id="{0858CB11-FDE9-49B7-B90A-CA4A4BC2FC67}"/>
              </a:ext>
            </a:extLst>
          </p:cNvPr>
          <p:cNvPicPr>
            <a:picLocks noGrp="1" noChangeAspect="1"/>
          </p:cNvPicPr>
          <p:nvPr>
            <p:ph idx="1"/>
          </p:nvPr>
        </p:nvPicPr>
        <p:blipFill>
          <a:blip r:embed="rId2"/>
          <a:stretch>
            <a:fillRect/>
          </a:stretch>
        </p:blipFill>
        <p:spPr>
          <a:xfrm>
            <a:off x="5111773" y="2057400"/>
            <a:ext cx="6172200" cy="3433286"/>
          </a:xfrm>
        </p:spPr>
      </p:pic>
    </p:spTree>
    <p:extLst>
      <p:ext uri="{BB962C8B-B14F-4D97-AF65-F5344CB8AC3E}">
        <p14:creationId xmlns:p14="http://schemas.microsoft.com/office/powerpoint/2010/main" val="389953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C7B377-305C-4036-8803-50057F3BB3E1}"/>
              </a:ext>
            </a:extLst>
          </p:cNvPr>
          <p:cNvSpPr>
            <a:spLocks noGrp="1"/>
          </p:cNvSpPr>
          <p:nvPr>
            <p:ph type="title"/>
          </p:nvPr>
        </p:nvSpPr>
        <p:spPr/>
        <p:txBody>
          <a:bodyPr>
            <a:normAutofit/>
          </a:bodyPr>
          <a:lstStyle/>
          <a:p>
            <a:r>
              <a:rPr lang="it-IT" sz="6000" b="1" dirty="0">
                <a:solidFill>
                  <a:srgbClr val="FF0000"/>
                </a:solidFill>
              </a:rPr>
              <a:t>Preferiti(1)</a:t>
            </a:r>
          </a:p>
        </p:txBody>
      </p:sp>
      <p:sp>
        <p:nvSpPr>
          <p:cNvPr id="4" name="Segnaposto testo 3">
            <a:extLst>
              <a:ext uri="{FF2B5EF4-FFF2-40B4-BE49-F238E27FC236}">
                <a16:creationId xmlns:a16="http://schemas.microsoft.com/office/drawing/2014/main" id="{5226F20C-6715-42FB-8C9D-12C711F67D55}"/>
              </a:ext>
            </a:extLst>
          </p:cNvPr>
          <p:cNvSpPr>
            <a:spLocks noGrp="1"/>
          </p:cNvSpPr>
          <p:nvPr>
            <p:ph type="body" sz="half" idx="2"/>
          </p:nvPr>
        </p:nvSpPr>
        <p:spPr>
          <a:xfrm>
            <a:off x="839788" y="2057400"/>
            <a:ext cx="3932237" cy="4138684"/>
          </a:xfrm>
        </p:spPr>
        <p:txBody>
          <a:bodyPr>
            <a:normAutofit lnSpcReduction="10000"/>
          </a:bodyPr>
          <a:lstStyle/>
          <a:p>
            <a:r>
              <a:rPr lang="it-IT" dirty="0"/>
              <a:t>Quando configuro i </a:t>
            </a:r>
            <a:r>
              <a:rPr lang="it-IT" dirty="0" err="1"/>
              <a:t>listener</a:t>
            </a:r>
            <a:r>
              <a:rPr lang="it-IT" dirty="0"/>
              <a:t> (che nella fase inziale sono solo due relativi all’ </a:t>
            </a:r>
            <a:r>
              <a:rPr lang="it-IT" dirty="0" err="1"/>
              <a:t>hover</a:t>
            </a:r>
            <a:r>
              <a:rPr lang="it-IT" dirty="0"/>
              <a:t> e al click sui blocchi della homepage) definisco anche un array chiamato </a:t>
            </a:r>
            <a:r>
              <a:rPr lang="it-IT" dirty="0" err="1"/>
              <a:t>giochiPreferiti</a:t>
            </a:r>
            <a:r>
              <a:rPr lang="it-IT" dirty="0"/>
              <a:t>. Questo è essenziale in quanto la presenza della categoria «Tutto» crea un doppione. Ogni elemento, infatti, si trova sia nella categoria di appartenenza (fps, </a:t>
            </a:r>
            <a:r>
              <a:rPr lang="it-IT" dirty="0" err="1"/>
              <a:t>arcade</a:t>
            </a:r>
            <a:r>
              <a:rPr lang="it-IT" dirty="0"/>
              <a:t>..) sia in «Tutto». Se apro la categoria fps, indico </a:t>
            </a:r>
            <a:r>
              <a:rPr lang="it-IT" dirty="0" err="1"/>
              <a:t>halo</a:t>
            </a:r>
            <a:r>
              <a:rPr lang="it-IT" dirty="0"/>
              <a:t> come preferito, mi aspetto che se successivamente vado nella categoria «Tutto» (per la prima volta) sia fra preferiti anche qui. Per questo motivo, salvo il codice dei giochi che via via metto fra i preferiti in questo array e, in fase di creazione, verifico se il blocco che sto creando è di un gioco il cui codice è salvato cosi. In questo caso affermativo, modifico il blocco e creo il corrispettivo elemento preferito anche nella nuova sezione.</a:t>
            </a:r>
          </a:p>
        </p:txBody>
      </p:sp>
      <p:pic>
        <p:nvPicPr>
          <p:cNvPr id="10" name="Immagine 9">
            <a:extLst>
              <a:ext uri="{FF2B5EF4-FFF2-40B4-BE49-F238E27FC236}">
                <a16:creationId xmlns:a16="http://schemas.microsoft.com/office/drawing/2014/main" id="{F69D0176-698F-4DAB-B051-210F5F3E3F93}"/>
              </a:ext>
            </a:extLst>
          </p:cNvPr>
          <p:cNvPicPr>
            <a:picLocks noChangeAspect="1"/>
          </p:cNvPicPr>
          <p:nvPr/>
        </p:nvPicPr>
        <p:blipFill>
          <a:blip r:embed="rId2"/>
          <a:stretch>
            <a:fillRect/>
          </a:stretch>
        </p:blipFill>
        <p:spPr>
          <a:xfrm>
            <a:off x="5229690" y="1805849"/>
            <a:ext cx="6099955" cy="2058948"/>
          </a:xfrm>
          <a:prstGeom prst="rect">
            <a:avLst/>
          </a:prstGeom>
        </p:spPr>
      </p:pic>
      <p:pic>
        <p:nvPicPr>
          <p:cNvPr id="11" name="Immagine 10">
            <a:extLst>
              <a:ext uri="{FF2B5EF4-FFF2-40B4-BE49-F238E27FC236}">
                <a16:creationId xmlns:a16="http://schemas.microsoft.com/office/drawing/2014/main" id="{F6862877-B8DE-42F3-A8E3-10740194B8EE}"/>
              </a:ext>
            </a:extLst>
          </p:cNvPr>
          <p:cNvPicPr>
            <a:picLocks noChangeAspect="1"/>
          </p:cNvPicPr>
          <p:nvPr/>
        </p:nvPicPr>
        <p:blipFill>
          <a:blip r:embed="rId3"/>
          <a:stretch>
            <a:fillRect/>
          </a:stretch>
        </p:blipFill>
        <p:spPr>
          <a:xfrm>
            <a:off x="5229689" y="3963194"/>
            <a:ext cx="6099956" cy="1596100"/>
          </a:xfrm>
          <a:prstGeom prst="rect">
            <a:avLst/>
          </a:prstGeom>
        </p:spPr>
      </p:pic>
    </p:spTree>
    <p:extLst>
      <p:ext uri="{BB962C8B-B14F-4D97-AF65-F5344CB8AC3E}">
        <p14:creationId xmlns:p14="http://schemas.microsoft.com/office/powerpoint/2010/main" val="300610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CE59F7-9E0E-4692-BA09-396409A1C906}"/>
              </a:ext>
            </a:extLst>
          </p:cNvPr>
          <p:cNvSpPr>
            <a:spLocks noGrp="1"/>
          </p:cNvSpPr>
          <p:nvPr>
            <p:ph type="title"/>
          </p:nvPr>
        </p:nvSpPr>
        <p:spPr/>
        <p:txBody>
          <a:bodyPr>
            <a:normAutofit/>
          </a:bodyPr>
          <a:lstStyle/>
          <a:p>
            <a:r>
              <a:rPr lang="it-IT" sz="6000" b="1" dirty="0">
                <a:solidFill>
                  <a:srgbClr val="FF0000"/>
                </a:solidFill>
              </a:rPr>
              <a:t>Preferiti(2)</a:t>
            </a:r>
          </a:p>
        </p:txBody>
      </p:sp>
      <p:sp>
        <p:nvSpPr>
          <p:cNvPr id="4" name="Segnaposto testo 3">
            <a:extLst>
              <a:ext uri="{FF2B5EF4-FFF2-40B4-BE49-F238E27FC236}">
                <a16:creationId xmlns:a16="http://schemas.microsoft.com/office/drawing/2014/main" id="{2E80AB1C-1810-441C-B874-A300299DFC5C}"/>
              </a:ext>
            </a:extLst>
          </p:cNvPr>
          <p:cNvSpPr>
            <a:spLocks noGrp="1"/>
          </p:cNvSpPr>
          <p:nvPr>
            <p:ph type="body" sz="half" idx="2"/>
          </p:nvPr>
        </p:nvSpPr>
        <p:spPr/>
        <p:txBody>
          <a:bodyPr>
            <a:normAutofit/>
          </a:bodyPr>
          <a:lstStyle/>
          <a:p>
            <a:r>
              <a:rPr lang="it-IT" dirty="0"/>
              <a:t>Quando creo un nuovo gioco (come si può vedere nei due piccoli screen) associo all’attributo codice due valori: Il valore concatenato codice + </a:t>
            </a:r>
            <a:r>
              <a:rPr lang="it-IT" dirty="0" err="1"/>
              <a:t>nonPreferito</a:t>
            </a:r>
            <a:r>
              <a:rPr lang="it-IT" dirty="0"/>
              <a:t> per l’elemento generale che contiene tutto e il valore codice per l’immagine della stellina. Quando clicco su questa, salva il suo codice nell’array giochi preferiti e fa la ricerca in tutto il documento di elementi con attributo codice = codice + </a:t>
            </a:r>
            <a:r>
              <a:rPr lang="it-IT" dirty="0" err="1"/>
              <a:t>nonPreferito</a:t>
            </a:r>
            <a:r>
              <a:rPr lang="it-IT" dirty="0"/>
              <a:t> (al massimo due). Faccio i cambiamenti che devo fare, poi mi trovo la rispettiva sezione preferiti (visto che posso lavorare su una o due categorie in base a quante ne ho già create) e qui appendo il nuovo elemento preferito. Ovviamente se preferiti è nascosta, la mostro</a:t>
            </a:r>
          </a:p>
          <a:p>
            <a:pPr marL="342900" indent="-342900">
              <a:buFont typeface="+mj-lt"/>
              <a:buAutoNum type="arabicPeriod"/>
            </a:pPr>
            <a:endParaRPr lang="it-IT" dirty="0"/>
          </a:p>
        </p:txBody>
      </p:sp>
      <p:pic>
        <p:nvPicPr>
          <p:cNvPr id="14" name="Segnaposto contenuto 13">
            <a:extLst>
              <a:ext uri="{FF2B5EF4-FFF2-40B4-BE49-F238E27FC236}">
                <a16:creationId xmlns:a16="http://schemas.microsoft.com/office/drawing/2014/main" id="{F602C347-4A2B-4783-AA7F-FDB8B242A1A6}"/>
              </a:ext>
            </a:extLst>
          </p:cNvPr>
          <p:cNvPicPr>
            <a:picLocks noGrp="1" noChangeAspect="1"/>
          </p:cNvPicPr>
          <p:nvPr>
            <p:ph idx="1"/>
          </p:nvPr>
        </p:nvPicPr>
        <p:blipFill>
          <a:blip r:embed="rId2"/>
          <a:stretch>
            <a:fillRect/>
          </a:stretch>
        </p:blipFill>
        <p:spPr>
          <a:xfrm>
            <a:off x="7474171" y="3531242"/>
            <a:ext cx="3621697" cy="2514493"/>
          </a:xfrm>
        </p:spPr>
      </p:pic>
      <p:pic>
        <p:nvPicPr>
          <p:cNvPr id="16" name="Immagine 15">
            <a:extLst>
              <a:ext uri="{FF2B5EF4-FFF2-40B4-BE49-F238E27FC236}">
                <a16:creationId xmlns:a16="http://schemas.microsoft.com/office/drawing/2014/main" id="{40062DE2-4707-422A-8E4A-8BC17E8EDE15}"/>
              </a:ext>
            </a:extLst>
          </p:cNvPr>
          <p:cNvPicPr>
            <a:picLocks noChangeAspect="1"/>
          </p:cNvPicPr>
          <p:nvPr/>
        </p:nvPicPr>
        <p:blipFill>
          <a:blip r:embed="rId3"/>
          <a:stretch>
            <a:fillRect/>
          </a:stretch>
        </p:blipFill>
        <p:spPr>
          <a:xfrm>
            <a:off x="5068129" y="4033859"/>
            <a:ext cx="2351109" cy="527712"/>
          </a:xfrm>
          <a:prstGeom prst="rect">
            <a:avLst/>
          </a:prstGeom>
        </p:spPr>
      </p:pic>
      <p:pic>
        <p:nvPicPr>
          <p:cNvPr id="22" name="Immagine 21">
            <a:extLst>
              <a:ext uri="{FF2B5EF4-FFF2-40B4-BE49-F238E27FC236}">
                <a16:creationId xmlns:a16="http://schemas.microsoft.com/office/drawing/2014/main" id="{45D565C7-549A-4721-9BDD-46522EEA7EC3}"/>
              </a:ext>
            </a:extLst>
          </p:cNvPr>
          <p:cNvPicPr>
            <a:picLocks noChangeAspect="1"/>
          </p:cNvPicPr>
          <p:nvPr/>
        </p:nvPicPr>
        <p:blipFill>
          <a:blip r:embed="rId4"/>
          <a:stretch>
            <a:fillRect/>
          </a:stretch>
        </p:blipFill>
        <p:spPr>
          <a:xfrm>
            <a:off x="5068129" y="4834072"/>
            <a:ext cx="2351109" cy="676346"/>
          </a:xfrm>
          <a:prstGeom prst="rect">
            <a:avLst/>
          </a:prstGeom>
        </p:spPr>
      </p:pic>
      <p:pic>
        <p:nvPicPr>
          <p:cNvPr id="24" name="Immagine 23">
            <a:extLst>
              <a:ext uri="{FF2B5EF4-FFF2-40B4-BE49-F238E27FC236}">
                <a16:creationId xmlns:a16="http://schemas.microsoft.com/office/drawing/2014/main" id="{59CBABD0-8B34-43BB-806A-9423754D0942}"/>
              </a:ext>
            </a:extLst>
          </p:cNvPr>
          <p:cNvPicPr>
            <a:picLocks noChangeAspect="1"/>
          </p:cNvPicPr>
          <p:nvPr/>
        </p:nvPicPr>
        <p:blipFill>
          <a:blip r:embed="rId5"/>
          <a:stretch>
            <a:fillRect/>
          </a:stretch>
        </p:blipFill>
        <p:spPr>
          <a:xfrm>
            <a:off x="5068128" y="1205804"/>
            <a:ext cx="6027739" cy="2260309"/>
          </a:xfrm>
          <a:prstGeom prst="rect">
            <a:avLst/>
          </a:prstGeom>
        </p:spPr>
      </p:pic>
    </p:spTree>
    <p:extLst>
      <p:ext uri="{BB962C8B-B14F-4D97-AF65-F5344CB8AC3E}">
        <p14:creationId xmlns:p14="http://schemas.microsoft.com/office/powerpoint/2010/main" val="55263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310497-D0E3-47A3-BDA6-5E7A7F232E0E}"/>
              </a:ext>
            </a:extLst>
          </p:cNvPr>
          <p:cNvSpPr>
            <a:spLocks noGrp="1"/>
          </p:cNvSpPr>
          <p:nvPr>
            <p:ph type="title"/>
          </p:nvPr>
        </p:nvSpPr>
        <p:spPr/>
        <p:txBody>
          <a:bodyPr>
            <a:normAutofit/>
          </a:bodyPr>
          <a:lstStyle/>
          <a:p>
            <a:r>
              <a:rPr lang="it-IT" sz="6000" b="1" dirty="0">
                <a:solidFill>
                  <a:srgbClr val="FF0000"/>
                </a:solidFill>
              </a:rPr>
              <a:t>Preferiti(3)</a:t>
            </a:r>
          </a:p>
        </p:txBody>
      </p:sp>
      <p:pic>
        <p:nvPicPr>
          <p:cNvPr id="6" name="Segnaposto contenuto 5">
            <a:extLst>
              <a:ext uri="{FF2B5EF4-FFF2-40B4-BE49-F238E27FC236}">
                <a16:creationId xmlns:a16="http://schemas.microsoft.com/office/drawing/2014/main" id="{5939D529-D022-4208-AFD5-E6CF5EA91D86}"/>
              </a:ext>
            </a:extLst>
          </p:cNvPr>
          <p:cNvPicPr>
            <a:picLocks noGrp="1" noChangeAspect="1"/>
          </p:cNvPicPr>
          <p:nvPr>
            <p:ph idx="1"/>
          </p:nvPr>
        </p:nvPicPr>
        <p:blipFill>
          <a:blip r:embed="rId2"/>
          <a:stretch>
            <a:fillRect/>
          </a:stretch>
        </p:blipFill>
        <p:spPr>
          <a:xfrm>
            <a:off x="5225577" y="1729549"/>
            <a:ext cx="6172200" cy="4139439"/>
          </a:xfrm>
        </p:spPr>
      </p:pic>
      <p:sp>
        <p:nvSpPr>
          <p:cNvPr id="4" name="Segnaposto testo 3">
            <a:extLst>
              <a:ext uri="{FF2B5EF4-FFF2-40B4-BE49-F238E27FC236}">
                <a16:creationId xmlns:a16="http://schemas.microsoft.com/office/drawing/2014/main" id="{63ADF70A-1F31-4DF3-A2E3-8386B7E11820}"/>
              </a:ext>
            </a:extLst>
          </p:cNvPr>
          <p:cNvSpPr>
            <a:spLocks noGrp="1"/>
          </p:cNvSpPr>
          <p:nvPr>
            <p:ph type="body" sz="half" idx="2"/>
          </p:nvPr>
        </p:nvSpPr>
        <p:spPr/>
        <p:txBody>
          <a:bodyPr>
            <a:normAutofit/>
          </a:bodyPr>
          <a:lstStyle/>
          <a:p>
            <a:r>
              <a:rPr lang="it-IT" dirty="0"/>
              <a:t>Quando creo un preferito, definisco la concatenazione codice + preferito come il valore dell’attributo codice relativo a tale elemento cosi da poterlo individuare facilmente. Quindi, non appena clicco sulla stella-meno (dove sarà salvato il codice usando lo stesso attributo) mi salvo i vari codici e trovo tutti gli elementi non preferiti e preferiti. A questo punto se è un elemento della sezione preferiti, mi faccio dare la sezione, lo elemino e controllo se devo nascondere la sezione o no. Se, invece, è un elemento dell’altra sezione mi limito a riportarlo alle condizioni iniziali. Per concludere elimino il codice fra l’elenco dei codici dei giochi preferiti.</a:t>
            </a:r>
          </a:p>
        </p:txBody>
      </p:sp>
    </p:spTree>
    <p:extLst>
      <p:ext uri="{BB962C8B-B14F-4D97-AF65-F5344CB8AC3E}">
        <p14:creationId xmlns:p14="http://schemas.microsoft.com/office/powerpoint/2010/main" val="80086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19AD24-7ADB-4A41-9D8E-74F2E8C4D2F1}"/>
              </a:ext>
            </a:extLst>
          </p:cNvPr>
          <p:cNvSpPr>
            <a:spLocks noGrp="1"/>
          </p:cNvSpPr>
          <p:nvPr>
            <p:ph type="title"/>
          </p:nvPr>
        </p:nvSpPr>
        <p:spPr/>
        <p:txBody>
          <a:bodyPr>
            <a:normAutofit/>
          </a:bodyPr>
          <a:lstStyle/>
          <a:p>
            <a:r>
              <a:rPr lang="it-IT" sz="6000" b="1" dirty="0">
                <a:solidFill>
                  <a:srgbClr val="FF0000"/>
                </a:solidFill>
              </a:rPr>
              <a:t>Ricerca (1)</a:t>
            </a:r>
          </a:p>
        </p:txBody>
      </p:sp>
      <p:pic>
        <p:nvPicPr>
          <p:cNvPr id="6" name="Segnaposto contenuto 5">
            <a:extLst>
              <a:ext uri="{FF2B5EF4-FFF2-40B4-BE49-F238E27FC236}">
                <a16:creationId xmlns:a16="http://schemas.microsoft.com/office/drawing/2014/main" id="{493CBFF9-F35D-4D13-9251-2E4B65596077}"/>
              </a:ext>
            </a:extLst>
          </p:cNvPr>
          <p:cNvPicPr>
            <a:picLocks noGrp="1" noChangeAspect="1"/>
          </p:cNvPicPr>
          <p:nvPr>
            <p:ph idx="1"/>
          </p:nvPr>
        </p:nvPicPr>
        <p:blipFill>
          <a:blip r:embed="rId2"/>
          <a:stretch>
            <a:fillRect/>
          </a:stretch>
        </p:blipFill>
        <p:spPr>
          <a:xfrm>
            <a:off x="7293595" y="1129785"/>
            <a:ext cx="3885096" cy="5090430"/>
          </a:xfrm>
        </p:spPr>
      </p:pic>
      <p:sp>
        <p:nvSpPr>
          <p:cNvPr id="4" name="Segnaposto testo 3">
            <a:extLst>
              <a:ext uri="{FF2B5EF4-FFF2-40B4-BE49-F238E27FC236}">
                <a16:creationId xmlns:a16="http://schemas.microsoft.com/office/drawing/2014/main" id="{97C1B366-5D5B-40B9-AB56-E7116911844A}"/>
              </a:ext>
            </a:extLst>
          </p:cNvPr>
          <p:cNvSpPr>
            <a:spLocks noGrp="1"/>
          </p:cNvSpPr>
          <p:nvPr>
            <p:ph type="body" sz="half" idx="2"/>
          </p:nvPr>
        </p:nvSpPr>
        <p:spPr>
          <a:xfrm>
            <a:off x="839788" y="2057400"/>
            <a:ext cx="5924350" cy="4083008"/>
          </a:xfrm>
        </p:spPr>
        <p:txBody>
          <a:bodyPr>
            <a:normAutofit/>
          </a:bodyPr>
          <a:lstStyle/>
          <a:p>
            <a:r>
              <a:rPr lang="it-IT" dirty="0"/>
              <a:t>Ho voluto complicarmi la vita. Pere rendere il tutto più efficiente lavoro sempre con solo l’ultima lettera inserita o tolta. Uso </a:t>
            </a:r>
            <a:r>
              <a:rPr lang="it-IT" dirty="0" err="1"/>
              <a:t>vecchiaValue</a:t>
            </a:r>
            <a:r>
              <a:rPr lang="it-IT" dirty="0"/>
              <a:t> per ricordare il valore di input che avevo nella precedente chiamata. Ogni volta che si clicca un nuovo tasto andrò a vedere se la </a:t>
            </a:r>
            <a:r>
              <a:rPr lang="it-IT" dirty="0" err="1"/>
              <a:t>nuovaValue</a:t>
            </a:r>
            <a:r>
              <a:rPr lang="it-IT" dirty="0"/>
              <a:t> sarà più o meno lunga della precedente. Nel primo caso vuol dire che ho cancellato, nel secondo che ho digitato. Lavorando lettera per lettera ho due problemi: il primo riguarda le doppie. Se scrivo </a:t>
            </a:r>
            <a:r>
              <a:rPr lang="it-IT" dirty="0" err="1"/>
              <a:t>doo</a:t>
            </a:r>
            <a:r>
              <a:rPr lang="it-IT" dirty="0"/>
              <a:t>, non voglio che mi appaia </a:t>
            </a:r>
            <a:r>
              <a:rPr lang="it-IT" dirty="0" err="1"/>
              <a:t>cod</a:t>
            </a:r>
            <a:r>
              <a:rPr lang="it-IT" dirty="0"/>
              <a:t> ad esempio. Per risolverlo utilizzo la lista delle lettere dei titoli. Ogni volta che trovo una lettera la cancello dalla lista, cosi non posso trovarla una seconda volta. Il secondo problema riguarda il fatto che non so se l’utente digiti o cancelli la nuova lettera dopo le precedenti o in mezzo. Per questo motivo vado prima a guardare se ci sono cambiamenti in mezzo alla </a:t>
            </a:r>
            <a:r>
              <a:rPr lang="it-IT" dirty="0" err="1"/>
              <a:t>value</a:t>
            </a:r>
            <a:r>
              <a:rPr lang="it-IT" dirty="0"/>
              <a:t> vecchia e quella nuova e in caso indico quella lettera come digitata o cancellata. Se non ci sono differenze in mezzo, allora il cambiamento sarà sicuramente l’ultima lettera della </a:t>
            </a:r>
            <a:r>
              <a:rPr lang="it-IT" dirty="0" err="1"/>
              <a:t>value</a:t>
            </a:r>
            <a:r>
              <a:rPr lang="it-IT" dirty="0"/>
              <a:t> più lunga (potendo la </a:t>
            </a:r>
            <a:r>
              <a:rPr lang="it-IT" dirty="0" err="1"/>
              <a:t>value</a:t>
            </a:r>
            <a:r>
              <a:rPr lang="it-IT" dirty="0"/>
              <a:t> al massimo variare di un elemento a chiamata)</a:t>
            </a:r>
          </a:p>
        </p:txBody>
      </p:sp>
    </p:spTree>
    <p:extLst>
      <p:ext uri="{BB962C8B-B14F-4D97-AF65-F5344CB8AC3E}">
        <p14:creationId xmlns:p14="http://schemas.microsoft.com/office/powerpoint/2010/main" val="244402847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1363</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Calibri</vt:lpstr>
      <vt:lpstr>Calibri Light</vt:lpstr>
      <vt:lpstr>Tema di Office</vt:lpstr>
      <vt:lpstr>Mhw2 Presentazione</vt:lpstr>
      <vt:lpstr>Il nucleo del mhw2 è questa sezione del mhw1. Cliccano su ogni blocco si aprirà una nuova sezione a tema, che elenca i vari giochi della sua categoria Nota: il blocco «Tutto» raccoglie tutti i giochi, con i suoi pro e i suoi contro di cui parlerò più       avanti</vt:lpstr>
      <vt:lpstr>Blocchi</vt:lpstr>
      <vt:lpstr>Questa è la pagina principale del mhw2. La creazione è molto meccanica, sono tante righe delle solite 4 funzioni. L’unica un po’ interessante è che sarà diverso in base alla categoria. Titolo e didascalia li vado a prendere dal blocco su cui ho cliccato, cosi come il valore dell’attributo per avere la stessa immagine di sfondo (essendoci già passato sopra il blocco non avrà il valore esatto, ma conterrà la chiave per andare a prenderlo nella mappa index). Poi i vari giochi saranno associati in base alla loro categoria, riportata in contents.js.</vt:lpstr>
      <vt:lpstr>Apertura</vt:lpstr>
      <vt:lpstr>Preferiti(1)</vt:lpstr>
      <vt:lpstr>Preferiti(2)</vt:lpstr>
      <vt:lpstr>Preferiti(3)</vt:lpstr>
      <vt:lpstr>Ricerca (1)</vt:lpstr>
      <vt:lpstr>Ricerca(2)</vt:lpstr>
      <vt:lpstr>Per concludere parlo della chiusura del sottoSito. Appena clicco sul pulsante in alto a sinistra nell’header, sarà avviata la seguente funzione. Non fa altro che nascondere il sottosito e ripristinare il tutto: il valore dell’input, la vecchia value, l’opacità dei vari elementi che non sono sottosito e il body overlay. Anche i vari videogiochi saranno ripristinati alla situazione iniziale, quindi mostrati se nascosti e rimpiccioliti se aperti. L’unica cosa che non viene toccata è la sezione preferiti</vt:lpstr>
      <vt:lpstr>Per quanto riguarda l’html ho modificato davvero poco. Ho inserito due div: un overlay e il contenitore di tutti i sottoSiti. Poi ho semplicemente cambiato gli index in attributi tema e aggiunto la classe .sito-principale a tutti le lezioni del sito originale.</vt:lpstr>
      <vt:lpstr>Per quanto riguarda il css mi sento di far notare solo questi 4 hover. Nelle tre immagini io gioco con dimensioni e padding pero poter variare la grandezza dell’immagine senza provocare spostamenti negli elementi vicini, mentre per l’input disabilito l’outline cosi da poter mettere i bordi arrotondati che ho utilizzato in tutto il sito (stonerebbe se no)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Mhw2 Presentazione</dc:title>
  <dc:creator>Davide Bucchieri</dc:creator>
  <cp:lastModifiedBy>Davide Bucchieri</cp:lastModifiedBy>
  <cp:revision>23</cp:revision>
  <dcterms:created xsi:type="dcterms:W3CDTF">2021-04-12T09:19:32Z</dcterms:created>
  <dcterms:modified xsi:type="dcterms:W3CDTF">2021-04-12T15:04:24Z</dcterms:modified>
</cp:coreProperties>
</file>