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6" d="100"/>
          <a:sy n="126" d="100"/>
        </p:scale>
        <p:origin x="26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AB403-4D88-4C24-9B90-5840E3212B7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B382309-2D7A-46A4-A57E-4EE08F1BA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65D2D6A-DA87-4DE3-8A71-77E83522844C}"/>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CB3D46D4-C119-473B-9D63-BD92B257810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834737-9312-44C6-8DE6-0C18CFE7C76E}"/>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605322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BF348-B9C8-4A39-A2AD-EA12A8AA6AD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D810F1-1B0A-4790-8E0D-380B6B8A639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D448F97-59BB-4430-A61C-B71C837C8539}"/>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FB62DBAD-204E-4B2A-8DED-E5FF4D959B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BBF428-272B-4BFE-BA2E-76D107A4FCB2}"/>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5760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B4BBED9-FE57-45D9-9A11-7D8BA56041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387AD2B-9D50-4608-89A4-086FA65D71B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B5DB9CA-B405-40FB-846B-8A5E4DEEEEF7}"/>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883CEFDF-F360-455B-A1B5-1B14EECCD0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1FB54C-39D4-44C7-835F-198DF47FDAC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29698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074390-921E-4289-AF2C-6099D1C147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236CB7-88A2-4225-BB80-68A542A1A6E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598CD2D-AD01-41C2-973F-485224C165EB}"/>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367C9A39-0526-4211-AA38-093A6770C0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C237F1B-4A03-4F22-8C56-9C4B51D41F40}"/>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10755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284CA-FB2C-446D-9C5E-DFBD65A28E1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9180A57-2399-4525-A6A3-0527FE1CA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2F40650-0E47-4212-8570-D5D2908ECC27}"/>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8D966C73-CABB-41D9-B2F0-7E7497F50C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33D792C-F7CC-4745-93DB-92175B2347A8}"/>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75727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6CEACB-1A58-4B9B-8C3B-B7B256ED853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0342D89-B00C-4AFB-B0B8-72432397D0A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01B472E-FEFB-4764-AD65-2F73AC39394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D4583573-5812-49DD-BEA4-A444B703D83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666AA8C2-3227-4C97-B842-3A905BF3701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07430A-4283-43CB-AEC5-2642FA40485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7082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CAC669-AA87-4A83-97D7-BE4E1E3273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004D608-B8A1-4615-B8E5-0B53D28B5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D44AD36-9367-4F8E-B48C-916EB40341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BE38E0C-AC9D-4FC6-8E75-A6BE789F9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259469-8DD7-4CDF-BCDC-C18DA8DE202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3B4132F-9ABD-4F73-9397-920B97EB7115}"/>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8" name="Segnaposto piè di pagina 7">
            <a:extLst>
              <a:ext uri="{FF2B5EF4-FFF2-40B4-BE49-F238E27FC236}">
                <a16:creationId xmlns:a16="http://schemas.microsoft.com/office/drawing/2014/main" id="{661E8ED1-D060-4103-8B51-E985BE74177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AF71A41-0017-403A-8C96-2D22BD4E1899}"/>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33445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BD8D7F-7C08-488A-AD32-20131144993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9D7075-7568-4AFE-AA63-CE2FAEBC1EC1}"/>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4" name="Segnaposto piè di pagina 3">
            <a:extLst>
              <a:ext uri="{FF2B5EF4-FFF2-40B4-BE49-F238E27FC236}">
                <a16:creationId xmlns:a16="http://schemas.microsoft.com/office/drawing/2014/main" id="{8B3CEAEE-2C83-4BE1-AE7E-A8484E4FE11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3BA069A-4D69-43D1-AFC3-E003F40EEF6A}"/>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64905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44D9A44-A162-4950-9415-1CBC757B652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3" name="Segnaposto piè di pagina 2">
            <a:extLst>
              <a:ext uri="{FF2B5EF4-FFF2-40B4-BE49-F238E27FC236}">
                <a16:creationId xmlns:a16="http://schemas.microsoft.com/office/drawing/2014/main" id="{7E41AFA3-02D0-4DCC-9FAD-DB049C15368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E6F3206-2414-47FD-B3E7-0E84C570CBA6}"/>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100403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C1BF25-C521-4DEC-AE58-3CD6EB276FD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9528960-8FC7-425E-A297-EF6859088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F64286F-3043-456E-9B56-0E1857284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D422EB-27D2-4447-B9FD-ACEB9895E4D2}"/>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48029BAD-ED12-4F5C-B8D1-2748A37BAAF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1AF830-63FB-4DA4-8AD0-AD51A63614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3258228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8B74E1-88C1-4F93-BE7A-EDD4A8221D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DE247B2-6069-4EBF-9503-89339616E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EA1692E-60ED-4614-8DE9-DD7DC8BF4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6E49FA0-98EB-40F4-9BC1-257884172350}"/>
              </a:ext>
            </a:extLst>
          </p:cNvPr>
          <p:cNvSpPr>
            <a:spLocks noGrp="1"/>
          </p:cNvSpPr>
          <p:nvPr>
            <p:ph type="dt" sz="half" idx="10"/>
          </p:nvPr>
        </p:nvSpPr>
        <p:spPr/>
        <p:txBody>
          <a:bodyPr/>
          <a:lstStyle/>
          <a:p>
            <a:fld id="{E74B31D6-3DB0-447D-8DD7-85542C6EAC72}" type="datetimeFigureOut">
              <a:rPr lang="it-IT" smtClean="0"/>
              <a:t>26/04/2021</a:t>
            </a:fld>
            <a:endParaRPr lang="it-IT"/>
          </a:p>
        </p:txBody>
      </p:sp>
      <p:sp>
        <p:nvSpPr>
          <p:cNvPr id="6" name="Segnaposto piè di pagina 5">
            <a:extLst>
              <a:ext uri="{FF2B5EF4-FFF2-40B4-BE49-F238E27FC236}">
                <a16:creationId xmlns:a16="http://schemas.microsoft.com/office/drawing/2014/main" id="{39C65454-EAB1-4A9C-B614-076D4907861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7469383-C321-4C19-A39C-614663D9C10C}"/>
              </a:ext>
            </a:extLst>
          </p:cNvPr>
          <p:cNvSpPr>
            <a:spLocks noGrp="1"/>
          </p:cNvSpPr>
          <p:nvPr>
            <p:ph type="sldNum" sz="quarter" idx="12"/>
          </p:nvPr>
        </p:nvSpPr>
        <p:spPr/>
        <p:txBody>
          <a:bodyPr/>
          <a:lstStyle/>
          <a:p>
            <a:fld id="{31C34EBE-7CF9-48AE-A2C3-B54597BBB5BA}" type="slidenum">
              <a:rPr lang="it-IT" smtClean="0"/>
              <a:t>‹N›</a:t>
            </a:fld>
            <a:endParaRPr lang="it-IT"/>
          </a:p>
        </p:txBody>
      </p:sp>
    </p:spTree>
    <p:extLst>
      <p:ext uri="{BB962C8B-B14F-4D97-AF65-F5344CB8AC3E}">
        <p14:creationId xmlns:p14="http://schemas.microsoft.com/office/powerpoint/2010/main" val="2608844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D33B33-E3B3-42F4-8D36-2626FED3E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9ABE751-8AE8-49E3-87DF-10385FBB8F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B9A6CC2-39FE-468E-AFB9-9F4BA59AA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B31D6-3DB0-447D-8DD7-85542C6EAC72}" type="datetimeFigureOut">
              <a:rPr lang="it-IT" smtClean="0"/>
              <a:t>26/04/2021</a:t>
            </a:fld>
            <a:endParaRPr lang="it-IT"/>
          </a:p>
        </p:txBody>
      </p:sp>
      <p:sp>
        <p:nvSpPr>
          <p:cNvPr id="5" name="Segnaposto piè di pagina 4">
            <a:extLst>
              <a:ext uri="{FF2B5EF4-FFF2-40B4-BE49-F238E27FC236}">
                <a16:creationId xmlns:a16="http://schemas.microsoft.com/office/drawing/2014/main" id="{257BE0F4-4C20-4DB5-B886-C524FF6B7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A467C11-7484-40A2-9929-EB1786542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4EBE-7CF9-48AE-A2C3-B54597BBB5BA}" type="slidenum">
              <a:rPr lang="it-IT" smtClean="0"/>
              <a:t>‹N›</a:t>
            </a:fld>
            <a:endParaRPr lang="it-IT"/>
          </a:p>
        </p:txBody>
      </p:sp>
    </p:spTree>
    <p:extLst>
      <p:ext uri="{BB962C8B-B14F-4D97-AF65-F5344CB8AC3E}">
        <p14:creationId xmlns:p14="http://schemas.microsoft.com/office/powerpoint/2010/main" val="306343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24D053-2A3F-440C-9670-359CE2A8A8ED}"/>
              </a:ext>
            </a:extLst>
          </p:cNvPr>
          <p:cNvSpPr>
            <a:spLocks noGrp="1"/>
          </p:cNvSpPr>
          <p:nvPr>
            <p:ph type="ctrTitle"/>
          </p:nvPr>
        </p:nvSpPr>
        <p:spPr/>
        <p:txBody>
          <a:bodyPr/>
          <a:lstStyle/>
          <a:p>
            <a:r>
              <a:rPr lang="it-IT" b="1" dirty="0">
                <a:solidFill>
                  <a:srgbClr val="FF0000"/>
                </a:solidFill>
              </a:rPr>
              <a:t>Mhw3 Presentazione</a:t>
            </a:r>
          </a:p>
        </p:txBody>
      </p:sp>
      <p:sp>
        <p:nvSpPr>
          <p:cNvPr id="3" name="Sottotitolo 2">
            <a:extLst>
              <a:ext uri="{FF2B5EF4-FFF2-40B4-BE49-F238E27FC236}">
                <a16:creationId xmlns:a16="http://schemas.microsoft.com/office/drawing/2014/main" id="{7A128DF4-CD67-4D9A-9BF4-E57E5E58211E}"/>
              </a:ext>
            </a:extLst>
          </p:cNvPr>
          <p:cNvSpPr>
            <a:spLocks noGrp="1"/>
          </p:cNvSpPr>
          <p:nvPr>
            <p:ph type="subTitle" idx="1"/>
          </p:nvPr>
        </p:nvSpPr>
        <p:spPr/>
        <p:txBody>
          <a:bodyPr>
            <a:normAutofit/>
          </a:bodyPr>
          <a:lstStyle/>
          <a:p>
            <a:r>
              <a:rPr lang="it-IT" sz="2200" dirty="0"/>
              <a:t>Davide Bucchieri o46002072</a:t>
            </a:r>
          </a:p>
        </p:txBody>
      </p:sp>
    </p:spTree>
    <p:extLst>
      <p:ext uri="{BB962C8B-B14F-4D97-AF65-F5344CB8AC3E}">
        <p14:creationId xmlns:p14="http://schemas.microsoft.com/office/powerpoint/2010/main" val="403979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C510C6-E0FE-4602-B9A3-70AC7790DFE3}"/>
              </a:ext>
            </a:extLst>
          </p:cNvPr>
          <p:cNvSpPr>
            <a:spLocks noGrp="1"/>
          </p:cNvSpPr>
          <p:nvPr>
            <p:ph type="title"/>
          </p:nvPr>
        </p:nvSpPr>
        <p:spPr>
          <a:xfrm>
            <a:off x="838200" y="207390"/>
            <a:ext cx="10515600" cy="2677211"/>
          </a:xfrm>
        </p:spPr>
        <p:txBody>
          <a:bodyPr>
            <a:normAutofit/>
          </a:bodyPr>
          <a:lstStyle/>
          <a:p>
            <a:r>
              <a:rPr lang="it-IT" sz="2000" dirty="0">
                <a:latin typeface="+mn-lt"/>
              </a:rPr>
              <a:t>Esattamente come è successo per mhw2 anche questa volta parto dalla home. Nell’ipotesi di gestire una ludoteca chiusa (per ovvi motivi) in questo periodo, come prima cosa ho pensato di mettere questo banner per informare le persone di come sta evolvendo la situazione.</a:t>
            </a:r>
            <a:br>
              <a:rPr lang="it-IT" sz="2000" dirty="0">
                <a:latin typeface="+mn-lt"/>
              </a:rPr>
            </a:br>
            <a:r>
              <a:rPr lang="it-IT" sz="2000" dirty="0">
                <a:latin typeface="+mn-lt"/>
              </a:rPr>
              <a:t>Ogni volta che sarà caricata la home sarà lanciato uno script che fa due richieste </a:t>
            </a:r>
            <a:r>
              <a:rPr lang="it-IT" sz="2000" dirty="0" err="1">
                <a:latin typeface="+mn-lt"/>
              </a:rPr>
              <a:t>all’api</a:t>
            </a:r>
            <a:r>
              <a:rPr lang="it-IT" sz="2000" dirty="0">
                <a:latin typeface="+mn-lt"/>
              </a:rPr>
              <a:t> facendo tornare sia il numero dei vaccinati, sia il numero dei contagiati. Come si vede anche dallo screen, i dati </a:t>
            </a:r>
            <a:r>
              <a:rPr lang="it-IT" sz="2000" dirty="0" err="1">
                <a:latin typeface="+mn-lt"/>
              </a:rPr>
              <a:t>dell’api</a:t>
            </a:r>
            <a:r>
              <a:rPr lang="it-IT" sz="2000" dirty="0">
                <a:latin typeface="+mn-lt"/>
              </a:rPr>
              <a:t> vengono aggiornati quotidianamente e spesso in differita di qualche giorno (i vaccini in particolare) quindi non è necessario (anzi sarebbe inutile) un aggiornamento continuo a homepage aperta.</a:t>
            </a:r>
          </a:p>
        </p:txBody>
      </p:sp>
      <p:pic>
        <p:nvPicPr>
          <p:cNvPr id="7" name="Immagine 6">
            <a:extLst>
              <a:ext uri="{FF2B5EF4-FFF2-40B4-BE49-F238E27FC236}">
                <a16:creationId xmlns:a16="http://schemas.microsoft.com/office/drawing/2014/main" id="{F509E044-506E-47F1-82A2-75986D07227B}"/>
              </a:ext>
            </a:extLst>
          </p:cNvPr>
          <p:cNvPicPr>
            <a:picLocks noChangeAspect="1"/>
          </p:cNvPicPr>
          <p:nvPr/>
        </p:nvPicPr>
        <p:blipFill>
          <a:blip r:embed="rId2"/>
          <a:stretch>
            <a:fillRect/>
          </a:stretch>
        </p:blipFill>
        <p:spPr>
          <a:xfrm>
            <a:off x="838200" y="2794283"/>
            <a:ext cx="10515600" cy="3382680"/>
          </a:xfrm>
          <a:prstGeom prst="rect">
            <a:avLst/>
          </a:prstGeom>
        </p:spPr>
      </p:pic>
    </p:spTree>
    <p:extLst>
      <p:ext uri="{BB962C8B-B14F-4D97-AF65-F5344CB8AC3E}">
        <p14:creationId xmlns:p14="http://schemas.microsoft.com/office/powerpoint/2010/main" val="3275876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7F51C-B323-4A2C-A4D0-7E729374AB0A}"/>
              </a:ext>
            </a:extLst>
          </p:cNvPr>
          <p:cNvSpPr>
            <a:spLocks noGrp="1"/>
          </p:cNvSpPr>
          <p:nvPr>
            <p:ph type="title"/>
          </p:nvPr>
        </p:nvSpPr>
        <p:spPr>
          <a:xfrm>
            <a:off x="833922" y="457200"/>
            <a:ext cx="3978738" cy="1600200"/>
          </a:xfrm>
        </p:spPr>
        <p:txBody>
          <a:bodyPr>
            <a:normAutofit/>
          </a:bodyPr>
          <a:lstStyle/>
          <a:p>
            <a:r>
              <a:rPr lang="it-IT" sz="6000" b="1" dirty="0">
                <a:solidFill>
                  <a:srgbClr val="FF0000"/>
                </a:solidFill>
              </a:rPr>
              <a:t>Banner</a:t>
            </a:r>
          </a:p>
        </p:txBody>
      </p:sp>
      <p:sp>
        <p:nvSpPr>
          <p:cNvPr id="4" name="Segnaposto testo 3">
            <a:extLst>
              <a:ext uri="{FF2B5EF4-FFF2-40B4-BE49-F238E27FC236}">
                <a16:creationId xmlns:a16="http://schemas.microsoft.com/office/drawing/2014/main" id="{4AB2C333-3B46-40B1-85A0-ACA7E557174F}"/>
              </a:ext>
            </a:extLst>
          </p:cNvPr>
          <p:cNvSpPr>
            <a:spLocks noGrp="1"/>
          </p:cNvSpPr>
          <p:nvPr>
            <p:ph type="body" sz="half" idx="2"/>
          </p:nvPr>
        </p:nvSpPr>
        <p:spPr>
          <a:xfrm>
            <a:off x="880423" y="2057399"/>
            <a:ext cx="5215577" cy="4428241"/>
          </a:xfrm>
        </p:spPr>
        <p:txBody>
          <a:bodyPr>
            <a:normAutofit lnSpcReduction="10000"/>
          </a:bodyPr>
          <a:lstStyle/>
          <a:p>
            <a:r>
              <a:rPr lang="it-IT" dirty="0"/>
              <a:t>Il banner è costruito attraverso </a:t>
            </a:r>
            <a:r>
              <a:rPr lang="it-IT" dirty="0" err="1"/>
              <a:t>javascript</a:t>
            </a:r>
            <a:r>
              <a:rPr lang="it-IT" dirty="0"/>
              <a:t> nel solito modo, non c’è nulla di davvero particolare.  Posso però segnalare 5 cose: </a:t>
            </a:r>
          </a:p>
          <a:p>
            <a:pPr marL="342900" indent="-342900">
              <a:buFont typeface="+mj-lt"/>
              <a:buAutoNum type="arabicPeriod"/>
            </a:pPr>
            <a:r>
              <a:rPr lang="it-IT" dirty="0"/>
              <a:t>Nel conteggio dei casi in Italia non viene indicata la data. Quindi prendo la data dell’aggiornamento dei casi delle singole regioni, e poi usa quello più recente;</a:t>
            </a:r>
          </a:p>
          <a:p>
            <a:pPr marL="342900" indent="-342900">
              <a:buFont typeface="+mj-lt"/>
              <a:buAutoNum type="arabicPeriod"/>
            </a:pPr>
            <a:r>
              <a:rPr lang="it-IT" dirty="0"/>
              <a:t>All’inizio il banner è indicato con l’id «</a:t>
            </a:r>
            <a:r>
              <a:rPr lang="it-IT" dirty="0" err="1"/>
              <a:t>alertNonCreato</a:t>
            </a:r>
            <a:r>
              <a:rPr lang="it-IT" dirty="0"/>
              <a:t>» cosi che i contorni appaiano solo dopo che ho ricevuto i primi dati.</a:t>
            </a:r>
          </a:p>
          <a:p>
            <a:pPr marL="342900" indent="-342900">
              <a:buFont typeface="+mj-lt"/>
              <a:buAutoNum type="arabicPeriod"/>
            </a:pPr>
            <a:r>
              <a:rPr lang="it-IT" dirty="0"/>
              <a:t>Utilizzo una precisione di tre numeri fino a 9.99% poi di 4 numeri, per rimanere sempre con la seconda cifra decimale</a:t>
            </a:r>
          </a:p>
          <a:p>
            <a:pPr marL="342900" indent="-342900">
              <a:buFont typeface="+mj-lt"/>
              <a:buAutoNum type="arabicPeriod"/>
            </a:pPr>
            <a:r>
              <a:rPr lang="it-IT" dirty="0"/>
              <a:t>Per agevolare la lettura dei numeri, creo una nuova stringa in cui inserisco i valori della stringa in cui avevo i numeri e alcuni punti dove vanno messi.</a:t>
            </a:r>
          </a:p>
          <a:p>
            <a:pPr marL="342900" indent="-342900">
              <a:buFont typeface="+mj-lt"/>
              <a:buAutoNum type="arabicPeriod"/>
            </a:pPr>
            <a:r>
              <a:rPr lang="it-IT" dirty="0"/>
              <a:t>Attraverso style, definisco la lunghezza delle barre di avanzamento (che non sono altro che dei div)</a:t>
            </a:r>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endParaRPr lang="it-IT" dirty="0"/>
          </a:p>
        </p:txBody>
      </p:sp>
      <p:pic>
        <p:nvPicPr>
          <p:cNvPr id="7" name="Immagine 6">
            <a:extLst>
              <a:ext uri="{FF2B5EF4-FFF2-40B4-BE49-F238E27FC236}">
                <a16:creationId xmlns:a16="http://schemas.microsoft.com/office/drawing/2014/main" id="{1DB9C69E-A129-4B82-9E3D-94E9A4A47317}"/>
              </a:ext>
            </a:extLst>
          </p:cNvPr>
          <p:cNvPicPr>
            <a:picLocks noChangeAspect="1"/>
          </p:cNvPicPr>
          <p:nvPr/>
        </p:nvPicPr>
        <p:blipFill>
          <a:blip r:embed="rId2"/>
          <a:stretch>
            <a:fillRect/>
          </a:stretch>
        </p:blipFill>
        <p:spPr>
          <a:xfrm>
            <a:off x="6710069" y="1525678"/>
            <a:ext cx="4648010" cy="1141968"/>
          </a:xfrm>
          <a:prstGeom prst="rect">
            <a:avLst/>
          </a:prstGeom>
        </p:spPr>
      </p:pic>
      <p:pic>
        <p:nvPicPr>
          <p:cNvPr id="13" name="Immagine 12">
            <a:extLst>
              <a:ext uri="{FF2B5EF4-FFF2-40B4-BE49-F238E27FC236}">
                <a16:creationId xmlns:a16="http://schemas.microsoft.com/office/drawing/2014/main" id="{7307447B-3D7D-479E-B23A-A3300132A59F}"/>
              </a:ext>
            </a:extLst>
          </p:cNvPr>
          <p:cNvPicPr>
            <a:picLocks noChangeAspect="1"/>
          </p:cNvPicPr>
          <p:nvPr/>
        </p:nvPicPr>
        <p:blipFill>
          <a:blip r:embed="rId3"/>
          <a:stretch>
            <a:fillRect/>
          </a:stretch>
        </p:blipFill>
        <p:spPr>
          <a:xfrm>
            <a:off x="6710070" y="2903456"/>
            <a:ext cx="4648010" cy="631596"/>
          </a:xfrm>
          <a:prstGeom prst="rect">
            <a:avLst/>
          </a:prstGeom>
        </p:spPr>
      </p:pic>
      <p:pic>
        <p:nvPicPr>
          <p:cNvPr id="15" name="Immagine 14">
            <a:extLst>
              <a:ext uri="{FF2B5EF4-FFF2-40B4-BE49-F238E27FC236}">
                <a16:creationId xmlns:a16="http://schemas.microsoft.com/office/drawing/2014/main" id="{375ADE5D-EAE2-474B-842C-23A5D0E458CA}"/>
              </a:ext>
            </a:extLst>
          </p:cNvPr>
          <p:cNvPicPr>
            <a:picLocks noChangeAspect="1"/>
          </p:cNvPicPr>
          <p:nvPr/>
        </p:nvPicPr>
        <p:blipFill>
          <a:blip r:embed="rId4"/>
          <a:stretch>
            <a:fillRect/>
          </a:stretch>
        </p:blipFill>
        <p:spPr>
          <a:xfrm>
            <a:off x="6710069" y="3770862"/>
            <a:ext cx="4648009" cy="1387680"/>
          </a:xfrm>
          <a:prstGeom prst="rect">
            <a:avLst/>
          </a:prstGeom>
        </p:spPr>
      </p:pic>
      <p:pic>
        <p:nvPicPr>
          <p:cNvPr id="20" name="Immagine 19">
            <a:extLst>
              <a:ext uri="{FF2B5EF4-FFF2-40B4-BE49-F238E27FC236}">
                <a16:creationId xmlns:a16="http://schemas.microsoft.com/office/drawing/2014/main" id="{92581E15-4375-46F9-8E08-E6A38B31B799}"/>
              </a:ext>
            </a:extLst>
          </p:cNvPr>
          <p:cNvPicPr>
            <a:picLocks noChangeAspect="1"/>
          </p:cNvPicPr>
          <p:nvPr/>
        </p:nvPicPr>
        <p:blipFill>
          <a:blip r:embed="rId5"/>
          <a:stretch>
            <a:fillRect/>
          </a:stretch>
        </p:blipFill>
        <p:spPr>
          <a:xfrm>
            <a:off x="6710068" y="5394352"/>
            <a:ext cx="4648010" cy="676145"/>
          </a:xfrm>
          <a:prstGeom prst="rect">
            <a:avLst/>
          </a:prstGeom>
        </p:spPr>
      </p:pic>
    </p:spTree>
    <p:extLst>
      <p:ext uri="{BB962C8B-B14F-4D97-AF65-F5344CB8AC3E}">
        <p14:creationId xmlns:p14="http://schemas.microsoft.com/office/powerpoint/2010/main" val="241772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61F2B-BC90-4179-98FA-BD31E52C5A9A}"/>
              </a:ext>
            </a:extLst>
          </p:cNvPr>
          <p:cNvSpPr>
            <a:spLocks noGrp="1"/>
          </p:cNvSpPr>
          <p:nvPr>
            <p:ph type="title"/>
          </p:nvPr>
        </p:nvSpPr>
        <p:spPr>
          <a:xfrm>
            <a:off x="838200" y="365125"/>
            <a:ext cx="10515600" cy="2154017"/>
          </a:xfrm>
        </p:spPr>
        <p:txBody>
          <a:bodyPr>
            <a:normAutofit/>
          </a:bodyPr>
          <a:lstStyle/>
          <a:p>
            <a:r>
              <a:rPr lang="it-IT" sz="2000" dirty="0">
                <a:latin typeface="+mn-lt"/>
              </a:rPr>
              <a:t>Cliccando sul link contest del banner si andrà in una nuova pagina. Questa presenta sia alcuni elementi della home, che alcuni simili a quelli presenti nel mhw2. Gli unici cambiamenti degni di nota sono la presenza della voce home nella </a:t>
            </a:r>
            <a:r>
              <a:rPr lang="it-IT" sz="2000" dirty="0" err="1">
                <a:latin typeface="+mn-lt"/>
              </a:rPr>
              <a:t>nav</a:t>
            </a:r>
            <a:r>
              <a:rPr lang="it-IT" sz="2000" dirty="0">
                <a:latin typeface="+mn-lt"/>
              </a:rPr>
              <a:t>-bar e l’inserimento della voce «Cerca i tuoi giochi:» all’interno della barra di ricerca stessa. Tale voce sarà cancellata nel momento in cui si clicca (se ancora presente e non è stato scritto altro) e sarà ripristinata se l’utente fa scattare l’effetto </a:t>
            </a:r>
            <a:r>
              <a:rPr lang="it-IT" sz="2000" dirty="0" err="1">
                <a:latin typeface="+mn-lt"/>
              </a:rPr>
              <a:t>blur</a:t>
            </a:r>
            <a:r>
              <a:rPr lang="it-IT" sz="2000" dirty="0">
                <a:latin typeface="+mn-lt"/>
              </a:rPr>
              <a:t> sulla barra di ricerca quando questa è vuota</a:t>
            </a:r>
          </a:p>
        </p:txBody>
      </p:sp>
      <p:pic>
        <p:nvPicPr>
          <p:cNvPr id="5" name="Immagine 4">
            <a:extLst>
              <a:ext uri="{FF2B5EF4-FFF2-40B4-BE49-F238E27FC236}">
                <a16:creationId xmlns:a16="http://schemas.microsoft.com/office/drawing/2014/main" id="{E5BB84AF-7C7A-4F60-B37B-55DA88E03627}"/>
              </a:ext>
            </a:extLst>
          </p:cNvPr>
          <p:cNvPicPr>
            <a:picLocks noChangeAspect="1"/>
          </p:cNvPicPr>
          <p:nvPr/>
        </p:nvPicPr>
        <p:blipFill rotWithShape="1">
          <a:blip r:embed="rId2"/>
          <a:srcRect l="3580" t="1" r="70012" b="-2"/>
          <a:stretch/>
        </p:blipFill>
        <p:spPr>
          <a:xfrm>
            <a:off x="717087" y="2804932"/>
            <a:ext cx="2777011" cy="3351876"/>
          </a:xfrm>
          <a:prstGeom prst="rect">
            <a:avLst/>
          </a:prstGeom>
        </p:spPr>
      </p:pic>
      <p:pic>
        <p:nvPicPr>
          <p:cNvPr id="4" name="Immagine 3">
            <a:extLst>
              <a:ext uri="{FF2B5EF4-FFF2-40B4-BE49-F238E27FC236}">
                <a16:creationId xmlns:a16="http://schemas.microsoft.com/office/drawing/2014/main" id="{D69C68F6-32D9-4845-8633-EE2E17CFB5A2}"/>
              </a:ext>
            </a:extLst>
          </p:cNvPr>
          <p:cNvPicPr>
            <a:picLocks noChangeAspect="1"/>
          </p:cNvPicPr>
          <p:nvPr/>
        </p:nvPicPr>
        <p:blipFill>
          <a:blip r:embed="rId3"/>
          <a:stretch>
            <a:fillRect/>
          </a:stretch>
        </p:blipFill>
        <p:spPr>
          <a:xfrm>
            <a:off x="4735502" y="2804933"/>
            <a:ext cx="6780048" cy="3351876"/>
          </a:xfrm>
          <a:prstGeom prst="rect">
            <a:avLst/>
          </a:prstGeom>
        </p:spPr>
      </p:pic>
      <p:sp>
        <p:nvSpPr>
          <p:cNvPr id="7" name="Rettangolo 6">
            <a:extLst>
              <a:ext uri="{FF2B5EF4-FFF2-40B4-BE49-F238E27FC236}">
                <a16:creationId xmlns:a16="http://schemas.microsoft.com/office/drawing/2014/main" id="{DB43C889-3F0A-40C1-A0E6-6E1408919904}"/>
              </a:ext>
            </a:extLst>
          </p:cNvPr>
          <p:cNvSpPr/>
          <p:nvPr/>
        </p:nvSpPr>
        <p:spPr>
          <a:xfrm>
            <a:off x="2609976" y="5504567"/>
            <a:ext cx="484450" cy="2422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2 10">
            <a:extLst>
              <a:ext uri="{FF2B5EF4-FFF2-40B4-BE49-F238E27FC236}">
                <a16:creationId xmlns:a16="http://schemas.microsoft.com/office/drawing/2014/main" id="{1365D06E-FFD7-4B4C-A453-C39A81A9DD2A}"/>
              </a:ext>
            </a:extLst>
          </p:cNvPr>
          <p:cNvCxnSpPr/>
          <p:nvPr/>
        </p:nvCxnSpPr>
        <p:spPr>
          <a:xfrm flipV="1">
            <a:off x="3094426" y="2804932"/>
            <a:ext cx="1641076" cy="269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D3B9EFFD-F9C3-4475-A97E-7F4947A9A5FD}"/>
              </a:ext>
            </a:extLst>
          </p:cNvPr>
          <p:cNvCxnSpPr/>
          <p:nvPr/>
        </p:nvCxnSpPr>
        <p:spPr>
          <a:xfrm>
            <a:off x="3094426" y="5746792"/>
            <a:ext cx="1641076" cy="410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testo 11">
            <a:extLst>
              <a:ext uri="{FF2B5EF4-FFF2-40B4-BE49-F238E27FC236}">
                <a16:creationId xmlns:a16="http://schemas.microsoft.com/office/drawing/2014/main" id="{5440DC55-46C1-4E10-95DB-AA912168AFEF}"/>
              </a:ext>
            </a:extLst>
          </p:cNvPr>
          <p:cNvSpPr>
            <a:spLocks noGrp="1"/>
          </p:cNvSpPr>
          <p:nvPr>
            <p:ph type="body" idx="1"/>
          </p:nvPr>
        </p:nvSpPr>
        <p:spPr/>
        <p:txBody>
          <a:bodyPr>
            <a:normAutofit/>
          </a:bodyPr>
          <a:lstStyle/>
          <a:p>
            <a:r>
              <a:rPr lang="it-IT" sz="3200" dirty="0">
                <a:solidFill>
                  <a:srgbClr val="FF0000"/>
                </a:solidFill>
                <a:latin typeface="+mj-lt"/>
              </a:rPr>
              <a:t>Barra di Ricerca</a:t>
            </a:r>
          </a:p>
        </p:txBody>
      </p:sp>
      <p:pic>
        <p:nvPicPr>
          <p:cNvPr id="17" name="Segnaposto contenuto 16">
            <a:extLst>
              <a:ext uri="{FF2B5EF4-FFF2-40B4-BE49-F238E27FC236}">
                <a16:creationId xmlns:a16="http://schemas.microsoft.com/office/drawing/2014/main" id="{4DEBD2F1-7043-4542-BE06-3E75422D3965}"/>
              </a:ext>
            </a:extLst>
          </p:cNvPr>
          <p:cNvPicPr>
            <a:picLocks noGrp="1" noChangeAspect="1"/>
          </p:cNvPicPr>
          <p:nvPr>
            <p:ph sz="half" idx="2"/>
          </p:nvPr>
        </p:nvPicPr>
        <p:blipFill>
          <a:blip r:embed="rId2"/>
          <a:stretch>
            <a:fillRect/>
          </a:stretch>
        </p:blipFill>
        <p:spPr>
          <a:xfrm>
            <a:off x="945613" y="2505075"/>
            <a:ext cx="4804394" cy="3684588"/>
          </a:xfrm>
        </p:spPr>
      </p:pic>
      <p:sp>
        <p:nvSpPr>
          <p:cNvPr id="14" name="Segnaposto testo 13">
            <a:extLst>
              <a:ext uri="{FF2B5EF4-FFF2-40B4-BE49-F238E27FC236}">
                <a16:creationId xmlns:a16="http://schemas.microsoft.com/office/drawing/2014/main" id="{048B4E71-6D66-4E75-B014-169F72CEBA3F}"/>
              </a:ext>
            </a:extLst>
          </p:cNvPr>
          <p:cNvSpPr>
            <a:spLocks noGrp="1"/>
          </p:cNvSpPr>
          <p:nvPr>
            <p:ph type="body" sz="quarter" idx="3"/>
          </p:nvPr>
        </p:nvSpPr>
        <p:spPr/>
        <p:txBody>
          <a:bodyPr>
            <a:normAutofit/>
          </a:bodyPr>
          <a:lstStyle/>
          <a:p>
            <a:r>
              <a:rPr lang="it-IT" sz="3200" dirty="0">
                <a:solidFill>
                  <a:srgbClr val="FF0000"/>
                </a:solidFill>
                <a:latin typeface="+mj-lt"/>
              </a:rPr>
              <a:t>Creazione blocchi videogiochi</a:t>
            </a:r>
          </a:p>
        </p:txBody>
      </p:sp>
      <p:pic>
        <p:nvPicPr>
          <p:cNvPr id="21" name="Segnaposto contenuto 20">
            <a:extLst>
              <a:ext uri="{FF2B5EF4-FFF2-40B4-BE49-F238E27FC236}">
                <a16:creationId xmlns:a16="http://schemas.microsoft.com/office/drawing/2014/main" id="{95DBF043-BF9D-47FA-ABDC-B6A0CB581838}"/>
              </a:ext>
            </a:extLst>
          </p:cNvPr>
          <p:cNvPicPr>
            <a:picLocks noGrp="1" noChangeAspect="1"/>
          </p:cNvPicPr>
          <p:nvPr>
            <p:ph sz="quarter" idx="4"/>
          </p:nvPr>
        </p:nvPicPr>
        <p:blipFill>
          <a:blip r:embed="rId3"/>
          <a:stretch>
            <a:fillRect/>
          </a:stretch>
        </p:blipFill>
        <p:spPr>
          <a:xfrm>
            <a:off x="6303428" y="2505075"/>
            <a:ext cx="4821393" cy="3684588"/>
          </a:xfrm>
        </p:spPr>
      </p:pic>
      <p:sp>
        <p:nvSpPr>
          <p:cNvPr id="22" name="Titolo 1">
            <a:extLst>
              <a:ext uri="{FF2B5EF4-FFF2-40B4-BE49-F238E27FC236}">
                <a16:creationId xmlns:a16="http://schemas.microsoft.com/office/drawing/2014/main" id="{FEBB1655-738F-4523-84D3-BD3B9D177C6C}"/>
              </a:ext>
            </a:extLst>
          </p:cNvPr>
          <p:cNvSpPr>
            <a:spLocks noGrp="1"/>
          </p:cNvSpPr>
          <p:nvPr>
            <p:ph type="title"/>
          </p:nvPr>
        </p:nvSpPr>
        <p:spPr>
          <a:xfrm>
            <a:off x="838200" y="365126"/>
            <a:ext cx="10515600" cy="1445508"/>
          </a:xfrm>
        </p:spPr>
        <p:txBody>
          <a:bodyPr>
            <a:normAutofit fontScale="90000"/>
          </a:bodyPr>
          <a:lstStyle/>
          <a:p>
            <a:r>
              <a:rPr lang="it-IT" sz="2000" dirty="0">
                <a:latin typeface="+mn-lt"/>
              </a:rPr>
              <a:t>Della barra di ricerca ho già parlato nella slide precedente. Per quanto riguarda la creazione di blocchi devo tener conto della possibile mancanza dell’immagine o del voto </a:t>
            </a:r>
            <a:r>
              <a:rPr lang="it-IT" sz="2000" dirty="0" err="1">
                <a:latin typeface="+mn-lt"/>
              </a:rPr>
              <a:t>metacritic</a:t>
            </a:r>
            <a:r>
              <a:rPr lang="it-IT" sz="2000" dirty="0">
                <a:latin typeface="+mn-lt"/>
              </a:rPr>
              <a:t>. Nel primo caso non creo proprio l’elemento (ritorna abbastanza elementi inutili, almeno cosi smaltisco un po’, visto che di solito non si tratta di videogiochi se non è presente un’immagine). Nel caso del voto </a:t>
            </a:r>
            <a:r>
              <a:rPr lang="it-IT" sz="2000" dirty="0" err="1">
                <a:latin typeface="+mn-lt"/>
              </a:rPr>
              <a:t>metacritic</a:t>
            </a:r>
            <a:r>
              <a:rPr lang="it-IT" sz="2000" dirty="0">
                <a:latin typeface="+mn-lt"/>
              </a:rPr>
              <a:t>, invece, mi limito a scrivere che non è presente.</a:t>
            </a:r>
          </a:p>
        </p:txBody>
      </p:sp>
    </p:spTree>
    <p:extLst>
      <p:ext uri="{BB962C8B-B14F-4D97-AF65-F5344CB8AC3E}">
        <p14:creationId xmlns:p14="http://schemas.microsoft.com/office/powerpoint/2010/main" val="38995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C7B377-305C-4036-8803-50057F3BB3E1}"/>
              </a:ext>
            </a:extLst>
          </p:cNvPr>
          <p:cNvSpPr>
            <a:spLocks noGrp="1"/>
          </p:cNvSpPr>
          <p:nvPr>
            <p:ph type="title"/>
          </p:nvPr>
        </p:nvSpPr>
        <p:spPr>
          <a:xfrm>
            <a:off x="888233" y="205652"/>
            <a:ext cx="3932237" cy="1600200"/>
          </a:xfrm>
        </p:spPr>
        <p:txBody>
          <a:bodyPr>
            <a:normAutofit/>
          </a:bodyPr>
          <a:lstStyle/>
          <a:p>
            <a:r>
              <a:rPr lang="it-IT" sz="6000" b="1" dirty="0">
                <a:solidFill>
                  <a:srgbClr val="FF0000"/>
                </a:solidFill>
              </a:rPr>
              <a:t>Selezione</a:t>
            </a:r>
          </a:p>
        </p:txBody>
      </p:sp>
      <p:sp>
        <p:nvSpPr>
          <p:cNvPr id="4" name="Segnaposto testo 3">
            <a:extLst>
              <a:ext uri="{FF2B5EF4-FFF2-40B4-BE49-F238E27FC236}">
                <a16:creationId xmlns:a16="http://schemas.microsoft.com/office/drawing/2014/main" id="{5226F20C-6715-42FB-8C9D-12C711F67D55}"/>
              </a:ext>
            </a:extLst>
          </p:cNvPr>
          <p:cNvSpPr>
            <a:spLocks noGrp="1"/>
          </p:cNvSpPr>
          <p:nvPr>
            <p:ph type="body" sz="half" idx="2"/>
          </p:nvPr>
        </p:nvSpPr>
        <p:spPr>
          <a:xfrm>
            <a:off x="888233" y="1748563"/>
            <a:ext cx="3932237" cy="4827850"/>
          </a:xfrm>
        </p:spPr>
        <p:txBody>
          <a:bodyPr>
            <a:normAutofit/>
          </a:bodyPr>
          <a:lstStyle/>
          <a:p>
            <a:r>
              <a:rPr lang="it-IT" dirty="0"/>
              <a:t>Cliccando sull’immagine di un videogioco selezioneremo esso per il contest. A questo punto possiamo decidere se confermare la scelta o selezionarne un altro. Posso selezionare solo un gioco per volta. Il nuovo gioco selezionato prenderà il bottone del gioco selezionato precedente, se presente (cosi mi evito di crearlo e eliminarlo ogni volta).</a:t>
            </a:r>
          </a:p>
          <a:p>
            <a:r>
              <a:rPr lang="it-IT" dirty="0"/>
              <a:t>Nota:</a:t>
            </a:r>
          </a:p>
          <a:p>
            <a:pPr marL="285750" indent="-285750">
              <a:buFont typeface="Arial" panose="020B0604020202020204" pitchFamily="34" charset="0"/>
              <a:buChar char="•"/>
            </a:pPr>
            <a:r>
              <a:rPr lang="it-IT" dirty="0"/>
              <a:t>Non ho messo alcun filtro, ne la possibilità di vedere più dettagli sul gioco (come nel mhw2) perché si chiede all’utente di indicare un gioco che dovrebbe conoscere abbastanza bene </a:t>
            </a:r>
          </a:p>
          <a:p>
            <a:endParaRPr lang="it-IT" dirty="0"/>
          </a:p>
          <a:p>
            <a:pPr marL="285750" indent="-285750">
              <a:buFont typeface="Arial" panose="020B0604020202020204" pitchFamily="34" charset="0"/>
              <a:buChar char="•"/>
            </a:pPr>
            <a:endParaRPr lang="it-IT" dirty="0"/>
          </a:p>
        </p:txBody>
      </p:sp>
      <p:pic>
        <p:nvPicPr>
          <p:cNvPr id="5" name="Immagine 4">
            <a:extLst>
              <a:ext uri="{FF2B5EF4-FFF2-40B4-BE49-F238E27FC236}">
                <a16:creationId xmlns:a16="http://schemas.microsoft.com/office/drawing/2014/main" id="{CEE8361A-9A38-4A56-A10D-108B45318489}"/>
              </a:ext>
            </a:extLst>
          </p:cNvPr>
          <p:cNvPicPr>
            <a:picLocks noChangeAspect="1"/>
          </p:cNvPicPr>
          <p:nvPr/>
        </p:nvPicPr>
        <p:blipFill>
          <a:blip r:embed="rId2"/>
          <a:stretch>
            <a:fillRect/>
          </a:stretch>
        </p:blipFill>
        <p:spPr>
          <a:xfrm>
            <a:off x="5256592" y="1215717"/>
            <a:ext cx="5811006" cy="4426566"/>
          </a:xfrm>
          <a:prstGeom prst="rect">
            <a:avLst/>
          </a:prstGeom>
        </p:spPr>
      </p:pic>
    </p:spTree>
    <p:extLst>
      <p:ext uri="{BB962C8B-B14F-4D97-AF65-F5344CB8AC3E}">
        <p14:creationId xmlns:p14="http://schemas.microsoft.com/office/powerpoint/2010/main" val="30061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CE59F7-9E0E-4692-BA09-396409A1C906}"/>
              </a:ext>
            </a:extLst>
          </p:cNvPr>
          <p:cNvSpPr>
            <a:spLocks noGrp="1"/>
          </p:cNvSpPr>
          <p:nvPr>
            <p:ph type="title"/>
          </p:nvPr>
        </p:nvSpPr>
        <p:spPr>
          <a:xfrm>
            <a:off x="789443" y="753926"/>
            <a:ext cx="4228340" cy="1600200"/>
          </a:xfrm>
        </p:spPr>
        <p:txBody>
          <a:bodyPr>
            <a:normAutofit fontScale="90000"/>
          </a:bodyPr>
          <a:lstStyle/>
          <a:p>
            <a:r>
              <a:rPr lang="it-IT" sz="6000" b="1" dirty="0">
                <a:solidFill>
                  <a:srgbClr val="FF0000"/>
                </a:solidFill>
              </a:rPr>
              <a:t>Ringraziamenti + </a:t>
            </a:r>
            <a:r>
              <a:rPr lang="it-IT" sz="6000" b="1" dirty="0" err="1">
                <a:solidFill>
                  <a:srgbClr val="FF0000"/>
                </a:solidFill>
              </a:rPr>
              <a:t>css</a:t>
            </a:r>
            <a:endParaRPr lang="it-IT" sz="6000" b="1" dirty="0">
              <a:solidFill>
                <a:srgbClr val="FF0000"/>
              </a:solidFill>
            </a:endParaRPr>
          </a:p>
        </p:txBody>
      </p:sp>
      <p:sp>
        <p:nvSpPr>
          <p:cNvPr id="4" name="Segnaposto testo 3">
            <a:extLst>
              <a:ext uri="{FF2B5EF4-FFF2-40B4-BE49-F238E27FC236}">
                <a16:creationId xmlns:a16="http://schemas.microsoft.com/office/drawing/2014/main" id="{2E80AB1C-1810-441C-B874-A300299DFC5C}"/>
              </a:ext>
            </a:extLst>
          </p:cNvPr>
          <p:cNvSpPr>
            <a:spLocks noGrp="1"/>
          </p:cNvSpPr>
          <p:nvPr>
            <p:ph type="body" sz="half" idx="2"/>
          </p:nvPr>
        </p:nvSpPr>
        <p:spPr>
          <a:xfrm>
            <a:off x="789443" y="2354125"/>
            <a:ext cx="3932237" cy="4452401"/>
          </a:xfrm>
        </p:spPr>
        <p:txBody>
          <a:bodyPr>
            <a:normAutofit/>
          </a:bodyPr>
          <a:lstStyle/>
          <a:p>
            <a:r>
              <a:rPr lang="it-IT" dirty="0"/>
              <a:t>Una volta confermata la selezione, scomparirà sia il </a:t>
            </a:r>
            <a:r>
              <a:rPr lang="it-IT" dirty="0" err="1"/>
              <a:t>form</a:t>
            </a:r>
            <a:r>
              <a:rPr lang="it-IT" dirty="0"/>
              <a:t> che il contenitore di tutti i videogiochi e sarà fatto comparire il paragrafo con i ringraziamenti per aver partecipato</a:t>
            </a:r>
          </a:p>
          <a:p>
            <a:r>
              <a:rPr lang="it-IT" dirty="0"/>
              <a:t>Per quanto riguarda il </a:t>
            </a:r>
            <a:r>
              <a:rPr lang="it-IT" dirty="0" err="1"/>
              <a:t>css</a:t>
            </a:r>
            <a:r>
              <a:rPr lang="it-IT" dirty="0"/>
              <a:t> le uniche cose che mi sento di segnalare sono i due margini negativi presenti sia nel </a:t>
            </a:r>
            <a:r>
              <a:rPr lang="it-IT" dirty="0" err="1"/>
              <a:t>form</a:t>
            </a:r>
            <a:r>
              <a:rPr lang="it-IT" dirty="0"/>
              <a:t> che nel paragrafo di cui ho parlato prima. Servono a compensare il grande margine che ha la sezione descrittiva della pagina di default per costruzione della homepage. Siccome si tratta della struttura standard del sito che userò più volte, ho preferito evitare di modificarla e limitarmi ad utilizzare questi tipi di margini (anche se non sarà la soluzione più pulita)</a:t>
            </a:r>
          </a:p>
        </p:txBody>
      </p:sp>
      <p:pic>
        <p:nvPicPr>
          <p:cNvPr id="7" name="Immagine 6">
            <a:extLst>
              <a:ext uri="{FF2B5EF4-FFF2-40B4-BE49-F238E27FC236}">
                <a16:creationId xmlns:a16="http://schemas.microsoft.com/office/drawing/2014/main" id="{3CEAA983-1DE6-43FE-A44C-D0A2EB06B263}"/>
              </a:ext>
            </a:extLst>
          </p:cNvPr>
          <p:cNvPicPr>
            <a:picLocks noChangeAspect="1"/>
          </p:cNvPicPr>
          <p:nvPr/>
        </p:nvPicPr>
        <p:blipFill>
          <a:blip r:embed="rId2"/>
          <a:stretch>
            <a:fillRect/>
          </a:stretch>
        </p:blipFill>
        <p:spPr>
          <a:xfrm>
            <a:off x="5512072" y="1956918"/>
            <a:ext cx="6032323" cy="1390429"/>
          </a:xfrm>
          <a:prstGeom prst="rect">
            <a:avLst/>
          </a:prstGeom>
        </p:spPr>
      </p:pic>
      <p:pic>
        <p:nvPicPr>
          <p:cNvPr id="9" name="Immagine 8">
            <a:extLst>
              <a:ext uri="{FF2B5EF4-FFF2-40B4-BE49-F238E27FC236}">
                <a16:creationId xmlns:a16="http://schemas.microsoft.com/office/drawing/2014/main" id="{652DFC2E-103D-4D93-8DEB-C9F4A36BA255}"/>
              </a:ext>
            </a:extLst>
          </p:cNvPr>
          <p:cNvPicPr>
            <a:picLocks noChangeAspect="1"/>
          </p:cNvPicPr>
          <p:nvPr/>
        </p:nvPicPr>
        <p:blipFill>
          <a:blip r:embed="rId3"/>
          <a:stretch>
            <a:fillRect/>
          </a:stretch>
        </p:blipFill>
        <p:spPr>
          <a:xfrm>
            <a:off x="5989963" y="3645239"/>
            <a:ext cx="2771775" cy="2076450"/>
          </a:xfrm>
          <a:prstGeom prst="rect">
            <a:avLst/>
          </a:prstGeom>
        </p:spPr>
      </p:pic>
      <p:pic>
        <p:nvPicPr>
          <p:cNvPr id="11" name="Immagine 10">
            <a:extLst>
              <a:ext uri="{FF2B5EF4-FFF2-40B4-BE49-F238E27FC236}">
                <a16:creationId xmlns:a16="http://schemas.microsoft.com/office/drawing/2014/main" id="{ABEA86E2-C877-45BF-A097-18F7BA66F855}"/>
              </a:ext>
            </a:extLst>
          </p:cNvPr>
          <p:cNvPicPr>
            <a:picLocks noChangeAspect="1"/>
          </p:cNvPicPr>
          <p:nvPr/>
        </p:nvPicPr>
        <p:blipFill rotWithShape="1">
          <a:blip r:embed="rId4"/>
          <a:srcRect l="17682" t="42826" r="72335" b="49845"/>
          <a:stretch/>
        </p:blipFill>
        <p:spPr>
          <a:xfrm>
            <a:off x="9256027" y="4241210"/>
            <a:ext cx="1988919" cy="821296"/>
          </a:xfrm>
          <a:prstGeom prst="rect">
            <a:avLst/>
          </a:prstGeom>
        </p:spPr>
      </p:pic>
    </p:spTree>
    <p:extLst>
      <p:ext uri="{BB962C8B-B14F-4D97-AF65-F5344CB8AC3E}">
        <p14:creationId xmlns:p14="http://schemas.microsoft.com/office/powerpoint/2010/main" val="55263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7BC2BB-5A6B-488D-82AB-821504C92970}"/>
              </a:ext>
            </a:extLst>
          </p:cNvPr>
          <p:cNvSpPr>
            <a:spLocks noGrp="1"/>
          </p:cNvSpPr>
          <p:nvPr>
            <p:ph type="title"/>
          </p:nvPr>
        </p:nvSpPr>
        <p:spPr/>
        <p:txBody>
          <a:bodyPr>
            <a:normAutofit/>
          </a:bodyPr>
          <a:lstStyle/>
          <a:p>
            <a:r>
              <a:rPr lang="it-IT" sz="5400" b="1" dirty="0">
                <a:solidFill>
                  <a:srgbClr val="FF0000"/>
                </a:solidFill>
              </a:rPr>
              <a:t>Conclusioni</a:t>
            </a:r>
          </a:p>
        </p:txBody>
      </p:sp>
      <p:sp>
        <p:nvSpPr>
          <p:cNvPr id="3" name="Segnaposto contenuto 2">
            <a:extLst>
              <a:ext uri="{FF2B5EF4-FFF2-40B4-BE49-F238E27FC236}">
                <a16:creationId xmlns:a16="http://schemas.microsoft.com/office/drawing/2014/main" id="{609EE5A4-6D9A-4938-8228-103202A9F3E4}"/>
              </a:ext>
            </a:extLst>
          </p:cNvPr>
          <p:cNvSpPr>
            <a:spLocks noGrp="1"/>
          </p:cNvSpPr>
          <p:nvPr>
            <p:ph idx="1"/>
          </p:nvPr>
        </p:nvSpPr>
        <p:spPr>
          <a:xfrm>
            <a:off x="838200" y="1825625"/>
            <a:ext cx="10515600" cy="4496452"/>
          </a:xfrm>
        </p:spPr>
        <p:txBody>
          <a:bodyPr>
            <a:normAutofit/>
          </a:bodyPr>
          <a:lstStyle/>
          <a:p>
            <a:pPr marL="0" indent="0">
              <a:buNone/>
            </a:pPr>
            <a:r>
              <a:rPr lang="it-IT" dirty="0"/>
              <a:t>Per concludere parlerò di alcune scelte chiave</a:t>
            </a:r>
          </a:p>
          <a:p>
            <a:r>
              <a:rPr lang="it-IT" sz="2200" dirty="0"/>
              <a:t>Per prima cosa ho preferito inserire le informazioni prese dalle public-api in un contest e non nella sezione del mhw2 perché pur parlando delle stesse cose e condividendo parte della struttura, nel mhw2 indico i giochi che offre la ludoteca di cui sto facendo il sito che di certo non sono illimitati e di cui voglio poter controllare io stesso l’immagine e il titolo (senza dovermi affidare a terzi che potrebbero anche non avere quello che mi serve)</a:t>
            </a:r>
          </a:p>
          <a:p>
            <a:r>
              <a:rPr lang="it-IT" sz="2200" dirty="0"/>
              <a:t>Appena aperta la pagina mhw3, sarà fatto un fetch automatico per ottenere i 20 giochi con voto più alto disponibili nella piattaforma </a:t>
            </a:r>
            <a:r>
              <a:rPr lang="it-IT" sz="2200" dirty="0" err="1"/>
              <a:t>rawg</a:t>
            </a:r>
            <a:r>
              <a:rPr lang="it-IT" sz="2200" dirty="0"/>
              <a:t> (da cui prende le informazioni la public-api che uso). Serve sia a riempire il sito prima che venga fatta la ricerca sia a titolo informativo</a:t>
            </a:r>
          </a:p>
          <a:p>
            <a:r>
              <a:rPr lang="it-IT" sz="2200" dirty="0"/>
              <a:t>Per finire il contest non è presente nella sezione eventi </a:t>
            </a:r>
            <a:r>
              <a:rPr lang="it-IT" sz="2200"/>
              <a:t>del sito perché </a:t>
            </a:r>
            <a:r>
              <a:rPr lang="it-IT" sz="2200" dirty="0"/>
              <a:t>quella sarà dedicata ad un altro tipo di eventi i cui dati saranno presi direttamente dal mio database</a:t>
            </a:r>
          </a:p>
          <a:p>
            <a:endParaRPr lang="it-IT" dirty="0"/>
          </a:p>
        </p:txBody>
      </p:sp>
    </p:spTree>
    <p:extLst>
      <p:ext uri="{BB962C8B-B14F-4D97-AF65-F5344CB8AC3E}">
        <p14:creationId xmlns:p14="http://schemas.microsoft.com/office/powerpoint/2010/main" val="226548824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846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Tema di Office</vt:lpstr>
      <vt:lpstr>Mhw3 Presentazione</vt:lpstr>
      <vt:lpstr>Esattamente come è successo per mhw2 anche questa volta parto dalla home. Nell’ipotesi di gestire una ludoteca chiusa (per ovvi motivi) in questo periodo, come prima cosa ho pensato di mettere questo banner per informare le persone di come sta evolvendo la situazione. Ogni volta che sarà caricata la home sarà lanciato uno script che fa due richieste all’api facendo tornare sia il numero dei vaccinati, sia il numero dei contagiati. Come si vede anche dallo screen, i dati dell’api vengono aggiornati quotidianamente e spesso in differita di qualche giorno (i vaccini in particolare) quindi non è necessario (anzi sarebbe inutile) un aggiornamento continuo a homepage aperta.</vt:lpstr>
      <vt:lpstr>Banner</vt:lpstr>
      <vt:lpstr>Cliccando sul link contest del banner si andrà in una nuova pagina. Questa presenta sia alcuni elementi della home, che alcuni simili a quelli presenti nel mhw2. Gli unici cambiamenti degni di nota sono la presenza della voce home nella nav-bar e l’inserimento della voce «Cerca i tuoi giochi:» all’interno della barra di ricerca stessa. Tale voce sarà cancellata nel momento in cui si clicca (se ancora presente e non è stato scritto altro) e sarà ripristinata se l’utente fa scattare l’effetto blur sulla barra di ricerca quando questa è vuota</vt:lpstr>
      <vt:lpstr>Della barra di ricerca ho già parlato nella slide precedente. Per quanto riguarda la creazione di blocchi devo tener conto della possibile mancanza dell’immagine o del voto metacritic. Nel primo caso non creo proprio l’elemento (ritorna abbastanza elementi inutili, almeno cosi smaltisco un po’, visto che di solito non si tratta di videogiochi se non è presente un’immagine). Nel caso del voto metacritic, invece, mi limito a scrivere che non è presente.</vt:lpstr>
      <vt:lpstr>Selezione</vt:lpstr>
      <vt:lpstr>Ringraziamenti + css</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Mhw2 Presentazione</dc:title>
  <dc:creator>Davide Bucchieri</dc:creator>
  <cp:lastModifiedBy>Davide Bucchieri</cp:lastModifiedBy>
  <cp:revision>41</cp:revision>
  <dcterms:created xsi:type="dcterms:W3CDTF">2021-04-12T09:19:32Z</dcterms:created>
  <dcterms:modified xsi:type="dcterms:W3CDTF">2021-04-26T10:21:20Z</dcterms:modified>
</cp:coreProperties>
</file>