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3"/>
  </p:notesMasterIdLst>
  <p:handoutMasterIdLst>
    <p:handoutMasterId r:id="rId24"/>
  </p:handoutMasterIdLst>
  <p:sldIdLst>
    <p:sldId id="258" r:id="rId4"/>
    <p:sldId id="257" r:id="rId5"/>
    <p:sldId id="288" r:id="rId6"/>
    <p:sldId id="259" r:id="rId7"/>
    <p:sldId id="260" r:id="rId8"/>
    <p:sldId id="261" r:id="rId9"/>
    <p:sldId id="311" r:id="rId10"/>
    <p:sldId id="289" r:id="rId11"/>
    <p:sldId id="312" r:id="rId12"/>
    <p:sldId id="279" r:id="rId13"/>
    <p:sldId id="285" r:id="rId14"/>
    <p:sldId id="265" r:id="rId15"/>
    <p:sldId id="264" r:id="rId16"/>
    <p:sldId id="272" r:id="rId17"/>
    <p:sldId id="273" r:id="rId18"/>
    <p:sldId id="274" r:id="rId19"/>
    <p:sldId id="275" r:id="rId20"/>
    <p:sldId id="29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0" clrIdx="0"/>
  <p:cmAuthor id="1" name="Henning Olesen" initials="H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95619" autoAdjust="0"/>
  </p:normalViewPr>
  <p:slideViewPr>
    <p:cSldViewPr>
      <p:cViewPr varScale="1">
        <p:scale>
          <a:sx n="78" d="100"/>
          <a:sy n="78" d="100"/>
        </p:scale>
        <p:origin x="46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4EB-038C-4ACE-9EF4-9DE9752C844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2249-4089-4C86-A996-138B2A2F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8AC3-CDDD-4204-9941-8E906092728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C89-4F4C-4EC4-BD93-424FE5A971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C89-4F4C-4EC4-BD93-424FE5A9715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191-EB4A-6D41-9012-422815954762}" type="datetime1">
              <a:rPr lang="en-IN" smtClean="0"/>
              <a:t>12-06-2021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EB56-BCBE-F742-9AAD-B6D66D29EA5F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173-7F07-9044-A4B3-2E4C250D224B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2021/6/12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631-36B3-1344-ABAA-FF6BC83D2CA9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6EE8-7236-BE44-9916-2574BC9C1AAA}" type="datetime1">
              <a:rPr lang="en-IN" smtClean="0"/>
              <a:t>12-06-2021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1DA-1A6C-BA43-BD5E-8378F3AFD320}" type="datetime1">
              <a:rPr lang="en-IN" smtClean="0"/>
              <a:t>12-06-2021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16D-6D3F-7346-964B-DDF7FC5ABD47}" type="datetime1">
              <a:rPr lang="en-IN" smtClean="0"/>
              <a:t>12-06-2021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12-06-2021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818A-EC77-E44A-AEAF-8E03C894B9DB}" type="datetime1">
              <a:rPr lang="en-IN" smtClean="0"/>
              <a:t>12-06-2021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C893-2CD3-074B-8943-6091C7EC0716}" type="datetime1">
              <a:rPr lang="en-IN" smtClean="0"/>
              <a:t>12-06-2021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61F126-6C2D-8E44-AA18-5868371293EC}" type="datetime1">
              <a:rPr lang="en-IN" smtClean="0"/>
              <a:t>12-06-2021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BE Project SKNCOE 2019-20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BFD712-9A51-4586-91F9-28577CD1986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95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33E34261-682B-480D-9228-65F035AA03CA}" type="datetime1">
              <a:rPr lang="en-IN" sz="1200" b="0" strike="noStrike" spc="-1">
                <a:solidFill>
                  <a:srgbClr val="035C75"/>
                </a:solidFill>
                <a:latin typeface="Constantia"/>
              </a:rPr>
              <a:t>12-06-2021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35C75"/>
                </a:solidFill>
                <a:latin typeface="Constantia"/>
              </a:rPr>
              <a:t>BE Project SKNCOE 2019-20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9601BB8-6303-47C0-8EBA-F2926661E9E2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onstantia"/>
              </a:rPr>
              <a:t>Click to edit the title text format</a:t>
            </a: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lang="en-US" sz="5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685">
              <a:lnSpc>
                <a:spcPct val="100000"/>
              </a:lnSpc>
              <a:spcBef>
                <a:spcPts val="52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40080" lvl="1" indent="-246380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000"/>
              <a:buFont typeface="Wingdings 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914400" lvl="2" indent="-24638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188720" lvl="3" indent="-210185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463040" lvl="4" indent="-210185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EED24401-E5E2-413F-870D-F690300D9C1D}" type="datetime1">
              <a:rPr lang="en-IN" sz="1200" b="0" strike="noStrike" spc="-1">
                <a:solidFill>
                  <a:srgbClr val="035C75"/>
                </a:solidFill>
                <a:latin typeface="Constantia"/>
              </a:rPr>
              <a:t>12-06-2021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35C75"/>
                </a:solidFill>
                <a:latin typeface="Constantia"/>
              </a:rPr>
              <a:t>BE Project SKNCOE 2019-20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AACA8DE-B262-45BA-BA6A-8278A72CA192}" type="slidenum">
              <a:rPr lang="en-IN" sz="1200" b="0" strike="noStrike" spc="-1">
                <a:solidFill>
                  <a:srgbClr val="035C75"/>
                </a:solidFill>
                <a:latin typeface="Constantia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nc.org/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746" y="1148679"/>
            <a:ext cx="7772400" cy="270827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Project Presentation</a:t>
            </a:r>
            <a:br>
              <a:rPr 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br>
              <a:rPr lang="en-US" b="0" dirty="0">
                <a:effectLst/>
              </a:rPr>
            </a:br>
            <a:r>
              <a:rPr lang="en-US" sz="4000" dirty="0"/>
              <a:t>“</a:t>
            </a:r>
            <a:r>
              <a:rPr lang="en-IN" sz="4000" dirty="0"/>
              <a:t>Commodity Stock Recommendations and Price Prediction using Prescriptive Analytics Techniques </a:t>
            </a:r>
            <a:r>
              <a:rPr lang="en-US" sz="4000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14800"/>
            <a:ext cx="8839200" cy="2362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Presented By  				</a:t>
            </a:r>
          </a:p>
          <a:p>
            <a:pPr algn="l"/>
            <a:r>
              <a:rPr lang="en-US" dirty="0"/>
              <a:t>Harish Hatmode     B150364322                                Guided By</a:t>
            </a:r>
          </a:p>
          <a:p>
            <a:pPr algn="l"/>
            <a:r>
              <a:rPr lang="en-US" dirty="0"/>
              <a:t>Pragati </a:t>
            </a:r>
            <a:r>
              <a:rPr lang="en-US" dirty="0" err="1"/>
              <a:t>Bankar</a:t>
            </a:r>
            <a:r>
              <a:rPr lang="en-US" dirty="0"/>
              <a:t>        B150364239   		Dr. K. N. </a:t>
            </a:r>
            <a:r>
              <a:rPr lang="en-US" dirty="0" err="1"/>
              <a:t>Honwadkar</a:t>
            </a:r>
            <a:endParaRPr lang="en-US" dirty="0"/>
          </a:p>
          <a:p>
            <a:pPr algn="l"/>
            <a:r>
              <a:rPr lang="en-US" dirty="0"/>
              <a:t>Vishal Wankhede   B150364552</a:t>
            </a:r>
          </a:p>
          <a:p>
            <a:pPr algn="l"/>
            <a:r>
              <a:rPr lang="en-US" dirty="0"/>
              <a:t>Onkar Kulkarni        B150364375						</a:t>
            </a:r>
          </a:p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-7021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45" y="-19721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4000" y="0"/>
            <a:ext cx="6022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Smt. Kashibai Navale College of Engineering,Pune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2452" y="3270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System Architecture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12-06-2021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841392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57400"/>
            <a:ext cx="68389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Proposed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model takes set of algorithms such as Decision Trees, K Nearest Neighbor, Gradient Boost etc.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Builder will take input of dataset and set of algorithms.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which have more accurate result considered as Efficient Algorithm.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efficient algorithm, commodity price and stock values are predicted.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12-06-2021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838200"/>
            <a:ext cx="6505575" cy="5683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7483" y="136525"/>
            <a:ext cx="321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Use Case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12-06-2021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52462"/>
            <a:ext cx="6991350" cy="588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066799"/>
            <a:ext cx="7391401" cy="54721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System Requirements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623240"/>
            <a:ext cx="8229240" cy="473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5000" lnSpcReduction="20000"/>
          </a:bodyPr>
          <a:lstStyle/>
          <a:p>
            <a:pPr marL="274320" marR="0" lvl="0" indent="-273685" algn="l" defTabSz="914400" rtl="0" eaLnBrk="1" fontAlgn="auto" latinLnBrk="0" hangingPunct="1">
              <a:lnSpc>
                <a:spcPct val="120000"/>
              </a:lnSpc>
              <a:spcBef>
                <a:spcPts val="44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Wingdings" charset="2"/>
              <a:buChar char=""/>
              <a:defRPr/>
            </a:pPr>
            <a:r>
              <a:rPr kumimoji="0" 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marR="0" lvl="1" indent="-246380" algn="l" defTabSz="914400" rtl="0" eaLnBrk="1" fontAlgn="auto" latinLnBrk="0" hangingPunct="1">
              <a:lnSpc>
                <a:spcPct val="120000"/>
              </a:lnSpc>
              <a:spcBef>
                <a:spcPts val="480"/>
              </a:spcBef>
              <a:spcAft>
                <a:spcPts val="600"/>
              </a:spcAft>
              <a:buClr>
                <a:srgbClr val="0F6FC6"/>
              </a:buClr>
              <a:buSzPct val="85000"/>
              <a:buFont typeface="Wingdings 2"/>
              <a:buChar char=""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 3, PyCharm, Visual Studio</a:t>
            </a:r>
          </a:p>
          <a:p>
            <a:pPr marL="640080" marR="0" lvl="1" indent="-246380" algn="l" defTabSz="914400" rtl="0" eaLnBrk="1" fontAlgn="auto" latinLnBrk="0" hangingPunct="1">
              <a:lnSpc>
                <a:spcPct val="120000"/>
              </a:lnSpc>
              <a:spcBef>
                <a:spcPts val="480"/>
              </a:spcBef>
              <a:spcAft>
                <a:spcPts val="600"/>
              </a:spcAft>
              <a:buClr>
                <a:srgbClr val="0F6FC6"/>
              </a:buClr>
              <a:buSzPct val="85000"/>
              <a:buFont typeface="Wingdings 2"/>
              <a:buChar char=""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requires python libraries as follows:</a:t>
            </a: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Pandas, Matplotlib</a:t>
            </a:r>
          </a:p>
          <a:p>
            <a:pPr marL="914400" marR="0" lvl="2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09DD9"/>
              </a:buClr>
              <a:buSzPct val="70000"/>
              <a:buFont typeface="Wingdings 2"/>
              <a:buChar char=""/>
              <a:defRPr/>
            </a:pPr>
            <a:endParaRPr kumimoji="0" lang="en-US" sz="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3685" algn="l" defTabSz="914400" rtl="0" eaLnBrk="1" fontAlgn="auto" latinLnBrk="0" hangingPunct="1">
              <a:lnSpc>
                <a:spcPct val="120000"/>
              </a:lnSpc>
              <a:spcBef>
                <a:spcPts val="44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Wingdings" charset="2"/>
              <a:buChar char=""/>
              <a:defRPr/>
            </a:pPr>
            <a:r>
              <a:rPr kumimoji="0" lang="en-US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marR="0" lvl="1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F6FC6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 GB RAM or more</a:t>
            </a:r>
          </a:p>
          <a:p>
            <a:pPr marL="640080" marR="0" lvl="1" indent="-24638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600"/>
              </a:spcAft>
              <a:buClr>
                <a:srgbClr val="0F6FC6"/>
              </a:buClr>
              <a:buSzPct val="85000"/>
              <a:buFont typeface="Wingdings 2"/>
              <a:buChar char="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 processor core i5 5</a:t>
            </a:r>
            <a:r>
              <a:rPr kumimoji="0" lang="en-US" sz="20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gen or more.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52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C6509-6CA5-46BB-B843-45A0132C5D23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5134F3-EC26-4235-8ACF-5FF0E4D4CE76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14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136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Advantages &amp; Limitations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1440" y="1623240"/>
            <a:ext cx="8229240" cy="485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Wingdings" charset="2"/>
              <a:buChar char=""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ADVANTAGES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US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Performance evaluation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US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Accuracy and Reliability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US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To achieve effectiveness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US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Smart and wise investment</a:t>
            </a:r>
          </a:p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BD0D9"/>
              </a:buClr>
              <a:buSzPct val="95000"/>
              <a:buFont typeface="Wingdings" charset="2"/>
              <a:buChar char=""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LIMITATIONS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US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A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Volatile investment</a:t>
            </a: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GB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Require daily price data for each commodity</a:t>
            </a:r>
          </a:p>
          <a:p>
            <a:pPr marL="708660" marR="0" lvl="1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F6FC6"/>
              </a:buClr>
              <a:buSzPct val="85000"/>
              <a:buFont typeface="Symbol" charset="2"/>
              <a:buChar char=""/>
              <a:defRPr/>
            </a:pPr>
            <a:r>
              <a:rPr kumimoji="0" lang="en-GB" sz="19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large volume of data requires a system with high configurations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15E4F3-7CF8-4FA7-9F06-55D615347AB2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2EC4F-809F-424A-A438-87AB50FB6C6B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15</a:t>
            </a:fld>
            <a:endParaRPr kumimoji="0" lang="en-IN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Conclusion</a:t>
            </a:r>
            <a:r>
              <a:rPr kumimoji="0" lang="en-US" sz="5000" b="0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			</a:t>
            </a:r>
            <a:endParaRPr kumimoji="0" lang="en-US" sz="5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 per research Business Intelligence plays a very important role in "Commodity stock and price prediction".</a:t>
            </a:r>
          </a:p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we apply same algorithm for all the products then the accuracy of prediction fluctuates.</a:t>
            </a:r>
          </a:p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kumimoji="0" lang="en-GB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algorithms gives efficient algorithm for that commodity.</a:t>
            </a:r>
          </a:p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lang="en-GB" sz="2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efficient algorithm for </a:t>
            </a:r>
            <a:r>
              <a:rPr lang="en-GB" sz="2200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commodity.</a:t>
            </a:r>
            <a:endParaRPr lang="en-GB" sz="22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3685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"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Accuracy in predictions increases.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2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C6DE2-C1FB-48FF-910C-194968620F72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4" name="TextShape 4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5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1C6C94-12E5-4154-90C2-C48381D556F8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16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Future Scope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4320" marR="0" lvl="0" indent="-273685" algn="l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BD0D9"/>
              </a:buClr>
              <a:buSzPct val="45000"/>
              <a:buFont typeface="Wingdings" charset="2"/>
              <a:buChar char=""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the accuracy of this system can be further improved by utilizing a much bigger dataset than the one being utilized currently.</a:t>
            </a:r>
          </a:p>
          <a:p>
            <a:pPr marL="274320" marR="0" lvl="0" indent="-273685" algn="l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BD0D9"/>
              </a:buClr>
              <a:buSzPct val="45000"/>
              <a:buFont typeface="Wingdings" charset="2"/>
              <a:buChar char=""/>
              <a:defRPr/>
            </a:pPr>
            <a:r>
              <a:rPr kumimoji="0" lang="en-US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work, we will try to apply this model to other different stocks commodity, and try to combine different algorithms to build a more accurate prediction model.</a:t>
            </a:r>
          </a:p>
          <a:p>
            <a:pPr marL="274320" marR="0" lvl="0" indent="-273685" algn="l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BD0D9"/>
              </a:buClr>
              <a:buSzPct val="45000"/>
              <a:buFont typeface="Wingdings" charset="2"/>
              <a:buChar char=""/>
              <a:defRPr/>
            </a:pPr>
            <a:r>
              <a:rPr kumimoji="0" lang="en-GB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crop selection based on future prices </a:t>
            </a: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3685" algn="l" defTabSz="914400" rtl="0" eaLnBrk="1" fontAlgn="auto" latinLnBrk="0" hangingPunct="1">
              <a:lnSpc>
                <a:spcPct val="150000"/>
              </a:lnSpc>
              <a:spcAft>
                <a:spcPts val="600"/>
              </a:spcAft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4E2B8-EEB8-46DF-B5E9-1E0A40C539AA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FD8EAD-3A56-466B-84B6-6ED2E22CC866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17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914400"/>
            <a:ext cx="4586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List of Publications</a:t>
            </a:r>
            <a:endParaRPr kumimoji="0" lang="en-IN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153400" cy="280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http://www.icinc.org/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Name: Journal of Communications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Commodity Stock Recommendation and Price Prediction using Prescriptive Analytics Techniques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- Submitted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References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228420" y="1745640"/>
            <a:ext cx="868680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985" marR="0" lvl="0" indent="-5143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95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S. Shrivastava, S. N. Pal, and R. Walia, “Market Intelligence for Agricultural Commodities Using Forecasting and Deep Learning Techniques,” Springer Nature Switzerland, 2019.</a:t>
            </a:r>
          </a:p>
          <a:p>
            <a:pPr marL="514985" marR="0" lvl="0" indent="-5143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95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Mann A. K., and Kaur N., “Review paper on clustering techniques,” Global Journal of Computer Science and Technology, 2013.</a:t>
            </a:r>
          </a:p>
          <a:p>
            <a:pPr marL="514985" marR="0" lvl="0" indent="-5143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95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Shah N., Solanki M.,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Tambe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A., and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Dhangar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D, “Sales Prediction Using Effective Mining Techniques,” International Journal of Computer Science and Information Technologies, Vol. 6 (3), 2015.</a:t>
            </a:r>
          </a:p>
          <a:p>
            <a:pPr marL="514985" marR="0" lvl="0" indent="-514350" algn="just" defTabSz="914400" rtl="0" eaLnBrk="1" fontAlgn="auto" latinLnBrk="0" hangingPunct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95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S.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Cheriyan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S. Ibrahim, S.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Mohanan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S.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Treesa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“Intelligent Sales Prediction Using Machine Learning Techniques,” IEEE, 2018.</a:t>
            </a:r>
          </a:p>
        </p:txBody>
      </p:sp>
      <p:sp>
        <p:nvSpPr>
          <p:cNvPr id="243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2140DD-F5BF-41ED-BD3E-E5357E6C4545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56705A-0957-40E1-A99A-6A28D7074466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19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Motivation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Introduction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Problem Statement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State of the Art 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State of the Art Evaluation 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System Architecture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Proposed Algorithm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System Diagrams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Mathematical Model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System Requirements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Results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Advantages and Limitations 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Conclusions and Future work.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List of publications </a:t>
            </a:r>
          </a:p>
          <a:p>
            <a:pPr marL="55880" lvl="1" indent="338455">
              <a:buFont typeface="Wingdings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References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12-06-2021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2020-21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A47390-8FB6-4219-A4CB-16295A6BAB27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2020-21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A3D9AE-2EA2-49E0-9E1A-963ABFAB9DA0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3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585440" y="362880"/>
            <a:ext cx="18108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95720" y="809280"/>
            <a:ext cx="4571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Motivation</a:t>
            </a:r>
            <a:endParaRPr kumimoji="0" lang="en-IN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457200" y="1905120"/>
            <a:ext cx="8533800" cy="3522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Historic price data.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Fluctuations in commodity prices affect the global economic activity. 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Commodity price movements have a major impact on overall performance.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Spot prices and future prices are non-stationary they form a co-integrating relation.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For efficient manufacturing the actual real-time consumption is necessary. </a:t>
            </a:r>
          </a:p>
          <a:p>
            <a:pPr marL="285750" marR="0" lvl="0" indent="-28511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lang="en-IN" sz="2200" spc="-1" dirty="0">
                <a:solidFill>
                  <a:srgbClr val="000000"/>
                </a:solidFill>
                <a:latin typeface="Times New Roman"/>
              </a:rPr>
              <a:t>Use in agricultural field.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9375B4-7B2F-4E58-9BA5-41B3EC2EE796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2020-21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A0A447-F701-4E6F-92CB-73FE264FA351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4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57200" y="744120"/>
            <a:ext cx="45716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Introduction</a:t>
            </a:r>
            <a:endParaRPr kumimoji="0" lang="en-IN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05280" y="1905000"/>
            <a:ext cx="8381160" cy="3848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Popularity of Commodity price forecasting.</a:t>
            </a:r>
            <a:endParaRPr lang="en-IN" sz="2200" spc="-1" dirty="0">
              <a:solidFill>
                <a:prstClr val="black"/>
              </a:solidFill>
              <a:latin typeface="Arial" charset="0"/>
            </a:endParaRPr>
          </a:p>
          <a:p>
            <a:pPr marL="393700" marR="0" lvl="1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 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Business Intelligence is very effective to implement forecasting commodity prices and stock modelling.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Many methods are used to predict the price in the market but none of these methods acceptable consistent for prediction.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735965" marR="0" lvl="1" indent="-342265" algn="just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85000"/>
              <a:buFont typeface="Wingdings" charset="2"/>
              <a:buChar char=""/>
              <a:defRPr/>
            </a:pPr>
            <a:r>
              <a:rPr kumimoji="0" lang="en-IN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Attempts to use Business Intelligence technique in this project. 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8366B9-6AE6-47EA-8572-E13799063EC6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2020-21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77E51F-94F4-488E-834E-67066BC6A5B2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5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53440" y="914400"/>
            <a:ext cx="43585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Problem Statement</a:t>
            </a:r>
            <a:endParaRPr kumimoji="0" lang="en-IN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475560" y="2265840"/>
            <a:ext cx="8000280" cy="1553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marR="0" lvl="0" indent="-2851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charset="2"/>
              <a:buChar char=""/>
              <a:defRPr/>
            </a:pPr>
            <a:r>
              <a:rPr kumimoji="0" lang="en-GB" sz="2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</a:rPr>
              <a:t>Build a system that can predict commodity prices and stocks so that farmers can easily take appropriate decisions regarding their agricultural produce.</a:t>
            </a:r>
            <a:endParaRPr kumimoji="0" lang="en-IN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F11686-CDFF-4889-95B2-666234F88544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4E6B84-DD66-4FF4-A9E6-7B0CE671A730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6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97720" y="914400"/>
            <a:ext cx="45856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State of the Art</a:t>
            </a:r>
            <a:endParaRPr kumimoji="0" lang="en-IN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75" name="Table 5"/>
          <p:cNvGraphicFramePr/>
          <p:nvPr>
            <p:extLst>
              <p:ext uri="{D42A27DB-BD31-4B8C-83A1-F6EECF244321}">
                <p14:modId xmlns:p14="http://schemas.microsoft.com/office/powerpoint/2010/main" val="3655437183"/>
              </p:ext>
            </p:extLst>
          </p:nvPr>
        </p:nvGraphicFramePr>
        <p:xfrm>
          <a:off x="457920" y="1671120"/>
          <a:ext cx="8381880" cy="46081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 </a:t>
                      </a:r>
                      <a:endParaRPr lang="en-IN" sz="18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Shrivastava, S. N. Pal, and R. Walia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Intelligence for Agricultural Commodities Using Forecasting and Deep Learning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Market Intelligence. For commodity price predictions, they used ARIMA and RNN techniques.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Mann A. K., and Kaur N.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paper on clustering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and Unsupervised learning techniques were used to extract useful information from bulky data set in reasonable format.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355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Table 1"/>
          <p:cNvGraphicFramePr/>
          <p:nvPr>
            <p:extLst>
              <p:ext uri="{D42A27DB-BD31-4B8C-83A1-F6EECF244321}">
                <p14:modId xmlns:p14="http://schemas.microsoft.com/office/powerpoint/2010/main" val="2200543374"/>
              </p:ext>
            </p:extLst>
          </p:nvPr>
        </p:nvGraphicFramePr>
        <p:xfrm>
          <a:off x="411480" y="1656360"/>
          <a:ext cx="8152920" cy="4297920"/>
        </p:xfrm>
        <a:graphic>
          <a:graphicData uri="http://schemas.openxmlformats.org/drawingml/2006/table">
            <a:tbl>
              <a:tblPr/>
              <a:tblGrid>
                <a:gridCol w="15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 </a:t>
                      </a:r>
                      <a:endParaRPr lang="en-IN" sz="18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i-FI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 N., Solanki M., Tambe A., and Dhangar D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Prediction Using Effective Mining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about effective business decision-making that can be done using appropriate sales prediction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Cheriyan, S. Ibrahim, S. Mohanan, S. Treesa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Sales Prediction Using Machine Learning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018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data mining techniques like Generalized Linear Model (GLM), Decision Tree (DT) and Gradient Boost Tree (GBT) were used for price prediction.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A90F42-2904-41C3-8DEB-B5DB765EF6EA}" type="datetime1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12-06-2021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BE Project SKNCOE 2019-20</a:t>
            </a:r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0EF0-4F98-412E-B0DE-D4497271A0A2}" type="slidenum">
              <a:rPr kumimoji="0" lang="en-IN" sz="1200" b="0" i="0" u="none" strike="noStrike" kern="1200" cap="none" spc="-1" normalizeH="0" baseline="0" noProof="0">
                <a:ln>
                  <a:noFill/>
                </a:ln>
                <a:solidFill>
                  <a:srgbClr val="035C75"/>
                </a:solidFill>
                <a:effectLst/>
                <a:uLnTx/>
                <a:uFillTx/>
                <a:latin typeface="Constantia"/>
              </a:rPr>
              <a:t>8</a:t>
            </a:fld>
            <a:endParaRPr kumimoji="0" lang="en-IN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57200" y="990720"/>
            <a:ext cx="6019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000" b="1" i="0" u="none" strike="noStrike" kern="1200" cap="none" spc="-1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/>
              </a:rPr>
              <a:t>State of the Art Evaluation</a:t>
            </a:r>
            <a:endParaRPr kumimoji="0" lang="en-IN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370" name="Google Shape;370;p73"/>
          <p:cNvGraphicFramePr/>
          <p:nvPr>
            <p:extLst>
              <p:ext uri="{D42A27DB-BD31-4B8C-83A1-F6EECF244321}">
                <p14:modId xmlns:p14="http://schemas.microsoft.com/office/powerpoint/2010/main" val="914966849"/>
              </p:ext>
            </p:extLst>
          </p:nvPr>
        </p:nvGraphicFramePr>
        <p:xfrm>
          <a:off x="457200" y="2057400"/>
          <a:ext cx="8076950" cy="4115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Paper Name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Method Used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Accuracy/Result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Issues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Market Intelligence for Agricultural Commodities Using Forecasting and Deep Learning Techniques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 and RNN 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Good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Depends upon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several environmental and economic factors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paper on clustering techniques</a:t>
                      </a:r>
                      <a:endParaRPr lang="en-IN" sz="18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Partition-based algorithms, hierarchical-based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algorithms, density-based algorithms and grid-based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algorithms.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Good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Limited data set is used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p74"/>
          <p:cNvGraphicFramePr/>
          <p:nvPr>
            <p:extLst>
              <p:ext uri="{D42A27DB-BD31-4B8C-83A1-F6EECF244321}">
                <p14:modId xmlns:p14="http://schemas.microsoft.com/office/powerpoint/2010/main" val="508023401"/>
              </p:ext>
            </p:extLst>
          </p:nvPr>
        </p:nvGraphicFramePr>
        <p:xfrm>
          <a:off x="686160" y="1397520"/>
          <a:ext cx="7750825" cy="4119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Paper Name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Method Used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Accuracy/Result</a:t>
                      </a:r>
                      <a:endParaRPr sz="18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Issues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Sales Prediction Using Effective Mining Techniques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Apriori algorithm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Modification makes algorithm more efficient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Performance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and efficiency can be improved.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Intelligent Sales Prediction Using Machine Learning Techniques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onstantia"/>
                          <a:cs typeface="Times New Roman" panose="02020603050405020304" pitchFamily="18" charset="0"/>
                          <a:sym typeface="Constantia"/>
                        </a:rPr>
                        <a:t>Generalized Linear Model (GLM), Decision Tree (DT) and Gradient Boost Tree (GBT)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Gradient Boost having 98%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Accuracy,  Decision Tree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Having 71% accuracy and Generalized  linear Model having 64% accuracy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Fields and attributes, used in analysis were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insufficient</a:t>
                      </a:r>
                      <a:endParaRPr sz="18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1076</Words>
  <Application>Microsoft Office PowerPoint</Application>
  <PresentationFormat>On-screen Show (4:3)</PresentationFormat>
  <Paragraphs>199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Flow</vt:lpstr>
      <vt:lpstr>Office Theme</vt:lpstr>
      <vt:lpstr>1_Office Theme</vt:lpstr>
      <vt:lpstr>BE Project Presentation On “Commodity Stock Recommendations and Price Prediction using Prescriptive Analytics Techniques ”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Proposed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creator>Owner</dc:creator>
  <cp:lastModifiedBy>Kaveri Mojad</cp:lastModifiedBy>
  <cp:revision>121</cp:revision>
  <dcterms:created xsi:type="dcterms:W3CDTF">1900-01-01T00:00:00Z</dcterms:created>
  <dcterms:modified xsi:type="dcterms:W3CDTF">2021-06-12T11:48:39Z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3081-11.3.1</vt:lpwstr>
  </property>
</Properties>
</file>