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76" r:id="rId5"/>
    <p:sldId id="266" r:id="rId6"/>
    <p:sldId id="260" r:id="rId7"/>
    <p:sldId id="259" r:id="rId8"/>
    <p:sldId id="267" r:id="rId9"/>
    <p:sldId id="280" r:id="rId10"/>
    <p:sldId id="281" r:id="rId11"/>
    <p:sldId id="270" r:id="rId12"/>
    <p:sldId id="271" r:id="rId13"/>
    <p:sldId id="272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0" clrIdx="0"/>
  <p:cmAuthor id="1" name="Henning Olesen" initials="H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647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4EB-038C-4ACE-9EF4-9DE9752C8445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2249-4089-4C86-A996-138B2A2FD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488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8AC3-CDDD-4204-9941-8E906092728C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C89-4F4C-4EC4-BD93-424FE5A97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415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C89-4F4C-4EC4-BD93-424FE5A971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191-EB4A-6D41-9012-422815954762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EB56-BCBE-F742-9AAD-B6D66D29EA5F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173-7F07-9044-A4B3-2E4C250D224B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631-36B3-1344-ABAA-FF6BC83D2CA9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6EE8-7236-BE44-9916-2574BC9C1AAA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1DA-1A6C-BA43-BD5E-8378F3AFD320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16D-6D3F-7346-964B-DDF7FC5ABD47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818A-EC77-E44A-AEAF-8E03C894B9DB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C893-2CD3-074B-8943-6091C7EC0716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61F126-6C2D-8E44-AA18-5868371293EC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BE Project SKNCOE 2019-20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746" y="1148679"/>
            <a:ext cx="7772400" cy="270827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BE Project Presentation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sz="2700" dirty="0"/>
              <a:t>“</a:t>
            </a:r>
            <a:r>
              <a:rPr lang="en-IN" sz="2700" dirty="0"/>
              <a:t>Stock Recommendations And Price Prediction </a:t>
            </a:r>
            <a:r>
              <a:rPr lang="en-US" sz="2700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14800"/>
            <a:ext cx="8839200" cy="236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  				</a:t>
            </a:r>
          </a:p>
          <a:p>
            <a:pPr algn="l"/>
            <a:r>
              <a:rPr lang="en-US" dirty="0"/>
              <a:t>Harish Hatmode     18U424				Guided </a:t>
            </a:r>
          </a:p>
          <a:p>
            <a:pPr algn="l"/>
            <a:r>
              <a:rPr lang="en-US" dirty="0"/>
              <a:t>Pragati Bankar        18U417                                          By</a:t>
            </a:r>
          </a:p>
          <a:p>
            <a:pPr algn="l"/>
            <a:r>
              <a:rPr lang="en-US" dirty="0"/>
              <a:t>Vishal Wankhede   18U420                            Dr. K. N. Honwadkar</a:t>
            </a:r>
          </a:p>
          <a:p>
            <a:pPr algn="l"/>
            <a:r>
              <a:rPr lang="en-US" dirty="0"/>
              <a:t>Onkar Kulkarni        18U426						</a:t>
            </a:r>
          </a:p>
          <a:p>
            <a:pPr algn="l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31F3-0BC7-394A-AFD9-B57EF4DBD895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5A6CD15-7342-6645-82E9-83A7852B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-7021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A7F97C2-8C9F-6048-9AB9-AA27CD73E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45" y="-19721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FE21-E181-C247-93B7-3CBE3042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0"/>
            <a:ext cx="6022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Smt. Kashibai Navale College of Engineering,Pune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02FE9-301C-4A7D-9290-2F0B8BCC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C9E81-1A35-48C6-B7C9-AC82A15E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96DF-ACD2-4DF8-A9C9-B0FD7285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6193A8-72D6-4137-AFD0-A65D9891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04461"/>
              </p:ext>
            </p:extLst>
          </p:nvPr>
        </p:nvGraphicFramePr>
        <p:xfrm>
          <a:off x="381000" y="1066800"/>
          <a:ext cx="815340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767">
                  <a:extLst>
                    <a:ext uri="{9D8B030D-6E8A-4147-A177-3AD203B41FA5}">
                      <a16:colId xmlns:a16="http://schemas.microsoft.com/office/drawing/2014/main" val="1198184086"/>
                    </a:ext>
                  </a:extLst>
                </a:gridCol>
                <a:gridCol w="2145632">
                  <a:extLst>
                    <a:ext uri="{9D8B030D-6E8A-4147-A177-3AD203B41FA5}">
                      <a16:colId xmlns:a16="http://schemas.microsoft.com/office/drawing/2014/main" val="2567013004"/>
                    </a:ext>
                  </a:extLst>
                </a:gridCol>
                <a:gridCol w="1802331">
                  <a:extLst>
                    <a:ext uri="{9D8B030D-6E8A-4147-A177-3AD203B41FA5}">
                      <a16:colId xmlns:a16="http://schemas.microsoft.com/office/drawing/2014/main" val="2628733554"/>
                    </a:ext>
                  </a:extLst>
                </a:gridCol>
                <a:gridCol w="2617671">
                  <a:extLst>
                    <a:ext uri="{9D8B030D-6E8A-4147-A177-3AD203B41FA5}">
                      <a16:colId xmlns:a16="http://schemas.microsoft.com/office/drawing/2014/main" val="375594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Publication House &amp;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1.Sunitha </a:t>
                      </a:r>
                      <a:r>
                        <a:rPr lang="en-US" dirty="0" err="1"/>
                        <a:t>Cheriyan</a:t>
                      </a:r>
                      <a:endParaRPr lang="en-US" dirty="0"/>
                    </a:p>
                    <a:p>
                      <a:r>
                        <a:rPr lang="en-US" dirty="0"/>
                        <a:t>2.Shaniba Ibrahim.</a:t>
                      </a:r>
                    </a:p>
                    <a:p>
                      <a:r>
                        <a:rPr lang="en-US" dirty="0"/>
                        <a:t>3.Saju </a:t>
                      </a:r>
                      <a:r>
                        <a:rPr lang="en-US" dirty="0" err="1"/>
                        <a:t>Mohanan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4.Susan </a:t>
                      </a:r>
                      <a:r>
                        <a:rPr lang="en-US" dirty="0" err="1"/>
                        <a:t>Treesa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Intelligent Sales Prediction Using Machine Learning Techniques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main purpose of this research is to evaluate and analyze the use of data mining techniques for sales forecasting, to produce models which are comprehensive and reliable.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1.M.I. </a:t>
                      </a:r>
                      <a:r>
                        <a:rPr lang="en-US" dirty="0" err="1"/>
                        <a:t>Yasef</a:t>
                      </a:r>
                      <a:r>
                        <a:rPr lang="en-US" dirty="0"/>
                        <a:t> Kaya</a:t>
                      </a:r>
                    </a:p>
                    <a:p>
                      <a:r>
                        <a:rPr lang="en-US" dirty="0"/>
                        <a:t>2.M. </a:t>
                      </a:r>
                      <a:r>
                        <a:rPr lang="en-US" dirty="0" err="1"/>
                        <a:t>Elif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Karshgil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Price Prediction Using Financial News Articles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Novel approach was used to analyze textual statements in news articles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2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57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73F7-ECE2-4345-A4C4-F25399B0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97A08-AE2D-4495-849E-388A3DBD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38CF-3612-461B-968B-D388B1C8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95B26-ABBE-441A-9D84-5435DF2CEA51}"/>
              </a:ext>
            </a:extLst>
          </p:cNvPr>
          <p:cNvSpPr/>
          <p:nvPr/>
        </p:nvSpPr>
        <p:spPr>
          <a:xfrm>
            <a:off x="304800" y="7620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000" dirty="0">
                <a:solidFill>
                  <a:srgbClr val="04617B"/>
                </a:solidFill>
                <a:latin typeface="Calibri"/>
              </a:rPr>
              <a:t>Gap Analysis</a:t>
            </a:r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CDCBB9-CFE7-4D03-8641-4B271D2D7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92581"/>
              </p:ext>
            </p:extLst>
          </p:nvPr>
        </p:nvGraphicFramePr>
        <p:xfrm>
          <a:off x="457200" y="1623774"/>
          <a:ext cx="80772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805632094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462952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9033984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96948586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Accuracy/Result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655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Stock Price Prediction Based on Information Entropy and Artificial Neural Network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series analysis method based on information theory and 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limited data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1224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Stock Market Prediction Using Machine Learning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Compared two models:</a:t>
                      </a:r>
                    </a:p>
                    <a:p>
                      <a:r>
                        <a:rPr lang="en-US" dirty="0"/>
                        <a:t>LSTM and Linear </a:t>
                      </a:r>
                      <a:r>
                        <a:rPr lang="en-IN" dirty="0"/>
                        <a:t>Regression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 is more accurate then LRM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Error handling rate of LRM is less.</a:t>
                      </a:r>
                    </a:p>
                    <a:p>
                      <a:r>
                        <a:rPr lang="en-US" dirty="0"/>
                        <a:t>Dataset used was limited.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05AC7-BE23-4A33-A7CC-F1B22BD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6C5AF-B42E-4DFE-974B-16E18BA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D70E6-F52D-4027-93DE-9895997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C338E7-F20E-4303-9156-4430AC34E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4058"/>
              </p:ext>
            </p:extLst>
          </p:nvPr>
        </p:nvGraphicFramePr>
        <p:xfrm>
          <a:off x="685800" y="1397000"/>
          <a:ext cx="775106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66">
                  <a:extLst>
                    <a:ext uri="{9D8B030D-6E8A-4147-A177-3AD203B41FA5}">
                      <a16:colId xmlns:a16="http://schemas.microsoft.com/office/drawing/2014/main" val="1318297960"/>
                    </a:ext>
                  </a:extLst>
                </a:gridCol>
                <a:gridCol w="1937766">
                  <a:extLst>
                    <a:ext uri="{9D8B030D-6E8A-4147-A177-3AD203B41FA5}">
                      <a16:colId xmlns:a16="http://schemas.microsoft.com/office/drawing/2014/main" val="1495616882"/>
                    </a:ext>
                  </a:extLst>
                </a:gridCol>
                <a:gridCol w="1937766">
                  <a:extLst>
                    <a:ext uri="{9D8B030D-6E8A-4147-A177-3AD203B41FA5}">
                      <a16:colId xmlns:a16="http://schemas.microsoft.com/office/drawing/2014/main" val="3946054086"/>
                    </a:ext>
                  </a:extLst>
                </a:gridCol>
                <a:gridCol w="1937766">
                  <a:extLst>
                    <a:ext uri="{9D8B030D-6E8A-4147-A177-3AD203B41FA5}">
                      <a16:colId xmlns:a16="http://schemas.microsoft.com/office/drawing/2014/main" val="399855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Accuracy/Result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Intelligent Sales Prediction Using Machine Learning Techniques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Compared Three Models:</a:t>
                      </a:r>
                    </a:p>
                    <a:p>
                      <a:r>
                        <a:rPr lang="en-US" dirty="0"/>
                        <a:t>Generalized Linear Model (GLM), Decision Tree (DT) and Gradient Boost Tree (GBT)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 Tree is more better then two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huge amount of time to execute.</a:t>
                      </a:r>
                    </a:p>
                    <a:p>
                      <a:r>
                        <a:rPr lang="en-US" dirty="0"/>
                        <a:t>Also fields and attributes, used in this analysis were insufficient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7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Stock Price Prediction Using Financial News Articles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 couple features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 of this approach is 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Affected By insufficient fields and attributes for analysis.</a:t>
                      </a:r>
                    </a:p>
                    <a:p>
                      <a:r>
                        <a:rPr lang="en-IN" dirty="0"/>
                        <a:t>Cannot handle Large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2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352800" cy="365125"/>
          </a:xfrm>
        </p:spPr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0611" y="914400"/>
            <a:ext cx="184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-US" sz="5400" dirty="0">
              <a:ln w="0"/>
              <a:gradFill>
                <a:gsLst>
                  <a:gs pos="0">
                    <a:srgbClr val="7CCA62">
                      <a:lumMod val="50000"/>
                    </a:srgbClr>
                  </a:gs>
                  <a:gs pos="50000">
                    <a:srgbClr val="7CCA62"/>
                  </a:gs>
                  <a:gs pos="100000">
                    <a:srgbClr val="7CCA62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lvl="0" algn="ctr"/>
            <a:endParaRPr lang="en-US" sz="5400" dirty="0">
              <a:ln w="0"/>
              <a:gradFill>
                <a:gsLst>
                  <a:gs pos="0">
                    <a:srgbClr val="7CCA62">
                      <a:lumMod val="50000"/>
                    </a:srgbClr>
                  </a:gs>
                  <a:gs pos="50000">
                    <a:srgbClr val="7CCA62"/>
                  </a:gs>
                  <a:gs pos="100000">
                    <a:srgbClr val="7CCA62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92978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000" dirty="0">
                <a:solidFill>
                  <a:srgbClr val="04617B"/>
                </a:solidFill>
                <a:latin typeface="Calibri"/>
              </a:rPr>
              <a:t>Objectives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2025134"/>
            <a:ext cx="6400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Performance 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To achieve best possible revenue by Data Mining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Accuracy and Reliability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To Achieve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7523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dirty="0"/>
              <a:t>It helps to determine production volumes considering availability of facilities, like equipment, capital, manpower, space etc.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dirty="0"/>
              <a:t>It helps in guiding marketing, production and other business activities for achieving these targets.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dirty="0"/>
              <a:t>It helps in taking decision about the plant expansion and change in production 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dirty="0"/>
              <a:t>It helps in preparing production and purchasing schedules.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27-02-2021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progress that this system will bring to the market will be  recommendatory and will bring us to a position where we can invest smartly , knowingly and have maximum outcome 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Proper sale forecasting enables better planning and utilization of resources for business to be competitive.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Forecasting is an integral part of sale management since it provides an estimate of the future demand and the basis for planning and making  business decisions.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27-02-2021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M.A. </a:t>
            </a:r>
            <a:r>
              <a:rPr lang="en-US" dirty="0" err="1"/>
              <a:t>Mittermayer</a:t>
            </a:r>
            <a:r>
              <a:rPr lang="en-US" dirty="0"/>
              <a:t>, "Forecasting intraday stock price trends with text mining techniques," In Proceedings of the 37th Annual Hawaii International Conference on System Sciences (HICSS), Big Island/Hawaii, January 2004.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B. </a:t>
            </a:r>
            <a:r>
              <a:rPr lang="en-IN" dirty="0" err="1"/>
              <a:t>Wuthrich</a:t>
            </a:r>
            <a:r>
              <a:rPr lang="en-IN" dirty="0"/>
              <a:t>, V. Cho, S. Leung, D. </a:t>
            </a:r>
            <a:r>
              <a:rPr lang="en-IN" dirty="0" err="1"/>
              <a:t>Permunetillek</a:t>
            </a:r>
            <a:r>
              <a:rPr lang="en-IN" dirty="0"/>
              <a:t>, J. Zhang and W. Lam, "Daily stock market forecast from textual web data," IEEE International Conference on Systems, Man, and Cybernetics, San Diego/CA, 11-14 Oct 1998.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 G. </a:t>
            </a:r>
            <a:r>
              <a:rPr lang="en-US" dirty="0" err="1"/>
              <a:t>Gidofalvi</a:t>
            </a:r>
            <a:r>
              <a:rPr lang="en-US" dirty="0"/>
              <a:t>, "Using news articles to predict stock price movements," Department of Computer Science and Engineering, University of California, San Diego, 2001.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Zhang </a:t>
            </a:r>
            <a:r>
              <a:rPr lang="en-US" dirty="0" err="1"/>
              <a:t>Gui</a:t>
            </a:r>
            <a:r>
              <a:rPr lang="en-US" dirty="0"/>
              <a:t>-xi and Ma Li-ping, "An Introduction to Forecast and Decision," Beijing: Capital, Economic and Trade University Press, 2006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Z. Wang, A. Tan, F. Li and S.-B. Ho, "Comparisons of learning-based methods for stock market prediction", </a:t>
            </a:r>
            <a:r>
              <a:rPr lang="en-US" i="1" dirty="0"/>
              <a:t>The 4th International Conference on Cloud Computing and Security (ICCCS 2018)</a:t>
            </a:r>
            <a:r>
              <a:rPr lang="en-US" dirty="0"/>
              <a:t>, 2018.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27-02-2021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Problem Statement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Introduction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Motivation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Literature Survey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Gap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Objectives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Social Impact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References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6250-E17A-DE4E-8FB6-689763C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523566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Problem Statement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3DD325-E4E3-4EA3-B2B5-D17E4F5E1FD3}"/>
              </a:ext>
            </a:extLst>
          </p:cNvPr>
          <p:cNvSpPr/>
          <p:nvPr/>
        </p:nvSpPr>
        <p:spPr>
          <a:xfrm>
            <a:off x="475488" y="226576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Stock Recommendations And Price Prediction By Exploiting Business Commodity Information Using Data Mining And Prescriptive Analytics Techniques </a:t>
            </a:r>
          </a:p>
        </p:txBody>
      </p:sp>
    </p:spTree>
    <p:extLst>
      <p:ext uri="{BB962C8B-B14F-4D97-AF65-F5344CB8AC3E}">
        <p14:creationId xmlns:p14="http://schemas.microsoft.com/office/powerpoint/2010/main" val="263172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74428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000" dirty="0">
                <a:solidFill>
                  <a:srgbClr val="04617B"/>
                </a:solidFill>
                <a:latin typeface="Calibri"/>
              </a:rPr>
              <a:t>Introduction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38200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092" lvl="1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/>
                </a:solidFill>
                <a:latin typeface="Calibri"/>
              </a:rPr>
              <a:t>Commodity price forecasting is a popular and important topic in financial and academic Studies. </a:t>
            </a:r>
          </a:p>
          <a:p>
            <a:pPr marL="393192" lvl="1">
              <a:spcBef>
                <a:spcPct val="20000"/>
              </a:spcBef>
              <a:buClr>
                <a:schemeClr val="tx1"/>
              </a:buClr>
              <a:buSzPct val="85000"/>
            </a:pPr>
            <a:endParaRPr lang="en-IN" sz="2400" dirty="0">
              <a:solidFill>
                <a:prstClr val="black"/>
              </a:solidFill>
              <a:latin typeface="Calibri"/>
            </a:endParaRPr>
          </a:p>
          <a:p>
            <a:pPr marL="736092" lvl="1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Business Intelligence is very effective to implement forecasting commodity prices and stock modeling.</a:t>
            </a:r>
          </a:p>
          <a:p>
            <a:pPr marL="736092" lvl="1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736092" lvl="1" indent="-3429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/>
                </a:solidFill>
                <a:latin typeface="Calibri"/>
              </a:rPr>
              <a:t>Many methods like technical analysis, fundamental analysis, etc. are used to predict the price in the market but none of these methods acceptable consistent for prediction.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9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In this project we attempt to implement an Business Intelligence technique to predict commodity market prices and stock modelling. 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select a certain group of raw material and parameter’s with relatively significant impact on the price of a commodity.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43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57276"/>
            <a:ext cx="38227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04617B"/>
                </a:solidFill>
                <a:latin typeface="Calibri"/>
              </a:rPr>
              <a:t>Our Approach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6" y="2057400"/>
            <a:ext cx="68413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4034" y="362893"/>
            <a:ext cx="184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-US" sz="5400" dirty="0">
              <a:ln w="0"/>
              <a:gradFill>
                <a:gsLst>
                  <a:gs pos="0">
                    <a:srgbClr val="7CCA62">
                      <a:lumMod val="50000"/>
                    </a:srgbClr>
                  </a:gs>
                  <a:gs pos="50000">
                    <a:srgbClr val="7CCA62"/>
                  </a:gs>
                  <a:gs pos="100000">
                    <a:srgbClr val="7CCA62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lvl="0" algn="ctr"/>
            <a:endParaRPr lang="en-US" sz="5400" dirty="0">
              <a:ln w="0"/>
              <a:gradFill>
                <a:gsLst>
                  <a:gs pos="0">
                    <a:srgbClr val="7CCA62">
                      <a:lumMod val="50000"/>
                    </a:srgbClr>
                  </a:gs>
                  <a:gs pos="50000">
                    <a:srgbClr val="7CCA62"/>
                  </a:gs>
                  <a:gs pos="100000">
                    <a:srgbClr val="7CCA62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639" y="80916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000" dirty="0">
                <a:solidFill>
                  <a:srgbClr val="04617B"/>
                </a:solidFill>
                <a:latin typeface="Calibri"/>
              </a:rPr>
              <a:t>Motivation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8534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Stock recommendation and prediction is a very tricky business, and forecasting commodity is dependant on historic price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Fluctuations in commodity prices affect the global economic activity.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commodity price movements have a major impact on overall performance therefore commodity-price forecasts are key input to policy planning and formulation.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207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458200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Spot prices and future prices are non-stationary they form a co-integrating relation. Spot prices tend to move towards future prices.</a:t>
            </a:r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For efficient manufacturing the actual real-time consumption is necessary but, it is not always possible to analyse real-time data. </a:t>
            </a:r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Effects of market Inflation.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82DC2-0920-415D-AF93-5FE8D2C9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27-02-2021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D4B9E-20B0-4FE8-813F-45B269E6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49D0-BCF1-4A22-B918-A2CBF5A6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76EB0-794F-486B-99A7-A3CB7446962E}"/>
              </a:ext>
            </a:extLst>
          </p:cNvPr>
          <p:cNvSpPr/>
          <p:nvPr/>
        </p:nvSpPr>
        <p:spPr>
          <a:xfrm>
            <a:off x="304800" y="685800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rgbClr val="04617B"/>
                </a:solidFill>
                <a:latin typeface="Calibri"/>
              </a:rPr>
              <a:t>Literature Survey</a:t>
            </a:r>
            <a:r>
              <a:rPr lang="en-US" dirty="0"/>
              <a:t> </a:t>
            </a:r>
          </a:p>
          <a:p>
            <a:pPr lvl="0"/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ED736A-F3DB-4805-B198-C732DDF11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8111"/>
              </p:ext>
            </p:extLst>
          </p:nvPr>
        </p:nvGraphicFramePr>
        <p:xfrm>
          <a:off x="457200" y="1670304"/>
          <a:ext cx="8382000" cy="442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28390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7223858"/>
                    </a:ext>
                  </a:extLst>
                </a:gridCol>
                <a:gridCol w="1742501">
                  <a:extLst>
                    <a:ext uri="{9D8B030D-6E8A-4147-A177-3AD203B41FA5}">
                      <a16:colId xmlns:a16="http://schemas.microsoft.com/office/drawing/2014/main" val="719275495"/>
                    </a:ext>
                  </a:extLst>
                </a:gridCol>
                <a:gridCol w="2524699">
                  <a:extLst>
                    <a:ext uri="{9D8B030D-6E8A-4147-A177-3AD203B41FA5}">
                      <a16:colId xmlns:a16="http://schemas.microsoft.com/office/drawing/2014/main" val="2513120859"/>
                    </a:ext>
                  </a:extLst>
                </a:gridCol>
              </a:tblGrid>
              <a:tr h="691896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Name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Publication House &amp; Year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28514"/>
                  </a:ext>
                </a:extLst>
              </a:tr>
              <a:tr h="2030073">
                <a:tc>
                  <a:txBody>
                    <a:bodyPr/>
                    <a:lstStyle/>
                    <a:p>
                      <a:r>
                        <a:rPr lang="en-US" dirty="0"/>
                        <a:t>1.Zang </a:t>
                      </a:r>
                      <a:r>
                        <a:rPr lang="en-US" dirty="0" err="1"/>
                        <a:t>Yeze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2.Wang </a:t>
                      </a:r>
                      <a:r>
                        <a:rPr lang="en-US" dirty="0" err="1"/>
                        <a:t>Yiying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Price Prediction Based on Information Entropy and Artificial Neural Network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propose a combined machine learning framework with information theory and Artificial Neural Network (ANN).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6248"/>
                  </a:ext>
                </a:extLst>
              </a:tr>
              <a:tr h="1476417">
                <a:tc>
                  <a:txBody>
                    <a:bodyPr/>
                    <a:lstStyle/>
                    <a:p>
                      <a:r>
                        <a:rPr lang="en-US" dirty="0"/>
                        <a:t>1.Ishita Parmer.</a:t>
                      </a:r>
                    </a:p>
                    <a:p>
                      <a:r>
                        <a:rPr lang="en-US" dirty="0"/>
                        <a:t>2.Navanshu Agarwal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Prediction Using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focuses on the use of Regression and LSTM based Machine learning to predict stock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4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02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1720</TotalTime>
  <Words>920</Words>
  <Application>Microsoft Office PowerPoint</Application>
  <PresentationFormat>On-screen Show (4:3)</PresentationFormat>
  <Paragraphs>190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Constantia</vt:lpstr>
      <vt:lpstr>Wingdings</vt:lpstr>
      <vt:lpstr>Wingdings 2</vt:lpstr>
      <vt:lpstr>Flow</vt:lpstr>
      <vt:lpstr>BE Project Presentation On “Stock Recommendations And Price Prediction ”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Impact</vt:lpstr>
      <vt:lpstr>Conclusion 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creator>Owner</dc:creator>
  <cp:lastModifiedBy>Onkar Kulkarni</cp:lastModifiedBy>
  <cp:revision>92</cp:revision>
  <dcterms:created xsi:type="dcterms:W3CDTF">2015-04-06T12:43:20Z</dcterms:created>
  <dcterms:modified xsi:type="dcterms:W3CDTF">2021-02-27T06:03:18Z</dcterms:modified>
</cp:coreProperties>
</file>