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s/slide17.xml" ContentType="application/vnd.openxmlformats-officedocument.presentationml.slide+xml"/>
  <Override PartName="/ppt/embeddings/Microsoft_Equation3.bin" ContentType="application/vnd.openxmlformats-officedocument.oleObject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1.bin" ContentType="application/vnd.openxmlformats-officedocument.oleObject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D489-0100-5F4B-968C-DB27C7703F54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Driven Improvements to RRT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 </a:t>
            </a:r>
          </a:p>
          <a:p>
            <a:r>
              <a:rPr lang="en-US" sz="2700" dirty="0"/>
              <a:t>Filipe </a:t>
            </a:r>
            <a:r>
              <a:rPr lang="en-US" sz="2700" dirty="0" err="1" smtClean="0"/>
              <a:t>Militão</a:t>
            </a:r>
            <a:r>
              <a:rPr lang="en-US" sz="2700" dirty="0"/>
              <a:t>, Karl </a:t>
            </a:r>
            <a:r>
              <a:rPr lang="en-US" sz="2700" dirty="0" err="1"/>
              <a:t>Naden</a:t>
            </a:r>
            <a:r>
              <a:rPr lang="en-US" sz="2700" dirty="0"/>
              <a:t>, Bernardo </a:t>
            </a:r>
            <a:r>
              <a:rPr lang="en-US" sz="2700" dirty="0" err="1"/>
              <a:t>Toninho</a:t>
            </a:r>
            <a:r>
              <a:rPr lang="en-US" sz="27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6050" y="749244"/>
            <a:ext cx="325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15-780 Grad AI – Spring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yet to specify how to increase and decrease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values:</a:t>
            </a:r>
          </a:p>
          <a:p>
            <a:pPr lvl="1"/>
            <a:r>
              <a:rPr lang="en-US" sz="1600" dirty="0" smtClean="0"/>
              <a:t>Empirical results show best performance with a high increase rate and a higher decrease rate.</a:t>
            </a:r>
          </a:p>
          <a:p>
            <a:r>
              <a:rPr lang="en-US" sz="2000" dirty="0" smtClean="0"/>
              <a:t>We compared the performance of our algorithms with RRT in terms of running time and success in reaching the goal in several worlds: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352800"/>
          <a:ext cx="33528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Success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Time (ms)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17.2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+9%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10.6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-6.6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+9%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10.6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-6.6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wor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33" y="3429000"/>
            <a:ext cx="4585267" cy="2743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yet to specify how to increase and decrease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values:</a:t>
            </a:r>
          </a:p>
          <a:p>
            <a:pPr lvl="1"/>
            <a:r>
              <a:rPr lang="en-US" sz="1600" dirty="0" smtClean="0"/>
              <a:t>Empirical results show best performance with a high increase rate and a higher decrease rate.</a:t>
            </a:r>
          </a:p>
          <a:p>
            <a:r>
              <a:rPr lang="en-US" sz="2000" dirty="0" smtClean="0"/>
              <a:t>We compared the performance of our algorithms with RRT in terms of running time and success in reaching the goal in several worlds: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3571987"/>
          <a:ext cx="4191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Success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 Time (ms)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39.2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+27%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33.6 </a:t>
                      </a:r>
                    </a:p>
                    <a:p>
                      <a:pPr algn="ctr"/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-5.6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+27%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33.7 </a:t>
                      </a:r>
                    </a:p>
                    <a:p>
                      <a:pPr algn="ctr"/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-5.5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orl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84311"/>
            <a:ext cx="4191000" cy="25116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297714"/>
          </a:xfrm>
        </p:spPr>
        <p:txBody>
          <a:bodyPr>
            <a:normAutofit/>
          </a:bodyPr>
          <a:lstStyle/>
          <a:p>
            <a:r>
              <a:rPr lang="en-US" cap="small" dirty="0" smtClean="0"/>
              <a:t>World Changed!</a:t>
            </a:r>
          </a:p>
          <a:p>
            <a:r>
              <a:rPr lang="en-US" cap="small" dirty="0" smtClean="0"/>
              <a:t>Goal</a:t>
            </a:r>
            <a:r>
              <a:rPr lang="en-US" dirty="0" smtClean="0"/>
              <a:t>: use information gathered on a previous search to try to </a:t>
            </a:r>
            <a:r>
              <a:rPr lang="en-US" b="1" dirty="0" smtClean="0"/>
              <a:t>improve</a:t>
            </a:r>
            <a:r>
              <a:rPr lang="en-US" dirty="0" smtClean="0"/>
              <a:t> the next.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900" dirty="0" smtClean="0"/>
          </a:p>
          <a:p>
            <a:r>
              <a:rPr lang="en-US" cap="small" dirty="0" smtClean="0"/>
              <a:t>Problem</a:t>
            </a:r>
            <a:r>
              <a:rPr lang="en-US" dirty="0" smtClean="0"/>
              <a:t>: competing against just plain (“uninformed”) search.</a:t>
            </a:r>
          </a:p>
          <a:p>
            <a:pPr lvl="1"/>
            <a:r>
              <a:rPr lang="en-US" dirty="0" smtClean="0"/>
              <a:t>Extracted information must do better than using that time for plain search.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4481" y="2926257"/>
            <a:ext cx="5914571" cy="557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cap="small" dirty="0" smtClean="0"/>
              <a:t> ( Search + Old-Info ) 		</a:t>
            </a:r>
            <a:r>
              <a:rPr lang="en-US" sz="2800" b="1" dirty="0" smtClean="0"/>
              <a:t>&gt;</a:t>
            </a:r>
            <a:r>
              <a:rPr lang="en-US" sz="2400" dirty="0" smtClean="0"/>
              <a:t> 	</a:t>
            </a:r>
            <a:r>
              <a:rPr lang="en-US" sz="2400" cap="small" dirty="0" smtClean="0"/>
              <a:t>Search	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0086"/>
          </a:xfrm>
        </p:spPr>
        <p:txBody>
          <a:bodyPr>
            <a:normAutofit fontScale="92500" lnSpcReduction="20000"/>
          </a:bodyPr>
          <a:lstStyle/>
          <a:p>
            <a:r>
              <a:rPr lang="en-US" cap="small" dirty="0" smtClean="0"/>
              <a:t>Extra Information Used:</a:t>
            </a:r>
            <a:endParaRPr lang="en-US" sz="1838" dirty="0" smtClean="0"/>
          </a:p>
          <a:p>
            <a:pPr lvl="1"/>
            <a:r>
              <a:rPr lang="en-US" dirty="0" smtClean="0"/>
              <a:t>Previous search tree: </a:t>
            </a:r>
            <a:r>
              <a:rPr lang="en-US" b="1" dirty="0" smtClean="0"/>
              <a:t>initial step size </a:t>
            </a:r>
          </a:p>
          <a:p>
            <a:pPr lvl="1">
              <a:buNone/>
            </a:pPr>
            <a:r>
              <a:rPr lang="en-US" dirty="0" smtClean="0"/>
              <a:t>	(memory not an issue to us)</a:t>
            </a:r>
          </a:p>
          <a:p>
            <a:pPr lvl="1">
              <a:buNone/>
            </a:pPr>
            <a:r>
              <a:rPr lang="en-US" dirty="0" smtClean="0"/>
              <a:t>	Use the </a:t>
            </a:r>
            <a:r>
              <a:rPr lang="en-US" i="1" dirty="0" smtClean="0"/>
              <a:t>N</a:t>
            </a:r>
            <a:r>
              <a:rPr lang="en-US" dirty="0" smtClean="0"/>
              <a:t> closest neighbors in the old tree:</a:t>
            </a:r>
          </a:p>
          <a:p>
            <a:pPr lvl="2"/>
            <a:endParaRPr lang="en-US" sz="1189" dirty="0" smtClean="0"/>
          </a:p>
          <a:p>
            <a:pPr lvl="2"/>
            <a:r>
              <a:rPr lang="en-US" dirty="0" smtClean="0"/>
              <a:t>(VLERRT) Simple average: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endParaRPr lang="en-US" sz="1514" dirty="0" smtClean="0"/>
          </a:p>
          <a:p>
            <a:pPr lvl="2"/>
            <a:r>
              <a:rPr lang="en-US" dirty="0" smtClean="0"/>
              <a:t>(VLERRT) Weighted average:</a:t>
            </a:r>
          </a:p>
          <a:p>
            <a:pPr lvl="2"/>
            <a:endParaRPr lang="en-US" sz="1946" dirty="0" smtClean="0"/>
          </a:p>
          <a:p>
            <a:pPr lvl="2"/>
            <a:r>
              <a:rPr lang="en-US" dirty="0" smtClean="0"/>
              <a:t>(DVLERRT</a:t>
            </a:r>
            <a:r>
              <a:rPr lang="en-US" smtClean="0"/>
              <a:t>) </a:t>
            </a:r>
            <a:r>
              <a:rPr lang="en-US" smtClean="0"/>
              <a:t>Pull </a:t>
            </a:r>
            <a:r>
              <a:rPr lang="en-US" dirty="0" smtClean="0"/>
              <a:t>from neighbors.</a:t>
            </a:r>
          </a:p>
          <a:p>
            <a:pPr lvl="2">
              <a:buNone/>
            </a:pPr>
            <a:endParaRPr lang="en-US" sz="108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Waypoints </a:t>
            </a:r>
            <a:r>
              <a:rPr lang="en-US" dirty="0" smtClean="0"/>
              <a:t>(fixed number, picked from previous search solution):</a:t>
            </a:r>
          </a:p>
          <a:p>
            <a:pPr lvl="2"/>
            <a:r>
              <a:rPr lang="en-US" dirty="0" smtClean="0"/>
              <a:t>Random from previous path (ERRT)</a:t>
            </a:r>
          </a:p>
          <a:p>
            <a:pPr lvl="2"/>
            <a:r>
              <a:rPr lang="en-US" dirty="0" smtClean="0"/>
              <a:t>Bias towards less dense nodes</a:t>
            </a:r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302250" y="3330575"/>
          <a:ext cx="571500" cy="431800"/>
        </p:xfrm>
        <a:graphic>
          <a:graphicData uri="http://schemas.openxmlformats.org/presentationml/2006/ole">
            <p:oleObj spid="_x0000_s25602" name="Equation" r:id="rId3" imgW="571500" imgH="4318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454650" y="3889375"/>
          <a:ext cx="838200" cy="508000"/>
        </p:xfrm>
        <a:graphic>
          <a:graphicData uri="http://schemas.openxmlformats.org/presentationml/2006/ole">
            <p:oleObj spid="_x0000_s25603" name="Equation" r:id="rId4" imgW="8382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- Initial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cap="small" dirty="0" smtClean="0"/>
              <a:t>Changes To Testing:</a:t>
            </a:r>
          </a:p>
          <a:p>
            <a:pPr lvl="1"/>
            <a:r>
              <a:rPr lang="en-US" dirty="0" smtClean="0"/>
              <a:t>World changes (small random movements in the obstacles)</a:t>
            </a:r>
          </a:p>
          <a:p>
            <a:pPr lvl="1"/>
            <a:r>
              <a:rPr lang="en-US" dirty="0" smtClean="0"/>
              <a:t>Start moves a bit towards the goal (using the path that got closest to it)</a:t>
            </a:r>
          </a:p>
          <a:p>
            <a:r>
              <a:rPr lang="en-US" cap="small" dirty="0" smtClean="0"/>
              <a:t>Testing Methodology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Average 1000 runs each with 100 iterations (moving towards goal) using 50 ms time slice.</a:t>
            </a:r>
          </a:p>
          <a:p>
            <a:pPr lvl="1"/>
            <a:r>
              <a:rPr lang="en-US" dirty="0" smtClean="0"/>
              <a:t>Compare results for all combinations of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313" b="-2313"/>
          <a:stretch>
            <a:fillRect/>
          </a:stretch>
        </p:blipFill>
        <p:spPr>
          <a:xfrm>
            <a:off x="239490" y="1360853"/>
            <a:ext cx="8686800" cy="47774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4612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           Results: </a:t>
            </a:r>
            <a:r>
              <a:rPr lang="en-US" b="1" cap="small" dirty="0" smtClean="0"/>
              <a:t>Cluttered</a:t>
            </a:r>
            <a:endParaRPr lang="en-US" b="1" cap="small" dirty="0"/>
          </a:p>
        </p:txBody>
      </p:sp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55" y="1449753"/>
            <a:ext cx="3754750" cy="2250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73904" y="1620762"/>
            <a:ext cx="206828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our variants beat ERRT!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6381" y="1959429"/>
            <a:ext cx="447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146357" y="597804"/>
            <a:ext cx="21275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 Time</a:t>
            </a:r>
          </a:p>
          <a:p>
            <a:pPr algn="ctr"/>
            <a:r>
              <a:rPr lang="en-US" dirty="0" smtClean="0"/>
              <a:t>( &lt; 50 ms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goal 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7618" y="1430333"/>
            <a:ext cx="42924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250651" y="4777620"/>
            <a:ext cx="278915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significant gains on the initial step variations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651439" y="4397055"/>
            <a:ext cx="761126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196" b="-2196"/>
          <a:stretch>
            <a:fillRect/>
          </a:stretch>
        </p:blipFill>
        <p:spPr/>
      </p:pic>
      <p:pic>
        <p:nvPicPr>
          <p:cNvPr id="6" name="Picture 5" descr="Picture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43" y="2108200"/>
            <a:ext cx="40640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8802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Obstructed</a:t>
            </a:r>
            <a:endParaRPr lang="en-US" b="1" cap="sm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 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867" b="-1867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003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maze</a:t>
            </a:r>
            <a:endParaRPr lang="en-US" b="1" cap="small" dirty="0"/>
          </a:p>
        </p:txBody>
      </p:sp>
      <p:pic>
        <p:nvPicPr>
          <p:cNvPr id="5" name="Picture 4" descr="Pictur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590" y="1600200"/>
            <a:ext cx="3287485" cy="1967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based Waypoints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9"/>
            <a:ext cx="8229600" cy="11223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Bias waypoint generation towards </a:t>
            </a:r>
            <a:r>
              <a:rPr lang="en-US" i="1" dirty="0" smtClean="0"/>
              <a:t>useful</a:t>
            </a:r>
            <a:r>
              <a:rPr lang="en-US" dirty="0" smtClean="0"/>
              <a:t> points: </a:t>
            </a:r>
          </a:p>
          <a:p>
            <a:pPr lvl="1"/>
            <a:r>
              <a:rPr lang="en-US" dirty="0" smtClean="0"/>
              <a:t>a less dense node (with fewer neighbors) is likely to be more useful.</a:t>
            </a:r>
          </a:p>
        </p:txBody>
      </p:sp>
      <p:pic>
        <p:nvPicPr>
          <p:cNvPr id="4" name="Picture 3" descr="Picture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49" y="2654572"/>
            <a:ext cx="6242271" cy="3989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690682" y="4476750"/>
            <a:ext cx="449768" cy="40722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5524" y="4413250"/>
            <a:ext cx="460076" cy="428797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2768" y="3958679"/>
            <a:ext cx="1634132" cy="384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900" b="1" dirty="0" smtClean="0"/>
              <a:t>more </a:t>
            </a:r>
            <a:r>
              <a:rPr lang="en-US" sz="1900" dirty="0" smtClean="0"/>
              <a:t>dense</a:t>
            </a:r>
            <a:endParaRPr lang="en-US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5951915" y="4909376"/>
            <a:ext cx="138036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less </a:t>
            </a:r>
            <a:r>
              <a:rPr lang="en-US" dirty="0" smtClean="0"/>
              <a:t>dense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b="1" cap="small" dirty="0" smtClean="0"/>
              <a:t>Densities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testing results show that it actual </a:t>
            </a:r>
            <a:r>
              <a:rPr lang="en-US" b="1" dirty="0" smtClean="0">
                <a:solidFill>
                  <a:srgbClr val="FF0000"/>
                </a:solidFill>
              </a:rPr>
              <a:t>worsens </a:t>
            </a:r>
            <a:r>
              <a:rPr lang="en-US" dirty="0" smtClean="0"/>
              <a:t>the search… (sometimes 3x longer than just randomly picking nodes)</a:t>
            </a:r>
          </a:p>
          <a:p>
            <a:pPr lvl="1"/>
            <a:r>
              <a:rPr lang="en-US" dirty="0" smtClean="0"/>
              <a:t>Probably, needs more tuning:</a:t>
            </a:r>
          </a:p>
          <a:p>
            <a:pPr lvl="2"/>
            <a:r>
              <a:rPr lang="en-US" dirty="0" smtClean="0"/>
              <a:t>Larger/Smaller neighborhood?</a:t>
            </a:r>
          </a:p>
          <a:p>
            <a:pPr lvl="2"/>
            <a:r>
              <a:rPr lang="en-US" dirty="0" smtClean="0"/>
              <a:t>Just sort instead of random biasing?</a:t>
            </a:r>
          </a:p>
          <a:p>
            <a:pPr lvl="2"/>
            <a:r>
              <a:rPr lang="en-US" dirty="0" smtClean="0"/>
              <a:t>Bigger worlds? (waypoints are more valuable)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Strengths of RRT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RRT Weaknesses</a:t>
            </a:r>
          </a:p>
          <a:p>
            <a:pPr lvl="1"/>
            <a:r>
              <a:rPr lang="en-US" dirty="0" smtClean="0"/>
              <a:t>Not robust – must be tuned to the world</a:t>
            </a:r>
          </a:p>
          <a:p>
            <a:pPr lvl="1"/>
            <a:r>
              <a:rPr lang="en-US" dirty="0" smtClean="0"/>
              <a:t>Gathers no data about the world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Question:</a:t>
            </a:r>
          </a:p>
          <a:p>
            <a:pPr>
              <a:buNone/>
            </a:pPr>
            <a:r>
              <a:rPr lang="en-US" b="1" dirty="0" smtClean="0"/>
              <a:t>	Can we improve on </a:t>
            </a:r>
            <a:r>
              <a:rPr lang="en-US" b="1" dirty="0" err="1" smtClean="0"/>
              <a:t>RRT’s</a:t>
            </a:r>
            <a:r>
              <a:rPr lang="en-US" b="1" dirty="0" smtClean="0"/>
              <a:t> weaknesses without sacrificing its </a:t>
            </a:r>
            <a:r>
              <a:rPr lang="en-US" b="1" smtClean="0"/>
              <a:t>strengths?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learning helpful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Increased robustness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Decreased planning iteration time</a:t>
            </a:r>
          </a:p>
          <a:p>
            <a:pPr lvl="1">
              <a:buFont typeface="Lucida Grande"/>
              <a:buChar char="−"/>
            </a:pPr>
            <a:r>
              <a:rPr lang="en-US" dirty="0" smtClean="0"/>
              <a:t>At the cost of Increased path length</a:t>
            </a:r>
          </a:p>
          <a:p>
            <a:r>
              <a:rPr lang="en-US" dirty="0" smtClean="0"/>
              <a:t>Reusing the data for re-planning more difficult</a:t>
            </a:r>
          </a:p>
          <a:p>
            <a:pPr lvl="1">
              <a:buFont typeface="Lucida Grande"/>
              <a:buChar char="−"/>
            </a:pPr>
            <a:r>
              <a:rPr lang="en-US" dirty="0" smtClean="0"/>
              <a:t>Online learning provides the same information</a:t>
            </a:r>
          </a:p>
          <a:p>
            <a:pPr lvl="1">
              <a:buFont typeface="Lucida Grande"/>
              <a:buChar char="−"/>
            </a:pPr>
            <a:r>
              <a:rPr lang="en-US" dirty="0" smtClean="0"/>
              <a:t>More precise calculations no different from consulting the world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robustness</a:t>
            </a:r>
          </a:p>
          <a:p>
            <a:pPr lvl="1"/>
            <a:r>
              <a:rPr lang="en-US" dirty="0" smtClean="0"/>
              <a:t>World with large open space and small passages</a:t>
            </a:r>
          </a:p>
          <a:p>
            <a:r>
              <a:rPr lang="en-US" dirty="0" smtClean="0"/>
              <a:t>Possible data collection</a:t>
            </a:r>
          </a:p>
          <a:p>
            <a:pPr lvl="1"/>
            <a:r>
              <a:rPr lang="en-US" dirty="0" smtClean="0"/>
              <a:t>Each extension success and failure provides data about good extension lengths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data about extension length for use</a:t>
            </a:r>
          </a:p>
          <a:p>
            <a:pPr lvl="1"/>
            <a:r>
              <a:rPr lang="en-US" dirty="0" smtClean="0"/>
              <a:t>For online learning to impact path planning</a:t>
            </a:r>
          </a:p>
          <a:p>
            <a:pPr lvl="1"/>
            <a:r>
              <a:rPr lang="en-US" dirty="0" smtClean="0"/>
              <a:t>For learning about the world for use in re-planning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Data gathering and processing must be </a:t>
            </a:r>
            <a:r>
              <a:rPr lang="en-US" smtClean="0"/>
              <a:t>lightweight compared </a:t>
            </a:r>
            <a:r>
              <a:rPr lang="en-US" dirty="0" smtClean="0"/>
              <a:t>to testing the world.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/>
          <a:lstStyle/>
          <a:p>
            <a:r>
              <a:rPr lang="en-US" dirty="0" smtClean="0"/>
              <a:t>Variable Length RRT (VLRRT)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70024"/>
            <a:ext cx="8458200" cy="2263776"/>
          </a:xfrm>
        </p:spPr>
        <p:txBody>
          <a:bodyPr>
            <a:normAutofit fontScale="92500"/>
          </a:bodyPr>
          <a:lstStyle/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Allows for extensions of varying lengths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Collects </a:t>
            </a:r>
            <a:r>
              <a:rPr lang="en-US" sz="2000" i="1" dirty="0" smtClean="0">
                <a:solidFill>
                  <a:schemeClr val="tx1"/>
                </a:solidFill>
              </a:rPr>
              <a:t>on the fly</a:t>
            </a:r>
            <a:r>
              <a:rPr lang="en-US" sz="2000" dirty="0" smtClean="0">
                <a:solidFill>
                  <a:schemeClr val="tx1"/>
                </a:solidFill>
              </a:rPr>
              <a:t> information about the world to vary the extension length: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Each node has a weight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that multiplies by the base ext. length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Nodes in </a:t>
            </a:r>
            <a:r>
              <a:rPr lang="en-US" sz="2000" i="1" dirty="0" smtClean="0">
                <a:solidFill>
                  <a:schemeClr val="tx1"/>
                </a:solidFill>
              </a:rPr>
              <a:t>potentially </a:t>
            </a:r>
            <a:r>
              <a:rPr lang="en-US" sz="2000" dirty="0" smtClean="0">
                <a:solidFill>
                  <a:schemeClr val="tx1"/>
                </a:solidFill>
              </a:rPr>
              <a:t>less cluttered regions will have a higher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value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Intuition: Larger steps in uncluttered regions, smaller steps in cluttered ones.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How can we learn the values for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at each node?    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2128978" y="54045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352800" y="3934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7" idx="7"/>
          </p:cNvCxnSpPr>
          <p:nvPr/>
        </p:nvCxnSpPr>
        <p:spPr>
          <a:xfrm rot="5400000" flipH="1" flipV="1">
            <a:off x="2209800" y="4604423"/>
            <a:ext cx="947878" cy="719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05200" y="38100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368404" y="54380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 rot="5400000">
            <a:off x="2411626" y="4299623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76578" y="4560646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4" name="Right Arrow 43"/>
          <p:cNvSpPr/>
          <p:nvPr/>
        </p:nvSpPr>
        <p:spPr>
          <a:xfrm>
            <a:off x="4114800" y="4560646"/>
            <a:ext cx="986599" cy="2769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19800" y="5398846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7" name="Straight Connector 46"/>
          <p:cNvCxnSpPr>
            <a:stCxn id="45" idx="7"/>
          </p:cNvCxnSpPr>
          <p:nvPr/>
        </p:nvCxnSpPr>
        <p:spPr>
          <a:xfrm rot="5400000" flipH="1" flipV="1">
            <a:off x="6100622" y="4598746"/>
            <a:ext cx="947878" cy="71927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59226" y="5432324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0" name="Freeform 49"/>
          <p:cNvSpPr/>
          <p:nvPr/>
        </p:nvSpPr>
        <p:spPr>
          <a:xfrm rot="5400000">
            <a:off x="6302448" y="429394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67400" y="4554969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6862622" y="42996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02806" y="5328323"/>
            <a:ext cx="26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981943" y="5325346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856719" y="4258546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120478" y="4289324"/>
            <a:ext cx="908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success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9957" y="482272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 </a:t>
            </a:r>
            <a:r>
              <a:rPr lang="en-US" sz="1200" dirty="0" err="1" smtClean="0"/>
              <a:t>ε</a:t>
            </a:r>
            <a:endParaRPr lang="en-US" sz="1200" dirty="0" smtClean="0"/>
          </a:p>
          <a:p>
            <a:r>
              <a:rPr lang="en-US" sz="1200" dirty="0" smtClean="0"/>
              <a:t>and continue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90800" y="2580529"/>
            <a:ext cx="609600" cy="31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RRT (VLRRT)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 How can we learn the values for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at each node?    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133600" y="340119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67600" y="2791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</p:cNvCxnSpPr>
          <p:nvPr/>
        </p:nvCxnSpPr>
        <p:spPr>
          <a:xfrm rot="5400000" flipH="1" flipV="1">
            <a:off x="2214422" y="2601099"/>
            <a:ext cx="947878" cy="719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27432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73026" y="3434677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9" name="Freeform 8"/>
          <p:cNvSpPr/>
          <p:nvPr/>
        </p:nvSpPr>
        <p:spPr>
          <a:xfrm rot="5400000">
            <a:off x="2221126" y="2221125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6552" y="2438400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>
            <a:off x="4119422" y="2557322"/>
            <a:ext cx="986599" cy="2769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07428" y="3324999"/>
            <a:ext cx="26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125100" y="2286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failure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144579" y="2819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 </a:t>
            </a:r>
            <a:r>
              <a:rPr lang="en-US" sz="1200" dirty="0" err="1" smtClean="0"/>
              <a:t>ε</a:t>
            </a:r>
            <a:endParaRPr lang="en-US" sz="1200" dirty="0" smtClean="0"/>
          </a:p>
          <a:p>
            <a:r>
              <a:rPr lang="en-US" sz="1200" dirty="0" smtClean="0"/>
              <a:t>and continue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096000" y="2514600"/>
            <a:ext cx="609600" cy="31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38800" y="340119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78226" y="3434677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0" name="Freeform 29"/>
          <p:cNvSpPr/>
          <p:nvPr/>
        </p:nvSpPr>
        <p:spPr>
          <a:xfrm rot="7072866">
            <a:off x="6169106" y="2800131"/>
            <a:ext cx="246840" cy="804049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61189" y="2847201"/>
            <a:ext cx="515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12628" y="3324999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cxnSp>
        <p:nvCxnSpPr>
          <p:cNvPr id="36" name="Straight Connector 35"/>
          <p:cNvCxnSpPr>
            <a:stCxn id="32" idx="3"/>
          </p:cNvCxnSpPr>
          <p:nvPr/>
        </p:nvCxnSpPr>
        <p:spPr>
          <a:xfrm flipV="1">
            <a:off x="5918709" y="3124200"/>
            <a:ext cx="786891" cy="3546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3886201"/>
            <a:ext cx="8229600" cy="23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extensions succeed, its more likely that the region </a:t>
            </a:r>
            <a:r>
              <a:rPr lang="en-US" sz="2000" dirty="0" smtClean="0"/>
              <a:t>is uncluttered and so we scale up </a:t>
            </a:r>
            <a:r>
              <a:rPr lang="en-US" sz="2000" dirty="0" err="1" smtClean="0"/>
              <a:t>ε</a:t>
            </a:r>
            <a:r>
              <a:rPr lang="en-US" sz="2000" dirty="0" smtClean="0"/>
              <a:t> accordingly (and propagate to the new node).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extensions fail, its less likely that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region is uncluttered and we scale back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Abstracts away much of the topology of the world (can over- and under-estimate!)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VLRRT (DVLRRT)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1706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Builds on the idea of VLRRT by taking into account direction of extensions.</a:t>
            </a:r>
          </a:p>
          <a:p>
            <a:r>
              <a:rPr lang="en-US" sz="2000" dirty="0" smtClean="0"/>
              <a:t>Nodes no longer have a single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value, but a </a:t>
            </a:r>
            <a:r>
              <a:rPr lang="en-US" sz="2000" i="1" dirty="0" smtClean="0"/>
              <a:t>directional map </a:t>
            </a:r>
            <a:r>
              <a:rPr lang="en-US" sz="2000" i="1" dirty="0" err="1" smtClean="0"/>
              <a:t>m(Θ</a:t>
            </a:r>
            <a:r>
              <a:rPr lang="en-US" sz="2000" i="1" dirty="0" smtClean="0"/>
              <a:t>)</a:t>
            </a:r>
            <a:r>
              <a:rPr lang="en-US" sz="2000" dirty="0" smtClean="0"/>
              <a:t> of values .</a:t>
            </a:r>
          </a:p>
          <a:p>
            <a:r>
              <a:rPr lang="en-US" sz="2000" dirty="0" smtClean="0"/>
              <a:t>Abstracts away less of the topology to (hopefully) increase accuracy.</a:t>
            </a:r>
          </a:p>
          <a:p>
            <a:r>
              <a:rPr lang="en-US" sz="2000" dirty="0" smtClean="0"/>
              <a:t>How do we use and populate the directional map?</a:t>
            </a:r>
          </a:p>
          <a:p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312172" y="49473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35994" y="34773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7"/>
            <a:endCxn id="6" idx="3"/>
          </p:cNvCxnSpPr>
          <p:nvPr/>
        </p:nvCxnSpPr>
        <p:spPr>
          <a:xfrm rot="5400000" flipH="1" flipV="1">
            <a:off x="2346143" y="37686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9199" y="32004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51598" y="49808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2715" y="48738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7294" y="5025012"/>
            <a:ext cx="8455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6752" y="46606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31" name="Right Arrow 30"/>
          <p:cNvSpPr/>
          <p:nvPr/>
        </p:nvSpPr>
        <p:spPr>
          <a:xfrm>
            <a:off x="3886200" y="43434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86200" y="3914001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m(Θ</a:t>
            </a:r>
            <a:r>
              <a:rPr lang="en-US" sz="1200" i="1" dirty="0" smtClean="0"/>
              <a:t>)</a:t>
            </a:r>
            <a:r>
              <a:rPr lang="en-US" sz="1200" dirty="0" smtClean="0"/>
              <a:t> is </a:t>
            </a:r>
          </a:p>
          <a:p>
            <a:r>
              <a:rPr lang="en-US" sz="1200" dirty="0" smtClean="0"/>
              <a:t>defined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5436372" y="49473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60194" y="34773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7"/>
            <a:endCxn id="43" idx="3"/>
          </p:cNvCxnSpPr>
          <p:nvPr/>
        </p:nvCxnSpPr>
        <p:spPr>
          <a:xfrm rot="5400000" flipH="1" flipV="1">
            <a:off x="5539083" y="4288034"/>
            <a:ext cx="785179" cy="6003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3399" y="32004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75798" y="49808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386915" y="4876800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00952" y="46606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43" name="Oval 42"/>
          <p:cNvSpPr/>
          <p:nvPr/>
        </p:nvSpPr>
        <p:spPr>
          <a:xfrm>
            <a:off x="6198372" y="40005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 rot="5400000">
            <a:off x="5616648" y="389752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81600" y="4038600"/>
            <a:ext cx="729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/>
              <a:t>m(Θ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402828" y="4643735"/>
            <a:ext cx="177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Increase  </a:t>
            </a:r>
            <a:r>
              <a:rPr lang="en-US" sz="1200" dirty="0" err="1" smtClean="0"/>
              <a:t>m(Θ</a:t>
            </a:r>
            <a:r>
              <a:rPr lang="en-US" sz="1200" i="1" dirty="0" smtClean="0"/>
              <a:t>)</a:t>
            </a:r>
            <a:r>
              <a:rPr lang="en-US" sz="1200" dirty="0" smtClean="0"/>
              <a:t> on success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18847" y="54496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 If </a:t>
            </a:r>
            <a:r>
              <a:rPr lang="en-US" dirty="0" err="1" smtClean="0"/>
              <a:t>m(Θ</a:t>
            </a:r>
            <a:r>
              <a:rPr lang="en-US" dirty="0" smtClean="0"/>
              <a:t>) is defined, try to extend by the corresponding value</a:t>
            </a:r>
          </a:p>
          <a:p>
            <a:pPr>
              <a:buFont typeface="Arial"/>
              <a:buChar char="•"/>
            </a:pPr>
            <a:r>
              <a:rPr lang="en-US" dirty="0" smtClean="0"/>
              <a:t>   Increase </a:t>
            </a:r>
            <a:r>
              <a:rPr lang="en-US" dirty="0" err="1" smtClean="0"/>
              <a:t>m(Θ</a:t>
            </a:r>
            <a:r>
              <a:rPr lang="en-US" dirty="0" smtClean="0"/>
              <a:t>) on success and decrease on failure.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3276600" y="4559012"/>
            <a:ext cx="1166285" cy="7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VLRRT (DVLRRT)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2011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do we use and populate the directional map?</a:t>
            </a:r>
          </a:p>
          <a:p>
            <a:r>
              <a:rPr lang="en-US" sz="2000" dirty="0" smtClean="0"/>
              <a:t>If </a:t>
            </a:r>
            <a:r>
              <a:rPr lang="en-US" sz="2000" dirty="0" err="1" smtClean="0"/>
              <a:t>m(Θ</a:t>
            </a:r>
            <a:r>
              <a:rPr lang="en-US" sz="2000" dirty="0" smtClean="0"/>
              <a:t>) is not defined, we compute it using the closest values in the map within the [Θ-π/2 , Θ+π/2] range.</a:t>
            </a:r>
          </a:p>
          <a:p>
            <a:r>
              <a:rPr lang="en-US" sz="2000" dirty="0" smtClean="0"/>
              <a:t>Assign more weight to closer directions (more reliable estimate):</a:t>
            </a:r>
          </a:p>
          <a:p>
            <a:pPr>
              <a:buNone/>
            </a:pPr>
            <a:endParaRPr lang="en-US" sz="2000" i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659057" y="47695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82879" y="3299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  <a:endCxn id="5" idx="3"/>
          </p:cNvCxnSpPr>
          <p:nvPr/>
        </p:nvCxnSpPr>
        <p:spPr>
          <a:xfrm rot="5400000" flipH="1" flipV="1">
            <a:off x="693028" y="35908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6084" y="30226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8483" y="48030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6960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54179" y="4847212"/>
            <a:ext cx="8455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3637" y="44828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12" name="Right Arrow 11"/>
          <p:cNvSpPr/>
          <p:nvPr/>
        </p:nvSpPr>
        <p:spPr>
          <a:xfrm>
            <a:off x="2362200" y="41656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2200" y="373620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m(Θ</a:t>
            </a:r>
            <a:r>
              <a:rPr lang="en-US" sz="1200" i="1" dirty="0" smtClean="0"/>
              <a:t>)</a:t>
            </a:r>
            <a:r>
              <a:rPr lang="en-US" sz="1200" dirty="0" smtClean="0"/>
              <a:t> is </a:t>
            </a:r>
          </a:p>
          <a:p>
            <a:r>
              <a:rPr lang="en-US" sz="1200" dirty="0" smtClean="0"/>
              <a:t>not defined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3783257" y="4845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07079" y="33757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7"/>
            <a:endCxn id="26" idx="3"/>
          </p:cNvCxnSpPr>
          <p:nvPr/>
        </p:nvCxnSpPr>
        <p:spPr>
          <a:xfrm rot="5400000" flipH="1" flipV="1">
            <a:off x="3817228" y="36670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2683" y="48792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47722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978379" y="4546600"/>
            <a:ext cx="1181100" cy="3768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8501" y="4482812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Θ</a:t>
            </a:r>
            <a:r>
              <a:rPr lang="en-US" sz="1300" baseline="-25000" dirty="0" smtClean="0"/>
              <a:t>1</a:t>
            </a:r>
            <a:endParaRPr lang="en-US" sz="1300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3460841" y="4475580"/>
            <a:ext cx="958618" cy="338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4254212"/>
            <a:ext cx="3642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Θ</a:t>
            </a:r>
            <a:r>
              <a:rPr lang="en-US" sz="1300" baseline="-25000" dirty="0" smtClean="0"/>
              <a:t>2</a:t>
            </a:r>
            <a:endParaRPr lang="en-US" sz="1300" dirty="0"/>
          </a:p>
        </p:txBody>
      </p:sp>
      <p:sp>
        <p:nvSpPr>
          <p:cNvPr id="53" name="Right Arrow 52"/>
          <p:cNvSpPr/>
          <p:nvPr/>
        </p:nvSpPr>
        <p:spPr>
          <a:xfrm>
            <a:off x="5334000" y="41656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503172" y="4845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726994" y="33757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4" idx="7"/>
            <a:endCxn id="61" idx="3"/>
          </p:cNvCxnSpPr>
          <p:nvPr/>
        </p:nvCxnSpPr>
        <p:spPr>
          <a:xfrm rot="5400000" flipH="1" flipV="1">
            <a:off x="6605883" y="4186434"/>
            <a:ext cx="785179" cy="6003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30199" y="30988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42598" y="48792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453715" y="4775200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7265172" y="38989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 rot="5400000">
            <a:off x="6683448" y="379592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477000" y="4038600"/>
            <a:ext cx="42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D*</a:t>
            </a:r>
            <a:r>
              <a:rPr lang="en-US" sz="1200" dirty="0" err="1" smtClean="0"/>
              <a:t>ε</a:t>
            </a:r>
            <a:endParaRPr lang="en-US" sz="1200" dirty="0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5251450" y="5181600"/>
          <a:ext cx="3022600" cy="406400"/>
        </p:xfrm>
        <a:graphic>
          <a:graphicData uri="http://schemas.openxmlformats.org/presentationml/2006/ole">
            <p:oleObj spid="_x0000_s20482" name="Equation" r:id="rId3" imgW="3022600" imgH="406400" progId="Equation.3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33400" y="5791200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 If the extension succeeds, scale up </a:t>
            </a:r>
            <a:r>
              <a:rPr lang="en-US" dirty="0" err="1" smtClean="0"/>
              <a:t>m(Θ</a:t>
            </a:r>
            <a:r>
              <a:rPr lang="en-US" dirty="0" smtClean="0"/>
              <a:t>). Else scale it down.</a:t>
            </a:r>
          </a:p>
          <a:p>
            <a:pPr>
              <a:buFont typeface="Arial"/>
              <a:buChar char="•"/>
            </a:pPr>
            <a:r>
              <a:rPr lang="en-US" dirty="0" smtClean="0"/>
              <a:t>   New nodes inherit </a:t>
            </a:r>
            <a:r>
              <a:rPr lang="en-US" dirty="0" err="1" smtClean="0"/>
              <a:t>m(Θ</a:t>
            </a:r>
            <a:r>
              <a:rPr lang="en-US" dirty="0" smtClean="0"/>
              <a:t>) = </a:t>
            </a:r>
            <a:r>
              <a:rPr lang="en-US" dirty="0" err="1" smtClean="0"/>
              <a:t>ε</a:t>
            </a:r>
            <a:r>
              <a:rPr lang="en-US" dirty="0" smtClean="0"/>
              <a:t> and </a:t>
            </a:r>
            <a:r>
              <a:rPr lang="en-US" dirty="0" err="1" smtClean="0"/>
              <a:t>m(Θ+π</a:t>
            </a:r>
            <a:r>
              <a:rPr lang="en-US" dirty="0" smtClean="0"/>
              <a:t>) = </a:t>
            </a:r>
            <a:r>
              <a:rPr lang="en-US" dirty="0" err="1" smtClean="0"/>
              <a:t>ε</a:t>
            </a:r>
            <a:r>
              <a:rPr lang="en-US" dirty="0" smtClean="0"/>
              <a:t> into their directional maps.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yet to specify how to increase and decrease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values:</a:t>
            </a:r>
          </a:p>
          <a:p>
            <a:pPr lvl="1"/>
            <a:r>
              <a:rPr lang="en-US" sz="1600" dirty="0" smtClean="0"/>
              <a:t>Empirical results show best performance with a high increase rate and a higher decrease rate.</a:t>
            </a:r>
          </a:p>
          <a:p>
            <a:r>
              <a:rPr lang="en-US" sz="2000" dirty="0" smtClean="0"/>
              <a:t>We compared the performance of our algorithms with RRT in terms of running time and success in reaching the goal in several worlds: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355848"/>
          <a:ext cx="3962400" cy="288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88098"/>
                <a:gridCol w="889518"/>
                <a:gridCol w="970384"/>
              </a:tblGrid>
              <a:tr h="8622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Success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 Time (ms)</a:t>
                      </a:r>
                      <a:endParaRPr lang="en-US" sz="1600" dirty="0"/>
                    </a:p>
                  </a:txBody>
                  <a:tcPr/>
                </a:tc>
              </a:tr>
              <a:tr h="6727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12.0</a:t>
                      </a:r>
                      <a:endParaRPr lang="en-US" sz="1600" dirty="0"/>
                    </a:p>
                  </a:txBody>
                  <a:tcPr/>
                </a:tc>
              </a:tr>
              <a:tr h="6727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+1%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13.3 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+1.3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6727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 (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+1%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13.4 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+1.4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orl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05200"/>
            <a:ext cx="4267200" cy="25603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1263</Words>
  <Application>Microsoft Macintosh PowerPoint</Application>
  <PresentationFormat>On-screen Show (4:3)</PresentationFormat>
  <Paragraphs>234</Paragraphs>
  <Slides>20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Data Driven Improvements to RRT</vt:lpstr>
      <vt:lpstr>Motivation</vt:lpstr>
      <vt:lpstr>Extension Length</vt:lpstr>
      <vt:lpstr>Specific Goals</vt:lpstr>
      <vt:lpstr>Variable Length RRT (VLRRT)</vt:lpstr>
      <vt:lpstr>Variable Length RRT (VLRRT)</vt:lpstr>
      <vt:lpstr>Directional VLRRT (DVLRRT)</vt:lpstr>
      <vt:lpstr>Directional VLRRT (DVLRRT)</vt:lpstr>
      <vt:lpstr>Evaluating VL and DVLRRT</vt:lpstr>
      <vt:lpstr>Evaluating VL and DVLRRT</vt:lpstr>
      <vt:lpstr>Evaluating VL and DVLRRT</vt:lpstr>
      <vt:lpstr>Re-Planning</vt:lpstr>
      <vt:lpstr>Re-Planning</vt:lpstr>
      <vt:lpstr>Testing - Initial Step</vt:lpstr>
      <vt:lpstr>           Results: Cluttered</vt:lpstr>
      <vt:lpstr>Results: Obstructed</vt:lpstr>
      <vt:lpstr>Results: maze</vt:lpstr>
      <vt:lpstr>Density based Waypoints</vt:lpstr>
      <vt:lpstr>Results: Densities</vt:lpstr>
      <vt:lpstr>Conclusions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RRT with Context Sensitivity </dc:title>
  <dc:creator>Filipe Oliveira Militao</dc:creator>
  <cp:lastModifiedBy>Bernardo Toninho</cp:lastModifiedBy>
  <cp:revision>32</cp:revision>
  <dcterms:created xsi:type="dcterms:W3CDTF">2010-04-28T14:39:30Z</dcterms:created>
  <dcterms:modified xsi:type="dcterms:W3CDTF">2010-04-28T14:39:56Z</dcterms:modified>
</cp:coreProperties>
</file>