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Default Extension="pict" ContentType="image/pict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D3E3C-4F11-A747-BE4B-37AC5E25D7D5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1AC-0D60-1545-B696-CB0E52E9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70024"/>
            <a:ext cx="8458200" cy="2263776"/>
          </a:xfrm>
        </p:spPr>
        <p:txBody>
          <a:bodyPr>
            <a:normAutofit fontScale="92500"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Allows for extensions of varying lengths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Collects </a:t>
            </a:r>
            <a:r>
              <a:rPr lang="en-US" sz="2000" i="1" dirty="0" smtClean="0">
                <a:solidFill>
                  <a:schemeClr val="tx1"/>
                </a:solidFill>
              </a:rPr>
              <a:t>on the fly</a:t>
            </a:r>
            <a:r>
              <a:rPr lang="en-US" sz="2000" dirty="0" smtClean="0">
                <a:solidFill>
                  <a:schemeClr val="tx1"/>
                </a:solidFill>
              </a:rPr>
              <a:t> information about the world to vary the extension length: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Each node has a weight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that multiplies by the base ext. length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Nodes in </a:t>
            </a:r>
            <a:r>
              <a:rPr lang="en-US" sz="2000" i="1" dirty="0" smtClean="0">
                <a:solidFill>
                  <a:schemeClr val="tx1"/>
                </a:solidFill>
              </a:rPr>
              <a:t>potentially </a:t>
            </a:r>
            <a:r>
              <a:rPr lang="en-US" sz="2000" dirty="0" smtClean="0">
                <a:solidFill>
                  <a:schemeClr val="tx1"/>
                </a:solidFill>
              </a:rPr>
              <a:t>less cluttered regions will have a higher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value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Intuition: Larger steps in uncluttered regions, smaller steps in cluttered ones.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2128978" y="5404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352800" y="3934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7" idx="7"/>
          </p:cNvCxnSpPr>
          <p:nvPr/>
        </p:nvCxnSpPr>
        <p:spPr>
          <a:xfrm rot="5400000" flipH="1" flipV="1">
            <a:off x="2209800" y="4604423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05200" y="38100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8404" y="5438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 rot="5400000">
            <a:off x="2411626" y="4299623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76578" y="4560646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4" name="Right Arrow 43"/>
          <p:cNvSpPr/>
          <p:nvPr/>
        </p:nvSpPr>
        <p:spPr>
          <a:xfrm>
            <a:off x="4114800" y="4560646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19800" y="5398846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7" name="Straight Connector 46"/>
          <p:cNvCxnSpPr>
            <a:stCxn id="45" idx="7"/>
          </p:cNvCxnSpPr>
          <p:nvPr/>
        </p:nvCxnSpPr>
        <p:spPr>
          <a:xfrm rot="5400000" flipH="1" flipV="1">
            <a:off x="6100622" y="4598746"/>
            <a:ext cx="947878" cy="71927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59226" y="5432324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0" name="Freeform 49"/>
          <p:cNvSpPr/>
          <p:nvPr/>
        </p:nvSpPr>
        <p:spPr>
          <a:xfrm rot="5400000">
            <a:off x="6302448" y="429394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67400" y="4554969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862622" y="42996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02806" y="5328323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81943" y="53253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856719" y="42585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120478" y="4289324"/>
            <a:ext cx="90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success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9957" y="482272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90800" y="2580529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336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67600" y="2791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</p:cNvCxnSpPr>
          <p:nvPr/>
        </p:nvCxnSpPr>
        <p:spPr>
          <a:xfrm rot="5400000" flipH="1" flipV="1">
            <a:off x="2214422" y="2601099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7432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730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Freeform 8"/>
          <p:cNvSpPr/>
          <p:nvPr/>
        </p:nvSpPr>
        <p:spPr>
          <a:xfrm rot="5400000">
            <a:off x="2221126" y="2221125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6552" y="2438400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>
            <a:off x="4119422" y="2557322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7428" y="3324999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125100" y="2286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failure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44579" y="2819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096000" y="2514600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388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782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0" name="Freeform 29"/>
          <p:cNvSpPr/>
          <p:nvPr/>
        </p:nvSpPr>
        <p:spPr>
          <a:xfrm rot="7072866">
            <a:off x="6169106" y="2800131"/>
            <a:ext cx="246840" cy="804049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61189" y="2847201"/>
            <a:ext cx="515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12628" y="3324999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18709" y="3124200"/>
            <a:ext cx="786891" cy="3546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3886201"/>
            <a:ext cx="8229600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extensions succeed, its more likely that the region </a:t>
            </a:r>
            <a:r>
              <a:rPr lang="en-US" sz="2000" dirty="0" smtClean="0"/>
              <a:t>is uncluttered and so we scale up </a:t>
            </a:r>
            <a:r>
              <a:rPr lang="en-US" sz="2000" dirty="0" err="1" smtClean="0"/>
              <a:t>ε</a:t>
            </a:r>
            <a:r>
              <a:rPr lang="en-US" sz="2000" dirty="0" smtClean="0"/>
              <a:t> accordingly (and propagate to the new node).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extensions fail, its less likely that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region is uncluttered and we scale back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Abstracts away much of the topology of the world (can over- and under-estimate!)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1706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Builds on the idea of VLRRT by taking into account direction of extensions.</a:t>
            </a:r>
          </a:p>
          <a:p>
            <a:r>
              <a:rPr lang="en-US" sz="2000" dirty="0" smtClean="0"/>
              <a:t>Nodes no longer have a single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value, but a </a:t>
            </a:r>
            <a:r>
              <a:rPr lang="en-US" sz="2000" i="1" dirty="0" smtClean="0"/>
              <a:t>directional map </a:t>
            </a:r>
            <a:r>
              <a:rPr lang="en-US" sz="2000" i="1" dirty="0" err="1" smtClean="0"/>
              <a:t>m(Θ</a:t>
            </a:r>
            <a:r>
              <a:rPr lang="en-US" sz="2000" i="1" dirty="0" smtClean="0"/>
              <a:t>)</a:t>
            </a:r>
            <a:r>
              <a:rPr lang="en-US" sz="2000" dirty="0" smtClean="0"/>
              <a:t> of values .</a:t>
            </a:r>
          </a:p>
          <a:p>
            <a:r>
              <a:rPr lang="en-US" sz="2000" dirty="0" smtClean="0"/>
              <a:t>Abstracts away less of the topology to (hopefully) increase accuracy.</a:t>
            </a:r>
          </a:p>
          <a:p>
            <a:r>
              <a:rPr lang="en-US" sz="2000" dirty="0" smtClean="0"/>
              <a:t>How do we use and populate the directional map?</a:t>
            </a:r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3121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359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7"/>
            <a:endCxn id="6" idx="3"/>
          </p:cNvCxnSpPr>
          <p:nvPr/>
        </p:nvCxnSpPr>
        <p:spPr>
          <a:xfrm rot="5400000" flipH="1" flipV="1">
            <a:off x="2346143" y="37686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91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515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2715" y="48738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7294" y="50250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67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31" name="Right Arrow 30"/>
          <p:cNvSpPr/>
          <p:nvPr/>
        </p:nvSpPr>
        <p:spPr>
          <a:xfrm>
            <a:off x="3886200" y="43434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86200" y="3914001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defined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54363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601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7"/>
            <a:endCxn id="43" idx="3"/>
          </p:cNvCxnSpPr>
          <p:nvPr/>
        </p:nvCxnSpPr>
        <p:spPr>
          <a:xfrm rot="5400000" flipH="1" flipV="1">
            <a:off x="5539083" y="42880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33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757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386915" y="48768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009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43" name="Oval 42"/>
          <p:cNvSpPr/>
          <p:nvPr/>
        </p:nvSpPr>
        <p:spPr>
          <a:xfrm>
            <a:off x="6198372" y="40005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 rot="5400000">
            <a:off x="5616648" y="38975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81600" y="4038600"/>
            <a:ext cx="729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/>
              <a:t>m(Θ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02828" y="4643735"/>
            <a:ext cx="17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Increase  </a:t>
            </a:r>
            <a:r>
              <a:rPr lang="en-US" sz="1200" dirty="0" err="1" smtClean="0"/>
              <a:t>m(Θ</a:t>
            </a:r>
            <a:r>
              <a:rPr lang="en-US" sz="1200" i="1" dirty="0" smtClean="0"/>
              <a:t>)</a:t>
            </a:r>
            <a:r>
              <a:rPr lang="en-US" sz="1200" dirty="0" smtClean="0"/>
              <a:t> on success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18847" y="54496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</a:t>
            </a:r>
            <a:r>
              <a:rPr lang="en-US" dirty="0" err="1" smtClean="0"/>
              <a:t>m(Θ</a:t>
            </a:r>
            <a:r>
              <a:rPr lang="en-US" dirty="0" smtClean="0"/>
              <a:t>) is defined, try to extend by the corresponding value</a:t>
            </a:r>
          </a:p>
          <a:p>
            <a:pPr>
              <a:buFont typeface="Arial"/>
              <a:buChar char="•"/>
            </a:pPr>
            <a:r>
              <a:rPr lang="en-US" dirty="0" smtClean="0"/>
              <a:t>   Increase </a:t>
            </a:r>
            <a:r>
              <a:rPr lang="en-US" dirty="0" err="1" smtClean="0"/>
              <a:t>m(Θ</a:t>
            </a:r>
            <a:r>
              <a:rPr lang="en-US" dirty="0" smtClean="0"/>
              <a:t>) on success and decrease on failure.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276600" y="4559012"/>
            <a:ext cx="1166285" cy="7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2011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do we use and populate the directional map?</a:t>
            </a:r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m(Θ</a:t>
            </a:r>
            <a:r>
              <a:rPr lang="en-US" sz="2000" dirty="0" smtClean="0"/>
              <a:t>) is not defined, we compute it using the closest values in the map within the [Θ-π/2 , Θ+π/2] range.</a:t>
            </a:r>
          </a:p>
          <a:p>
            <a:r>
              <a:rPr lang="en-US" sz="2000" dirty="0" smtClean="0"/>
              <a:t>Assign more weight to closer directions (more reliable estimate):</a:t>
            </a:r>
          </a:p>
          <a:p>
            <a:pPr>
              <a:buNone/>
            </a:pPr>
            <a:endParaRPr lang="en-US" sz="2000" i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659057" y="4769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82879" y="3299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  <a:endCxn id="5" idx="3"/>
          </p:cNvCxnSpPr>
          <p:nvPr/>
        </p:nvCxnSpPr>
        <p:spPr>
          <a:xfrm rot="5400000" flipH="1" flipV="1">
            <a:off x="693028" y="35908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084" y="30226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8483" y="4803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6960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54179" y="48472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3637" y="44828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12" name="Right Arrow 11"/>
          <p:cNvSpPr/>
          <p:nvPr/>
        </p:nvSpPr>
        <p:spPr>
          <a:xfrm>
            <a:off x="23622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373620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not defined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783257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07079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7"/>
            <a:endCxn id="26" idx="3"/>
          </p:cNvCxnSpPr>
          <p:nvPr/>
        </p:nvCxnSpPr>
        <p:spPr>
          <a:xfrm rot="5400000" flipH="1" flipV="1">
            <a:off x="3817228" y="36670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2683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47722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978379" y="4546600"/>
            <a:ext cx="1181100" cy="3768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8501" y="4482812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1</a:t>
            </a:r>
            <a:endParaRPr lang="en-US" sz="1300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3460841" y="4475580"/>
            <a:ext cx="958618" cy="338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4254212"/>
            <a:ext cx="3642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2</a:t>
            </a:r>
            <a:endParaRPr lang="en-US" sz="1300" dirty="0"/>
          </a:p>
        </p:txBody>
      </p:sp>
      <p:sp>
        <p:nvSpPr>
          <p:cNvPr id="53" name="Right Arrow 52"/>
          <p:cNvSpPr/>
          <p:nvPr/>
        </p:nvSpPr>
        <p:spPr>
          <a:xfrm>
            <a:off x="53340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503172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726994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7"/>
            <a:endCxn id="61" idx="3"/>
          </p:cNvCxnSpPr>
          <p:nvPr/>
        </p:nvCxnSpPr>
        <p:spPr>
          <a:xfrm rot="5400000" flipH="1" flipV="1">
            <a:off x="6605883" y="41864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30199" y="30988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42598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53715" y="47752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7265172" y="3898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 rot="5400000">
            <a:off x="6683448" y="37959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477000" y="4038600"/>
            <a:ext cx="42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D*</a:t>
            </a:r>
            <a:r>
              <a:rPr lang="en-US" sz="1200" dirty="0" err="1" smtClean="0"/>
              <a:t>ε</a:t>
            </a:r>
            <a:endParaRPr lang="en-US" sz="1200" dirty="0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5251450" y="5181600"/>
          <a:ext cx="3022600" cy="406400"/>
        </p:xfrm>
        <a:graphic>
          <a:graphicData uri="http://schemas.openxmlformats.org/presentationml/2006/ole">
            <p:oleObj spid="_x0000_s7171" name="Equation" r:id="rId3" imgW="3022600" imgH="406400" progId="Equation.3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33400" y="5791200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the extension succeeds, scale up </a:t>
            </a:r>
            <a:r>
              <a:rPr lang="en-US" dirty="0" err="1" smtClean="0"/>
              <a:t>m(Θ</a:t>
            </a:r>
            <a:r>
              <a:rPr lang="en-US" dirty="0" smtClean="0"/>
              <a:t>). Else scale it down.</a:t>
            </a:r>
          </a:p>
          <a:p>
            <a:pPr>
              <a:buFont typeface="Arial"/>
              <a:buChar char="•"/>
            </a:pPr>
            <a:r>
              <a:rPr lang="en-US" dirty="0" smtClean="0"/>
              <a:t>   New nodes inherit </a:t>
            </a:r>
            <a:r>
              <a:rPr lang="en-US" dirty="0" err="1" smtClean="0"/>
              <a:t>m(Θ</a:t>
            </a:r>
            <a:r>
              <a:rPr lang="en-US" dirty="0" smtClean="0"/>
              <a:t>) = </a:t>
            </a:r>
            <a:r>
              <a:rPr lang="en-US" dirty="0" err="1" smtClean="0"/>
              <a:t>ε</a:t>
            </a:r>
            <a:r>
              <a:rPr lang="en-US" dirty="0" smtClean="0"/>
              <a:t> and </a:t>
            </a:r>
            <a:r>
              <a:rPr lang="en-US" dirty="0" err="1" smtClean="0"/>
              <a:t>m(Θ+π</a:t>
            </a:r>
            <a:r>
              <a:rPr lang="en-US" dirty="0" smtClean="0"/>
              <a:t>) = </a:t>
            </a:r>
            <a:r>
              <a:rPr lang="en-US" dirty="0" err="1" smtClean="0"/>
              <a:t>ε</a:t>
            </a:r>
            <a:r>
              <a:rPr lang="en-US" dirty="0" smtClean="0"/>
              <a:t> into their directional maps.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355848"/>
          <a:ext cx="3962400" cy="288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88098"/>
                <a:gridCol w="889518"/>
                <a:gridCol w="970384"/>
              </a:tblGrid>
              <a:tr h="8622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Time (ms)</a:t>
                      </a:r>
                      <a:endParaRPr lang="en-US" sz="1600" dirty="0"/>
                    </a:p>
                  </a:txBody>
                  <a:tcPr/>
                </a:tc>
              </a:tr>
              <a:tr h="672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</a:t>
                      </a:r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12.0</a:t>
                      </a:r>
                      <a:endParaRPr lang="en-US" sz="1600" dirty="0"/>
                    </a:p>
                  </a:txBody>
                  <a:tcPr/>
                </a:tc>
              </a:tr>
              <a:tr h="672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</a:t>
                      </a:r>
                      <a:r>
                        <a:rPr lang="en-US" sz="1600" dirty="0" smtClean="0"/>
                        <a:t>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</a:t>
                      </a:r>
                      <a:r>
                        <a:rPr lang="en-US" sz="1600" dirty="0" smtClean="0"/>
                        <a:t>1%)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13.3 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1600" dirty="0" smtClean="0"/>
                        <a:t>1.3)</a:t>
                      </a:r>
                      <a:endParaRPr lang="en-US" sz="1600" dirty="0"/>
                    </a:p>
                  </a:txBody>
                  <a:tcPr/>
                </a:tc>
              </a:tr>
              <a:tr h="672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</a:t>
                      </a:r>
                      <a:r>
                        <a:rPr lang="en-US" sz="1600" dirty="0" smtClean="0"/>
                        <a:t>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</a:t>
                      </a:r>
                      <a:r>
                        <a:rPr lang="en-US" sz="1600" dirty="0" smtClean="0"/>
                        <a:t>1%)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13.4 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1600" dirty="0" smtClean="0"/>
                        <a:t>1.4)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orl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05200"/>
            <a:ext cx="4267200" cy="25603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352800"/>
          <a:ext cx="33528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</a:t>
                      </a:r>
                      <a:r>
                        <a:rPr lang="en-US" sz="1600" dirty="0" smtClean="0"/>
                        <a:t>Time (ms)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</a:t>
                      </a:r>
                      <a:r>
                        <a:rPr lang="en-US" sz="1600" dirty="0" smtClean="0"/>
                        <a:t>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</a:t>
                      </a:r>
                      <a:r>
                        <a:rPr lang="en-US" sz="1600" dirty="0" smtClean="0"/>
                        <a:t>9%)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10.6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r>
                        <a:rPr lang="en-US" sz="1600" dirty="0" smtClean="0"/>
                        <a:t>6.6)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</a:t>
                      </a:r>
                      <a:r>
                        <a:rPr lang="en-US" sz="1600" dirty="0" smtClean="0"/>
                        <a:t>% (</a:t>
                      </a:r>
                      <a:r>
                        <a:rPr lang="en-US" sz="1600" smtClean="0">
                          <a:solidFill>
                            <a:srgbClr val="008000"/>
                          </a:solidFill>
                        </a:rPr>
                        <a:t>+</a:t>
                      </a:r>
                      <a:r>
                        <a:rPr lang="en-US" sz="1600" smtClean="0"/>
                        <a:t>9%)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10.6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r>
                        <a:rPr lang="en-US" sz="1600" dirty="0" smtClean="0"/>
                        <a:t>6.6)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wor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33" y="3429000"/>
            <a:ext cx="4585267" cy="2743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3571987"/>
          <a:ext cx="4191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Time (ms)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</a:t>
                      </a:r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39.2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r>
                        <a:rPr lang="en-US" sz="1600" dirty="0" smtClean="0"/>
                        <a:t>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</a:t>
                      </a:r>
                      <a:r>
                        <a:rPr lang="en-US" sz="1600" dirty="0" smtClean="0"/>
                        <a:t>27%)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33.6 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r>
                        <a:rPr lang="en-US" sz="1600" dirty="0" smtClean="0"/>
                        <a:t>5.6) 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r>
                        <a:rPr lang="en-US" sz="1600" dirty="0" smtClean="0"/>
                        <a:t>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</a:t>
                      </a:r>
                      <a:r>
                        <a:rPr lang="en-US" sz="1600" dirty="0" smtClean="0"/>
                        <a:t>27%)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33.7 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r>
                        <a:rPr lang="en-US" sz="1600" dirty="0" smtClean="0"/>
                        <a:t>5.5)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orl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84311"/>
            <a:ext cx="4191000" cy="25116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777</Words>
  <Application>Microsoft Macintosh PowerPoint</Application>
  <PresentationFormat>On-screen Show (4:3)</PresentationFormat>
  <Paragraphs>153</Paragraphs>
  <Slides>7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Variable Length RRT (VLRRT)</vt:lpstr>
      <vt:lpstr>Variable Length RRT (VLRRT)</vt:lpstr>
      <vt:lpstr>Directional VLRRT (DVLRRT)</vt:lpstr>
      <vt:lpstr>Directional VLRRT (DVLRRT)</vt:lpstr>
      <vt:lpstr>Evaluating VL and DVLRRT</vt:lpstr>
      <vt:lpstr>Evaluating VL and DVLRRT</vt:lpstr>
      <vt:lpstr>Evaluating VL and DVLRRT</vt:lpstr>
    </vt:vector>
  </TitlesOfParts>
  <Company>FCT-UNL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Length RRT (VLRRT)</dc:title>
  <dc:creator>Bernardo Toninho</dc:creator>
  <cp:lastModifiedBy>Bernardo Toninho</cp:lastModifiedBy>
  <cp:revision>44</cp:revision>
  <dcterms:created xsi:type="dcterms:W3CDTF">2010-04-27T19:42:16Z</dcterms:created>
  <dcterms:modified xsi:type="dcterms:W3CDTF">2010-04-27T20:26:27Z</dcterms:modified>
</cp:coreProperties>
</file>