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ict" ContentType="image/pict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ppt/embeddings/Microsoft_Equation1.bin" ContentType="application/vnd.openxmlformats-officedocument.oleObject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vml" ContentType="application/vnd.openxmlformats-officedocument.vmlDrawin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4" d="100"/>
          <a:sy n="114" d="100"/>
        </p:scale>
        <p:origin x="-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1470025"/>
          </a:xfrm>
        </p:spPr>
        <p:txBody>
          <a:bodyPr/>
          <a:lstStyle/>
          <a:p>
            <a:r>
              <a:rPr lang="en-US" dirty="0" smtClean="0"/>
              <a:t>Variable Length RRT (VLRRT)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470024"/>
            <a:ext cx="8458200" cy="2263776"/>
          </a:xfrm>
        </p:spPr>
        <p:txBody>
          <a:bodyPr>
            <a:normAutofit fontScale="92500"/>
          </a:bodyPr>
          <a:lstStyle/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Allows for extensions of varying lengths</a:t>
            </a:r>
          </a:p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Collects </a:t>
            </a:r>
            <a:r>
              <a:rPr lang="en-US" sz="2000" i="1" dirty="0" smtClean="0">
                <a:solidFill>
                  <a:schemeClr val="tx1"/>
                </a:solidFill>
              </a:rPr>
              <a:t>on the fly</a:t>
            </a:r>
            <a:r>
              <a:rPr lang="en-US" sz="2000" dirty="0" smtClean="0">
                <a:solidFill>
                  <a:schemeClr val="tx1"/>
                </a:solidFill>
              </a:rPr>
              <a:t> information about the world to vary the extension length:</a:t>
            </a:r>
          </a:p>
          <a:p>
            <a:pPr lvl="1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Each node has a weight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that multiplies by the base ext. length</a:t>
            </a:r>
          </a:p>
          <a:p>
            <a:pPr lvl="1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Nodes in </a:t>
            </a:r>
            <a:r>
              <a:rPr lang="en-US" sz="2000" i="1" dirty="0" smtClean="0">
                <a:solidFill>
                  <a:schemeClr val="tx1"/>
                </a:solidFill>
              </a:rPr>
              <a:t>potentially </a:t>
            </a:r>
            <a:r>
              <a:rPr lang="en-US" sz="2000" dirty="0" smtClean="0">
                <a:solidFill>
                  <a:schemeClr val="tx1"/>
                </a:solidFill>
              </a:rPr>
              <a:t>less cluttered regions will have a higher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value</a:t>
            </a:r>
          </a:p>
          <a:p>
            <a:pPr lvl="1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Intuition: Larger steps in uncluttered regions, smaller steps in cluttered ones.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How can we learn the values for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at each node?</a:t>
            </a:r>
            <a:r>
              <a:rPr lang="en-US" sz="2000" dirty="0" smtClean="0">
                <a:solidFill>
                  <a:schemeClr val="tx1"/>
                </a:solidFill>
              </a:rPr>
              <a:t>     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2128978" y="54045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352800" y="39345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7" idx="7"/>
          </p:cNvCxnSpPr>
          <p:nvPr/>
        </p:nvCxnSpPr>
        <p:spPr>
          <a:xfrm rot="5400000" flipH="1" flipV="1">
            <a:off x="2209800" y="4604423"/>
            <a:ext cx="947878" cy="7192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05200" y="38100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368404" y="54380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 rot="5400000">
            <a:off x="2411626" y="4299623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76578" y="4560646"/>
            <a:ext cx="48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4" name="Right Arrow 43"/>
          <p:cNvSpPr/>
          <p:nvPr/>
        </p:nvSpPr>
        <p:spPr>
          <a:xfrm>
            <a:off x="4114800" y="4560646"/>
            <a:ext cx="986599" cy="2769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19800" y="5398846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7" name="Straight Connector 46"/>
          <p:cNvCxnSpPr>
            <a:stCxn id="45" idx="7"/>
          </p:cNvCxnSpPr>
          <p:nvPr/>
        </p:nvCxnSpPr>
        <p:spPr>
          <a:xfrm rot="5400000" flipH="1" flipV="1">
            <a:off x="6100622" y="4598746"/>
            <a:ext cx="947878" cy="71927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59226" y="5432324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50" name="Freeform 49"/>
          <p:cNvSpPr/>
          <p:nvPr/>
        </p:nvSpPr>
        <p:spPr>
          <a:xfrm rot="5400000">
            <a:off x="6302448" y="4293946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67400" y="4554969"/>
            <a:ext cx="48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2" name="Oval 51"/>
          <p:cNvSpPr/>
          <p:nvPr/>
        </p:nvSpPr>
        <p:spPr>
          <a:xfrm>
            <a:off x="6862622" y="42996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02806" y="5328323"/>
            <a:ext cx="266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981943" y="5325346"/>
            <a:ext cx="306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r>
              <a:rPr lang="en-US" sz="1400" dirty="0" smtClean="0">
                <a:solidFill>
                  <a:schemeClr val="tx1"/>
                </a:solidFill>
              </a:rPr>
              <a:t>'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856719" y="4258546"/>
            <a:ext cx="306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r>
              <a:rPr lang="en-US" sz="1400" dirty="0" smtClean="0">
                <a:solidFill>
                  <a:schemeClr val="tx1"/>
                </a:solidFill>
              </a:rPr>
              <a:t>'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120478" y="4289324"/>
            <a:ext cx="908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success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139957" y="482272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Increase </a:t>
            </a:r>
            <a:r>
              <a:rPr lang="en-US" sz="1200" dirty="0" err="1" smtClean="0"/>
              <a:t>ε</a:t>
            </a:r>
            <a:endParaRPr lang="en-US" sz="1200" dirty="0" smtClean="0"/>
          </a:p>
          <a:p>
            <a:r>
              <a:rPr lang="en-US" sz="1200" dirty="0" smtClean="0"/>
              <a:t>and continue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90800" y="2580529"/>
            <a:ext cx="609600" cy="315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RRT (VLRRT)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 How can we learn the values for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at each node?     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2133600" y="3401199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67600" y="27915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7"/>
          </p:cNvCxnSpPr>
          <p:nvPr/>
        </p:nvCxnSpPr>
        <p:spPr>
          <a:xfrm rot="5400000" flipH="1" flipV="1">
            <a:off x="2214422" y="2601099"/>
            <a:ext cx="947878" cy="7192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0" y="27432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373026" y="3434677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9" name="Freeform 8"/>
          <p:cNvSpPr/>
          <p:nvPr/>
        </p:nvSpPr>
        <p:spPr>
          <a:xfrm rot="5400000">
            <a:off x="2221126" y="2221125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6552" y="2438400"/>
            <a:ext cx="48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1" name="Right Arrow 10"/>
          <p:cNvSpPr/>
          <p:nvPr/>
        </p:nvSpPr>
        <p:spPr>
          <a:xfrm>
            <a:off x="4119422" y="2557322"/>
            <a:ext cx="986599" cy="2769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07428" y="3324999"/>
            <a:ext cx="266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125100" y="22860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failure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144579" y="28194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Decrease </a:t>
            </a:r>
            <a:r>
              <a:rPr lang="en-US" sz="1200" dirty="0" err="1" smtClean="0"/>
              <a:t>ε</a:t>
            </a:r>
            <a:endParaRPr lang="en-US" sz="1200" dirty="0" smtClean="0"/>
          </a:p>
          <a:p>
            <a:r>
              <a:rPr lang="en-US" sz="1200" dirty="0" smtClean="0"/>
              <a:t>and continue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096000" y="2514600"/>
            <a:ext cx="609600" cy="315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38800" y="3401199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78226" y="3434677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30" name="Freeform 29"/>
          <p:cNvSpPr/>
          <p:nvPr/>
        </p:nvSpPr>
        <p:spPr>
          <a:xfrm rot="7072866">
            <a:off x="6169106" y="2800131"/>
            <a:ext cx="246840" cy="804049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61189" y="2847201"/>
            <a:ext cx="515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612628" y="3324999"/>
            <a:ext cx="306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r>
              <a:rPr lang="en-US" sz="1400" dirty="0" smtClean="0">
                <a:solidFill>
                  <a:schemeClr val="tx1"/>
                </a:solidFill>
              </a:rPr>
              <a:t>'</a:t>
            </a:r>
            <a:endParaRPr lang="en-US" sz="1400" dirty="0"/>
          </a:p>
        </p:txBody>
      </p:sp>
      <p:cxnSp>
        <p:nvCxnSpPr>
          <p:cNvPr id="36" name="Straight Connector 35"/>
          <p:cNvCxnSpPr>
            <a:stCxn id="32" idx="3"/>
          </p:cNvCxnSpPr>
          <p:nvPr/>
        </p:nvCxnSpPr>
        <p:spPr>
          <a:xfrm flipV="1">
            <a:off x="5918709" y="3124200"/>
            <a:ext cx="786891" cy="3546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457200" y="3886201"/>
            <a:ext cx="8229600" cy="236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extensions succeed, its more likely that the region </a:t>
            </a:r>
            <a:r>
              <a:rPr lang="en-US" sz="2000" dirty="0" smtClean="0"/>
              <a:t>is uncluttered and so we scale up </a:t>
            </a:r>
            <a:r>
              <a:rPr lang="en-US" sz="2000" dirty="0" err="1" smtClean="0"/>
              <a:t>ε</a:t>
            </a:r>
            <a:r>
              <a:rPr lang="en-US" sz="2000" dirty="0" smtClean="0"/>
              <a:t> accordingly (and propagate to the new node).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extensions fail, its less likely that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region is uncluttered and we scale back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ε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Abstracts away much of the topology of the world (can over- and under-estimate!)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VLRRT (DVLRRT)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1706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Builds on the idea of VLRRT by taking into account direction of extensions.</a:t>
            </a:r>
          </a:p>
          <a:p>
            <a:r>
              <a:rPr lang="en-US" sz="2000" dirty="0" smtClean="0"/>
              <a:t>Nodes no longer have a single </a:t>
            </a:r>
            <a:r>
              <a:rPr lang="en-US" sz="2000" dirty="0" err="1" smtClean="0"/>
              <a:t>ε</a:t>
            </a:r>
            <a:r>
              <a:rPr lang="en-US" sz="2000" dirty="0" smtClean="0"/>
              <a:t> value, but a </a:t>
            </a:r>
            <a:r>
              <a:rPr lang="en-US" sz="2000" i="1" dirty="0" smtClean="0"/>
              <a:t>directional map </a:t>
            </a:r>
            <a:r>
              <a:rPr lang="en-US" sz="2000" i="1" dirty="0" err="1" smtClean="0"/>
              <a:t>m(Θ</a:t>
            </a:r>
            <a:r>
              <a:rPr lang="en-US" sz="2000" i="1" dirty="0" smtClean="0"/>
              <a:t>)</a:t>
            </a:r>
            <a:r>
              <a:rPr lang="en-US" sz="2000" dirty="0" smtClean="0"/>
              <a:t> of values .</a:t>
            </a:r>
          </a:p>
          <a:p>
            <a:r>
              <a:rPr lang="en-US" sz="2000" dirty="0" smtClean="0"/>
              <a:t>Abstracts away less of the topology to (hopefully) increase accuracy.</a:t>
            </a:r>
          </a:p>
          <a:p>
            <a:r>
              <a:rPr lang="en-US" sz="2000" dirty="0" smtClean="0"/>
              <a:t>How do we use and populate the directional map?</a:t>
            </a:r>
          </a:p>
          <a:p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312172" y="49473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35994" y="34773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7"/>
            <a:endCxn id="6" idx="3"/>
          </p:cNvCxnSpPr>
          <p:nvPr/>
        </p:nvCxnSpPr>
        <p:spPr>
          <a:xfrm rot="5400000" flipH="1" flipV="1">
            <a:off x="2346143" y="3768632"/>
            <a:ext cx="1373320" cy="10510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9199" y="32004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51598" y="49808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62715" y="4873823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07294" y="5025012"/>
            <a:ext cx="8455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76752" y="4660612"/>
            <a:ext cx="2950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/>
              <a:t>Θ</a:t>
            </a:r>
            <a:endParaRPr lang="en-US" sz="1300" dirty="0"/>
          </a:p>
        </p:txBody>
      </p:sp>
      <p:sp>
        <p:nvSpPr>
          <p:cNvPr id="31" name="Right Arrow 30"/>
          <p:cNvSpPr/>
          <p:nvPr/>
        </p:nvSpPr>
        <p:spPr>
          <a:xfrm>
            <a:off x="3886200" y="4343400"/>
            <a:ext cx="838200" cy="31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86200" y="3914001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 err="1" smtClean="0"/>
              <a:t>m(</a:t>
            </a:r>
            <a:r>
              <a:rPr lang="en-US" sz="1200" dirty="0" err="1" smtClean="0"/>
              <a:t>Θ</a:t>
            </a:r>
            <a:r>
              <a:rPr lang="en-US" sz="1200" i="1" dirty="0" smtClean="0"/>
              <a:t>)</a:t>
            </a:r>
            <a:r>
              <a:rPr lang="en-US" sz="1200" dirty="0" smtClean="0"/>
              <a:t> is </a:t>
            </a:r>
          </a:p>
          <a:p>
            <a:r>
              <a:rPr lang="en-US" sz="1200" dirty="0" smtClean="0"/>
              <a:t>defined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5436372" y="49473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60194" y="34773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3" idx="7"/>
            <a:endCxn id="43" idx="3"/>
          </p:cNvCxnSpPr>
          <p:nvPr/>
        </p:nvCxnSpPr>
        <p:spPr>
          <a:xfrm rot="5400000" flipH="1" flipV="1">
            <a:off x="5539083" y="4288034"/>
            <a:ext cx="785179" cy="60035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3399" y="32004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675798" y="49808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386915" y="4876800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800952" y="4660612"/>
            <a:ext cx="2950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/>
              <a:t>Θ</a:t>
            </a:r>
            <a:endParaRPr lang="en-US" sz="1300" dirty="0"/>
          </a:p>
        </p:txBody>
      </p:sp>
      <p:sp>
        <p:nvSpPr>
          <p:cNvPr id="43" name="Oval 42"/>
          <p:cNvSpPr/>
          <p:nvPr/>
        </p:nvSpPr>
        <p:spPr>
          <a:xfrm>
            <a:off x="6198372" y="40005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 rot="5400000">
            <a:off x="5616648" y="3897526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181600" y="4038600"/>
            <a:ext cx="729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/>
              <a:t>m(</a:t>
            </a:r>
            <a:r>
              <a:rPr lang="en-US" sz="1200" dirty="0" err="1" smtClean="0"/>
              <a:t>Θ</a:t>
            </a:r>
            <a:r>
              <a:rPr lang="en-US" sz="1200" dirty="0" smtClean="0"/>
              <a:t>)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402828" y="4643735"/>
            <a:ext cx="177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Increase  </a:t>
            </a:r>
            <a:r>
              <a:rPr lang="en-US" sz="1200" dirty="0" err="1" smtClean="0"/>
              <a:t>m(</a:t>
            </a:r>
            <a:r>
              <a:rPr lang="en-US" sz="1200" dirty="0" err="1" smtClean="0"/>
              <a:t>Θ</a:t>
            </a:r>
            <a:r>
              <a:rPr lang="en-US" sz="1200" i="1" dirty="0" smtClean="0"/>
              <a:t>)</a:t>
            </a:r>
            <a:r>
              <a:rPr lang="en-US" sz="1200" dirty="0" smtClean="0"/>
              <a:t> on s</a:t>
            </a:r>
            <a:r>
              <a:rPr lang="en-US" sz="1200" dirty="0" smtClean="0"/>
              <a:t>uccess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18847" y="544966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  If </a:t>
            </a:r>
            <a:r>
              <a:rPr lang="en-US" dirty="0" err="1" smtClean="0"/>
              <a:t>m(</a:t>
            </a:r>
            <a:r>
              <a:rPr lang="en-US" dirty="0" err="1" smtClean="0"/>
              <a:t>Θ</a:t>
            </a:r>
            <a:r>
              <a:rPr lang="en-US" dirty="0" smtClean="0"/>
              <a:t>) is defined, try to extend by the corresponding value</a:t>
            </a:r>
          </a:p>
          <a:p>
            <a:pPr>
              <a:buFont typeface="Arial"/>
              <a:buChar char="•"/>
            </a:pPr>
            <a:r>
              <a:rPr lang="en-US" dirty="0" smtClean="0"/>
              <a:t>   Increase </a:t>
            </a:r>
            <a:r>
              <a:rPr lang="en-US" dirty="0" err="1" smtClean="0"/>
              <a:t>m(</a:t>
            </a:r>
            <a:r>
              <a:rPr lang="en-US" dirty="0" err="1" smtClean="0"/>
              <a:t>Θ</a:t>
            </a:r>
            <a:r>
              <a:rPr lang="en-US" dirty="0" smtClean="0"/>
              <a:t>) on success and decrease on failure.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3276600" y="4559012"/>
            <a:ext cx="1166285" cy="74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VLRRT (DVLRRT)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20113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 do we use and populate the directional map?</a:t>
            </a:r>
          </a:p>
          <a:p>
            <a:r>
              <a:rPr lang="en-US" sz="2000" dirty="0" smtClean="0"/>
              <a:t>If </a:t>
            </a:r>
            <a:r>
              <a:rPr lang="en-US" sz="2000" dirty="0" err="1" smtClean="0"/>
              <a:t>m(</a:t>
            </a:r>
            <a:r>
              <a:rPr lang="en-US" sz="2000" dirty="0" err="1" smtClean="0"/>
              <a:t>Θ</a:t>
            </a:r>
            <a:r>
              <a:rPr lang="en-US" sz="2000" dirty="0" smtClean="0"/>
              <a:t>) is not defined, we compute it using the closest values in the map within the [Θ-π</a:t>
            </a:r>
            <a:r>
              <a:rPr lang="en-US" sz="2000" dirty="0" smtClean="0"/>
              <a:t>/2</a:t>
            </a:r>
            <a:r>
              <a:rPr lang="en-US" sz="2000" dirty="0" smtClean="0"/>
              <a:t> , Θ+π/2] range.</a:t>
            </a:r>
          </a:p>
          <a:p>
            <a:r>
              <a:rPr lang="en-US" sz="2000" dirty="0" smtClean="0"/>
              <a:t>Assign more weight to closer directions (more reliable estimate):</a:t>
            </a:r>
          </a:p>
          <a:p>
            <a:pPr>
              <a:buNone/>
            </a:pPr>
            <a:endParaRPr lang="en-US" sz="2000" i="1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Oval 3"/>
          <p:cNvSpPr/>
          <p:nvPr/>
        </p:nvSpPr>
        <p:spPr>
          <a:xfrm>
            <a:off x="659057" y="47695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82879" y="32995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7"/>
            <a:endCxn id="5" idx="3"/>
          </p:cNvCxnSpPr>
          <p:nvPr/>
        </p:nvCxnSpPr>
        <p:spPr>
          <a:xfrm rot="5400000" flipH="1" flipV="1">
            <a:off x="693028" y="3590832"/>
            <a:ext cx="1373320" cy="10510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6084" y="30226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98483" y="48030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696023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54179" y="4847212"/>
            <a:ext cx="8455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3637" y="4482812"/>
            <a:ext cx="2950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/>
              <a:t>Θ</a:t>
            </a:r>
            <a:endParaRPr lang="en-US" sz="1300" dirty="0"/>
          </a:p>
        </p:txBody>
      </p:sp>
      <p:sp>
        <p:nvSpPr>
          <p:cNvPr id="12" name="Right Arrow 11"/>
          <p:cNvSpPr/>
          <p:nvPr/>
        </p:nvSpPr>
        <p:spPr>
          <a:xfrm>
            <a:off x="2362200" y="4165600"/>
            <a:ext cx="838200" cy="31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62200" y="3736201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 err="1" smtClean="0"/>
              <a:t>m(</a:t>
            </a:r>
            <a:r>
              <a:rPr lang="en-US" sz="1200" dirty="0" err="1" smtClean="0"/>
              <a:t>Θ</a:t>
            </a:r>
            <a:r>
              <a:rPr lang="en-US" sz="1200" i="1" dirty="0" smtClean="0"/>
              <a:t>)</a:t>
            </a:r>
            <a:r>
              <a:rPr lang="en-US" sz="1200" dirty="0" smtClean="0"/>
              <a:t> is </a:t>
            </a:r>
          </a:p>
          <a:p>
            <a:r>
              <a:rPr lang="en-US" sz="1200" dirty="0" smtClean="0"/>
              <a:t>not defined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3783257" y="4845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007079" y="33757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7"/>
            <a:endCxn id="26" idx="3"/>
          </p:cNvCxnSpPr>
          <p:nvPr/>
        </p:nvCxnSpPr>
        <p:spPr>
          <a:xfrm rot="5400000" flipH="1" flipV="1">
            <a:off x="3817228" y="3667032"/>
            <a:ext cx="1373320" cy="10510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22683" y="48792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3800" y="4772223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</a:t>
            </a:r>
            <a:endParaRPr lang="en-US" sz="1400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978379" y="4546600"/>
            <a:ext cx="1181100" cy="3768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98501" y="4482812"/>
            <a:ext cx="351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Θ</a:t>
            </a:r>
            <a:r>
              <a:rPr lang="en-US" sz="1300" baseline="-25000" dirty="0" smtClean="0"/>
              <a:t>1</a:t>
            </a:r>
            <a:endParaRPr lang="en-US" sz="1300" dirty="0"/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3460841" y="4475580"/>
            <a:ext cx="958618" cy="338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86200" y="4254212"/>
            <a:ext cx="3642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Θ</a:t>
            </a:r>
            <a:r>
              <a:rPr lang="en-US" sz="1300" baseline="-25000" dirty="0" smtClean="0"/>
              <a:t>2</a:t>
            </a:r>
            <a:endParaRPr lang="en-US" sz="1300" dirty="0"/>
          </a:p>
        </p:txBody>
      </p:sp>
      <p:sp>
        <p:nvSpPr>
          <p:cNvPr id="53" name="Right Arrow 52"/>
          <p:cNvSpPr/>
          <p:nvPr/>
        </p:nvSpPr>
        <p:spPr>
          <a:xfrm>
            <a:off x="5334000" y="4165600"/>
            <a:ext cx="838200" cy="31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503172" y="4845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726994" y="33757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4" idx="7"/>
            <a:endCxn id="61" idx="3"/>
          </p:cNvCxnSpPr>
          <p:nvPr/>
        </p:nvCxnSpPr>
        <p:spPr>
          <a:xfrm rot="5400000" flipH="1" flipV="1">
            <a:off x="6605883" y="4186434"/>
            <a:ext cx="785179" cy="60035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30199" y="30988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742598" y="48792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453715" y="4775200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</a:t>
            </a:r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7265172" y="38989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 rot="5400000">
            <a:off x="6683448" y="3795926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477000" y="4038600"/>
            <a:ext cx="42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D*</a:t>
            </a:r>
            <a:r>
              <a:rPr lang="en-US" sz="1200" dirty="0" err="1" smtClean="0"/>
              <a:t>ε</a:t>
            </a:r>
            <a:endParaRPr lang="en-US" sz="1200" dirty="0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5251450" y="5181600"/>
          <a:ext cx="3022600" cy="406400"/>
        </p:xfrm>
        <a:graphic>
          <a:graphicData uri="http://schemas.openxmlformats.org/presentationml/2006/ole">
            <p:oleObj spid="_x0000_s7171" name="Equation" r:id="rId3" imgW="3022600" imgH="406400" progId="Equation.3">
              <p:embed/>
            </p:oleObj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533400" y="5791200"/>
            <a:ext cx="726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  If the extension succeeds, scale up </a:t>
            </a:r>
            <a:r>
              <a:rPr lang="en-US" dirty="0" err="1" smtClean="0"/>
              <a:t>m(</a:t>
            </a:r>
            <a:r>
              <a:rPr lang="en-US" dirty="0" err="1" smtClean="0"/>
              <a:t>Θ</a:t>
            </a:r>
            <a:r>
              <a:rPr lang="en-US" dirty="0" smtClean="0"/>
              <a:t>). Else scale it down.</a:t>
            </a:r>
          </a:p>
          <a:p>
            <a:pPr>
              <a:buFont typeface="Arial"/>
              <a:buChar char="•"/>
            </a:pPr>
            <a:r>
              <a:rPr lang="en-US" dirty="0" smtClean="0"/>
              <a:t>   N</a:t>
            </a:r>
            <a:r>
              <a:rPr lang="en-US" dirty="0" smtClean="0"/>
              <a:t>ew nodes </a:t>
            </a:r>
            <a:r>
              <a:rPr lang="en-US" dirty="0" smtClean="0"/>
              <a:t>inherit </a:t>
            </a:r>
            <a:r>
              <a:rPr lang="en-US" dirty="0" err="1" smtClean="0"/>
              <a:t>m(</a:t>
            </a:r>
            <a:r>
              <a:rPr lang="en-US" dirty="0" err="1" smtClean="0"/>
              <a:t>Θ</a:t>
            </a:r>
            <a:r>
              <a:rPr lang="en-US" dirty="0" smtClean="0"/>
              <a:t>) = </a:t>
            </a:r>
            <a:r>
              <a:rPr lang="en-US" dirty="0" err="1" smtClean="0"/>
              <a:t>ε</a:t>
            </a:r>
            <a:r>
              <a:rPr lang="en-US" dirty="0" smtClean="0"/>
              <a:t> and </a:t>
            </a:r>
            <a:r>
              <a:rPr lang="en-US" dirty="0" err="1" smtClean="0"/>
              <a:t>m(Θ+π</a:t>
            </a:r>
            <a:r>
              <a:rPr lang="en-US" dirty="0" smtClean="0"/>
              <a:t>) = </a:t>
            </a:r>
            <a:r>
              <a:rPr lang="en-US" dirty="0" err="1" smtClean="0"/>
              <a:t>ε</a:t>
            </a:r>
            <a:r>
              <a:rPr lang="en-US" dirty="0" smtClean="0"/>
              <a:t> into their directional maps.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VL and DVLRRT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895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yet to specify how to increase and decrease </a:t>
            </a:r>
            <a:r>
              <a:rPr lang="en-US" sz="2000" dirty="0" err="1" smtClean="0"/>
              <a:t>ε</a:t>
            </a:r>
            <a:r>
              <a:rPr lang="en-US" sz="2000" dirty="0" smtClean="0"/>
              <a:t> values:</a:t>
            </a:r>
          </a:p>
          <a:p>
            <a:pPr lvl="1"/>
            <a:r>
              <a:rPr lang="en-US" sz="1600" dirty="0" smtClean="0"/>
              <a:t>Empirical results show best performance with a high increase rate and a higher decrease rate.</a:t>
            </a:r>
          </a:p>
          <a:p>
            <a:r>
              <a:rPr lang="en-US" sz="2000" dirty="0" smtClean="0"/>
              <a:t>We compared the performance of our algorithms with RRT in terms of running time and success in reaching the goal in several worlds: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3124200"/>
          <a:ext cx="6096000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Algorithm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Avg. Success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Avg</a:t>
                      </a:r>
                      <a:r>
                        <a:rPr lang="en-US" sz="1600" dirty="0" smtClean="0"/>
                        <a:t> Time (ms)</a:t>
                      </a:r>
                      <a:endParaRPr lang="en-US" sz="1600" dirty="0"/>
                    </a:p>
                  </a:txBody>
                  <a:tcPr/>
                </a:tc>
              </a:tr>
              <a:tr h="3317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obstructed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12.0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317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obstructed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13.3</a:t>
                      </a:r>
                      <a:endParaRPr lang="en-US" sz="1600" dirty="0"/>
                    </a:p>
                  </a:txBody>
                  <a:tcPr/>
                </a:tc>
              </a:tr>
              <a:tr h="3317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obstructed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13.4</a:t>
                      </a:r>
                      <a:endParaRPr lang="en-US" sz="1600" dirty="0"/>
                    </a:p>
                  </a:txBody>
                  <a:tcPr/>
                </a:tc>
              </a:tr>
              <a:tr h="218441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17.2</a:t>
                      </a:r>
                      <a:endParaRPr lang="en-US" sz="1600" dirty="0"/>
                    </a:p>
                  </a:txBody>
                  <a:tcPr/>
                </a:tc>
              </a:tr>
              <a:tr h="2453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99%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10.6</a:t>
                      </a:r>
                      <a:endParaRPr lang="en-US" sz="1600" dirty="0"/>
                    </a:p>
                  </a:txBody>
                  <a:tcPr/>
                </a:tc>
              </a:tr>
              <a:tr h="2453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99%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10.6</a:t>
                      </a:r>
                      <a:endParaRPr lang="en-US" sz="1600" dirty="0"/>
                    </a:p>
                  </a:txBody>
                  <a:tcPr/>
                </a:tc>
              </a:tr>
              <a:tr h="2453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cluttered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39.2</a:t>
                      </a:r>
                      <a:endParaRPr lang="en-US" sz="1600" dirty="0"/>
                    </a:p>
                  </a:txBody>
                  <a:tcPr/>
                </a:tc>
              </a:tr>
              <a:tr h="2453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cluttered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33.6</a:t>
                      </a:r>
                      <a:endParaRPr lang="en-US" sz="1600" dirty="0"/>
                    </a:p>
                  </a:txBody>
                  <a:tcPr/>
                </a:tc>
              </a:tr>
              <a:tr h="3317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cluttered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33.7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VL and DVLRRT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data shows that our algorithms perform similarly in worlds where RRT performs well</a:t>
            </a:r>
          </a:p>
          <a:p>
            <a:r>
              <a:rPr lang="en-US" sz="2000" dirty="0" smtClean="0"/>
              <a:t>Our algorithms outperform RRT in situations where it does not fare well!</a:t>
            </a:r>
          </a:p>
          <a:p>
            <a:r>
              <a:rPr lang="en-US" sz="2000" dirty="0" smtClean="0"/>
              <a:t>Adapting by using the information collected over time is better for planning.</a:t>
            </a:r>
          </a:p>
          <a:p>
            <a:r>
              <a:rPr lang="en-US" sz="2000" dirty="0" smtClean="0"/>
              <a:t>Can we obtain similar gains in </a:t>
            </a:r>
            <a:r>
              <a:rPr lang="en-US" sz="2000" dirty="0" err="1" smtClean="0"/>
              <a:t>replanning</a:t>
            </a:r>
            <a:r>
              <a:rPr lang="en-US" sz="2000" dirty="0" smtClean="0"/>
              <a:t>? How can we use the gathered data to inform </a:t>
            </a:r>
            <a:r>
              <a:rPr lang="en-US" sz="2000" dirty="0" err="1" smtClean="0"/>
              <a:t>replanning</a:t>
            </a:r>
            <a:r>
              <a:rPr lang="en-US" sz="2000" dirty="0" smtClean="0"/>
              <a:t>?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647</Words>
  <Application>Microsoft Macintosh PowerPoint</Application>
  <PresentationFormat>On-screen Show (4:3)</PresentationFormat>
  <Paragraphs>136</Paragraphs>
  <Slides>6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Microsoft Equation</vt:lpstr>
      <vt:lpstr>Variable Length RRT (VLRRT)</vt:lpstr>
      <vt:lpstr>Variable Length RRT (VLRRT)</vt:lpstr>
      <vt:lpstr>Directional VLRRT (DVLRRT)</vt:lpstr>
      <vt:lpstr>Directional VLRRT (DVLRRT)</vt:lpstr>
      <vt:lpstr>Evaluating VL and DVLRRT</vt:lpstr>
      <vt:lpstr>Evaluating VL and DVLRRT</vt:lpstr>
    </vt:vector>
  </TitlesOfParts>
  <Company>FCT-UNL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Length RRT (VLRRT)</dc:title>
  <dc:creator>Bernardo Toninho</dc:creator>
  <cp:lastModifiedBy>Bernardo Toninho</cp:lastModifiedBy>
  <cp:revision>40</cp:revision>
  <dcterms:created xsi:type="dcterms:W3CDTF">2010-04-24T18:22:24Z</dcterms:created>
  <dcterms:modified xsi:type="dcterms:W3CDTF">2010-04-24T22:43:58Z</dcterms:modified>
</cp:coreProperties>
</file>