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vml" ContentType="application/vnd.openxmlformats-officedocument.vmlDrawing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Default Extension="png" ContentType="image/png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docProps/core.xml" ContentType="application/vnd.openxmlformats-package.core-properties+xml"/>
  <Default Extension="bin" ContentType="application/vnd.openxmlformats-officedocument.presentationml.printerSettings"/>
  <Default Extension="rels" ContentType="application/vnd.openxmlformats-package.relationships+xml"/>
  <Override PartName="/ppt/embeddings/Microsoft_Equation2.bin" ContentType="application/vnd.openxmlformats-officedocument.oleObject"/>
  <Override PartName="/ppt/slides/slide6.xml" ContentType="application/vnd.openxmlformats-officedocument.presentationml.slide+xml"/>
  <Default Extension="pict" ContentType="image/pict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  <p:sldId id="269" r:id="rId3"/>
    <p:sldId id="270" r:id="rId4"/>
    <p:sldId id="264" r:id="rId5"/>
    <p:sldId id="265" r:id="rId6"/>
    <p:sldId id="266" r:id="rId7"/>
    <p:sldId id="259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84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tableStyles" Target="tableStyle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0" Type="http://schemas.openxmlformats.org/officeDocument/2006/relationships/printerSettings" Target="printerSettings/printerSettings1.bin"/><Relationship Id="rId5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ict"/><Relationship Id="rId1" Type="http://schemas.openxmlformats.org/officeDocument/2006/relationships/image" Target="../media/image1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B70E-C2DB-914F-AD82-5B4C09C72813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39EF-9075-BA46-9F20-709CA7E70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B70E-C2DB-914F-AD82-5B4C09C72813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39EF-9075-BA46-9F20-709CA7E70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B70E-C2DB-914F-AD82-5B4C09C72813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39EF-9075-BA46-9F20-709CA7E70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B70E-C2DB-914F-AD82-5B4C09C72813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39EF-9075-BA46-9F20-709CA7E70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B70E-C2DB-914F-AD82-5B4C09C72813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39EF-9075-BA46-9F20-709CA7E70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B70E-C2DB-914F-AD82-5B4C09C72813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39EF-9075-BA46-9F20-709CA7E70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B70E-C2DB-914F-AD82-5B4C09C72813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39EF-9075-BA46-9F20-709CA7E70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B70E-C2DB-914F-AD82-5B4C09C72813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39EF-9075-BA46-9F20-709CA7E70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B70E-C2DB-914F-AD82-5B4C09C72813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39EF-9075-BA46-9F20-709CA7E70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B70E-C2DB-914F-AD82-5B4C09C72813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39EF-9075-BA46-9F20-709CA7E70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B70E-C2DB-914F-AD82-5B4C09C72813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39EF-9075-BA46-9F20-709CA7E70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FB70E-C2DB-914F-AD82-5B4C09C72813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39EF-9075-BA46-9F20-709CA7E70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5297714"/>
          </a:xfrm>
        </p:spPr>
        <p:txBody>
          <a:bodyPr>
            <a:normAutofit/>
          </a:bodyPr>
          <a:lstStyle/>
          <a:p>
            <a:r>
              <a:rPr lang="en-US" cap="small" dirty="0" smtClean="0"/>
              <a:t>World Changed!</a:t>
            </a:r>
          </a:p>
          <a:p>
            <a:r>
              <a:rPr lang="en-US" cap="small" dirty="0" smtClean="0"/>
              <a:t>Goal</a:t>
            </a:r>
            <a:r>
              <a:rPr lang="en-US" dirty="0" smtClean="0"/>
              <a:t>: use</a:t>
            </a:r>
            <a:r>
              <a:rPr lang="en-US" dirty="0" smtClean="0"/>
              <a:t> information </a:t>
            </a:r>
            <a:r>
              <a:rPr lang="en-US" dirty="0" smtClean="0"/>
              <a:t>gathered on a previous search to</a:t>
            </a:r>
            <a:r>
              <a:rPr lang="en-US" dirty="0" smtClean="0"/>
              <a:t> try to </a:t>
            </a:r>
            <a:r>
              <a:rPr lang="en-US" b="1" dirty="0" smtClean="0"/>
              <a:t>improve</a:t>
            </a:r>
            <a:r>
              <a:rPr lang="en-US" dirty="0" smtClean="0"/>
              <a:t> </a:t>
            </a:r>
            <a:r>
              <a:rPr lang="en-US" dirty="0" smtClean="0"/>
              <a:t>the next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900" dirty="0" smtClean="0"/>
          </a:p>
          <a:p>
            <a:r>
              <a:rPr lang="en-US" cap="small" dirty="0" smtClean="0"/>
              <a:t>Problem</a:t>
            </a:r>
            <a:r>
              <a:rPr lang="en-US" dirty="0" smtClean="0"/>
              <a:t>: competing against just plain (“uninformed”) search.</a:t>
            </a:r>
          </a:p>
          <a:p>
            <a:pPr lvl="1"/>
            <a:r>
              <a:rPr lang="en-US" dirty="0" smtClean="0"/>
              <a:t>Extracted information must do better than using that time for plain search.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84481" y="2926257"/>
            <a:ext cx="5914571" cy="5571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cap="small" dirty="0" smtClean="0"/>
              <a:t> ( Search + Old-Info ) 		</a:t>
            </a:r>
            <a:r>
              <a:rPr lang="en-US" sz="2800" b="1" dirty="0" smtClean="0"/>
              <a:t>&gt;</a:t>
            </a:r>
            <a:r>
              <a:rPr lang="en-US" sz="2400" dirty="0" smtClean="0"/>
              <a:t> 	</a:t>
            </a:r>
            <a:r>
              <a:rPr lang="en-US" sz="2400" cap="small" dirty="0" smtClean="0"/>
              <a:t>Search	</a:t>
            </a:r>
            <a:r>
              <a:rPr lang="en-US" sz="2800" b="1" dirty="0" smtClean="0"/>
              <a:t>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0086"/>
          </a:xfrm>
        </p:spPr>
        <p:txBody>
          <a:bodyPr>
            <a:normAutofit fontScale="92500" lnSpcReduction="20000"/>
          </a:bodyPr>
          <a:lstStyle/>
          <a:p>
            <a:r>
              <a:rPr lang="en-US" cap="small" dirty="0" smtClean="0"/>
              <a:t>Extra Information Used:</a:t>
            </a:r>
            <a:endParaRPr lang="en-US" sz="1838" dirty="0" smtClean="0"/>
          </a:p>
          <a:p>
            <a:pPr lvl="1"/>
            <a:r>
              <a:rPr lang="en-US" dirty="0" smtClean="0"/>
              <a:t>Previous search tree: </a:t>
            </a:r>
            <a:r>
              <a:rPr lang="en-US" b="1" dirty="0" smtClean="0"/>
              <a:t>initial step size 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/>
              <a:t>(memory not an issue to us)</a:t>
            </a:r>
          </a:p>
          <a:p>
            <a:pPr lvl="1">
              <a:buNone/>
            </a:pPr>
            <a:r>
              <a:rPr lang="en-US" dirty="0" smtClean="0"/>
              <a:t>	Use the </a:t>
            </a:r>
            <a:r>
              <a:rPr lang="en-US" i="1" dirty="0" smtClean="0"/>
              <a:t>N</a:t>
            </a:r>
            <a:r>
              <a:rPr lang="en-US" dirty="0" smtClean="0"/>
              <a:t> closest neighbors in the old tree:</a:t>
            </a:r>
          </a:p>
          <a:p>
            <a:pPr lvl="2"/>
            <a:endParaRPr lang="en-US" sz="1189" dirty="0" smtClean="0"/>
          </a:p>
          <a:p>
            <a:pPr lvl="2"/>
            <a:r>
              <a:rPr lang="en-US" dirty="0" smtClean="0"/>
              <a:t>(VLERRT) Simple average: 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endParaRPr lang="en-US" sz="1514" dirty="0" smtClean="0"/>
          </a:p>
          <a:p>
            <a:pPr lvl="2"/>
            <a:r>
              <a:rPr lang="en-US" dirty="0" smtClean="0"/>
              <a:t>(VLERRT) Weighted average:</a:t>
            </a:r>
          </a:p>
          <a:p>
            <a:pPr lvl="2"/>
            <a:endParaRPr lang="en-US" sz="1946" dirty="0" smtClean="0"/>
          </a:p>
          <a:p>
            <a:pPr lvl="2"/>
            <a:r>
              <a:rPr lang="en-US" dirty="0" smtClean="0"/>
              <a:t>(DVERRT) Push from neighbors.</a:t>
            </a:r>
          </a:p>
          <a:p>
            <a:pPr lvl="2">
              <a:buNone/>
            </a:pPr>
            <a:endParaRPr lang="en-US" sz="108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/>
              <a:t>Waypoints </a:t>
            </a:r>
            <a:r>
              <a:rPr lang="en-US" dirty="0" smtClean="0"/>
              <a:t>(fixed number, picked from previous search solution):</a:t>
            </a:r>
          </a:p>
          <a:p>
            <a:pPr lvl="2"/>
            <a:r>
              <a:rPr lang="en-US" dirty="0" smtClean="0"/>
              <a:t>Random from previous path</a:t>
            </a:r>
            <a:r>
              <a:rPr lang="en-US" dirty="0" smtClean="0"/>
              <a:t> </a:t>
            </a:r>
            <a:r>
              <a:rPr lang="en-US" dirty="0" smtClean="0"/>
              <a:t>(ERRT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Bias towards less dense</a:t>
            </a:r>
            <a:r>
              <a:rPr lang="en-US" dirty="0" smtClean="0"/>
              <a:t> nodes</a:t>
            </a:r>
            <a:endParaRPr lang="en-US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5302250" y="3330575"/>
          <a:ext cx="571500" cy="431800"/>
        </p:xfrm>
        <a:graphic>
          <a:graphicData uri="http://schemas.openxmlformats.org/presentationml/2006/ole">
            <p:oleObj spid="_x0000_s23554" name="Equation" r:id="rId3" imgW="571500" imgH="431800" progId="Equation.3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5454650" y="3889375"/>
          <a:ext cx="838200" cy="508000"/>
        </p:xfrm>
        <a:graphic>
          <a:graphicData uri="http://schemas.openxmlformats.org/presentationml/2006/ole">
            <p:oleObj spid="_x0000_s23555" name="Equation" r:id="rId4" imgW="838200" imgH="508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- Initial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cap="small" dirty="0" smtClean="0"/>
              <a:t>Changes To Testing:</a:t>
            </a:r>
          </a:p>
          <a:p>
            <a:pPr lvl="1"/>
            <a:r>
              <a:rPr lang="en-US" dirty="0" smtClean="0"/>
              <a:t>World changes (small random movements in the obstacles)</a:t>
            </a:r>
          </a:p>
          <a:p>
            <a:pPr lvl="1"/>
            <a:r>
              <a:rPr lang="en-US" dirty="0" smtClean="0"/>
              <a:t>Start moves a bit towards the goal (using the path that got closest to it)</a:t>
            </a:r>
          </a:p>
          <a:p>
            <a:r>
              <a:rPr lang="en-US" cap="small" dirty="0" smtClean="0"/>
              <a:t>Testing Methodology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Average 1000 runs each with 100 iterations (moving towards goal) using 50 ms time slice.</a:t>
            </a:r>
          </a:p>
          <a:p>
            <a:pPr lvl="1"/>
            <a:r>
              <a:rPr lang="en-US" dirty="0" smtClean="0"/>
              <a:t>Compare results for all combinations of information.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cture 1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313" b="-2313"/>
          <a:stretch>
            <a:fillRect/>
          </a:stretch>
        </p:blipFill>
        <p:spPr>
          <a:xfrm>
            <a:off x="239490" y="1360853"/>
            <a:ext cx="8686800" cy="477740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46124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           Results: </a:t>
            </a:r>
            <a:r>
              <a:rPr lang="en-US" b="1" cap="small" dirty="0" smtClean="0"/>
              <a:t>Cluttered</a:t>
            </a:r>
            <a:endParaRPr lang="en-US" b="1" cap="small" dirty="0"/>
          </a:p>
        </p:txBody>
      </p:sp>
      <p:pic>
        <p:nvPicPr>
          <p:cNvPr id="5" name="Picture 4" descr="Picture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155" y="1449753"/>
            <a:ext cx="3754750" cy="22505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273904" y="1620762"/>
            <a:ext cx="206828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our variants beat ERRT!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26381" y="1959429"/>
            <a:ext cx="44752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2" name="TextBox 11"/>
          <p:cNvSpPr txBox="1"/>
          <p:nvPr/>
        </p:nvSpPr>
        <p:spPr>
          <a:xfrm>
            <a:off x="146357" y="597804"/>
            <a:ext cx="212754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Run Time</a:t>
            </a:r>
          </a:p>
          <a:p>
            <a:pPr algn="ctr"/>
            <a:r>
              <a:rPr lang="en-US" dirty="0" smtClean="0"/>
              <a:t>( &lt; 50 ms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goal 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577618" y="1430333"/>
            <a:ext cx="429243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" name="TextBox 15"/>
          <p:cNvSpPr txBox="1"/>
          <p:nvPr/>
        </p:nvSpPr>
        <p:spPr>
          <a:xfrm>
            <a:off x="1250651" y="4777620"/>
            <a:ext cx="2789159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significant gains on the initial step variations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16200000" flipH="1">
            <a:off x="1651439" y="4397055"/>
            <a:ext cx="761126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cture 2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196" b="-2196"/>
          <a:stretch>
            <a:fillRect/>
          </a:stretch>
        </p:blipFill>
        <p:spPr/>
      </p:pic>
      <p:pic>
        <p:nvPicPr>
          <p:cNvPr id="6" name="Picture 5" descr="Picture 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943" y="2108200"/>
            <a:ext cx="4064000" cy="243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588029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Results: </a:t>
            </a:r>
            <a:r>
              <a:rPr lang="en-US" b="1" cap="small" dirty="0" smtClean="0"/>
              <a:t>Obstructed</a:t>
            </a:r>
            <a:endParaRPr lang="en-US" b="1" cap="smal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cture 3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867" b="-1867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0038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Results: </a:t>
            </a:r>
            <a:r>
              <a:rPr lang="en-US" b="1" cap="small" dirty="0" smtClean="0"/>
              <a:t>maze</a:t>
            </a:r>
            <a:endParaRPr lang="en-US" b="1" cap="small" dirty="0"/>
          </a:p>
        </p:txBody>
      </p:sp>
      <p:pic>
        <p:nvPicPr>
          <p:cNvPr id="5" name="Picture 4" descr="Picture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590" y="1600200"/>
            <a:ext cx="3287485" cy="1967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Density based Waypoints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9"/>
            <a:ext cx="8229600" cy="112236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Bias waypoint generation towards </a:t>
            </a:r>
            <a:r>
              <a:rPr lang="en-US" i="1" dirty="0" smtClean="0"/>
              <a:t>useful</a:t>
            </a:r>
            <a:r>
              <a:rPr lang="en-US" dirty="0" smtClean="0"/>
              <a:t> </a:t>
            </a:r>
            <a:r>
              <a:rPr lang="en-US" dirty="0" smtClean="0"/>
              <a:t>points: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less </a:t>
            </a:r>
            <a:r>
              <a:rPr lang="en-US" dirty="0" smtClean="0"/>
              <a:t>dense node </a:t>
            </a:r>
            <a:r>
              <a:rPr lang="en-US" dirty="0" smtClean="0"/>
              <a:t>(with fewer </a:t>
            </a:r>
            <a:r>
              <a:rPr lang="en-US" dirty="0" smtClean="0"/>
              <a:t>neighbors) is</a:t>
            </a:r>
            <a:r>
              <a:rPr lang="en-US" dirty="0" smtClean="0"/>
              <a:t> likely </a:t>
            </a:r>
            <a:r>
              <a:rPr lang="en-US" dirty="0" smtClean="0"/>
              <a:t>to be</a:t>
            </a:r>
            <a:r>
              <a:rPr lang="en-US" dirty="0" smtClean="0"/>
              <a:t> more useful.</a:t>
            </a:r>
          </a:p>
        </p:txBody>
      </p:sp>
      <p:pic>
        <p:nvPicPr>
          <p:cNvPr id="4" name="Picture 3" descr="Picture 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949" y="2654572"/>
            <a:ext cx="6242271" cy="39893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5690682" y="4476750"/>
            <a:ext cx="449768" cy="40722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5524" y="4413250"/>
            <a:ext cx="460076" cy="428797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72768" y="3958679"/>
            <a:ext cx="1634132" cy="384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900" b="1" dirty="0" smtClean="0"/>
              <a:t>more </a:t>
            </a:r>
            <a:r>
              <a:rPr lang="en-US" sz="1900" dirty="0" smtClean="0"/>
              <a:t>dense</a:t>
            </a:r>
            <a:endParaRPr lang="en-US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15" y="4909376"/>
            <a:ext cx="138036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less </a:t>
            </a:r>
            <a:r>
              <a:rPr lang="en-US" dirty="0" smtClean="0"/>
              <a:t>dense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</a:t>
            </a:r>
            <a:r>
              <a:rPr lang="en-US" b="1" cap="small" dirty="0" smtClean="0"/>
              <a:t>Densities</a:t>
            </a:r>
            <a:endParaRPr lang="en-US" b="1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However, testing results show that it actual </a:t>
            </a:r>
            <a:r>
              <a:rPr lang="en-US" b="1" dirty="0" smtClean="0">
                <a:solidFill>
                  <a:srgbClr val="FF0000"/>
                </a:solidFill>
              </a:rPr>
              <a:t>worsens </a:t>
            </a:r>
            <a:r>
              <a:rPr lang="en-US" dirty="0" smtClean="0"/>
              <a:t>the search… (sometimes 3x longer </a:t>
            </a:r>
            <a:r>
              <a:rPr lang="en-US" dirty="0" smtClean="0"/>
              <a:t>than </a:t>
            </a:r>
            <a:r>
              <a:rPr lang="en-US" dirty="0" smtClean="0"/>
              <a:t>just </a:t>
            </a:r>
            <a:r>
              <a:rPr lang="en-US" dirty="0" smtClean="0"/>
              <a:t>randomly picking nodes)</a:t>
            </a:r>
          </a:p>
          <a:p>
            <a:pPr lvl="1"/>
            <a:r>
              <a:rPr lang="en-US" dirty="0" smtClean="0"/>
              <a:t>Probably, needs </a:t>
            </a:r>
            <a:r>
              <a:rPr lang="en-US" dirty="0" smtClean="0"/>
              <a:t>more </a:t>
            </a:r>
            <a:r>
              <a:rPr lang="en-US" dirty="0" smtClean="0"/>
              <a:t>tuning:</a:t>
            </a:r>
          </a:p>
          <a:p>
            <a:pPr lvl="2"/>
            <a:r>
              <a:rPr lang="en-US" dirty="0" smtClean="0"/>
              <a:t>Larger/Smaller neighborhood?</a:t>
            </a:r>
            <a:endParaRPr lang="en-US" dirty="0" smtClean="0"/>
          </a:p>
          <a:p>
            <a:pPr lvl="2"/>
            <a:r>
              <a:rPr lang="en-US" dirty="0" smtClean="0"/>
              <a:t>Just sort instead of random biasing?</a:t>
            </a:r>
          </a:p>
          <a:p>
            <a:pPr lvl="2"/>
            <a:r>
              <a:rPr lang="en-US" dirty="0" smtClean="0"/>
              <a:t>Bigger worlds? (waypoints are more valuable)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319</Words>
  <Application>Microsoft Macintosh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Microsoft Equation</vt:lpstr>
      <vt:lpstr>Re-Planning</vt:lpstr>
      <vt:lpstr>Re-Planning</vt:lpstr>
      <vt:lpstr>Testing - Initial Step</vt:lpstr>
      <vt:lpstr>           Results: Cluttered</vt:lpstr>
      <vt:lpstr>Results: Obstructed</vt:lpstr>
      <vt:lpstr>Results: maze</vt:lpstr>
      <vt:lpstr>Density based Waypoints</vt:lpstr>
      <vt:lpstr>Results: Densities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Filipe Oliveira Militao</dc:creator>
  <cp:lastModifiedBy>Filipe Oliveira Militao</cp:lastModifiedBy>
  <cp:revision>112</cp:revision>
  <dcterms:created xsi:type="dcterms:W3CDTF">2010-04-27T16:04:24Z</dcterms:created>
  <dcterms:modified xsi:type="dcterms:W3CDTF">2010-04-27T20:23:41Z</dcterms:modified>
</cp:coreProperties>
</file>