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ict" ContentType="image/pict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ppt/embeddings/Microsoft_Equation1.bin" ContentType="application/vnd.openxmlformats-officedocument.oleObject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D3E3C-4F11-A747-BE4B-37AC5E25D7D5}" type="datetimeFigureOut">
              <a:rPr lang="en-US" smtClean="0"/>
              <a:t>4/24/10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1AC-0D60-1545-B696-CB0E52E91C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70024"/>
            <a:ext cx="8458200" cy="2263776"/>
          </a:xfrm>
        </p:spPr>
        <p:txBody>
          <a:bodyPr>
            <a:normAutofit fontScale="92500"/>
          </a:bodyPr>
          <a:lstStyle/>
          <a:p>
            <a:pPr algn="l"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Allows for extensions of varying lengths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Collects </a:t>
            </a:r>
            <a:r>
              <a:rPr lang="en-US" sz="2000" i="1" dirty="0" smtClean="0">
                <a:solidFill>
                  <a:schemeClr val="tx1"/>
                </a:solidFill>
              </a:rPr>
              <a:t>on the fly</a:t>
            </a:r>
            <a:r>
              <a:rPr lang="en-US" sz="2000" dirty="0" smtClean="0">
                <a:solidFill>
                  <a:schemeClr val="tx1"/>
                </a:solidFill>
              </a:rPr>
              <a:t> information about the world to vary the extension length: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Each node has a weight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that multiplies by the base ext. length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Nodes in </a:t>
            </a:r>
            <a:r>
              <a:rPr lang="en-US" sz="2000" i="1" dirty="0" smtClean="0">
                <a:solidFill>
                  <a:schemeClr val="tx1"/>
                </a:solidFill>
              </a:rPr>
              <a:t>potentially </a:t>
            </a:r>
            <a:r>
              <a:rPr lang="en-US" sz="2000" dirty="0" smtClean="0">
                <a:solidFill>
                  <a:schemeClr val="tx1"/>
                </a:solidFill>
              </a:rPr>
              <a:t>less cluttered regions will have a higher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value</a:t>
            </a:r>
          </a:p>
          <a:p>
            <a:pPr lvl="1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Intuition: Larger steps in uncluttered regions, smaller steps in cluttered ones.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</a:t>
            </a:r>
            <a:r>
              <a:rPr lang="en-US" sz="2000" dirty="0" smtClean="0">
                <a:solidFill>
                  <a:schemeClr val="tx1"/>
                </a:solidFill>
              </a:rPr>
              <a:t>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7" name="Oval 16"/>
          <p:cNvSpPr/>
          <p:nvPr/>
        </p:nvSpPr>
        <p:spPr>
          <a:xfrm>
            <a:off x="2128978" y="5404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352800" y="3934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7" idx="7"/>
          </p:cNvCxnSpPr>
          <p:nvPr/>
        </p:nvCxnSpPr>
        <p:spPr>
          <a:xfrm rot="5400000" flipH="1" flipV="1">
            <a:off x="2209800" y="4604423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05200" y="38100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8404" y="5438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 rot="5400000">
            <a:off x="2411626" y="4299623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76578" y="4560646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4" name="Right Arrow 43"/>
          <p:cNvSpPr/>
          <p:nvPr/>
        </p:nvSpPr>
        <p:spPr>
          <a:xfrm>
            <a:off x="4114800" y="4560646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9800" y="5398846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7" name="Straight Connector 46"/>
          <p:cNvCxnSpPr>
            <a:stCxn id="45" idx="7"/>
          </p:cNvCxnSpPr>
          <p:nvPr/>
        </p:nvCxnSpPr>
        <p:spPr>
          <a:xfrm rot="5400000" flipH="1" flipV="1">
            <a:off x="6100622" y="4598746"/>
            <a:ext cx="947878" cy="71927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59226" y="543232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0" name="Freeform 49"/>
          <p:cNvSpPr/>
          <p:nvPr/>
        </p:nvSpPr>
        <p:spPr>
          <a:xfrm rot="5400000">
            <a:off x="6302448" y="429394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67400" y="4554969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>
            <a:off x="6862622" y="42996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02806" y="5328323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981943" y="53253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856719" y="4258546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120478" y="4289324"/>
            <a:ext cx="908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success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9957" y="482272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90800" y="2580529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RRT (VLRRT)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How can we learn the values for </a:t>
            </a:r>
            <a:r>
              <a:rPr lang="en-US" sz="2000" dirty="0" err="1" smtClean="0">
                <a:solidFill>
                  <a:schemeClr val="tx1"/>
                </a:solidFill>
              </a:rPr>
              <a:t>ε</a:t>
            </a:r>
            <a:r>
              <a:rPr lang="en-US" sz="2000" dirty="0" smtClean="0">
                <a:solidFill>
                  <a:schemeClr val="tx1"/>
                </a:solidFill>
              </a:rPr>
              <a:t> at each node?     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336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67600" y="2791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</p:cNvCxnSpPr>
          <p:nvPr/>
        </p:nvCxnSpPr>
        <p:spPr>
          <a:xfrm rot="5400000" flipH="1" flipV="1">
            <a:off x="2214422" y="2601099"/>
            <a:ext cx="947878" cy="7192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7432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730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Freeform 8"/>
          <p:cNvSpPr/>
          <p:nvPr/>
        </p:nvSpPr>
        <p:spPr>
          <a:xfrm rot="5400000">
            <a:off x="2221126" y="2221125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6552" y="2438400"/>
            <a:ext cx="481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>
            <a:off x="4119422" y="2557322"/>
            <a:ext cx="986599" cy="2769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7428" y="3324999"/>
            <a:ext cx="26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25100" y="22860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failure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44579" y="28194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 </a:t>
            </a:r>
            <a:r>
              <a:rPr lang="en-US" sz="1200" dirty="0" err="1" smtClean="0"/>
              <a:t>ε</a:t>
            </a:r>
            <a:endParaRPr lang="en-US" sz="1200" dirty="0" smtClean="0"/>
          </a:p>
          <a:p>
            <a:r>
              <a:rPr lang="en-US" sz="1200" dirty="0" smtClean="0"/>
              <a:t>and continue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096000" y="2514600"/>
            <a:ext cx="609600" cy="315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8800" y="340119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78226" y="3434677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 rot="7072866">
            <a:off x="6169106" y="2800131"/>
            <a:ext cx="246840" cy="804049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61189" y="2847201"/>
            <a:ext cx="515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>
                <a:solidFill>
                  <a:schemeClr val="tx1"/>
                </a:solidFill>
              </a:rPr>
              <a:t>ε</a:t>
            </a:r>
            <a:r>
              <a:rPr lang="en-US" sz="1200" dirty="0" smtClean="0">
                <a:solidFill>
                  <a:schemeClr val="tx1"/>
                </a:solidFill>
              </a:rPr>
              <a:t>’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612628" y="3324999"/>
            <a:ext cx="306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ε</a:t>
            </a:r>
            <a:r>
              <a:rPr lang="en-US" sz="1400" dirty="0" smtClean="0">
                <a:solidFill>
                  <a:schemeClr val="tx1"/>
                </a:solidFill>
              </a:rPr>
              <a:t>'</a:t>
            </a:r>
            <a:endParaRPr lang="en-US" sz="1400" dirty="0"/>
          </a:p>
        </p:txBody>
      </p:sp>
      <p:cxnSp>
        <p:nvCxnSpPr>
          <p:cNvPr id="36" name="Straight Connector 35"/>
          <p:cNvCxnSpPr>
            <a:stCxn id="32" idx="3"/>
          </p:cNvCxnSpPr>
          <p:nvPr/>
        </p:nvCxnSpPr>
        <p:spPr>
          <a:xfrm flipV="1">
            <a:off x="5918709" y="3124200"/>
            <a:ext cx="786891" cy="3546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457200" y="3886201"/>
            <a:ext cx="8229600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extensions succeed, its more likely that the region </a:t>
            </a:r>
            <a:r>
              <a:rPr lang="en-US" sz="2000" dirty="0" smtClean="0"/>
              <a:t>is uncluttered and so we scale up </a:t>
            </a:r>
            <a:r>
              <a:rPr lang="en-US" sz="2000" dirty="0" err="1" smtClean="0"/>
              <a:t>ε</a:t>
            </a:r>
            <a:r>
              <a:rPr lang="en-US" sz="2000" dirty="0" smtClean="0"/>
              <a:t> accordingly (and propagate to the new node).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extensions fail, its less likely that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region is uncluttered and we scale back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Abstracts away much of the topology of the world (can over- and under-estimate!)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1706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Builds on the idea of VLRRT by taking into account direction of extensions.</a:t>
            </a:r>
          </a:p>
          <a:p>
            <a:r>
              <a:rPr lang="en-US" sz="2000" dirty="0" smtClean="0"/>
              <a:t>Nodes no longer have a single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value, but a </a:t>
            </a:r>
            <a:r>
              <a:rPr lang="en-US" sz="2000" i="1" dirty="0" smtClean="0"/>
              <a:t>directional map </a:t>
            </a:r>
            <a:r>
              <a:rPr lang="en-US" sz="2000" i="1" dirty="0" err="1" smtClean="0"/>
              <a:t>m(Θ</a:t>
            </a:r>
            <a:r>
              <a:rPr lang="en-US" sz="2000" i="1" dirty="0" smtClean="0"/>
              <a:t>)</a:t>
            </a:r>
            <a:r>
              <a:rPr lang="en-US" sz="2000" dirty="0" smtClean="0"/>
              <a:t> of values .</a:t>
            </a:r>
          </a:p>
          <a:p>
            <a:r>
              <a:rPr lang="en-US" sz="2000" dirty="0" smtClean="0"/>
              <a:t>Abstracts away less of the topology to (hopefully) increase accuracy.</a:t>
            </a:r>
          </a:p>
          <a:p>
            <a:r>
              <a:rPr lang="en-US" sz="2000" dirty="0" smtClean="0"/>
              <a:t>How do we use and populate the directional map?</a:t>
            </a:r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23121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59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7"/>
            <a:endCxn id="6" idx="3"/>
          </p:cNvCxnSpPr>
          <p:nvPr/>
        </p:nvCxnSpPr>
        <p:spPr>
          <a:xfrm rot="5400000" flipH="1" flipV="1">
            <a:off x="2346143" y="37686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91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515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2715" y="48738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7294" y="50250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67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31" name="Right Arrow 30"/>
          <p:cNvSpPr/>
          <p:nvPr/>
        </p:nvSpPr>
        <p:spPr>
          <a:xfrm>
            <a:off x="3886200" y="43434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86200" y="3914001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defined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5436372" y="49473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60194" y="34773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7"/>
            <a:endCxn id="43" idx="3"/>
          </p:cNvCxnSpPr>
          <p:nvPr/>
        </p:nvCxnSpPr>
        <p:spPr>
          <a:xfrm rot="5400000" flipH="1" flipV="1">
            <a:off x="5539083" y="42880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3399" y="32004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75798" y="49808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386915" y="48768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800952" y="46606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43" name="Oval 42"/>
          <p:cNvSpPr/>
          <p:nvPr/>
        </p:nvSpPr>
        <p:spPr>
          <a:xfrm>
            <a:off x="6198372" y="40005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 rot="5400000">
            <a:off x="5616648" y="38975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81600" y="4038600"/>
            <a:ext cx="729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</a:t>
            </a:r>
            <a:r>
              <a:rPr lang="en-US" sz="1200" dirty="0" smtClean="0"/>
              <a:t> *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dirty="0" smtClean="0"/>
              <a:t>)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02828" y="4643735"/>
            <a:ext cx="17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Increase 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i="1" dirty="0" smtClean="0"/>
              <a:t>)</a:t>
            </a:r>
            <a:r>
              <a:rPr lang="en-US" sz="1200" dirty="0" smtClean="0"/>
              <a:t> on s</a:t>
            </a:r>
            <a:r>
              <a:rPr lang="en-US" sz="1200" dirty="0" smtClean="0"/>
              <a:t>uccess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18847" y="54496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 is defined, try to extend by the corresponding value</a:t>
            </a:r>
          </a:p>
          <a:p>
            <a:pPr>
              <a:buFont typeface="Arial"/>
              <a:buChar char="•"/>
            </a:pPr>
            <a:r>
              <a:rPr lang="en-US" dirty="0" smtClean="0"/>
              <a:t>   Increase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 on success and decrease on failure.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276600" y="4559012"/>
            <a:ext cx="1166285" cy="7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VLRRT (DVLRRT)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2011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do we use and populate the directional map?</a:t>
            </a:r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m(</a:t>
            </a:r>
            <a:r>
              <a:rPr lang="en-US" sz="2000" dirty="0" err="1" smtClean="0"/>
              <a:t>Θ</a:t>
            </a:r>
            <a:r>
              <a:rPr lang="en-US" sz="2000" dirty="0" smtClean="0"/>
              <a:t>) is not defined, we compute it using the closest values in the map within the [Θ-π</a:t>
            </a:r>
            <a:r>
              <a:rPr lang="en-US" sz="2000" dirty="0" smtClean="0"/>
              <a:t>/2</a:t>
            </a:r>
            <a:r>
              <a:rPr lang="en-US" sz="2000" dirty="0" smtClean="0"/>
              <a:t> , Θ+π/2] range.</a:t>
            </a:r>
          </a:p>
          <a:p>
            <a:r>
              <a:rPr lang="en-US" sz="2000" dirty="0" smtClean="0"/>
              <a:t>Assign more weight to closer directions (more reliable estimate):</a:t>
            </a:r>
          </a:p>
          <a:p>
            <a:pPr>
              <a:buNone/>
            </a:pPr>
            <a:endParaRPr lang="en-US" sz="2000" i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659057" y="47695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82879" y="32995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5" idx="3"/>
          </p:cNvCxnSpPr>
          <p:nvPr/>
        </p:nvCxnSpPr>
        <p:spPr>
          <a:xfrm rot="5400000" flipH="1" flipV="1">
            <a:off x="693028" y="35908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6084" y="30226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8483" y="48030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6960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54179" y="4847212"/>
            <a:ext cx="8455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3637" y="4482812"/>
            <a:ext cx="295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Θ</a:t>
            </a:r>
            <a:endParaRPr lang="en-US" sz="1300" dirty="0"/>
          </a:p>
        </p:txBody>
      </p:sp>
      <p:sp>
        <p:nvSpPr>
          <p:cNvPr id="12" name="Right Arrow 11"/>
          <p:cNvSpPr/>
          <p:nvPr/>
        </p:nvSpPr>
        <p:spPr>
          <a:xfrm>
            <a:off x="23622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62200" y="3736201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m(</a:t>
            </a:r>
            <a:r>
              <a:rPr lang="en-US" sz="1200" dirty="0" err="1" smtClean="0"/>
              <a:t>Θ</a:t>
            </a:r>
            <a:r>
              <a:rPr lang="en-US" sz="1200" i="1" dirty="0" smtClean="0"/>
              <a:t>)</a:t>
            </a:r>
            <a:r>
              <a:rPr lang="en-US" sz="1200" dirty="0" smtClean="0"/>
              <a:t> is </a:t>
            </a:r>
          </a:p>
          <a:p>
            <a:r>
              <a:rPr lang="en-US" sz="1200" dirty="0" smtClean="0"/>
              <a:t>not defined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783257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07079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7"/>
            <a:endCxn id="26" idx="3"/>
          </p:cNvCxnSpPr>
          <p:nvPr/>
        </p:nvCxnSpPr>
        <p:spPr>
          <a:xfrm rot="5400000" flipH="1" flipV="1">
            <a:off x="3817228" y="3667032"/>
            <a:ext cx="1373320" cy="1051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2683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772223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78379" y="4546600"/>
            <a:ext cx="1181100" cy="3768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8501" y="4482812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1</a:t>
            </a:r>
            <a:endParaRPr lang="en-US" sz="1300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3460841" y="4475580"/>
            <a:ext cx="958618" cy="338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4254212"/>
            <a:ext cx="3642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Θ</a:t>
            </a:r>
            <a:r>
              <a:rPr lang="en-US" sz="1300" baseline="-25000" dirty="0" smtClean="0"/>
              <a:t>2</a:t>
            </a:r>
            <a:endParaRPr lang="en-US" sz="1300" dirty="0"/>
          </a:p>
        </p:txBody>
      </p:sp>
      <p:sp>
        <p:nvSpPr>
          <p:cNvPr id="53" name="Right Arrow 52"/>
          <p:cNvSpPr/>
          <p:nvPr/>
        </p:nvSpPr>
        <p:spPr>
          <a:xfrm>
            <a:off x="5334000" y="4165600"/>
            <a:ext cx="838200" cy="31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03172" y="4845723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726994" y="3375799"/>
            <a:ext cx="152400" cy="152400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7"/>
            <a:endCxn id="61" idx="3"/>
          </p:cNvCxnSpPr>
          <p:nvPr/>
        </p:nvCxnSpPr>
        <p:spPr>
          <a:xfrm rot="5400000" flipH="1" flipV="1">
            <a:off x="6605883" y="4186434"/>
            <a:ext cx="785179" cy="6003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0199" y="3098800"/>
            <a:ext cx="1070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point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42598" y="4879201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53715" y="4775200"/>
            <a:ext cx="328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7265172" y="38989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 rot="5400000">
            <a:off x="6683448" y="3795926"/>
            <a:ext cx="239426" cy="1109522"/>
          </a:xfrm>
          <a:custGeom>
            <a:avLst/>
            <a:gdLst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  <a:gd name="connsiteX7" fmla="*/ 239426 w 239426"/>
              <a:gd name="connsiteY7" fmla="*/ 728522 h 728522"/>
              <a:gd name="connsiteX0" fmla="*/ 239426 w 239426"/>
              <a:gd name="connsiteY0" fmla="*/ 728522 h 728522"/>
              <a:gd name="connsiteX1" fmla="*/ 119713 w 239426"/>
              <a:gd name="connsiteY1" fmla="*/ 708571 h 728522"/>
              <a:gd name="connsiteX2" fmla="*/ 119713 w 239426"/>
              <a:gd name="connsiteY2" fmla="*/ 384212 h 728522"/>
              <a:gd name="connsiteX3" fmla="*/ 0 w 239426"/>
              <a:gd name="connsiteY3" fmla="*/ 364261 h 728522"/>
              <a:gd name="connsiteX4" fmla="*/ 119713 w 239426"/>
              <a:gd name="connsiteY4" fmla="*/ 344310 h 728522"/>
              <a:gd name="connsiteX5" fmla="*/ 119713 w 239426"/>
              <a:gd name="connsiteY5" fmla="*/ 19951 h 728522"/>
              <a:gd name="connsiteX6" fmla="*/ 239426 w 239426"/>
              <a:gd name="connsiteY6" fmla="*/ 0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426" h="728522" stroke="0" extrusionOk="0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  <a:lnTo>
                  <a:pt x="239426" y="728522"/>
                </a:lnTo>
                <a:close/>
              </a:path>
              <a:path w="239426" h="728522" fill="none">
                <a:moveTo>
                  <a:pt x="239426" y="728522"/>
                </a:moveTo>
                <a:cubicBezTo>
                  <a:pt x="173310" y="728522"/>
                  <a:pt x="119713" y="719590"/>
                  <a:pt x="119713" y="708571"/>
                </a:cubicBezTo>
                <a:lnTo>
                  <a:pt x="119713" y="384212"/>
                </a:lnTo>
                <a:cubicBezTo>
                  <a:pt x="119713" y="373193"/>
                  <a:pt x="66116" y="364261"/>
                  <a:pt x="0" y="364261"/>
                </a:cubicBezTo>
                <a:cubicBezTo>
                  <a:pt x="66116" y="364261"/>
                  <a:pt x="119713" y="355329"/>
                  <a:pt x="119713" y="344310"/>
                </a:cubicBezTo>
                <a:lnTo>
                  <a:pt x="119713" y="19951"/>
                </a:lnTo>
                <a:cubicBezTo>
                  <a:pt x="119713" y="8932"/>
                  <a:pt x="173310" y="0"/>
                  <a:pt x="239426" y="0"/>
                </a:cubicBezTo>
              </a:path>
            </a:pathLst>
          </a:custGeom>
          <a:scene3d>
            <a:camera prst="orthographicFront">
              <a:rot lat="0" lon="0" rev="312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477000" y="4038600"/>
            <a:ext cx="42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D*</a:t>
            </a:r>
            <a:r>
              <a:rPr lang="en-US" sz="1200" dirty="0" err="1" smtClean="0"/>
              <a:t>ε</a:t>
            </a:r>
            <a:endParaRPr lang="en-US" sz="12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5251450" y="5181600"/>
          <a:ext cx="3022600" cy="406400"/>
        </p:xfrm>
        <a:graphic>
          <a:graphicData uri="http://schemas.openxmlformats.org/presentationml/2006/ole">
            <p:oleObj spid="_x0000_s7171" name="Equation" r:id="rId3" imgW="3022600" imgH="406400" progId="Equation.3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3400" y="5791200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 If the extension succeeds, scale up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). Else scale it down.</a:t>
            </a:r>
          </a:p>
          <a:p>
            <a:pPr>
              <a:buFont typeface="Arial"/>
              <a:buChar char="•"/>
            </a:pPr>
            <a:r>
              <a:rPr lang="en-US" dirty="0" smtClean="0"/>
              <a:t>   N</a:t>
            </a:r>
            <a:r>
              <a:rPr lang="en-US" dirty="0" smtClean="0"/>
              <a:t>ew nodes </a:t>
            </a:r>
            <a:r>
              <a:rPr lang="en-US" dirty="0" smtClean="0"/>
              <a:t>inherit </a:t>
            </a:r>
            <a:r>
              <a:rPr lang="en-US" dirty="0" err="1" smtClean="0"/>
              <a:t>m(</a:t>
            </a:r>
            <a:r>
              <a:rPr lang="en-US" dirty="0" err="1" smtClean="0"/>
              <a:t>Θ</a:t>
            </a:r>
            <a:r>
              <a:rPr lang="en-US" dirty="0" smtClean="0"/>
              <a:t>) = </a:t>
            </a:r>
            <a:r>
              <a:rPr lang="en-US" dirty="0" err="1" smtClean="0"/>
              <a:t>ε</a:t>
            </a:r>
            <a:r>
              <a:rPr lang="en-US" dirty="0" smtClean="0"/>
              <a:t> and </a:t>
            </a:r>
            <a:r>
              <a:rPr lang="en-US" dirty="0" err="1" smtClean="0"/>
              <a:t>m(Θ+π</a:t>
            </a:r>
            <a:r>
              <a:rPr lang="en-US" dirty="0" smtClean="0"/>
              <a:t>) = </a:t>
            </a:r>
            <a:r>
              <a:rPr lang="en-US" smtClean="0"/>
              <a:t>ε </a:t>
            </a:r>
            <a:r>
              <a:rPr lang="en-US" dirty="0" smtClean="0"/>
              <a:t>into their directional maps.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yet to specify how to increase and decrease </a:t>
            </a:r>
            <a:r>
              <a:rPr lang="en-US" sz="2000" dirty="0" err="1" smtClean="0"/>
              <a:t>ε</a:t>
            </a:r>
            <a:r>
              <a:rPr lang="en-US" sz="2000" dirty="0" smtClean="0"/>
              <a:t> values:</a:t>
            </a:r>
          </a:p>
          <a:p>
            <a:pPr lvl="1"/>
            <a:r>
              <a:rPr lang="en-US" sz="1600" dirty="0" smtClean="0"/>
              <a:t>Empirical results show best performance with a high increase rate and a higher decrease rate.</a:t>
            </a:r>
          </a:p>
          <a:p>
            <a:r>
              <a:rPr lang="en-US" sz="2000" dirty="0" smtClean="0"/>
              <a:t>We compared the performance of our algorithms with RRT in terms of running time and success in reaching the goal in several worlds: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124200"/>
          <a:ext cx="609600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Avg. Success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Time (ms)</a:t>
                      </a:r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12.0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13.3</a:t>
                      </a:r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obstructed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13.4</a:t>
                      </a:r>
                      <a:endParaRPr lang="en-US" sz="1600" dirty="0"/>
                    </a:p>
                  </a:txBody>
                  <a:tcPr/>
                </a:tc>
              </a:tr>
              <a:tr h="218441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17.2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10.6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10.6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39.2</a:t>
                      </a:r>
                      <a:endParaRPr lang="en-US" sz="1600" dirty="0"/>
                    </a:p>
                  </a:txBody>
                  <a:tcPr/>
                </a:tc>
              </a:tr>
              <a:tr h="2453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33.6</a:t>
                      </a:r>
                      <a:endParaRPr lang="en-US" sz="1600" dirty="0"/>
                    </a:p>
                  </a:txBody>
                  <a:tcPr/>
                </a:tc>
              </a:tr>
              <a:tr h="3317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DVLRRT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cluttered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33.7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VL and DVLRRT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data shows that our algorithms perform similarly in worlds where RRT performs well</a:t>
            </a:r>
          </a:p>
          <a:p>
            <a:r>
              <a:rPr lang="en-US" sz="2000" dirty="0" smtClean="0"/>
              <a:t>Our algorithms outperform RRT in situations where it does not fare well!</a:t>
            </a:r>
          </a:p>
          <a:p>
            <a:r>
              <a:rPr lang="en-US" sz="2000" dirty="0" smtClean="0"/>
              <a:t>Adapting by using the information collected over time is better for planning.</a:t>
            </a:r>
          </a:p>
          <a:p>
            <a:r>
              <a:rPr lang="en-US" sz="2000" dirty="0" smtClean="0"/>
              <a:t>Can we obtain similar gains in </a:t>
            </a:r>
            <a:r>
              <a:rPr lang="en-US" sz="2000" dirty="0" err="1" smtClean="0"/>
              <a:t>replanning</a:t>
            </a:r>
            <a:r>
              <a:rPr lang="en-US" sz="2000" dirty="0" smtClean="0"/>
              <a:t>? How can we use the gathered data to inform </a:t>
            </a:r>
            <a:r>
              <a:rPr lang="en-US" sz="2000" dirty="0" err="1" smtClean="0"/>
              <a:t>replanning</a:t>
            </a:r>
            <a:r>
              <a:rPr lang="en-US" sz="2000" dirty="0" smtClean="0"/>
              <a:t>?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647</Words>
  <Application>Microsoft Macintosh PowerPoint</Application>
  <PresentationFormat>On-screen Show (4:3)</PresentationFormat>
  <Paragraphs>136</Paragraphs>
  <Slides>6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Equation</vt:lpstr>
      <vt:lpstr>Variable Length RRT (VLRRT)</vt:lpstr>
      <vt:lpstr>Variable Length RRT (VLRRT)</vt:lpstr>
      <vt:lpstr>Directional VLRRT (DVLRRT)</vt:lpstr>
      <vt:lpstr>Directional VLRRT (DVLRRT)</vt:lpstr>
      <vt:lpstr>Evaluating VL and DVLRRT</vt:lpstr>
      <vt:lpstr>Evaluating VL and DVLRRT</vt:lpstr>
    </vt:vector>
  </TitlesOfParts>
  <Company>FCT-UNL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Length RRT (VLRRT)</dc:title>
  <dc:creator>Bernardo Toninho</dc:creator>
  <cp:lastModifiedBy>Bernardo Toninho</cp:lastModifiedBy>
  <cp:revision>39</cp:revision>
  <dcterms:created xsi:type="dcterms:W3CDTF">2010-04-24T18:22:24Z</dcterms:created>
  <dcterms:modified xsi:type="dcterms:W3CDTF">2010-04-24T22:42:39Z</dcterms:modified>
</cp:coreProperties>
</file>