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F086-2E90-4A73-B68E-6545652521FA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87400-6266-4A87-B3B6-FBB9C1484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8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Cadre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Contexte du projet</a:t>
            </a:r>
            <a:r>
              <a:rPr lang="fr-FR" dirty="0"/>
              <a:t> : </a:t>
            </a:r>
            <a:r>
              <a:rPr lang="fr-FR" dirty="0" err="1"/>
              <a:t>NexaCRM</a:t>
            </a:r>
            <a:r>
              <a:rPr lang="fr-FR" dirty="0"/>
              <a:t> cherche à optimiser la gestion de la relation client via l’IA.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Enjeu principal</a:t>
            </a:r>
            <a:r>
              <a:rPr lang="fr-FR" dirty="0"/>
              <a:t> : Réduction du </a:t>
            </a:r>
            <a:r>
              <a:rPr lang="fr-FR" dirty="0" err="1"/>
              <a:t>churn</a:t>
            </a:r>
            <a:r>
              <a:rPr lang="fr-FR" dirty="0"/>
              <a:t>, un problème critique dans le secteur du SaaS et du CRM.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Pourquoi maintenant ?</a:t>
            </a:r>
            <a:r>
              <a:rPr lang="fr-FR" dirty="0"/>
              <a:t> : Hausse du </a:t>
            </a:r>
            <a:r>
              <a:rPr lang="fr-FR" dirty="0" err="1"/>
              <a:t>churn</a:t>
            </a:r>
            <a:r>
              <a:rPr lang="fr-FR" dirty="0"/>
              <a:t> de 10 % à 18 % en 6 mois, nécessité d’une solution prédictive.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Technologies impliquées</a:t>
            </a:r>
            <a:r>
              <a:rPr lang="fr-FR" dirty="0"/>
              <a:t> : Big Data, Machine Learning, Cloud </a:t>
            </a:r>
            <a:r>
              <a:rPr lang="fr-FR" dirty="0" err="1"/>
              <a:t>Computing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Problématique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Défi principal</a:t>
            </a:r>
            <a:r>
              <a:rPr lang="fr-FR" dirty="0"/>
              <a:t> : Anticiper et réduire le </a:t>
            </a:r>
            <a:r>
              <a:rPr lang="fr-FR" dirty="0" err="1"/>
              <a:t>churn</a:t>
            </a:r>
            <a:r>
              <a:rPr lang="fr-FR" dirty="0"/>
              <a:t> en analysant le comportement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Difficultés actuelles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Volume important de données clients difficilement exploitables manuellement.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Manque de proactivité dans les stratégies de fidélisation.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Solutions classiques insuffisantes pour une prédiction fiable.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Question centrale</a:t>
            </a:r>
            <a:r>
              <a:rPr lang="fr-FR" dirty="0"/>
              <a:t> : Comment un modèle IA peut-il améliorer la prédiction du </a:t>
            </a:r>
            <a:r>
              <a:rPr lang="fr-FR" dirty="0" err="1"/>
              <a:t>churn</a:t>
            </a:r>
            <a:r>
              <a:rPr lang="fr-FR" dirty="0"/>
              <a:t> et automatiser les actions de fidélisation ?</a:t>
            </a:r>
          </a:p>
          <a:p>
            <a:endParaRPr lang="fr-FR" dirty="0"/>
          </a:p>
          <a:p>
            <a:r>
              <a:rPr lang="fr-FR" b="1" dirty="0"/>
              <a:t>3. Objectifs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Optimiser la prédiction du </a:t>
            </a:r>
            <a:r>
              <a:rPr lang="fr-FR" b="1" dirty="0" err="1"/>
              <a:t>churn</a:t>
            </a:r>
            <a:r>
              <a:rPr lang="fr-FR" dirty="0"/>
              <a:t> avec un modèle IA dépassant 85 % de précision.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Automatiser l’identification des clients à risque</a:t>
            </a:r>
            <a:r>
              <a:rPr lang="fr-FR" dirty="0"/>
              <a:t> et proposer des recommandations ciblées.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Faciliter l’adoption de l’outil par les équipes commerciales</a:t>
            </a:r>
            <a:r>
              <a:rPr lang="fr-FR" dirty="0"/>
              <a:t> via une interface intuitive.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Réduire le </a:t>
            </a:r>
            <a:r>
              <a:rPr lang="fr-FR" b="1" dirty="0" err="1"/>
              <a:t>churn</a:t>
            </a:r>
            <a:r>
              <a:rPr lang="fr-FR" b="1" dirty="0"/>
              <a:t> d’au moins 20 %</a:t>
            </a:r>
            <a:r>
              <a:rPr lang="fr-FR" dirty="0"/>
              <a:t> en intégrant une approche data-</a:t>
            </a:r>
            <a:r>
              <a:rPr lang="fr-FR" dirty="0" err="1"/>
              <a:t>driven</a:t>
            </a:r>
            <a:r>
              <a:rPr lang="fr-FR" dirty="0"/>
              <a:t> dans la stratégie CRM.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9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Veille Technologique </a:t>
            </a:r>
            <a:r>
              <a:rPr lang="fr-FR" b="1" i="1" dirty="0"/>
              <a:t>(En fonction du cadre du projet, outils et rendu)</a:t>
            </a:r>
            <a:endParaRPr lang="fr-FR" b="1" dirty="0"/>
          </a:p>
          <a:p>
            <a:r>
              <a:rPr lang="fr-FR" dirty="0"/>
              <a:t>🔹 </a:t>
            </a:r>
            <a:r>
              <a:rPr lang="fr-FR" b="1" dirty="0"/>
              <a:t>Objectif</a:t>
            </a:r>
            <a:r>
              <a:rPr lang="fr-FR" dirty="0"/>
              <a:t> : Identifier les évolutions technologiques pertinentes pour le projet </a:t>
            </a:r>
            <a:r>
              <a:rPr lang="fr-FR" dirty="0" err="1"/>
              <a:t>NexaCore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Méthodologie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Surveillance des avancées en </a:t>
            </a:r>
            <a:r>
              <a:rPr lang="fr-FR" b="1" dirty="0"/>
              <a:t>Machine Learning</a:t>
            </a:r>
            <a:r>
              <a:rPr lang="fr-FR" dirty="0"/>
              <a:t>, </a:t>
            </a:r>
            <a:r>
              <a:rPr lang="fr-FR" b="1" dirty="0"/>
              <a:t>Big Data</a:t>
            </a:r>
            <a:r>
              <a:rPr lang="fr-FR" dirty="0"/>
              <a:t>, </a:t>
            </a:r>
            <a:r>
              <a:rPr lang="fr-FR" b="1" dirty="0"/>
              <a:t>Cloud </a:t>
            </a:r>
            <a:r>
              <a:rPr lang="fr-FR" b="1" dirty="0" err="1"/>
              <a:t>Computing</a:t>
            </a:r>
            <a:r>
              <a:rPr lang="fr-FR" dirty="0"/>
              <a:t> et </a:t>
            </a:r>
            <a:r>
              <a:rPr lang="fr-FR" b="1" dirty="0"/>
              <a:t>DevOps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Étude des </a:t>
            </a:r>
            <a:r>
              <a:rPr lang="fr-FR" b="1" dirty="0"/>
              <a:t>meilleures pratiques dans la prédiction du </a:t>
            </a:r>
            <a:r>
              <a:rPr lang="fr-FR" b="1" dirty="0" err="1"/>
              <a:t>churn</a:t>
            </a:r>
            <a:r>
              <a:rPr lang="fr-FR" dirty="0"/>
              <a:t> (benchmarking avec d’autres solutions CRM).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Utilisation d’</a:t>
            </a:r>
            <a:r>
              <a:rPr lang="fr-FR" b="1" dirty="0"/>
              <a:t>outils de veille</a:t>
            </a:r>
            <a:r>
              <a:rPr lang="fr-FR" dirty="0"/>
              <a:t> : Google Scholar, </a:t>
            </a:r>
            <a:r>
              <a:rPr lang="fr-FR" dirty="0" err="1"/>
              <a:t>ArXiv</a:t>
            </a:r>
            <a:r>
              <a:rPr lang="fr-FR" dirty="0"/>
              <a:t>, OWASP pour la sécurité, rapports Gartner.</a:t>
            </a:r>
          </a:p>
          <a:p>
            <a:r>
              <a:rPr lang="fr-FR" dirty="0"/>
              <a:t>🔹 </a:t>
            </a:r>
            <a:r>
              <a:rPr lang="fr-FR" b="1" dirty="0"/>
              <a:t>Résultats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Adoption du modèle hybride temps réel &amp; batch</a:t>
            </a:r>
            <a:r>
              <a:rPr lang="fr-FR" dirty="0"/>
              <a:t> pour l’analyse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Sélection de technologies performantes</a:t>
            </a:r>
            <a:r>
              <a:rPr lang="fr-FR" dirty="0"/>
              <a:t> : Apache Spark (Big Data), </a:t>
            </a:r>
            <a:r>
              <a:rPr lang="fr-FR" dirty="0" err="1"/>
              <a:t>XGBoost</a:t>
            </a:r>
            <a:r>
              <a:rPr lang="fr-FR" dirty="0"/>
              <a:t> (Modèle IA), </a:t>
            </a:r>
            <a:r>
              <a:rPr lang="fr-FR" dirty="0" err="1"/>
              <a:t>Kubernetes</a:t>
            </a:r>
            <a:r>
              <a:rPr lang="fr-FR" dirty="0"/>
              <a:t> (scalabilité).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Optimisation </a:t>
            </a:r>
            <a:r>
              <a:rPr lang="fr-FR" b="1" dirty="0" err="1"/>
              <a:t>FinOps</a:t>
            </a:r>
            <a:r>
              <a:rPr lang="fr-FR" dirty="0"/>
              <a:t> pour réduire les coûts cloud de 15 %.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2. Architecture et Configuration du Système</a:t>
            </a:r>
          </a:p>
          <a:p>
            <a:r>
              <a:rPr lang="fr-FR" b="1" dirty="0"/>
              <a:t>📌 Présentation de l’Architecture Générale</a:t>
            </a:r>
          </a:p>
          <a:p>
            <a:r>
              <a:rPr lang="fr-FR" dirty="0"/>
              <a:t>🔹 </a:t>
            </a:r>
            <a:r>
              <a:rPr lang="fr-FR" b="1" dirty="0"/>
              <a:t>Système basé sur une approche </a:t>
            </a:r>
            <a:r>
              <a:rPr lang="fr-FR" b="1" dirty="0" err="1"/>
              <a:t>microservices</a:t>
            </a:r>
            <a:r>
              <a:rPr lang="fr-FR" dirty="0"/>
              <a:t> pour garantir la scalabilité et la résilience.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Infrastructure déployée sur un cloud hybride (AWS/GCP)</a:t>
            </a:r>
            <a:r>
              <a:rPr lang="fr-FR" dirty="0"/>
              <a:t> avec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Backend (</a:t>
            </a:r>
            <a:r>
              <a:rPr lang="fr-FR" b="1" dirty="0" err="1"/>
              <a:t>FastAPI</a:t>
            </a:r>
            <a:r>
              <a:rPr lang="fr-FR" b="1" dirty="0"/>
              <a:t>, Flask)</a:t>
            </a:r>
            <a:r>
              <a:rPr lang="fr-FR" dirty="0"/>
              <a:t> pour la gestion des requêtes.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Base de données (PostgreSQL, MongoDB, </a:t>
            </a:r>
            <a:r>
              <a:rPr lang="fr-FR" b="1" dirty="0" err="1"/>
              <a:t>Snowflake</a:t>
            </a:r>
            <a:r>
              <a:rPr lang="fr-FR" b="1" dirty="0"/>
              <a:t>)</a:t>
            </a:r>
            <a:r>
              <a:rPr lang="fr-FR" dirty="0"/>
              <a:t> pour le stockage structuré et non structuré.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Pipeline ETL (Apache Spark, Kafka, </a:t>
            </a:r>
            <a:r>
              <a:rPr lang="fr-FR" b="1" dirty="0" err="1"/>
              <a:t>Airflow</a:t>
            </a:r>
            <a:r>
              <a:rPr lang="fr-FR" b="1" dirty="0"/>
              <a:t>)</a:t>
            </a:r>
            <a:r>
              <a:rPr lang="fr-FR" dirty="0"/>
              <a:t> pour le traitement des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Moteur IA (</a:t>
            </a:r>
            <a:r>
              <a:rPr lang="fr-FR" b="1" dirty="0" err="1"/>
              <a:t>TensorFlow</a:t>
            </a:r>
            <a:r>
              <a:rPr lang="fr-FR" b="1" dirty="0"/>
              <a:t>, </a:t>
            </a:r>
            <a:r>
              <a:rPr lang="fr-FR" b="1" dirty="0" err="1"/>
              <a:t>XGBoost</a:t>
            </a:r>
            <a:r>
              <a:rPr lang="fr-FR" b="1" dirty="0"/>
              <a:t>)</a:t>
            </a:r>
            <a:r>
              <a:rPr lang="fr-FR" dirty="0"/>
              <a:t> pour l’entraînement et la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Interface utilisateur (</a:t>
            </a:r>
            <a:r>
              <a:rPr lang="fr-FR" b="1" dirty="0" err="1"/>
              <a:t>React</a:t>
            </a:r>
            <a:r>
              <a:rPr lang="fr-FR" b="1" dirty="0"/>
              <a:t>, </a:t>
            </a:r>
            <a:r>
              <a:rPr lang="fr-FR" b="1" dirty="0" err="1"/>
              <a:t>Streamlit</a:t>
            </a:r>
            <a:r>
              <a:rPr lang="fr-FR" b="1" dirty="0"/>
              <a:t>, Power BI)</a:t>
            </a:r>
            <a:r>
              <a:rPr lang="fr-FR" dirty="0"/>
              <a:t> pour la visualisation des scores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630110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552" y="1087373"/>
            <a:ext cx="7588894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0521" y="4446530"/>
            <a:ext cx="618490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5945" y="4339130"/>
            <a:ext cx="470534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600" y="1123950"/>
            <a:ext cx="7833048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014" marR="5080" indent="-2011045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P</a:t>
            </a:r>
            <a:r>
              <a:rPr spc="-70" dirty="0" err="1"/>
              <a:t>résentation</a:t>
            </a:r>
            <a:r>
              <a:rPr spc="-70" dirty="0"/>
              <a:t> </a:t>
            </a:r>
            <a:r>
              <a:rPr dirty="0"/>
              <a:t>au</a:t>
            </a:r>
            <a:r>
              <a:rPr spc="-405" dirty="0"/>
              <a:t> </a:t>
            </a:r>
            <a:r>
              <a:rPr spc="-215" dirty="0"/>
              <a:t>jury</a:t>
            </a:r>
            <a:r>
              <a:rPr lang="fr-FR" spc="-375" dirty="0"/>
              <a:t> </a:t>
            </a:r>
            <a:r>
              <a:rPr spc="-25" dirty="0"/>
              <a:t>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2495" y="2861775"/>
            <a:ext cx="5020310" cy="44830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609600">
              <a:lnSpc>
                <a:spcPct val="79500"/>
              </a:lnSpc>
              <a:spcBef>
                <a:spcPts val="470"/>
              </a:spcBef>
            </a:pPr>
            <a:r>
              <a:rPr sz="1550" spc="-40" dirty="0">
                <a:solidFill>
                  <a:srgbClr val="595959"/>
                </a:solidFill>
                <a:latin typeface="Verdana"/>
                <a:cs typeface="Verdana"/>
              </a:rPr>
              <a:t>Titre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595959"/>
                </a:solidFill>
                <a:latin typeface="Verdana"/>
                <a:cs typeface="Verdana"/>
              </a:rPr>
              <a:t>RNCP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595959"/>
                </a:solidFill>
                <a:latin typeface="Verdana"/>
                <a:cs typeface="Verdana"/>
              </a:rPr>
              <a:t>N°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40" dirty="0">
                <a:solidFill>
                  <a:srgbClr val="595959"/>
                </a:solidFill>
                <a:latin typeface="Verdana"/>
                <a:cs typeface="Verdana"/>
              </a:rPr>
              <a:t>36286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204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Niveau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65" dirty="0">
                <a:solidFill>
                  <a:srgbClr val="595959"/>
                </a:solidFill>
                <a:latin typeface="Verdana"/>
                <a:cs typeface="Verdana"/>
              </a:rPr>
              <a:t>7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(Bac+5) </a:t>
            </a:r>
            <a:r>
              <a:rPr sz="1550" spc="-25" dirty="0">
                <a:solidFill>
                  <a:srgbClr val="595959"/>
                </a:solidFill>
                <a:latin typeface="Verdana"/>
                <a:cs typeface="Verdana"/>
              </a:rPr>
              <a:t>“Expert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595959"/>
                </a:solidFill>
                <a:latin typeface="Verdana"/>
                <a:cs typeface="Verdana"/>
              </a:rPr>
              <a:t>en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Informatique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Verdana"/>
                <a:cs typeface="Verdana"/>
              </a:rPr>
              <a:t>et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595959"/>
                </a:solidFill>
                <a:latin typeface="Verdana"/>
                <a:cs typeface="Verdana"/>
              </a:rPr>
              <a:t>Systèmes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d’Information”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C31E36-602C-6FFE-1C72-9D007D7DC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56127"/>
            <a:ext cx="7429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3610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Méthodes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collecte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besoins</a:t>
            </a:r>
            <a:endParaRPr sz="1800">
              <a:latin typeface="Arial"/>
              <a:cs typeface="Arial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Description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Fonctionnalités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Requises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Clr>
                <a:srgbClr val="595959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12700" marR="173355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répondre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besoins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spécifiques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endParaRPr sz="1800">
              <a:latin typeface="Arial MT"/>
              <a:cs typeface="Arial MT"/>
            </a:endParaRPr>
          </a:p>
          <a:p>
            <a:pPr marL="340995" lvl="2" indent="-138430">
              <a:lnSpc>
                <a:spcPct val="100000"/>
              </a:lnSpc>
              <a:spcBef>
                <a:spcPts val="32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Mettre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évidence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essentielles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qui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contribuent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directement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objectifs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concernant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l’option.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2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54695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4.3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Priorisation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Fonctionnalités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739140" indent="328295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Hiérarchiser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importance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leur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criticité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l'atteinte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objectifs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critères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déterminer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priorité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tels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l'impact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sécurité,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l'utilité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utilisateurs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finaux,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complexité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œuvre.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sauvegarde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90675"/>
            <a:ext cx="8322309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7359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4.4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Exigences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Spécifiques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Matière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Sécurité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Traitement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des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328295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fonctionnelles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spécifiques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sécurité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telles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contrôles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d'accès,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cryptage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mécanismes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sauvegarde.</a:t>
            </a:r>
            <a:endParaRPr sz="1800">
              <a:latin typeface="Arial MT"/>
              <a:cs typeface="Arial MT"/>
            </a:endParaRPr>
          </a:p>
          <a:p>
            <a:pPr marL="12700" marR="588645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Détailler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garantir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aux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réglementations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protection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sécurité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l'information.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46440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4.5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Validation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Besoins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avec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Parties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Prenantes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528320" indent="328295" algn="just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Impliquer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pertinentes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validation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besoins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fonctionnels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s'assurer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qu'ils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répondent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Documenter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retours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commentaires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proposées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intégrer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ajustements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liste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besoins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fonctionnels.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90675"/>
            <a:ext cx="8183880" cy="2549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Infrastructure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Environnement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Déploiement</a:t>
            </a:r>
            <a:endParaRPr sz="1800">
              <a:latin typeface="Arial"/>
              <a:cs typeface="Arial"/>
            </a:endParaRPr>
          </a:p>
          <a:p>
            <a:pPr marL="12700" marR="5080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Description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l'infrastructure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matérielle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Présenter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composants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matériels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utilisés,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serveurs,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équipements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réseau,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dispositifs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stockage.</a:t>
            </a:r>
            <a:endParaRPr sz="1800">
              <a:latin typeface="Arial MT"/>
              <a:cs typeface="Arial MT"/>
            </a:endParaRPr>
          </a:p>
          <a:p>
            <a:pPr marL="12700" marR="248920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l'environnement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déploiement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Détailler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environnements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déploiement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(cloud,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on-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premise,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hybride)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justifier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besoins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800">
              <a:latin typeface="Arial MT"/>
              <a:cs typeface="Arial MT"/>
            </a:endParaRPr>
          </a:p>
          <a:p>
            <a:pPr marL="340995" lvl="2" indent="-138430">
              <a:lnSpc>
                <a:spcPct val="100000"/>
              </a:lnSpc>
              <a:spcBef>
                <a:spcPts val="320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Configurations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réseau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sécurité…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89009"/>
            <a:ext cx="8234680" cy="19665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5.2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Technologies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Outils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Utilisés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12700" marR="334010" indent="292735">
              <a:lnSpc>
                <a:spcPts val="1900"/>
              </a:lnSpc>
              <a:buChar char="-"/>
              <a:tabLst>
                <a:tab pos="30543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Algorithmes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frameworks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65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algorithmes,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frameworks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bibliothèques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traitement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sécurité,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comme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Hadoop,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Spark, TensorFlow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big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65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AES,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RSA</a:t>
            </a:r>
            <a:r>
              <a:rPr sz="165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sécurité.</a:t>
            </a:r>
            <a:endParaRPr sz="1650">
              <a:latin typeface="Arial MT"/>
              <a:cs typeface="Arial MT"/>
            </a:endParaRPr>
          </a:p>
          <a:p>
            <a:pPr marL="316865" indent="-128905">
              <a:lnSpc>
                <a:spcPts val="1805"/>
              </a:lnSpc>
              <a:buChar char="-"/>
              <a:tabLst>
                <a:tab pos="31686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développement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Mentionner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environnements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endParaRPr sz="1650">
              <a:latin typeface="Arial MT"/>
              <a:cs typeface="Arial MT"/>
            </a:endParaRPr>
          </a:p>
          <a:p>
            <a:pPr marL="12700" marR="88900">
              <a:lnSpc>
                <a:spcPts val="1900"/>
              </a:lnSpc>
              <a:spcBef>
                <a:spcPts val="90"/>
              </a:spcBef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développement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intégrés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(IDE),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systèmes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contrôle</a:t>
            </a:r>
            <a:r>
              <a:rPr sz="165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version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(comme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Git),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65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65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65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(comme</a:t>
            </a:r>
            <a:r>
              <a:rPr sz="165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Jira).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5987"/>
            <a:ext cx="823912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5.3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Alerting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43434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monitoring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Présenter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surveillance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monitoring utilisés.</a:t>
            </a:r>
            <a:endParaRPr sz="1800">
              <a:latin typeface="Arial MT"/>
              <a:cs typeface="Arial MT"/>
            </a:endParaRPr>
          </a:p>
          <a:p>
            <a:pPr marL="12700" marR="5080" indent="324485">
              <a:lnSpc>
                <a:spcPts val="2050"/>
              </a:lnSpc>
              <a:buChar char="-"/>
              <a:tabLst>
                <a:tab pos="337185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Techniques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incidents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méthodes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employées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anomalies,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incidents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leur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réponse</a:t>
            </a:r>
            <a:endParaRPr sz="1800">
              <a:latin typeface="Arial MT"/>
              <a:cs typeface="Arial MT"/>
            </a:endParaRPr>
          </a:p>
          <a:p>
            <a:pPr marL="12700" marR="639445" indent="328295">
              <a:lnSpc>
                <a:spcPts val="2050"/>
              </a:lnSpc>
              <a:spcBef>
                <a:spcPts val="10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Logs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audits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logs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audits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pour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surveiller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l'activité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228965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5.4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Plans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Sauvegarde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Récupération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21717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sauvegarde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méthodes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sauvegarde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assurer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continuité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opérations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en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panne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d'incident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sécurité.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après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sinistre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Détailler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récupération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tests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reprise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après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sinistre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garantir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résilience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face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aux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interruptions.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2:</a:t>
            </a:r>
            <a:r>
              <a:rPr spc="5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11877"/>
            <a:ext cx="47847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6.1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Élaboration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du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Planning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Gestion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Ressources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219749"/>
            <a:ext cx="8106409" cy="1450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87020">
              <a:lnSpc>
                <a:spcPts val="1635"/>
              </a:lnSpc>
              <a:spcBef>
                <a:spcPts val="95"/>
              </a:spcBef>
              <a:buChar char="-"/>
              <a:tabLst>
                <a:tab pos="469265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Méthode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(Agile,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scrum,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cascade…)</a:t>
            </a:r>
            <a:endParaRPr sz="1400">
              <a:latin typeface="Arial MT"/>
              <a:cs typeface="Arial MT"/>
            </a:endParaRPr>
          </a:p>
          <a:p>
            <a:pPr marL="12700" marR="20955" indent="302260">
              <a:lnSpc>
                <a:spcPts val="1590"/>
              </a:lnSpc>
              <a:spcBef>
                <a:spcPts val="80"/>
              </a:spcBef>
              <a:buChar char="-"/>
              <a:tabLst>
                <a:tab pos="314960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Création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d'un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planning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détaillé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étapes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projet,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y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compris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phases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conception,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développement,</a:t>
            </a:r>
            <a:r>
              <a:rPr sz="1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test,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déploiement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maintenance.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Utiliser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comme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Gantt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charts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visualiser</a:t>
            </a:r>
            <a:r>
              <a:rPr sz="14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planning.</a:t>
            </a:r>
            <a:endParaRPr sz="1400">
              <a:latin typeface="Arial MT"/>
              <a:cs typeface="Arial MT"/>
            </a:endParaRPr>
          </a:p>
          <a:p>
            <a:pPr marL="12700" marR="5080" indent="244475">
              <a:lnSpc>
                <a:spcPts val="1590"/>
              </a:lnSpc>
              <a:spcBef>
                <a:spcPts val="5"/>
              </a:spcBef>
              <a:buChar char="-"/>
              <a:tabLst>
                <a:tab pos="257175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Allocation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ressources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comment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ressources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humaines,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matérielles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financières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sont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allouées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chaque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phase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rôles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responsabilités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chaque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membre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l'équipe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04391"/>
            <a:ext cx="8305800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6.2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Suivi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l'Avancement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Gestion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Risques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Définir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(KPI)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suivre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l'avancement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Exemples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respect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délais,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respect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budget,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livrables.</a:t>
            </a:r>
            <a:endParaRPr sz="1800">
              <a:latin typeface="Arial MT"/>
              <a:cs typeface="Arial MT"/>
            </a:endParaRPr>
          </a:p>
          <a:p>
            <a:pPr marL="12700" marR="156210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potentiels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élaborer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mitigation.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Inclure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matrice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probabilité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l'impact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risque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définir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appropriées.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9725" y="4259878"/>
            <a:ext cx="126238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spc="-10" dirty="0">
                <a:solidFill>
                  <a:srgbClr val="595959"/>
                </a:solidFill>
                <a:latin typeface="Calibri"/>
                <a:cs typeface="Calibri"/>
              </a:rPr>
              <a:t>Georges Coudrier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spc="-10" dirty="0">
                <a:solidFill>
                  <a:srgbClr val="595959"/>
                </a:solidFill>
                <a:latin typeface="Calibri"/>
                <a:cs typeface="Calibri"/>
              </a:rPr>
              <a:t>2023-2025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2025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5475" y="4167478"/>
            <a:ext cx="15576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Hubert Plessis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dirty="0" err="1">
                <a:solidFill>
                  <a:srgbClr val="595959"/>
                </a:solidFill>
                <a:latin typeface="Calibri"/>
                <a:cs typeface="Calibri"/>
              </a:rPr>
              <a:t>Piter</a:t>
            </a: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 - </a:t>
            </a:r>
            <a:r>
              <a:rPr lang="fr-FR" sz="1200" dirty="0" err="1">
                <a:solidFill>
                  <a:srgbClr val="595959"/>
                </a:solidFill>
                <a:latin typeface="Calibri"/>
                <a:cs typeface="Calibri"/>
              </a:rPr>
              <a:t>Nante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055621-96D6-60BF-346B-E8818E0AE2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66875"/>
            <a:ext cx="1809750" cy="18097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7187E4-2F81-88F6-605F-291D2F8B1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15" y="1940560"/>
            <a:ext cx="1262380" cy="12623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A79CD62-3C59-C4E9-9C56-F1C9FFFB6EA9}"/>
              </a:ext>
            </a:extLst>
          </p:cNvPr>
          <p:cNvSpPr txBox="1"/>
          <p:nvPr/>
        </p:nvSpPr>
        <p:spPr>
          <a:xfrm>
            <a:off x="381000" y="303977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Comment résoudre le problème</a:t>
            </a:r>
            <a:b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</a:br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de </a:t>
            </a:r>
            <a:r>
              <a:rPr lang="fr-FR" sz="3200" b="1" dirty="0" err="1">
                <a:solidFill>
                  <a:srgbClr val="595959"/>
                </a:solidFill>
                <a:latin typeface="Calibri"/>
                <a:cs typeface="Calibri"/>
              </a:rPr>
              <a:t>churn</a:t>
            </a:r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 au sein de l’entreprise </a:t>
            </a:r>
            <a:r>
              <a:rPr lang="fr-FR" sz="3200" b="1" dirty="0" err="1">
                <a:solidFill>
                  <a:srgbClr val="595959"/>
                </a:solidFill>
                <a:latin typeface="Calibri"/>
                <a:cs typeface="Calibri"/>
              </a:rPr>
              <a:t>NexaCRM</a:t>
            </a:r>
            <a:endParaRPr lang="fr-F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318500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6.3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Communication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Coordination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avec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Parties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Prenantes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147955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incluant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une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cadrage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ts val="205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Engagement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prenantes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(DSI,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MOA,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clients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externes/internes,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consultants)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impliquées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au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techniques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gérer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assurer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engagement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(ateliers,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feedback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régulier,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démonstrations).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7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5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Conception</a:t>
            </a:r>
            <a:r>
              <a:rPr spc="1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l’application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555180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Modélisation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l’application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(UML)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Architecture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structure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DB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Environnements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contraintes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non-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fonctionnelles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Autres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spécifications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techniques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8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Bloc</a:t>
            </a:r>
            <a:r>
              <a:rPr spc="5" dirty="0"/>
              <a:t> </a:t>
            </a:r>
            <a:r>
              <a:rPr dirty="0"/>
              <a:t>3</a:t>
            </a:r>
            <a:r>
              <a:rPr spc="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Développement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l’application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400050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Structure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l’application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tests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DevOps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procédures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tests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Maintenance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9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4</a:t>
            </a:r>
            <a:r>
              <a:rPr spc="5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Option</a:t>
            </a:r>
            <a:r>
              <a:rPr spc="10" dirty="0"/>
              <a:t> </a:t>
            </a:r>
            <a:r>
              <a:rPr spc="-10" dirty="0"/>
              <a:t>CyberSec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417512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Rapport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d’audit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(pentest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forensic)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Cartographie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sécurisation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suivi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monitoring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9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4</a:t>
            </a:r>
            <a:r>
              <a:rPr spc="5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Option</a:t>
            </a:r>
            <a:r>
              <a:rPr spc="10" dirty="0"/>
              <a:t> </a:t>
            </a:r>
            <a:r>
              <a:rPr spc="-10" dirty="0"/>
              <a:t>BigData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226934" cy="20281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lvl="1" indent="379095">
              <a:lnSpc>
                <a:spcPts val="2270"/>
              </a:lnSpc>
              <a:spcBef>
                <a:spcPts val="8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problématique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(Objectifs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Contraintes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juridiques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et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techniques)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Qualification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Procédures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d’import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optimisation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l’algorithme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Exploitation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production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(post-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développement)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Recommandations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visualisations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04391"/>
            <a:ext cx="8280400" cy="260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lvl="1" indent="-50545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8159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Résultats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Performances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5"/>
              </a:spcBef>
              <a:buClr>
                <a:srgbClr val="595959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12700" marR="19050" lvl="2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Objectifs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Atteints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quelle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mesure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objectifs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initiaux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atteints.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Comparer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résultats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obtenus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avec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critères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définis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cahier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charges.</a:t>
            </a:r>
            <a:endParaRPr sz="1800">
              <a:latin typeface="Arial MT"/>
              <a:cs typeface="Arial MT"/>
            </a:endParaRPr>
          </a:p>
          <a:p>
            <a:pPr marL="12700" marR="5080" lvl="2" indent="315595">
              <a:lnSpc>
                <a:spcPct val="105000"/>
              </a:lnSpc>
              <a:buChar char="-"/>
              <a:tabLst>
                <a:tab pos="3282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(KPI)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aspects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livrables,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respect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délais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budgets,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satisfaction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prenantes.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d'amélioration.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122284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10.2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Retour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d'Expérience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Leçons</a:t>
            </a:r>
            <a:r>
              <a:rPr sz="1800" b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Apprises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328295" algn="just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Documenter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aspects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qui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bien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ceux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qui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rencontré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difficultés.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causes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échecs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tirer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leçons.</a:t>
            </a:r>
            <a:endParaRPr sz="1800">
              <a:latin typeface="Arial MT"/>
              <a:cs typeface="Arial MT"/>
            </a:endParaRPr>
          </a:p>
          <a:p>
            <a:pPr marL="12700" marR="1016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Capitalisation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Connaissances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Proposer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capitaliser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sur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connaissances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acquises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durant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Inclure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suggestions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pour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processus,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méthodologies,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futurs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similaires.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21675" cy="282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10.3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Perspectives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Recommandations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20955" indent="315595">
              <a:lnSpc>
                <a:spcPct val="114999"/>
              </a:lnSpc>
              <a:spcBef>
                <a:spcPts val="5"/>
              </a:spcBef>
              <a:buChar char="-"/>
              <a:tabLst>
                <a:tab pos="3282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Améliorations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Futures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domaines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où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améliorations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pourraient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être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apportées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optimiser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processus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travail.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Proposer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solutions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concrètes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adresser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limitations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identifiées.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Développements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Potentiels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Suggérer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pistes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développements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futurs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Inclure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recommandations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l'évolution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fonctionnalités,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l'adoption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nouvelles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technologies,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l'expansion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d'autres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contextes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domaines.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8</a:t>
            </a:r>
            <a:r>
              <a:rPr spc="20" dirty="0"/>
              <a:t> </a:t>
            </a:r>
            <a:r>
              <a:rPr dirty="0"/>
              <a:t>-</a:t>
            </a:r>
            <a:r>
              <a:rPr spc="20" dirty="0"/>
              <a:t> </a:t>
            </a:r>
            <a:r>
              <a:rPr dirty="0"/>
              <a:t>Conclusion</a:t>
            </a:r>
            <a:r>
              <a:rPr spc="25" dirty="0"/>
              <a:t> </a:t>
            </a:r>
            <a:r>
              <a:rPr dirty="0"/>
              <a:t>et</a:t>
            </a:r>
            <a:r>
              <a:rPr spc="20" dirty="0"/>
              <a:t> </a:t>
            </a:r>
            <a:r>
              <a:rPr spc="-10" dirty="0"/>
              <a:t>remerciements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84224"/>
            <a:ext cx="377190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Remercier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écoute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“Avez-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vous des questions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?”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133" y="363535"/>
            <a:ext cx="6029325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3175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595959"/>
                </a:solidFill>
                <a:latin typeface="Calibri"/>
                <a:cs typeface="Calibri"/>
              </a:rPr>
              <a:t>SOMMAIRE</a:t>
            </a:r>
            <a:endParaRPr sz="33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Présentation(s)</a:t>
            </a:r>
            <a:r>
              <a:rPr sz="16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personnelle(s)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Présentation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sujet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Analyser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définir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une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stratégie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systèmes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d’information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Veille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technologique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Analyse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Besoins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fonctionnels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Pilotage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projet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Implémentations techniques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Gestion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projet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3: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Conception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l’application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3: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Développement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l’application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4: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Option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Big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4: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Option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CyberSec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0A162C-377B-CB96-7E4F-E3C3FA235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8" y="133350"/>
            <a:ext cx="819150" cy="8191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B6647E-4C7C-A42F-B7F6-9FA14B679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-95250"/>
            <a:ext cx="11239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66" y="505248"/>
            <a:ext cx="40601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8000" algn="l"/>
              </a:tabLst>
            </a:pPr>
            <a:r>
              <a:rPr spc="-25" dirty="0"/>
              <a:t>1.</a:t>
            </a:r>
            <a:r>
              <a:rPr dirty="0"/>
              <a:t>	Présentation</a:t>
            </a:r>
            <a:r>
              <a:rPr spc="-55" dirty="0"/>
              <a:t> </a:t>
            </a:r>
            <a:r>
              <a:rPr spc="-10" dirty="0"/>
              <a:t>personnelle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177029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Georges Coudrier</a:t>
            </a: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Développeur back end chez </a:t>
            </a:r>
            <a:r>
              <a:rPr lang="fr-FR" sz="1800" dirty="0" err="1">
                <a:solidFill>
                  <a:srgbClr val="595959"/>
                </a:solidFill>
                <a:latin typeface="Arial MT"/>
                <a:cs typeface="Arial MT"/>
              </a:rPr>
              <a:t>Piter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 2 ans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CE3F17-FF89-9BA7-A63B-F8A354E2E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6" y="4019550"/>
            <a:ext cx="971550" cy="971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49CAE8-5B76-33AE-6C84-46CFE6AAF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32" y="3752850"/>
            <a:ext cx="15049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2.</a:t>
            </a:r>
            <a:r>
              <a:rPr spc="-5" dirty="0"/>
              <a:t> </a:t>
            </a:r>
            <a:r>
              <a:rPr spc="-10" dirty="0"/>
              <a:t>Problématique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88696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Présentation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succincte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problématique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cadre</a:t>
            </a: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problématique</a:t>
            </a: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objectifs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B775B1-E0A1-CEC1-1FC8-91280C8F8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19550"/>
            <a:ext cx="971550" cy="971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38D7FF-D280-531C-CC0D-9BC033E1B4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97" y="371475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1:</a:t>
            </a:r>
            <a:r>
              <a:rPr spc="-130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20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9914"/>
            <a:ext cx="761809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4010" lvl="1" indent="-3213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34010" algn="l"/>
              </a:tabLst>
            </a:pP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Veille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 err="1">
                <a:solidFill>
                  <a:srgbClr val="595959"/>
                </a:solidFill>
                <a:latin typeface="Arial"/>
                <a:cs typeface="Arial"/>
              </a:rPr>
              <a:t>technologique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fr-FR" sz="1500" dirty="0">
              <a:latin typeface="Arial"/>
              <a:cs typeface="Arial"/>
            </a:endParaRPr>
          </a:p>
          <a:p>
            <a:pPr marL="334010" lvl="1" indent="-32131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334010" algn="l"/>
              </a:tabLst>
            </a:pP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lang="fr-FR" sz="15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Architecture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Configuration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du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spc="-10" dirty="0">
                <a:solidFill>
                  <a:srgbClr val="595959"/>
                </a:solidFill>
                <a:latin typeface="Arial"/>
                <a:cs typeface="Arial"/>
              </a:rPr>
              <a:t>Système</a:t>
            </a:r>
            <a:endParaRPr lang="fr-FR"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595959"/>
              </a:buClr>
              <a:buFont typeface="Arial"/>
              <a:buAutoNum type="arabicPeriod"/>
            </a:pPr>
            <a:endParaRPr sz="15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49840F-72C3-E448-0336-B080145E6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95750"/>
            <a:ext cx="895350" cy="895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3B9B71-5B26-6340-D44F-C3381975E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67150"/>
            <a:ext cx="13525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47950"/>
            <a:ext cx="7719695" cy="17259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3.3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Évaluation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des 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faiblesses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vulnérabilités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potentielles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système,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telles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failles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de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sécurité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connues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erreurs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configuration.</a:t>
            </a:r>
            <a:endParaRPr sz="1650" dirty="0">
              <a:latin typeface="Arial MT"/>
              <a:cs typeface="Arial MT"/>
            </a:endParaRPr>
          </a:p>
          <a:p>
            <a:pPr marL="305435" indent="-117475">
              <a:lnSpc>
                <a:spcPts val="1805"/>
              </a:lnSpc>
              <a:buChar char="-"/>
              <a:tabLst>
                <a:tab pos="30543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potentiels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leurs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impacts</a:t>
            </a:r>
            <a:endParaRPr sz="1650" dirty="0">
              <a:latin typeface="Arial MT"/>
              <a:cs typeface="Arial MT"/>
            </a:endParaRPr>
          </a:p>
          <a:p>
            <a:pPr marL="129539">
              <a:lnSpc>
                <a:spcPts val="1939"/>
              </a:lnSpc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650" spc="3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Applicatif,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Infra,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Sécurité,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Organisationnel</a:t>
            </a:r>
            <a:endParaRPr sz="16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5987"/>
            <a:ext cx="802449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3.3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Flux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Données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Processus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Critiques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Étude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travers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mettant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évidence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d'accès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contrôle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critiques.</a:t>
            </a:r>
            <a:endParaRPr sz="1800">
              <a:latin typeface="Arial MT"/>
              <a:cs typeface="Arial MT"/>
            </a:endParaRPr>
          </a:p>
          <a:p>
            <a:pPr marL="12700" marR="117475" indent="315595">
              <a:lnSpc>
                <a:spcPts val="2050"/>
              </a:lnSpc>
              <a:buChar char="-"/>
              <a:tabLst>
                <a:tab pos="3282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processus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informatiques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essentiels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fonctionnement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système,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évaluation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besoins.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9914"/>
            <a:ext cx="8115934" cy="1366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3.4</a:t>
            </a:r>
            <a:r>
              <a:rPr sz="15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Étude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Conformité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5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595959"/>
                </a:solidFill>
                <a:latin typeface="Arial"/>
                <a:cs typeface="Arial"/>
              </a:rPr>
              <a:t>Normes</a:t>
            </a:r>
            <a:endParaRPr sz="1500">
              <a:latin typeface="Arial"/>
              <a:cs typeface="Arial"/>
            </a:endParaRPr>
          </a:p>
          <a:p>
            <a:pPr marL="587375" indent="-117475">
              <a:lnSpc>
                <a:spcPts val="1770"/>
              </a:lnSpc>
              <a:spcBef>
                <a:spcPts val="1685"/>
              </a:spcBef>
              <a:buChar char="-"/>
              <a:tabLst>
                <a:tab pos="587375" algn="l"/>
              </a:tabLst>
            </a:pP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Examen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normes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réglementations.</a:t>
            </a:r>
            <a:endParaRPr sz="1500">
              <a:latin typeface="Arial MT"/>
              <a:cs typeface="Arial MT"/>
            </a:endParaRPr>
          </a:p>
          <a:p>
            <a:pPr marL="12700" marR="5080" indent="574675">
              <a:lnSpc>
                <a:spcPts val="1739"/>
              </a:lnSpc>
              <a:spcBef>
                <a:spcPts val="80"/>
              </a:spcBef>
              <a:buChar char="-"/>
              <a:tabLst>
                <a:tab pos="587375" algn="l"/>
              </a:tabLst>
            </a:pP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lacunes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mesures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se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conformer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sécurité.</a:t>
            </a:r>
            <a:endParaRPr sz="1500">
              <a:latin typeface="Arial MT"/>
              <a:cs typeface="Arial MT"/>
            </a:endParaRPr>
          </a:p>
          <a:p>
            <a:pPr marL="560705" indent="-117475">
              <a:lnSpc>
                <a:spcPts val="1700"/>
              </a:lnSpc>
              <a:buChar char="-"/>
              <a:tabLst>
                <a:tab pos="560705" algn="l"/>
              </a:tabLst>
            </a:pP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Présence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r>
              <a:rPr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Besoins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2129</Words>
  <Application>Microsoft Office PowerPoint</Application>
  <PresentationFormat>Affichage à l'écran (16:9)</PresentationFormat>
  <Paragraphs>240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Verdana</vt:lpstr>
      <vt:lpstr>Office Theme</vt:lpstr>
      <vt:lpstr>Présentation PowerPoint</vt:lpstr>
      <vt:lpstr>Présentation PowerPoint</vt:lpstr>
      <vt:lpstr>Présentation PowerPoint</vt:lpstr>
      <vt:lpstr>1. Présentation personnelle</vt:lpstr>
      <vt:lpstr>2. Problématique</vt:lpstr>
      <vt:lpstr>3. Bloc 1: Analyse du Système Informatique</vt:lpstr>
      <vt:lpstr>3. Bloc 1 : Analyse du Système Informatique</vt:lpstr>
      <vt:lpstr>3. Bloc 1 : Analyse du Système Informatique</vt:lpstr>
      <vt:lpstr>3. Bloc 1 : Analyse du Système Informatique</vt:lpstr>
      <vt:lpstr>4. Bloc 1 : Besoins fonctionnels</vt:lpstr>
      <vt:lpstr>4. Bloc 2 : Besoins fonctionnels</vt:lpstr>
      <vt:lpstr>4. Bloc 1 : Besoins fonctionnels</vt:lpstr>
      <vt:lpstr>4. Bloc 1 : Besoins fonctionnels</vt:lpstr>
      <vt:lpstr>5. Bloc 2 : Implémentations techniques</vt:lpstr>
      <vt:lpstr>5. Bloc 2 : Implémentations techniques</vt:lpstr>
      <vt:lpstr>5. Bloc 2 : Implémentations techniques</vt:lpstr>
      <vt:lpstr>5. Bloc 2 : Implémentations techniques</vt:lpstr>
      <vt:lpstr>6 - Bloc 2: Gestion du projet</vt:lpstr>
      <vt:lpstr>6 - Bloc 2 : Gestion du projet</vt:lpstr>
      <vt:lpstr>6 - Bloc 2 : Gestion du projet</vt:lpstr>
      <vt:lpstr>7 - Bloc 3 : Conception de l’application</vt:lpstr>
      <vt:lpstr>8 - Bloc 3 : Développement de l’application</vt:lpstr>
      <vt:lpstr>9 - Bloc 4 : Option CyberSec</vt:lpstr>
      <vt:lpstr>9 - Bloc 4 : Option BigData</vt:lpstr>
      <vt:lpstr>10 - Analyses et perspectives</vt:lpstr>
      <vt:lpstr>10 - Analyses et perspectives</vt:lpstr>
      <vt:lpstr>10 - Analyses et perspectives</vt:lpstr>
      <vt:lpstr>8 - Conclusion et 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Modèle_Présentation_Jury_ESI_3WA</dc:title>
  <cp:lastModifiedBy>Georges C</cp:lastModifiedBy>
  <cp:revision>8</cp:revision>
  <dcterms:created xsi:type="dcterms:W3CDTF">2025-02-10T14:43:56Z</dcterms:created>
  <dcterms:modified xsi:type="dcterms:W3CDTF">2025-02-10T16:19:17Z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2025-02-10T00:00:00Z</vt:filetime>
  </property>
</Properties>
</file>