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DF086-2E90-4A73-B68E-6545652521FA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87400-6266-4A87-B3B6-FBB9C1484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38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Cadre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Contexte du projet</a:t>
            </a:r>
            <a:r>
              <a:rPr lang="fr-FR" dirty="0"/>
              <a:t> : </a:t>
            </a:r>
            <a:r>
              <a:rPr lang="fr-FR" dirty="0" err="1"/>
              <a:t>NexaCRM</a:t>
            </a:r>
            <a:r>
              <a:rPr lang="fr-FR" dirty="0"/>
              <a:t> cherche à optimiser la gestion de la relation client via l’IA.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Enjeu principal</a:t>
            </a:r>
            <a:r>
              <a:rPr lang="fr-FR" dirty="0"/>
              <a:t> : Réduction du </a:t>
            </a:r>
            <a:r>
              <a:rPr lang="fr-FR" dirty="0" err="1"/>
              <a:t>churn</a:t>
            </a:r>
            <a:r>
              <a:rPr lang="fr-FR" dirty="0"/>
              <a:t>, un problème critique dans le secteur du SaaS et du CRM.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Pourquoi maintenant ?</a:t>
            </a:r>
            <a:r>
              <a:rPr lang="fr-FR" dirty="0"/>
              <a:t> : Hausse du </a:t>
            </a:r>
            <a:r>
              <a:rPr lang="fr-FR" dirty="0" err="1"/>
              <a:t>churn</a:t>
            </a:r>
            <a:r>
              <a:rPr lang="fr-FR" dirty="0"/>
              <a:t> de 10 % à 18 % en 6 mois, nécessité d’une solution prédictive.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Technologies impliquées</a:t>
            </a:r>
            <a:r>
              <a:rPr lang="fr-FR" dirty="0"/>
              <a:t> : Big Data, Machine Learning, Cloud </a:t>
            </a:r>
            <a:r>
              <a:rPr lang="fr-FR" dirty="0" err="1"/>
              <a:t>Computing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2. Problématique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Défi principal</a:t>
            </a:r>
            <a:r>
              <a:rPr lang="fr-FR" dirty="0"/>
              <a:t> : Anticiper et réduire le </a:t>
            </a:r>
            <a:r>
              <a:rPr lang="fr-FR" dirty="0" err="1"/>
              <a:t>churn</a:t>
            </a:r>
            <a:r>
              <a:rPr lang="fr-FR" dirty="0"/>
              <a:t> en analysant le comportement client.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Difficultés actuelles</a:t>
            </a:r>
            <a:r>
              <a:rPr lang="fr-FR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Volume important de données clients difficilement exploitables manuellement.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Manque de proactivité dans les stratégies de fidélisation.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Solutions classiques insuffisantes pour une prédiction fiable.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Question centrale</a:t>
            </a:r>
            <a:r>
              <a:rPr lang="fr-FR" dirty="0"/>
              <a:t> : Comment un modèle IA peut-il améliorer la prédiction du </a:t>
            </a:r>
            <a:r>
              <a:rPr lang="fr-FR" dirty="0" err="1"/>
              <a:t>churn</a:t>
            </a:r>
            <a:r>
              <a:rPr lang="fr-FR" dirty="0"/>
              <a:t> et automatiser les actions de fidélisation ?</a:t>
            </a:r>
          </a:p>
          <a:p>
            <a:endParaRPr lang="fr-FR" dirty="0"/>
          </a:p>
          <a:p>
            <a:r>
              <a:rPr lang="fr-FR" b="1" dirty="0"/>
              <a:t>3. Objectifs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Optimiser la prédiction du </a:t>
            </a:r>
            <a:r>
              <a:rPr lang="fr-FR" b="1" dirty="0" err="1"/>
              <a:t>churn</a:t>
            </a:r>
            <a:r>
              <a:rPr lang="fr-FR" dirty="0"/>
              <a:t> avec un modèle IA dépassant 85 % de précision.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Automatiser l’identification des clients à risque</a:t>
            </a:r>
            <a:r>
              <a:rPr lang="fr-FR" dirty="0"/>
              <a:t> et proposer des recommandations ciblées.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Faciliter l’adoption de l’outil par les équipes commerciales</a:t>
            </a:r>
            <a:r>
              <a:rPr lang="fr-FR" dirty="0"/>
              <a:t> via une interface intuitive.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Réduire le </a:t>
            </a:r>
            <a:r>
              <a:rPr lang="fr-FR" b="1" dirty="0" err="1"/>
              <a:t>churn</a:t>
            </a:r>
            <a:r>
              <a:rPr lang="fr-FR" b="1" dirty="0"/>
              <a:t> d’au moins 20 %</a:t>
            </a:r>
            <a:r>
              <a:rPr lang="fr-FR" dirty="0"/>
              <a:t> en intégrant une approche data-</a:t>
            </a:r>
            <a:r>
              <a:rPr lang="fr-FR" dirty="0" err="1"/>
              <a:t>driven</a:t>
            </a:r>
            <a:r>
              <a:rPr lang="fr-FR" dirty="0"/>
              <a:t> dans la stratégie CRM.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993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Veille Technologique </a:t>
            </a:r>
            <a:r>
              <a:rPr lang="fr-FR" b="1" i="1" dirty="0"/>
              <a:t>(En fonction du cadre du projet, outils et rendu)</a:t>
            </a:r>
            <a:endParaRPr lang="fr-FR" b="1" dirty="0"/>
          </a:p>
          <a:p>
            <a:r>
              <a:rPr lang="fr-FR" dirty="0"/>
              <a:t>🔹 </a:t>
            </a:r>
            <a:r>
              <a:rPr lang="fr-FR" b="1" dirty="0"/>
              <a:t>Objectif</a:t>
            </a:r>
            <a:r>
              <a:rPr lang="fr-FR" dirty="0"/>
              <a:t> : Identifier les évolutions technologiques pertinentes pour le projet </a:t>
            </a:r>
            <a:r>
              <a:rPr lang="fr-FR" dirty="0" err="1"/>
              <a:t>NexaCore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🔹 </a:t>
            </a:r>
            <a:r>
              <a:rPr lang="fr-FR" b="1" dirty="0"/>
              <a:t>Méthodologie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Surveillance des avancées en </a:t>
            </a:r>
            <a:r>
              <a:rPr lang="fr-FR" b="1" dirty="0"/>
              <a:t>Machine Learning</a:t>
            </a:r>
            <a:r>
              <a:rPr lang="fr-FR" dirty="0"/>
              <a:t>, </a:t>
            </a:r>
            <a:r>
              <a:rPr lang="fr-FR" b="1" dirty="0"/>
              <a:t>Big Data</a:t>
            </a:r>
            <a:r>
              <a:rPr lang="fr-FR" dirty="0"/>
              <a:t>, </a:t>
            </a:r>
            <a:r>
              <a:rPr lang="fr-FR" b="1" dirty="0"/>
              <a:t>Cloud </a:t>
            </a:r>
            <a:r>
              <a:rPr lang="fr-FR" b="1" dirty="0" err="1"/>
              <a:t>Computing</a:t>
            </a:r>
            <a:r>
              <a:rPr lang="fr-FR" dirty="0"/>
              <a:t> et </a:t>
            </a:r>
            <a:r>
              <a:rPr lang="fr-FR" b="1" dirty="0"/>
              <a:t>DevOps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Étude des </a:t>
            </a:r>
            <a:r>
              <a:rPr lang="fr-FR" b="1" dirty="0"/>
              <a:t>meilleures pratiques dans la prédiction du </a:t>
            </a:r>
            <a:r>
              <a:rPr lang="fr-FR" b="1" dirty="0" err="1"/>
              <a:t>churn</a:t>
            </a:r>
            <a:r>
              <a:rPr lang="fr-FR" dirty="0"/>
              <a:t> (benchmarking avec d’autres solutions CRM).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Utilisation d’</a:t>
            </a:r>
            <a:r>
              <a:rPr lang="fr-FR" b="1" dirty="0"/>
              <a:t>outils de veille</a:t>
            </a:r>
            <a:r>
              <a:rPr lang="fr-FR" dirty="0"/>
              <a:t> : Google Scholar, </a:t>
            </a:r>
            <a:r>
              <a:rPr lang="fr-FR" dirty="0" err="1"/>
              <a:t>ArXiv</a:t>
            </a:r>
            <a:r>
              <a:rPr lang="fr-FR" dirty="0"/>
              <a:t>, OWASP pour la sécurité, rapports Gartner.</a:t>
            </a:r>
          </a:p>
          <a:p>
            <a:r>
              <a:rPr lang="fr-FR" dirty="0"/>
              <a:t>🔹 </a:t>
            </a:r>
            <a:r>
              <a:rPr lang="fr-FR" b="1" dirty="0"/>
              <a:t>Résultats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Adoption du modèle hybride temps réel &amp; batch</a:t>
            </a:r>
            <a:r>
              <a:rPr lang="fr-FR" dirty="0"/>
              <a:t> pour l’analyse du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Sélection de technologies performantes</a:t>
            </a:r>
            <a:r>
              <a:rPr lang="fr-FR" dirty="0"/>
              <a:t> : Apache Spark (Big Data), </a:t>
            </a:r>
            <a:r>
              <a:rPr lang="fr-FR" dirty="0" err="1"/>
              <a:t>XGBoost</a:t>
            </a:r>
            <a:r>
              <a:rPr lang="fr-FR" dirty="0"/>
              <a:t> (Modèle IA), </a:t>
            </a:r>
            <a:r>
              <a:rPr lang="fr-FR" dirty="0" err="1"/>
              <a:t>Kubernetes</a:t>
            </a:r>
            <a:r>
              <a:rPr lang="fr-FR" dirty="0"/>
              <a:t> (scalabilité).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Optimisation </a:t>
            </a:r>
            <a:r>
              <a:rPr lang="fr-FR" b="1" dirty="0" err="1"/>
              <a:t>FinOps</a:t>
            </a:r>
            <a:r>
              <a:rPr lang="fr-FR" dirty="0"/>
              <a:t> pour réduire les coûts cloud de 15 %.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2. Architecture et Configuration du Système</a:t>
            </a:r>
          </a:p>
          <a:p>
            <a:r>
              <a:rPr lang="fr-FR" b="1" dirty="0"/>
              <a:t>📌 Présentation de l’Architecture Générale</a:t>
            </a:r>
          </a:p>
          <a:p>
            <a:r>
              <a:rPr lang="fr-FR" dirty="0"/>
              <a:t>🔹 </a:t>
            </a:r>
            <a:r>
              <a:rPr lang="fr-FR" b="1" dirty="0"/>
              <a:t>Système basé sur une approche </a:t>
            </a:r>
            <a:r>
              <a:rPr lang="fr-FR" b="1" dirty="0" err="1"/>
              <a:t>microservices</a:t>
            </a:r>
            <a:r>
              <a:rPr lang="fr-FR" dirty="0"/>
              <a:t> pour garantir la scalabilité et la résilience.</a:t>
            </a:r>
            <a:br>
              <a:rPr lang="fr-FR" dirty="0"/>
            </a:br>
            <a:r>
              <a:rPr lang="fr-FR" dirty="0"/>
              <a:t>🔹 </a:t>
            </a:r>
            <a:r>
              <a:rPr lang="fr-FR" b="1" dirty="0"/>
              <a:t>Infrastructure déployée sur un cloud hybride (AWS/GCP)</a:t>
            </a:r>
            <a:r>
              <a:rPr lang="fr-FR" dirty="0"/>
              <a:t> avec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Backend (</a:t>
            </a:r>
            <a:r>
              <a:rPr lang="fr-FR" b="1" dirty="0" err="1"/>
              <a:t>FastAPI</a:t>
            </a:r>
            <a:r>
              <a:rPr lang="fr-FR" b="1" dirty="0"/>
              <a:t>, Flask)</a:t>
            </a:r>
            <a:r>
              <a:rPr lang="fr-FR" dirty="0"/>
              <a:t> pour la gestion des requêtes.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Base de données (PostgreSQL, MongoDB, </a:t>
            </a:r>
            <a:r>
              <a:rPr lang="fr-FR" b="1" dirty="0" err="1"/>
              <a:t>Snowflake</a:t>
            </a:r>
            <a:r>
              <a:rPr lang="fr-FR" b="1" dirty="0"/>
              <a:t>)</a:t>
            </a:r>
            <a:r>
              <a:rPr lang="fr-FR" dirty="0"/>
              <a:t> pour le stockage structuré et non structuré.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Pipeline ETL (Apache Spark, Kafka, </a:t>
            </a:r>
            <a:r>
              <a:rPr lang="fr-FR" b="1" dirty="0" err="1"/>
              <a:t>Airflow</a:t>
            </a:r>
            <a:r>
              <a:rPr lang="fr-FR" b="1" dirty="0"/>
              <a:t>)</a:t>
            </a:r>
            <a:r>
              <a:rPr lang="fr-FR" dirty="0"/>
              <a:t> pour le traitement des données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Moteur IA (</a:t>
            </a:r>
            <a:r>
              <a:rPr lang="fr-FR" b="1" dirty="0" err="1"/>
              <a:t>TensorFlow</a:t>
            </a:r>
            <a:r>
              <a:rPr lang="fr-FR" b="1" dirty="0"/>
              <a:t>, </a:t>
            </a:r>
            <a:r>
              <a:rPr lang="fr-FR" b="1" dirty="0" err="1"/>
              <a:t>XGBoost</a:t>
            </a:r>
            <a:r>
              <a:rPr lang="fr-FR" b="1" dirty="0"/>
              <a:t>)</a:t>
            </a:r>
            <a:r>
              <a:rPr lang="fr-FR" dirty="0"/>
              <a:t> pour l’entraînement et la prédiction du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Interface utilisateur (</a:t>
            </a:r>
            <a:r>
              <a:rPr lang="fr-FR" b="1" dirty="0" err="1"/>
              <a:t>React</a:t>
            </a:r>
            <a:r>
              <a:rPr lang="fr-FR" b="1" dirty="0"/>
              <a:t>, </a:t>
            </a:r>
            <a:r>
              <a:rPr lang="fr-FR" b="1" dirty="0" err="1"/>
              <a:t>Streamlit</a:t>
            </a:r>
            <a:r>
              <a:rPr lang="fr-FR" b="1" dirty="0"/>
              <a:t>, Power BI)</a:t>
            </a:r>
            <a:r>
              <a:rPr lang="fr-FR" dirty="0"/>
              <a:t> pour la visualisation des scores de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0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Faiblesses Applicatives</a:t>
            </a:r>
          </a:p>
          <a:p>
            <a:r>
              <a:rPr lang="fr-FR" dirty="0"/>
              <a:t>🔹 </a:t>
            </a:r>
            <a:r>
              <a:rPr lang="fr-FR" b="1" dirty="0"/>
              <a:t>Complexité du Modèle IA et Explicabilité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 modèle de prédiction du </a:t>
            </a:r>
            <a:r>
              <a:rPr lang="fr-FR" dirty="0" err="1"/>
              <a:t>churn</a:t>
            </a:r>
            <a:r>
              <a:rPr lang="fr-FR" dirty="0"/>
              <a:t> repose sur des algorithmes avancés (</a:t>
            </a:r>
            <a:r>
              <a:rPr lang="fr-FR" b="1" dirty="0" err="1"/>
              <a:t>XGBoost</a:t>
            </a:r>
            <a:r>
              <a:rPr lang="fr-FR" b="1" dirty="0"/>
              <a:t>, </a:t>
            </a:r>
            <a:r>
              <a:rPr lang="fr-FR" b="1" dirty="0" err="1"/>
              <a:t>Random</a:t>
            </a:r>
            <a:r>
              <a:rPr lang="fr-FR" b="1" dirty="0"/>
              <a:t> Forest, Deep Learning</a:t>
            </a:r>
            <a:r>
              <a:rPr lang="fr-FR" dirty="0"/>
              <a:t>) qui sont </a:t>
            </a:r>
            <a:r>
              <a:rPr lang="fr-FR" b="1" dirty="0"/>
              <a:t>peu interprétables</a:t>
            </a:r>
            <a:r>
              <a:rPr lang="fr-FR" dirty="0"/>
              <a:t> pour les équipes métier.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Impact</a:t>
            </a:r>
            <a:r>
              <a:rPr lang="fr-FR" dirty="0"/>
              <a:t> : Difficulté à justifier certaines décisions IA, ce qui peut freiner l’adoption par les utilisateurs.</a:t>
            </a:r>
          </a:p>
          <a:p>
            <a:r>
              <a:rPr lang="fr-FR" dirty="0"/>
              <a:t>🔹 </a:t>
            </a:r>
            <a:r>
              <a:rPr lang="fr-FR" b="1" dirty="0"/>
              <a:t>Gestion des Recommandations et Feedback Utilisateur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Les recommandations générées par l’IA ne sont </a:t>
            </a:r>
            <a:r>
              <a:rPr lang="fr-FR" b="1" dirty="0"/>
              <a:t>pas toujours perçues comme pertinentes</a:t>
            </a:r>
            <a:r>
              <a:rPr lang="fr-FR" dirty="0"/>
              <a:t> par les équipes commerciales.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Impact</a:t>
            </a:r>
            <a:r>
              <a:rPr lang="fr-FR" dirty="0"/>
              <a:t> : Risque d’</a:t>
            </a:r>
            <a:r>
              <a:rPr lang="fr-FR" b="1" dirty="0"/>
              <a:t>inefficacité</a:t>
            </a:r>
            <a:r>
              <a:rPr lang="fr-FR" dirty="0"/>
              <a:t> dans les actions de fidélisation et de </a:t>
            </a:r>
            <a:r>
              <a:rPr lang="fr-FR" b="1" dirty="0"/>
              <a:t>perte de confiance</a:t>
            </a:r>
            <a:r>
              <a:rPr lang="fr-FR" dirty="0"/>
              <a:t> dans l’outil.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2. Faiblesses Infrastructurelles</a:t>
            </a:r>
          </a:p>
          <a:p>
            <a:r>
              <a:rPr lang="fr-FR" dirty="0"/>
              <a:t>🔹 </a:t>
            </a:r>
            <a:r>
              <a:rPr lang="fr-FR" b="1" dirty="0"/>
              <a:t>Dépendance aux Services Cloud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NexaCore</a:t>
            </a:r>
            <a:r>
              <a:rPr lang="fr-FR" dirty="0"/>
              <a:t> repose sur une </a:t>
            </a:r>
            <a:r>
              <a:rPr lang="fr-FR" b="1" dirty="0"/>
              <a:t>architecture cloud hybride (AWS/GCP)</a:t>
            </a:r>
            <a:r>
              <a:rPr lang="fr-FR" dirty="0"/>
              <a:t>, ce qui expose le projet à des risques de </a:t>
            </a:r>
            <a:r>
              <a:rPr lang="fr-FR" b="1" dirty="0"/>
              <a:t>coût élevé et dépendance aux fournisseurs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Impact</a:t>
            </a:r>
            <a:r>
              <a:rPr lang="fr-FR" dirty="0"/>
              <a:t> : Si une panne AWS/GCP survient, l’accès aux données et aux prédictions IA peut être interrompu.</a:t>
            </a:r>
          </a:p>
          <a:p>
            <a:r>
              <a:rPr lang="fr-FR" dirty="0"/>
              <a:t>🔹 </a:t>
            </a:r>
            <a:r>
              <a:rPr lang="fr-FR" b="1" dirty="0"/>
              <a:t>Scalabilité et Optimisation des Performances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Malgré l’auto-</a:t>
            </a:r>
            <a:r>
              <a:rPr lang="fr-FR" dirty="0" err="1"/>
              <a:t>scaling</a:t>
            </a:r>
            <a:r>
              <a:rPr lang="fr-FR" dirty="0"/>
              <a:t> </a:t>
            </a:r>
            <a:r>
              <a:rPr lang="fr-FR" dirty="0" err="1"/>
              <a:t>Kubernetes</a:t>
            </a:r>
            <a:r>
              <a:rPr lang="fr-FR" dirty="0"/>
              <a:t>, les </a:t>
            </a:r>
            <a:r>
              <a:rPr lang="fr-FR" b="1" dirty="0"/>
              <a:t>pics de charge</a:t>
            </a:r>
            <a:r>
              <a:rPr lang="fr-FR" dirty="0"/>
              <a:t> peuvent entraîner des ralentissements dans l’API de prédiction.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Impact</a:t>
            </a:r>
            <a:r>
              <a:rPr lang="fr-FR" dirty="0"/>
              <a:t> : Risque de </a:t>
            </a:r>
            <a:r>
              <a:rPr lang="fr-FR" b="1" dirty="0"/>
              <a:t>dégradation des performances</a:t>
            </a:r>
            <a:r>
              <a:rPr lang="fr-FR" dirty="0"/>
              <a:t> en cas de forte demande (ex : fin de trimestre avec analyse massive des clients à risque).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3. Faiblesses en Sécurité</a:t>
            </a:r>
          </a:p>
          <a:p>
            <a:r>
              <a:rPr lang="fr-FR" dirty="0"/>
              <a:t>🔹 </a:t>
            </a:r>
            <a:r>
              <a:rPr lang="fr-FR" b="1" dirty="0"/>
              <a:t>Risques liés aux Données Sensibles et Conformité RGPD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NexaCore</a:t>
            </a:r>
            <a:r>
              <a:rPr lang="fr-FR" dirty="0"/>
              <a:t> stocke et traite des données personnelles </a:t>
            </a:r>
            <a:r>
              <a:rPr lang="fr-FR" b="1" dirty="0"/>
              <a:t>(historique d’achat, comportements clients, scores de </a:t>
            </a:r>
            <a:r>
              <a:rPr lang="fr-FR" b="1" dirty="0" err="1"/>
              <a:t>churn</a:t>
            </a:r>
            <a:r>
              <a:rPr lang="fr-FR" b="1" dirty="0"/>
              <a:t>)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Impact</a:t>
            </a:r>
            <a:r>
              <a:rPr lang="fr-FR" dirty="0"/>
              <a:t> : Une </a:t>
            </a:r>
            <a:r>
              <a:rPr lang="fr-FR" b="1" dirty="0"/>
              <a:t>faille de sécurité</a:t>
            </a:r>
            <a:r>
              <a:rPr lang="fr-FR" dirty="0"/>
              <a:t> ou un </a:t>
            </a:r>
            <a:r>
              <a:rPr lang="fr-FR" b="1" dirty="0"/>
              <a:t>non-respect du RGPD</a:t>
            </a:r>
            <a:r>
              <a:rPr lang="fr-FR" dirty="0"/>
              <a:t> pourrait entraîner des sanctions réglementaires et une perte de confiance des clients.</a:t>
            </a:r>
          </a:p>
          <a:p>
            <a:r>
              <a:rPr lang="fr-FR" dirty="0"/>
              <a:t>🔹 </a:t>
            </a:r>
            <a:r>
              <a:rPr lang="fr-FR" b="1" dirty="0"/>
              <a:t>Sécurisation des API et Authentification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Certaines API exposées peuvent être vulnérables aux </a:t>
            </a:r>
            <a:r>
              <a:rPr lang="fr-FR" b="1" dirty="0"/>
              <a:t>attaques par injection SQL, force brute ou DDoS</a:t>
            </a:r>
            <a:r>
              <a:rPr lang="fr-FR" dirty="0"/>
              <a:t> si elles ne sont pas correctement protégées.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Impact</a:t>
            </a:r>
            <a:r>
              <a:rPr lang="fr-FR" dirty="0"/>
              <a:t> : Risque de </a:t>
            </a:r>
            <a:r>
              <a:rPr lang="fr-FR" b="1" dirty="0"/>
              <a:t>vol de données ou d’indisponibilité du service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4. Faiblesses Organisationnelles</a:t>
            </a:r>
          </a:p>
          <a:p>
            <a:r>
              <a:rPr lang="fr-FR" dirty="0"/>
              <a:t>🔹 </a:t>
            </a:r>
            <a:r>
              <a:rPr lang="fr-FR" b="1" dirty="0"/>
              <a:t>Manque de Coordination entre Équipes Techniques et Métier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L’outil étant basé sur des modèles IA avancés, certaines équipes commerciales ont du mal à comprendre </a:t>
            </a:r>
            <a:r>
              <a:rPr lang="fr-FR" b="1" dirty="0"/>
              <a:t>comment les recommandations sont générées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Impact</a:t>
            </a:r>
            <a:r>
              <a:rPr lang="fr-FR" dirty="0"/>
              <a:t> : Risque de </a:t>
            </a:r>
            <a:r>
              <a:rPr lang="fr-FR" b="1" dirty="0"/>
              <a:t>désalignement</a:t>
            </a:r>
            <a:r>
              <a:rPr lang="fr-FR" dirty="0"/>
              <a:t> entre la stratégie commerciale et les prévisions IA.</a:t>
            </a:r>
          </a:p>
          <a:p>
            <a:r>
              <a:rPr lang="fr-FR" dirty="0"/>
              <a:t>🔹 </a:t>
            </a:r>
            <a:r>
              <a:rPr lang="fr-FR" b="1" dirty="0"/>
              <a:t>Gestion des Mises à Jour et Améliorations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NexaCore</a:t>
            </a:r>
            <a:r>
              <a:rPr lang="fr-FR" dirty="0"/>
              <a:t> évolue en mode </a:t>
            </a:r>
            <a:r>
              <a:rPr lang="fr-FR" b="1" dirty="0"/>
              <a:t>CI/CD</a:t>
            </a:r>
            <a:r>
              <a:rPr lang="fr-FR" dirty="0"/>
              <a:t>, mais l’intégration des nouvelles fonctionnalités peut perturber les flux métiers si elles ne sont pas bien testées en </a:t>
            </a:r>
            <a:r>
              <a:rPr lang="fr-FR" dirty="0" err="1"/>
              <a:t>pré-production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Impact</a:t>
            </a:r>
            <a:r>
              <a:rPr lang="fr-FR" dirty="0"/>
              <a:t> : Possible </a:t>
            </a:r>
            <a:r>
              <a:rPr lang="fr-FR" b="1" dirty="0"/>
              <a:t>instabilité temporaire</a:t>
            </a:r>
            <a:r>
              <a:rPr lang="fr-FR" dirty="0"/>
              <a:t> après certaines mises à jour.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886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Étude des Flux de Données</a:t>
            </a:r>
          </a:p>
          <a:p>
            <a:r>
              <a:rPr lang="fr-FR" dirty="0"/>
              <a:t>✔ </a:t>
            </a:r>
            <a:r>
              <a:rPr lang="fr-FR" b="1" dirty="0"/>
              <a:t>Collecte des données</a:t>
            </a:r>
            <a:r>
              <a:rPr lang="fr-FR" dirty="0"/>
              <a:t> : Extraction depuis </a:t>
            </a:r>
            <a:r>
              <a:rPr lang="fr-FR" dirty="0" err="1"/>
              <a:t>NexaCRM</a:t>
            </a:r>
            <a:r>
              <a:rPr lang="fr-FR" dirty="0"/>
              <a:t>, bases SQL/NoSQL, logs utilisateurs.</a:t>
            </a:r>
            <a:br>
              <a:rPr lang="fr-FR" dirty="0"/>
            </a:br>
            <a:r>
              <a:rPr lang="fr-FR" dirty="0"/>
              <a:t>✔ </a:t>
            </a:r>
            <a:r>
              <a:rPr lang="fr-FR" b="1" dirty="0"/>
              <a:t>Traitement et analyse</a:t>
            </a:r>
            <a:r>
              <a:rPr lang="fr-FR" dirty="0"/>
              <a:t> : Nettoyage et transformation via Apache Spark &amp; </a:t>
            </a:r>
            <a:r>
              <a:rPr lang="fr-FR" dirty="0" err="1"/>
              <a:t>Airflow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✔ </a:t>
            </a:r>
            <a:r>
              <a:rPr lang="fr-FR" b="1" dirty="0"/>
              <a:t>Prédiction IA</a:t>
            </a:r>
            <a:r>
              <a:rPr lang="fr-FR" dirty="0"/>
              <a:t> : Calcul des scores de </a:t>
            </a:r>
            <a:r>
              <a:rPr lang="fr-FR" dirty="0" err="1"/>
              <a:t>churn</a:t>
            </a:r>
            <a:r>
              <a:rPr lang="fr-FR" dirty="0"/>
              <a:t> avec </a:t>
            </a:r>
            <a:r>
              <a:rPr lang="fr-FR" dirty="0" err="1"/>
              <a:t>XGBoost</a:t>
            </a:r>
            <a:r>
              <a:rPr lang="fr-FR" dirty="0"/>
              <a:t> et </a:t>
            </a:r>
            <a:r>
              <a:rPr lang="fr-FR" dirty="0" err="1"/>
              <a:t>TensorFlow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✔ </a:t>
            </a:r>
            <a:r>
              <a:rPr lang="fr-FR" b="1" dirty="0"/>
              <a:t>Stockage et mise à jour</a:t>
            </a:r>
            <a:r>
              <a:rPr lang="fr-FR" dirty="0"/>
              <a:t> : Enregistrement dans PostgreSQL, MongoDB et </a:t>
            </a:r>
            <a:r>
              <a:rPr lang="fr-FR" dirty="0" err="1"/>
              <a:t>Snowflake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✔ </a:t>
            </a:r>
            <a:r>
              <a:rPr lang="fr-FR" b="1" dirty="0"/>
              <a:t>Visualisation et exploitation</a:t>
            </a:r>
            <a:r>
              <a:rPr lang="fr-FR" dirty="0"/>
              <a:t> : Consultation des scores via </a:t>
            </a:r>
            <a:r>
              <a:rPr lang="fr-FR" dirty="0" err="1"/>
              <a:t>React</a:t>
            </a:r>
            <a:r>
              <a:rPr lang="fr-FR" dirty="0"/>
              <a:t> et Power BI.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Identifier les points critiques où les données circulent et où des améliorations peuvent être apportées.</a:t>
            </a:r>
          </a:p>
          <a:p>
            <a:endParaRPr lang="fr-FR" dirty="0"/>
          </a:p>
          <a:p>
            <a:r>
              <a:rPr lang="fr-FR" b="1" dirty="0"/>
              <a:t>2. Points d’Accès et Points de Contrôle Critiques</a:t>
            </a:r>
          </a:p>
          <a:p>
            <a:r>
              <a:rPr lang="fr-FR" dirty="0"/>
              <a:t>✔ </a:t>
            </a:r>
            <a:r>
              <a:rPr lang="fr-FR" b="1" dirty="0"/>
              <a:t>Points d’Accès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Interface utilisateur (</a:t>
            </a:r>
            <a:r>
              <a:rPr lang="fr-FR" dirty="0" err="1"/>
              <a:t>React</a:t>
            </a:r>
            <a:r>
              <a:rPr lang="fr-FR" dirty="0"/>
              <a:t>, Power BI).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API backend (</a:t>
            </a:r>
            <a:r>
              <a:rPr lang="fr-FR" dirty="0" err="1"/>
              <a:t>FastAPI</a:t>
            </a:r>
            <a:r>
              <a:rPr lang="fr-FR" dirty="0"/>
              <a:t>, Flask).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Pipeline de données (Kafka, Spark).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Bases de données (PostgreSQL, MongoDB, </a:t>
            </a:r>
            <a:r>
              <a:rPr lang="fr-FR" dirty="0" err="1"/>
              <a:t>Snowflake</a:t>
            </a:r>
            <a:r>
              <a:rPr lang="fr-FR" dirty="0"/>
              <a:t>).</a:t>
            </a:r>
          </a:p>
          <a:p>
            <a:r>
              <a:rPr lang="fr-FR" dirty="0"/>
              <a:t>✔ </a:t>
            </a:r>
            <a:r>
              <a:rPr lang="fr-FR" b="1" dirty="0"/>
              <a:t>Points de Contrôle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Authentification et Sécurité</a:t>
            </a:r>
            <a:r>
              <a:rPr lang="fr-FR" dirty="0"/>
              <a:t> : IAM, OAuth2 pour limiter l’accès aux données sensibles.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Surveillance des performances</a:t>
            </a:r>
            <a:r>
              <a:rPr lang="fr-FR" dirty="0"/>
              <a:t> : </a:t>
            </a:r>
            <a:r>
              <a:rPr lang="fr-FR" dirty="0" err="1"/>
              <a:t>Prometheus</a:t>
            </a:r>
            <a:r>
              <a:rPr lang="fr-FR" dirty="0"/>
              <a:t> et </a:t>
            </a:r>
            <a:r>
              <a:rPr lang="fr-FR" dirty="0" err="1"/>
              <a:t>Grafana</a:t>
            </a:r>
            <a:r>
              <a:rPr lang="fr-FR" dirty="0"/>
              <a:t> pour monitorer API et 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Validation IA</a:t>
            </a:r>
            <a:r>
              <a:rPr lang="fr-FR" dirty="0"/>
              <a:t> : Vérification de la qualité des scores avant intégration.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Gestion des erreurs</a:t>
            </a:r>
            <a:r>
              <a:rPr lang="fr-FR" dirty="0"/>
              <a:t> : Log des anomalies et corrections automatiques.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Assurer </a:t>
            </a:r>
            <a:r>
              <a:rPr lang="fr-FR" b="1" dirty="0"/>
              <a:t>sécurité, intégrité et rapidité</a:t>
            </a:r>
            <a:r>
              <a:rPr lang="fr-FR" dirty="0"/>
              <a:t> des échanges de données.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3. Analyse des Processus Informatiques Essentiels</a:t>
            </a:r>
          </a:p>
          <a:p>
            <a:r>
              <a:rPr lang="fr-FR" dirty="0"/>
              <a:t>✔ </a:t>
            </a:r>
            <a:r>
              <a:rPr lang="fr-FR" b="1" dirty="0"/>
              <a:t>Processus Clés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Extraction des données</a:t>
            </a:r>
            <a:r>
              <a:rPr lang="fr-FR" dirty="0"/>
              <a:t> : Récupération des informations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Traitement ETL</a:t>
            </a:r>
            <a:r>
              <a:rPr lang="fr-FR" dirty="0"/>
              <a:t> : Transformation et enrichissement des données.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Prédiction IA</a:t>
            </a:r>
            <a:r>
              <a:rPr lang="fr-FR" dirty="0"/>
              <a:t> : Attribution des scores de </a:t>
            </a:r>
            <a:r>
              <a:rPr lang="fr-FR" dirty="0" err="1"/>
              <a:t>churn</a:t>
            </a:r>
            <a:r>
              <a:rPr lang="fr-FR" dirty="0"/>
              <a:t> en temps réel.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Génération de recommandations</a:t>
            </a:r>
            <a:r>
              <a:rPr lang="fr-FR" dirty="0"/>
              <a:t> : Propositions d’actions pour limiter le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Visualisation des résultats</a:t>
            </a:r>
            <a:r>
              <a:rPr lang="fr-FR" dirty="0"/>
              <a:t> : Affichage via Power BI / </a:t>
            </a:r>
            <a:r>
              <a:rPr lang="fr-FR" dirty="0" err="1"/>
              <a:t>React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Monitoring et alertes</a:t>
            </a:r>
            <a:r>
              <a:rPr lang="fr-FR" dirty="0"/>
              <a:t> : Suivi des performances et détection des erreurs.</a:t>
            </a:r>
          </a:p>
          <a:p>
            <a:r>
              <a:rPr lang="fr-FR" dirty="0"/>
              <a:t>✔ </a:t>
            </a:r>
            <a:r>
              <a:rPr lang="fr-FR" b="1" dirty="0"/>
              <a:t>Besoins identifiés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Optimisation des </a:t>
            </a:r>
            <a:r>
              <a:rPr lang="fr-FR" b="1" dirty="0"/>
              <a:t>pipelines ETL</a:t>
            </a:r>
            <a:r>
              <a:rPr lang="fr-FR" dirty="0"/>
              <a:t> pour accélérer les traitements.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Amélioration des </a:t>
            </a:r>
            <a:r>
              <a:rPr lang="fr-FR" b="1" dirty="0"/>
              <a:t>mises à jour IA</a:t>
            </a:r>
            <a:r>
              <a:rPr lang="fr-FR" dirty="0"/>
              <a:t> pour s’adapter aux tendances en temps réel.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Sécurisation renforcée des </a:t>
            </a:r>
            <a:r>
              <a:rPr lang="fr-FR" b="1" dirty="0"/>
              <a:t>bases de données</a:t>
            </a:r>
            <a:r>
              <a:rPr lang="fr-FR" dirty="0"/>
              <a:t> et des accès API.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Garantir un </a:t>
            </a:r>
            <a:r>
              <a:rPr lang="fr-FR" b="1" dirty="0"/>
              <a:t>système fluide, sécurisé et performant</a:t>
            </a:r>
            <a:r>
              <a:rPr lang="fr-FR" dirty="0"/>
              <a:t> pour les utilisateurs métier.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03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248"/>
            <a:ext cx="6301105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7552" y="1087373"/>
            <a:ext cx="7588894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200521" y="4446530"/>
            <a:ext cx="618490" cy="437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65945" y="4339130"/>
            <a:ext cx="470534" cy="437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609600" y="1123950"/>
            <a:ext cx="7833048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014" marR="5080" indent="-2011045">
              <a:lnSpc>
                <a:spcPct val="100000"/>
              </a:lnSpc>
              <a:spcBef>
                <a:spcPts val="100"/>
              </a:spcBef>
            </a:pPr>
            <a:r>
              <a:rPr lang="fr-FR" spc="-10" dirty="0"/>
              <a:t>P</a:t>
            </a:r>
            <a:r>
              <a:rPr spc="-70" dirty="0" err="1"/>
              <a:t>résentation</a:t>
            </a:r>
            <a:r>
              <a:rPr spc="-70" dirty="0"/>
              <a:t> </a:t>
            </a:r>
            <a:r>
              <a:rPr dirty="0"/>
              <a:t>au</a:t>
            </a:r>
            <a:r>
              <a:rPr spc="-405" dirty="0"/>
              <a:t> </a:t>
            </a:r>
            <a:r>
              <a:rPr spc="-215" dirty="0"/>
              <a:t>jury</a:t>
            </a:r>
            <a:r>
              <a:rPr lang="fr-FR" spc="-375" dirty="0"/>
              <a:t> </a:t>
            </a:r>
            <a:r>
              <a:rPr spc="-25" dirty="0"/>
              <a:t>ESI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2495" y="2861775"/>
            <a:ext cx="5020310" cy="44830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indent="609600">
              <a:lnSpc>
                <a:spcPct val="79500"/>
              </a:lnSpc>
              <a:spcBef>
                <a:spcPts val="470"/>
              </a:spcBef>
            </a:pPr>
            <a:r>
              <a:rPr sz="1550" spc="-40" dirty="0">
                <a:solidFill>
                  <a:srgbClr val="595959"/>
                </a:solidFill>
                <a:latin typeface="Verdana"/>
                <a:cs typeface="Verdana"/>
              </a:rPr>
              <a:t>Titre</a:t>
            </a:r>
            <a:r>
              <a:rPr sz="155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595959"/>
                </a:solidFill>
                <a:latin typeface="Verdana"/>
                <a:cs typeface="Verdana"/>
              </a:rPr>
              <a:t>RNCP</a:t>
            </a:r>
            <a:r>
              <a:rPr sz="155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595959"/>
                </a:solidFill>
                <a:latin typeface="Verdana"/>
                <a:cs typeface="Verdana"/>
              </a:rPr>
              <a:t>N°</a:t>
            </a:r>
            <a:r>
              <a:rPr sz="155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140" dirty="0">
                <a:solidFill>
                  <a:srgbClr val="595959"/>
                </a:solidFill>
                <a:latin typeface="Verdana"/>
                <a:cs typeface="Verdana"/>
              </a:rPr>
              <a:t>36286</a:t>
            </a:r>
            <a:r>
              <a:rPr sz="155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204" dirty="0">
                <a:solidFill>
                  <a:srgbClr val="595959"/>
                </a:solidFill>
                <a:latin typeface="Verdana"/>
                <a:cs typeface="Verdana"/>
              </a:rPr>
              <a:t>–</a:t>
            </a:r>
            <a:r>
              <a:rPr sz="155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595959"/>
                </a:solidFill>
                <a:latin typeface="Verdana"/>
                <a:cs typeface="Verdana"/>
              </a:rPr>
              <a:t>Niveau</a:t>
            </a:r>
            <a:r>
              <a:rPr sz="155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165" dirty="0">
                <a:solidFill>
                  <a:srgbClr val="595959"/>
                </a:solidFill>
                <a:latin typeface="Verdana"/>
                <a:cs typeface="Verdana"/>
              </a:rPr>
              <a:t>7</a:t>
            </a:r>
            <a:r>
              <a:rPr sz="155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595959"/>
                </a:solidFill>
                <a:latin typeface="Verdana"/>
                <a:cs typeface="Verdana"/>
              </a:rPr>
              <a:t>(Bac+5) </a:t>
            </a:r>
            <a:r>
              <a:rPr sz="1550" spc="-25" dirty="0">
                <a:solidFill>
                  <a:srgbClr val="595959"/>
                </a:solidFill>
                <a:latin typeface="Verdana"/>
                <a:cs typeface="Verdana"/>
              </a:rPr>
              <a:t>“Expert</a:t>
            </a:r>
            <a:r>
              <a:rPr sz="155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55" dirty="0">
                <a:solidFill>
                  <a:srgbClr val="595959"/>
                </a:solidFill>
                <a:latin typeface="Verdana"/>
                <a:cs typeface="Verdana"/>
              </a:rPr>
              <a:t>en</a:t>
            </a:r>
            <a:r>
              <a:rPr sz="155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595959"/>
                </a:solidFill>
                <a:latin typeface="Verdana"/>
                <a:cs typeface="Verdana"/>
              </a:rPr>
              <a:t>Informatique</a:t>
            </a:r>
            <a:r>
              <a:rPr sz="155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30" dirty="0">
                <a:solidFill>
                  <a:srgbClr val="595959"/>
                </a:solidFill>
                <a:latin typeface="Verdana"/>
                <a:cs typeface="Verdana"/>
              </a:rPr>
              <a:t>et</a:t>
            </a:r>
            <a:r>
              <a:rPr sz="155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70" dirty="0">
                <a:solidFill>
                  <a:srgbClr val="595959"/>
                </a:solidFill>
                <a:latin typeface="Verdana"/>
                <a:cs typeface="Verdana"/>
              </a:rPr>
              <a:t>Systèmes</a:t>
            </a:r>
            <a:r>
              <a:rPr sz="155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595959"/>
                </a:solidFill>
                <a:latin typeface="Verdana"/>
                <a:cs typeface="Verdana"/>
              </a:rPr>
              <a:t>d’Information”</a:t>
            </a:r>
            <a:endParaRPr sz="1550">
              <a:latin typeface="Verdana"/>
              <a:cs typeface="Verdana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C31E36-602C-6FFE-1C72-9D007D7DCD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56127"/>
            <a:ext cx="74295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4.</a:t>
            </a:r>
            <a:r>
              <a:rPr spc="25" dirty="0"/>
              <a:t> </a:t>
            </a:r>
            <a:r>
              <a:rPr dirty="0"/>
              <a:t>Bloc</a:t>
            </a:r>
            <a:r>
              <a:rPr spc="30" dirty="0"/>
              <a:t> </a:t>
            </a:r>
            <a:r>
              <a:rPr dirty="0"/>
              <a:t>1</a:t>
            </a:r>
            <a:r>
              <a:rPr spc="30" dirty="0"/>
              <a:t> </a:t>
            </a:r>
            <a:r>
              <a:rPr dirty="0"/>
              <a:t>:</a:t>
            </a:r>
            <a:r>
              <a:rPr spc="30" dirty="0"/>
              <a:t> </a:t>
            </a:r>
            <a:r>
              <a:rPr dirty="0"/>
              <a:t>Besoins</a:t>
            </a:r>
            <a:r>
              <a:rPr spc="30" dirty="0"/>
              <a:t> </a:t>
            </a:r>
            <a:r>
              <a:rPr spc="-10" dirty="0"/>
              <a:t>fonctionnels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8361045" cy="22339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1795" lvl="1" indent="-37909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391795" algn="l"/>
              </a:tabLst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Méthodes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collecte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besoins</a:t>
            </a:r>
            <a:endParaRPr sz="1800">
              <a:latin typeface="Arial"/>
              <a:cs typeface="Arial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Description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Fonctionnalités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Requises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15"/>
              </a:spcBef>
              <a:buClr>
                <a:srgbClr val="595959"/>
              </a:buClr>
              <a:buFont typeface="Arial"/>
              <a:buAutoNum type="arabicPeriod"/>
            </a:pPr>
            <a:endParaRPr sz="1800">
              <a:latin typeface="Arial"/>
              <a:cs typeface="Arial"/>
            </a:endParaRPr>
          </a:p>
          <a:p>
            <a:pPr marL="12700" marR="173355" lvl="2" indent="328295">
              <a:lnSpc>
                <a:spcPct val="114999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Identifier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décrire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fonctionnalités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nécessaires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répondre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besoins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spécifiques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projet</a:t>
            </a:r>
            <a:endParaRPr sz="1800">
              <a:latin typeface="Arial MT"/>
              <a:cs typeface="Arial MT"/>
            </a:endParaRPr>
          </a:p>
          <a:p>
            <a:pPr marL="340995" lvl="2" indent="-138430">
              <a:lnSpc>
                <a:spcPct val="100000"/>
              </a:lnSpc>
              <a:spcBef>
                <a:spcPts val="32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Mettre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évidence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fonctionnalités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essentielles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qui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contribuent</a:t>
            </a:r>
            <a:r>
              <a:rPr sz="1800" spc="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directement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objectifs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concernant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l’option.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4.</a:t>
            </a:r>
            <a:r>
              <a:rPr spc="25" dirty="0"/>
              <a:t> </a:t>
            </a:r>
            <a:r>
              <a:rPr dirty="0"/>
              <a:t>Bloc</a:t>
            </a:r>
            <a:r>
              <a:rPr spc="30" dirty="0"/>
              <a:t> </a:t>
            </a:r>
            <a:r>
              <a:rPr dirty="0"/>
              <a:t>2</a:t>
            </a:r>
            <a:r>
              <a:rPr spc="30" dirty="0"/>
              <a:t> </a:t>
            </a:r>
            <a:r>
              <a:rPr dirty="0"/>
              <a:t>:</a:t>
            </a:r>
            <a:r>
              <a:rPr spc="30" dirty="0"/>
              <a:t> </a:t>
            </a:r>
            <a:r>
              <a:rPr dirty="0"/>
              <a:t>Besoins</a:t>
            </a:r>
            <a:r>
              <a:rPr spc="30" dirty="0"/>
              <a:t> </a:t>
            </a:r>
            <a:r>
              <a:rPr spc="-10" dirty="0"/>
              <a:t>fonctionnels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31823"/>
            <a:ext cx="8354695" cy="2508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4.3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Priorisation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Fonctionnalités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Arial"/>
              <a:cs typeface="Arial"/>
            </a:endParaRPr>
          </a:p>
          <a:p>
            <a:pPr marL="12700" marR="739140" indent="328295">
              <a:lnSpc>
                <a:spcPct val="114999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Hiérarchiser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fonctionnalités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leur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importance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leur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criticité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l'atteinte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objectifs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projet.</a:t>
            </a:r>
            <a:endParaRPr sz="1800">
              <a:latin typeface="Arial MT"/>
              <a:cs typeface="Arial MT"/>
            </a:endParaRPr>
          </a:p>
          <a:p>
            <a:pPr marL="12700" marR="5080" indent="328295">
              <a:lnSpc>
                <a:spcPct val="114999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Expliquer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critères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utilisés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déterminer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priorité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fonctionnalités,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tels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l'impact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sécurité,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l'utilité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utilisateurs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finaux,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complexité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de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mise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œuvre.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Plans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sauvegarde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4.</a:t>
            </a:r>
            <a:r>
              <a:rPr spc="25" dirty="0"/>
              <a:t> </a:t>
            </a:r>
            <a:r>
              <a:rPr dirty="0"/>
              <a:t>Bloc</a:t>
            </a:r>
            <a:r>
              <a:rPr spc="30" dirty="0"/>
              <a:t> </a:t>
            </a:r>
            <a:r>
              <a:rPr dirty="0"/>
              <a:t>1</a:t>
            </a:r>
            <a:r>
              <a:rPr spc="30" dirty="0"/>
              <a:t> </a:t>
            </a:r>
            <a:r>
              <a:rPr dirty="0"/>
              <a:t>:</a:t>
            </a:r>
            <a:r>
              <a:rPr spc="30" dirty="0"/>
              <a:t> </a:t>
            </a:r>
            <a:r>
              <a:rPr dirty="0"/>
              <a:t>Besoins</a:t>
            </a:r>
            <a:r>
              <a:rPr spc="30" dirty="0"/>
              <a:t> </a:t>
            </a:r>
            <a:r>
              <a:rPr spc="-10" dirty="0"/>
              <a:t>fonctionnels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90675"/>
            <a:ext cx="8322309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7359">
              <a:lnSpc>
                <a:spcPct val="114999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4.4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Exigences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Spécifiques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Matière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Sécurité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ou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Traitement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des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Données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Arial"/>
              <a:cs typeface="Arial"/>
            </a:endParaRPr>
          </a:p>
          <a:p>
            <a:pPr marL="12700" marR="5080" indent="328295">
              <a:lnSpc>
                <a:spcPct val="114999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Identifier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exigences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fonctionnelles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spécifiques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liées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à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sécurité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du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système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à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gestion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données,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telles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contrôles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d'accès,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cryptage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données,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mécanismes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sauvegarde.</a:t>
            </a:r>
            <a:endParaRPr sz="1800">
              <a:latin typeface="Arial MT"/>
              <a:cs typeface="Arial MT"/>
            </a:endParaRPr>
          </a:p>
          <a:p>
            <a:pPr marL="12700" marR="588645" indent="328295">
              <a:lnSpc>
                <a:spcPct val="114999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Détailler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fonctionnalités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nécessaires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garantir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conformité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aux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réglementations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protection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données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sécurité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l'information.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4.</a:t>
            </a:r>
            <a:r>
              <a:rPr spc="25" dirty="0"/>
              <a:t> </a:t>
            </a:r>
            <a:r>
              <a:rPr dirty="0"/>
              <a:t>Bloc</a:t>
            </a:r>
            <a:r>
              <a:rPr spc="30" dirty="0"/>
              <a:t> </a:t>
            </a:r>
            <a:r>
              <a:rPr dirty="0"/>
              <a:t>1</a:t>
            </a:r>
            <a:r>
              <a:rPr spc="30" dirty="0"/>
              <a:t> </a:t>
            </a:r>
            <a:r>
              <a:rPr dirty="0"/>
              <a:t>:</a:t>
            </a:r>
            <a:r>
              <a:rPr spc="30" dirty="0"/>
              <a:t> </a:t>
            </a:r>
            <a:r>
              <a:rPr dirty="0"/>
              <a:t>Besoins</a:t>
            </a:r>
            <a:r>
              <a:rPr spc="30" dirty="0"/>
              <a:t> </a:t>
            </a:r>
            <a:r>
              <a:rPr spc="-10" dirty="0"/>
              <a:t>fonctionnels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31823"/>
            <a:ext cx="8346440" cy="2508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4.5</a:t>
            </a:r>
            <a:r>
              <a:rPr sz="1800" b="1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Validation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Besoins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avec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les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Parties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Prenantes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Arial"/>
              <a:cs typeface="Arial"/>
            </a:endParaRPr>
          </a:p>
          <a:p>
            <a:pPr marL="12700" marR="528320" indent="328295" algn="just">
              <a:lnSpc>
                <a:spcPct val="114999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Impliquer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parties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prenantes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pertinentes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dans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validation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besoins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fonctionnels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s'assurer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qu'ils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répondent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attentes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exigences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du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projet.</a:t>
            </a:r>
            <a:endParaRPr sz="1800">
              <a:latin typeface="Arial MT"/>
              <a:cs typeface="Arial MT"/>
            </a:endParaRPr>
          </a:p>
          <a:p>
            <a:pPr marL="12700" marR="5080" indent="328295">
              <a:lnSpc>
                <a:spcPct val="114999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Documenter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retours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commentaires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parties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prenantes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les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fonctionnalités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proposées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intégrer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ajustements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nécessaires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dans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liste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des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besoins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fonctionnels.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5.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</a:t>
            </a:r>
            <a:r>
              <a:rPr spc="10" dirty="0"/>
              <a:t> </a:t>
            </a:r>
            <a:r>
              <a:rPr dirty="0"/>
              <a:t>:</a:t>
            </a:r>
            <a:r>
              <a:rPr spc="15" dirty="0"/>
              <a:t> </a:t>
            </a:r>
            <a:r>
              <a:rPr dirty="0"/>
              <a:t>Implémentations</a:t>
            </a:r>
            <a:r>
              <a:rPr spc="10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90675"/>
            <a:ext cx="8183880" cy="25495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1795" lvl="1" indent="-379095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391795" algn="l"/>
              </a:tabLst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Infrastructure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Environnement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Déploiement</a:t>
            </a:r>
            <a:endParaRPr sz="1800">
              <a:latin typeface="Arial"/>
              <a:cs typeface="Arial"/>
            </a:endParaRPr>
          </a:p>
          <a:p>
            <a:pPr marL="12700" marR="5080" lvl="2" indent="328295">
              <a:lnSpc>
                <a:spcPct val="114999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Description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l'infrastructure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matérielle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Présenter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composants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matériels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utilisés,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tels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serveurs,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équipements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réseau,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dispositifs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de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stockage.</a:t>
            </a:r>
            <a:endParaRPr sz="1800">
              <a:latin typeface="Arial MT"/>
              <a:cs typeface="Arial MT"/>
            </a:endParaRPr>
          </a:p>
          <a:p>
            <a:pPr marL="12700" marR="248920" lvl="2" indent="328295">
              <a:lnSpc>
                <a:spcPct val="114999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Choix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l'environnement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déploiement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Détailler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environnements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de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déploiement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(cloud,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on-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premise,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hybride)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justifier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choix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des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besoins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projet.</a:t>
            </a:r>
            <a:endParaRPr sz="1800">
              <a:latin typeface="Arial MT"/>
              <a:cs typeface="Arial MT"/>
            </a:endParaRPr>
          </a:p>
          <a:p>
            <a:pPr marL="340995" lvl="2" indent="-138430">
              <a:lnSpc>
                <a:spcPct val="100000"/>
              </a:lnSpc>
              <a:spcBef>
                <a:spcPts val="320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Configurations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réseau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sécurité…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5.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</a:t>
            </a:r>
            <a:r>
              <a:rPr spc="10" dirty="0"/>
              <a:t> </a:t>
            </a:r>
            <a:r>
              <a:rPr dirty="0"/>
              <a:t>:</a:t>
            </a:r>
            <a:r>
              <a:rPr spc="15" dirty="0"/>
              <a:t> </a:t>
            </a:r>
            <a:r>
              <a:rPr dirty="0"/>
              <a:t>Implémentations</a:t>
            </a:r>
            <a:r>
              <a:rPr spc="10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89009"/>
            <a:ext cx="8234680" cy="196659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5.2</a:t>
            </a:r>
            <a:r>
              <a:rPr sz="165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650" b="1" spc="-10" dirty="0">
                <a:solidFill>
                  <a:srgbClr val="595959"/>
                </a:solidFill>
                <a:latin typeface="Arial"/>
                <a:cs typeface="Arial"/>
              </a:rPr>
              <a:t> Technologies </a:t>
            </a: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65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Outils</a:t>
            </a:r>
            <a:r>
              <a:rPr sz="1650" b="1" spc="-10" dirty="0">
                <a:solidFill>
                  <a:srgbClr val="595959"/>
                </a:solidFill>
                <a:latin typeface="Arial"/>
                <a:cs typeface="Arial"/>
              </a:rPr>
              <a:t> Utilisés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"/>
              <a:cs typeface="Arial"/>
            </a:endParaRPr>
          </a:p>
          <a:p>
            <a:pPr marL="12700" marR="334010" indent="292735">
              <a:lnSpc>
                <a:spcPts val="1900"/>
              </a:lnSpc>
              <a:buChar char="-"/>
              <a:tabLst>
                <a:tab pos="305435" algn="l"/>
              </a:tabLst>
            </a:pP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Algorithmes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frameworks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Décrire</a:t>
            </a:r>
            <a:r>
              <a:rPr sz="165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algorithmes,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frameworks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65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bibliothèques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utilisés</a:t>
            </a:r>
            <a:r>
              <a:rPr sz="165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traitement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65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données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ou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sécurité,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comme</a:t>
            </a:r>
            <a:r>
              <a:rPr sz="165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Hadoop,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Spark, TensorFlow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big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data,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ou</a:t>
            </a:r>
            <a:r>
              <a:rPr sz="1650" spc="-8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AES,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RSA</a:t>
            </a:r>
            <a:r>
              <a:rPr sz="1650" spc="-8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sécurité.</a:t>
            </a:r>
            <a:endParaRPr sz="1650">
              <a:latin typeface="Arial MT"/>
              <a:cs typeface="Arial MT"/>
            </a:endParaRPr>
          </a:p>
          <a:p>
            <a:pPr marL="316865" indent="-128905">
              <a:lnSpc>
                <a:spcPts val="1805"/>
              </a:lnSpc>
              <a:buChar char="-"/>
              <a:tabLst>
                <a:tab pos="316865" algn="l"/>
              </a:tabLst>
            </a:pP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Outils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développement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gestion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projet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Mentionner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environnements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25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endParaRPr sz="1650">
              <a:latin typeface="Arial MT"/>
              <a:cs typeface="Arial MT"/>
            </a:endParaRPr>
          </a:p>
          <a:p>
            <a:pPr marL="12700" marR="88900">
              <a:lnSpc>
                <a:spcPts val="1900"/>
              </a:lnSpc>
              <a:spcBef>
                <a:spcPts val="90"/>
              </a:spcBef>
            </a:pP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développement</a:t>
            </a:r>
            <a:r>
              <a:rPr sz="1650" spc="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intégrés</a:t>
            </a:r>
            <a:r>
              <a:rPr sz="1650" spc="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(IDE),</a:t>
            </a:r>
            <a:r>
              <a:rPr sz="1650" spc="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650" spc="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systèmes</a:t>
            </a:r>
            <a:r>
              <a:rPr sz="1650" spc="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650" spc="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contrôle</a:t>
            </a:r>
            <a:r>
              <a:rPr sz="1650" spc="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650" spc="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version</a:t>
            </a:r>
            <a:r>
              <a:rPr sz="1650" spc="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(comme</a:t>
            </a:r>
            <a:r>
              <a:rPr sz="1650" spc="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Git),</a:t>
            </a:r>
            <a:r>
              <a:rPr sz="1650" spc="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650" spc="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25" dirty="0">
                <a:solidFill>
                  <a:srgbClr val="595959"/>
                </a:solidFill>
                <a:latin typeface="Arial MT"/>
                <a:cs typeface="Arial MT"/>
              </a:rPr>
              <a:t>les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outils</a:t>
            </a:r>
            <a:r>
              <a:rPr sz="1650" spc="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65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gestion</a:t>
            </a:r>
            <a:r>
              <a:rPr sz="1650" spc="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65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projet</a:t>
            </a:r>
            <a:r>
              <a:rPr sz="165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(comme</a:t>
            </a:r>
            <a:r>
              <a:rPr sz="1650" spc="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Jira).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5.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</a:t>
            </a:r>
            <a:r>
              <a:rPr spc="10" dirty="0"/>
              <a:t> </a:t>
            </a:r>
            <a:r>
              <a:rPr dirty="0"/>
              <a:t>:</a:t>
            </a:r>
            <a:r>
              <a:rPr spc="15" dirty="0"/>
              <a:t> </a:t>
            </a:r>
            <a:r>
              <a:rPr dirty="0"/>
              <a:t>Implémentations</a:t>
            </a:r>
            <a:r>
              <a:rPr spc="10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65987"/>
            <a:ext cx="8239125" cy="238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5.3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Monitoring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Alerting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2700" marR="434340" indent="328295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Outils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monitoring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Présenter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outils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surveillance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monitoring utilisés.</a:t>
            </a:r>
            <a:endParaRPr sz="1800">
              <a:latin typeface="Arial MT"/>
              <a:cs typeface="Arial MT"/>
            </a:endParaRPr>
          </a:p>
          <a:p>
            <a:pPr marL="12700" marR="5080" indent="324485">
              <a:lnSpc>
                <a:spcPts val="2050"/>
              </a:lnSpc>
              <a:buChar char="-"/>
              <a:tabLst>
                <a:tab pos="337185" algn="l"/>
              </a:tabLst>
            </a:pP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Techniques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détection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réponse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incidents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Expliquer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méthodes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employées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détection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anomalies,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gestion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incidents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leur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réponse</a:t>
            </a:r>
            <a:endParaRPr sz="1800">
              <a:latin typeface="Arial MT"/>
              <a:cs typeface="Arial MT"/>
            </a:endParaRPr>
          </a:p>
          <a:p>
            <a:pPr marL="12700" marR="639445" indent="328295">
              <a:lnSpc>
                <a:spcPts val="2050"/>
              </a:lnSpc>
              <a:spcBef>
                <a:spcPts val="10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Logs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audits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Décrire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comment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logs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audits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sont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utilisés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pour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surveiller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l'activité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système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5.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</a:t>
            </a:r>
            <a:r>
              <a:rPr spc="10" dirty="0"/>
              <a:t> </a:t>
            </a:r>
            <a:r>
              <a:rPr dirty="0"/>
              <a:t>:</a:t>
            </a:r>
            <a:r>
              <a:rPr spc="15" dirty="0"/>
              <a:t> </a:t>
            </a:r>
            <a:r>
              <a:rPr dirty="0"/>
              <a:t>Implémentations</a:t>
            </a:r>
            <a:r>
              <a:rPr spc="10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726591"/>
            <a:ext cx="8228965" cy="212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5.4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Plans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Sauvegarde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Récupération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2700" marR="217170" indent="328295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Stratégies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sauvegarde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données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Expliquer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méthodes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de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sauvegarde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données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critiques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assurer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continuité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opérations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en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panne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d'incident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sécurité.</a:t>
            </a:r>
            <a:endParaRPr sz="1800">
              <a:latin typeface="Arial MT"/>
              <a:cs typeface="Arial MT"/>
            </a:endParaRPr>
          </a:p>
          <a:p>
            <a:pPr marL="12700" marR="5080" indent="328295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Plans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reprise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après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sinistre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Détailler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plans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récupération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tests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reprise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après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sinistre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garantir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résilience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système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face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aux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interruptions.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6</a:t>
            </a:r>
            <a:r>
              <a:rPr spc="5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2:</a:t>
            </a:r>
            <a:r>
              <a:rPr spc="5" dirty="0"/>
              <a:t> </a:t>
            </a:r>
            <a:r>
              <a:rPr dirty="0"/>
              <a:t>Gestion</a:t>
            </a:r>
            <a:r>
              <a:rPr spc="10" dirty="0"/>
              <a:t> </a:t>
            </a:r>
            <a:r>
              <a:rPr dirty="0"/>
              <a:t>du</a:t>
            </a:r>
            <a:r>
              <a:rPr spc="10" dirty="0"/>
              <a:t> </a:t>
            </a:r>
            <a:r>
              <a:rPr spc="-10" dirty="0"/>
              <a:t>projet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11877"/>
            <a:ext cx="478472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6.1</a:t>
            </a:r>
            <a:r>
              <a:rPr sz="14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4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595959"/>
                </a:solidFill>
                <a:latin typeface="Arial"/>
                <a:cs typeface="Arial"/>
              </a:rPr>
              <a:t>Élaboration</a:t>
            </a:r>
            <a:r>
              <a:rPr sz="14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du</a:t>
            </a:r>
            <a:r>
              <a:rPr sz="14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Planning</a:t>
            </a:r>
            <a:r>
              <a:rPr sz="14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4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Gestion</a:t>
            </a:r>
            <a:r>
              <a:rPr sz="14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4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595959"/>
                </a:solidFill>
                <a:latin typeface="Arial"/>
                <a:cs typeface="Arial"/>
              </a:rPr>
              <a:t>Ressources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219749"/>
            <a:ext cx="8106409" cy="1450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87020">
              <a:lnSpc>
                <a:spcPts val="1635"/>
              </a:lnSpc>
              <a:spcBef>
                <a:spcPts val="95"/>
              </a:spcBef>
              <a:buChar char="-"/>
              <a:tabLst>
                <a:tab pos="469265" algn="l"/>
              </a:tabLst>
            </a:pP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Méthode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gestion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projet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(Agile,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scrum,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cascade…)</a:t>
            </a:r>
            <a:endParaRPr sz="1400">
              <a:latin typeface="Arial MT"/>
              <a:cs typeface="Arial MT"/>
            </a:endParaRPr>
          </a:p>
          <a:p>
            <a:pPr marL="12700" marR="20955" indent="302260">
              <a:lnSpc>
                <a:spcPts val="1590"/>
              </a:lnSpc>
              <a:spcBef>
                <a:spcPts val="80"/>
              </a:spcBef>
              <a:buChar char="-"/>
              <a:tabLst>
                <a:tab pos="314960" algn="l"/>
              </a:tabLst>
            </a:pP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Création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d'un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planning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détaillé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Décrire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étapes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projet,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y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compris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phases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conception,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développement,</a:t>
            </a:r>
            <a:r>
              <a:rPr sz="14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test,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déploiement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maintenance.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Utiliser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outils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gestion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projet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comme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Gantt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charts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visualiser</a:t>
            </a:r>
            <a:r>
              <a:rPr sz="14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planning.</a:t>
            </a:r>
            <a:endParaRPr sz="1400">
              <a:latin typeface="Arial MT"/>
              <a:cs typeface="Arial MT"/>
            </a:endParaRPr>
          </a:p>
          <a:p>
            <a:pPr marL="12700" marR="5080" indent="244475">
              <a:lnSpc>
                <a:spcPts val="1590"/>
              </a:lnSpc>
              <a:spcBef>
                <a:spcPts val="5"/>
              </a:spcBef>
              <a:buChar char="-"/>
              <a:tabLst>
                <a:tab pos="257175" algn="l"/>
              </a:tabLst>
            </a:pP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Allocation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ressources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Expliquer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comment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ressources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humaines,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matérielles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financières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sont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allouées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chaque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phase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projet.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Identifier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rôles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responsabilités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chaque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membre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Arial MT"/>
                <a:cs typeface="Arial MT"/>
              </a:rPr>
              <a:t>de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l'équipe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projet.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6</a:t>
            </a:r>
            <a:r>
              <a:rPr spc="5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</a:t>
            </a:r>
            <a:r>
              <a:rPr spc="10" dirty="0"/>
              <a:t> </a:t>
            </a:r>
            <a:r>
              <a:rPr dirty="0"/>
              <a:t>:</a:t>
            </a:r>
            <a:r>
              <a:rPr spc="10" dirty="0"/>
              <a:t> </a:t>
            </a:r>
            <a:r>
              <a:rPr dirty="0"/>
              <a:t>Gestion</a:t>
            </a:r>
            <a:r>
              <a:rPr spc="10" dirty="0"/>
              <a:t> </a:t>
            </a:r>
            <a:r>
              <a:rPr dirty="0"/>
              <a:t>du</a:t>
            </a:r>
            <a:r>
              <a:rPr spc="10" dirty="0"/>
              <a:t> </a:t>
            </a:r>
            <a:r>
              <a:rPr spc="-10" dirty="0"/>
              <a:t>projet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04391"/>
            <a:ext cx="8305800" cy="231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6.2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Suivi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l'Avancement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Gestion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Risques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800">
              <a:latin typeface="Arial"/>
              <a:cs typeface="Arial"/>
            </a:endParaRPr>
          </a:p>
          <a:p>
            <a:pPr marL="12700" marR="5080" indent="328295">
              <a:lnSpc>
                <a:spcPct val="105000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Indicateurs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performance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Définir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indicateurs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clés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performance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(KPI)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utilisés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suivre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l'avancement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projet.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Exemples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respect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délais,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respect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budget,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qualité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livrables.</a:t>
            </a:r>
            <a:endParaRPr sz="1800">
              <a:latin typeface="Arial MT"/>
              <a:cs typeface="Arial MT"/>
            </a:endParaRPr>
          </a:p>
          <a:p>
            <a:pPr marL="12700" marR="156210" indent="328295">
              <a:lnSpc>
                <a:spcPct val="105000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Gestion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risques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Identifier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risques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potentiels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élaborer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plans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de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mitigation.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Inclure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une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matrice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risques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évaluer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probabilité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l'impact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chaque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risque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définir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stratégies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réponse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appropriées.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89725" y="4259878"/>
            <a:ext cx="126238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1200" spc="-10" dirty="0">
                <a:solidFill>
                  <a:srgbClr val="595959"/>
                </a:solidFill>
                <a:latin typeface="Calibri"/>
                <a:cs typeface="Calibri"/>
              </a:rPr>
              <a:t>Georges Coudrier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1200" spc="-10" dirty="0">
                <a:solidFill>
                  <a:srgbClr val="595959"/>
                </a:solidFill>
                <a:latin typeface="Calibri"/>
                <a:cs typeface="Calibri"/>
              </a:rPr>
              <a:t>2023-2025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fr-FR" sz="1200" dirty="0">
                <a:solidFill>
                  <a:srgbClr val="595959"/>
                </a:solidFill>
                <a:latin typeface="Calibri"/>
                <a:cs typeface="Calibri"/>
              </a:rPr>
              <a:t>2025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5475" y="4167478"/>
            <a:ext cx="155765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1200" dirty="0">
                <a:solidFill>
                  <a:srgbClr val="595959"/>
                </a:solidFill>
                <a:latin typeface="Calibri"/>
                <a:cs typeface="Calibri"/>
              </a:rPr>
              <a:t>Hubert Plessis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1200" dirty="0" err="1">
                <a:solidFill>
                  <a:srgbClr val="595959"/>
                </a:solidFill>
                <a:latin typeface="Calibri"/>
                <a:cs typeface="Calibri"/>
              </a:rPr>
              <a:t>Piter</a:t>
            </a:r>
            <a:r>
              <a:rPr lang="fr-FR" sz="1200" dirty="0">
                <a:solidFill>
                  <a:srgbClr val="595959"/>
                </a:solidFill>
                <a:latin typeface="Calibri"/>
                <a:cs typeface="Calibri"/>
              </a:rPr>
              <a:t> - </a:t>
            </a:r>
            <a:r>
              <a:rPr lang="fr-FR" sz="1200" dirty="0" err="1">
                <a:solidFill>
                  <a:srgbClr val="595959"/>
                </a:solidFill>
                <a:latin typeface="Calibri"/>
                <a:cs typeface="Calibri"/>
              </a:rPr>
              <a:t>Nante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C055621-96D6-60BF-346B-E8818E0AE2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666875"/>
            <a:ext cx="1809750" cy="18097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37187E4-2F81-88F6-605F-291D2F8B19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15" y="1940560"/>
            <a:ext cx="1262380" cy="12623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A79CD62-3C59-C4E9-9C56-F1C9FFFB6EA9}"/>
              </a:ext>
            </a:extLst>
          </p:cNvPr>
          <p:cNvSpPr txBox="1"/>
          <p:nvPr/>
        </p:nvSpPr>
        <p:spPr>
          <a:xfrm>
            <a:off x="381000" y="303977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595959"/>
                </a:solidFill>
                <a:latin typeface="Calibri"/>
                <a:cs typeface="Calibri"/>
              </a:rPr>
              <a:t>Comment résoudre le problème</a:t>
            </a:r>
            <a:br>
              <a:rPr lang="fr-FR" sz="3200" b="1" dirty="0">
                <a:solidFill>
                  <a:srgbClr val="595959"/>
                </a:solidFill>
                <a:latin typeface="Calibri"/>
                <a:cs typeface="Calibri"/>
              </a:rPr>
            </a:br>
            <a:r>
              <a:rPr lang="fr-FR" sz="3200" b="1" dirty="0">
                <a:solidFill>
                  <a:srgbClr val="595959"/>
                </a:solidFill>
                <a:latin typeface="Calibri"/>
                <a:cs typeface="Calibri"/>
              </a:rPr>
              <a:t>de </a:t>
            </a:r>
            <a:r>
              <a:rPr lang="fr-FR" sz="3200" b="1" dirty="0" err="1">
                <a:solidFill>
                  <a:srgbClr val="595959"/>
                </a:solidFill>
                <a:latin typeface="Calibri"/>
                <a:cs typeface="Calibri"/>
              </a:rPr>
              <a:t>churn</a:t>
            </a:r>
            <a:r>
              <a:rPr lang="fr-FR" sz="3200" b="1" dirty="0">
                <a:solidFill>
                  <a:srgbClr val="595959"/>
                </a:solidFill>
                <a:latin typeface="Calibri"/>
                <a:cs typeface="Calibri"/>
              </a:rPr>
              <a:t> au sein de l’entreprise </a:t>
            </a:r>
            <a:r>
              <a:rPr lang="fr-FR" sz="3200" b="1" dirty="0" err="1">
                <a:solidFill>
                  <a:srgbClr val="595959"/>
                </a:solidFill>
                <a:latin typeface="Calibri"/>
                <a:cs typeface="Calibri"/>
              </a:rPr>
              <a:t>NexaCRM</a:t>
            </a:r>
            <a:endParaRPr lang="fr-FR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6</a:t>
            </a:r>
            <a:r>
              <a:rPr spc="5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</a:t>
            </a:r>
            <a:r>
              <a:rPr spc="10" dirty="0"/>
              <a:t> </a:t>
            </a:r>
            <a:r>
              <a:rPr dirty="0"/>
              <a:t>:</a:t>
            </a:r>
            <a:r>
              <a:rPr spc="10" dirty="0"/>
              <a:t> </a:t>
            </a:r>
            <a:r>
              <a:rPr dirty="0"/>
              <a:t>Gestion</a:t>
            </a:r>
            <a:r>
              <a:rPr spc="10" dirty="0"/>
              <a:t> </a:t>
            </a:r>
            <a:r>
              <a:rPr dirty="0"/>
              <a:t>du</a:t>
            </a:r>
            <a:r>
              <a:rPr spc="10" dirty="0"/>
              <a:t> </a:t>
            </a:r>
            <a:r>
              <a:rPr spc="-10" dirty="0"/>
              <a:t>projet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726591"/>
            <a:ext cx="8318500" cy="212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6.3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Communication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Coordination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avec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les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Parties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Prenantes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2700" marR="147955" indent="328295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Plan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communication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Décrire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plan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communication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incluant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une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note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cadrage</a:t>
            </a:r>
            <a:endParaRPr sz="1800">
              <a:latin typeface="Arial MT"/>
              <a:cs typeface="Arial MT"/>
            </a:endParaRPr>
          </a:p>
          <a:p>
            <a:pPr marL="12700" marR="5080" indent="328295">
              <a:lnSpc>
                <a:spcPts val="2050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Engagement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parties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prenantes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Expliquer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comment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parties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prenantes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(DSI,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MOA,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MOE,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clients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externes/internes,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consultants)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sont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impliquées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tout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au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long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projet.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Décrire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techniques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utilisées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gérer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leurs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attentes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assurer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leur</a:t>
            </a:r>
            <a:r>
              <a:rPr sz="18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engagement</a:t>
            </a: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(ateliers,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feedback</a:t>
            </a: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régulier,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démonstrations).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7</a:t>
            </a:r>
            <a:r>
              <a:rPr spc="5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Bloc</a:t>
            </a:r>
            <a:r>
              <a:rPr spc="5" dirty="0"/>
              <a:t> </a:t>
            </a:r>
            <a:r>
              <a:rPr dirty="0"/>
              <a:t>3</a:t>
            </a:r>
            <a:r>
              <a:rPr spc="10" dirty="0"/>
              <a:t> </a:t>
            </a:r>
            <a:r>
              <a:rPr dirty="0"/>
              <a:t>:</a:t>
            </a:r>
            <a:r>
              <a:rPr spc="5" dirty="0"/>
              <a:t> </a:t>
            </a:r>
            <a:r>
              <a:rPr dirty="0"/>
              <a:t>Conception</a:t>
            </a:r>
            <a:r>
              <a:rPr spc="10" dirty="0"/>
              <a:t> </a:t>
            </a:r>
            <a:r>
              <a:rPr dirty="0"/>
              <a:t>de</a:t>
            </a:r>
            <a:r>
              <a:rPr spc="5" dirty="0"/>
              <a:t> </a:t>
            </a:r>
            <a:r>
              <a:rPr spc="-10" dirty="0"/>
              <a:t>l’application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5551805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1795" lvl="1" indent="-37909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Modélisation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l’application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(UML)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Architecture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flux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Données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utilisées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structure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DB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Environnements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contraintes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non-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fonctionnelles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Autres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spécifications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techniques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8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Bloc</a:t>
            </a:r>
            <a:r>
              <a:rPr spc="5" dirty="0"/>
              <a:t> </a:t>
            </a:r>
            <a:r>
              <a:rPr dirty="0"/>
              <a:t>3</a:t>
            </a:r>
            <a:r>
              <a:rPr spc="5" dirty="0"/>
              <a:t> </a:t>
            </a:r>
            <a:r>
              <a:rPr dirty="0"/>
              <a:t>:</a:t>
            </a:r>
            <a:r>
              <a:rPr spc="5" dirty="0"/>
              <a:t> </a:t>
            </a:r>
            <a:r>
              <a:rPr dirty="0"/>
              <a:t>Développement</a:t>
            </a:r>
            <a:r>
              <a:rPr spc="5" dirty="0"/>
              <a:t> </a:t>
            </a:r>
            <a:r>
              <a:rPr dirty="0"/>
              <a:t>de</a:t>
            </a:r>
            <a:r>
              <a:rPr spc="5" dirty="0"/>
              <a:t> </a:t>
            </a:r>
            <a:r>
              <a:rPr spc="-10" dirty="0"/>
              <a:t>l’application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4000500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1795" lvl="1" indent="-37909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Structure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l’application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Stratégie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tests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Flux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DevOps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procédures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tests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Maintenance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9</a:t>
            </a:r>
            <a:r>
              <a:rPr spc="5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4</a:t>
            </a:r>
            <a:r>
              <a:rPr spc="5" dirty="0"/>
              <a:t> </a:t>
            </a:r>
            <a:r>
              <a:rPr dirty="0"/>
              <a:t>:</a:t>
            </a:r>
            <a:r>
              <a:rPr spc="10" dirty="0"/>
              <a:t> </a:t>
            </a:r>
            <a:r>
              <a:rPr dirty="0"/>
              <a:t>Option</a:t>
            </a:r>
            <a:r>
              <a:rPr spc="10" dirty="0"/>
              <a:t> </a:t>
            </a:r>
            <a:r>
              <a:rPr spc="-10" dirty="0"/>
              <a:t>CyberSec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4175125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1795" lvl="1" indent="-37909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Rapport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d’audit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(pentest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forensic)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Cartographie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risques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Plan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sécurisation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Indicateurs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suivi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monitoring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9</a:t>
            </a:r>
            <a:r>
              <a:rPr spc="5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4</a:t>
            </a:r>
            <a:r>
              <a:rPr spc="5" dirty="0"/>
              <a:t> </a:t>
            </a:r>
            <a:r>
              <a:rPr dirty="0"/>
              <a:t>:</a:t>
            </a:r>
            <a:r>
              <a:rPr spc="10" dirty="0"/>
              <a:t> </a:t>
            </a:r>
            <a:r>
              <a:rPr dirty="0"/>
              <a:t>Option</a:t>
            </a:r>
            <a:r>
              <a:rPr spc="10" dirty="0"/>
              <a:t> </a:t>
            </a:r>
            <a:r>
              <a:rPr spc="-10" dirty="0"/>
              <a:t>BigData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7226934" cy="202818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lvl="1" indent="379095">
              <a:lnSpc>
                <a:spcPts val="2270"/>
              </a:lnSpc>
              <a:spcBef>
                <a:spcPts val="8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Analyse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problématique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(Objectifs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Contraintes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juridiques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et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techniques)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Qualification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données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Procédures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d’import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données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Choix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optimisation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l’algorithme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Exploitation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production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(post-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développement)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Recommandations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visualisations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10 -</a:t>
            </a:r>
            <a:r>
              <a:rPr spc="-135" dirty="0"/>
              <a:t> </a:t>
            </a:r>
            <a:r>
              <a:rPr dirty="0"/>
              <a:t>Analyses</a:t>
            </a:r>
            <a:r>
              <a:rPr spc="5" dirty="0"/>
              <a:t> </a:t>
            </a:r>
            <a:r>
              <a:rPr dirty="0"/>
              <a:t>et</a:t>
            </a:r>
            <a:r>
              <a:rPr spc="5" dirty="0"/>
              <a:t> </a:t>
            </a:r>
            <a:r>
              <a:rPr spc="-10" dirty="0"/>
              <a:t>perspectives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04391"/>
            <a:ext cx="8280400" cy="260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8159" lvl="1" indent="-505459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18159" algn="l"/>
              </a:tabLst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Analyse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Résultats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Performances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95"/>
              </a:spcBef>
              <a:buClr>
                <a:srgbClr val="595959"/>
              </a:buClr>
              <a:buFont typeface="Arial"/>
              <a:buAutoNum type="arabicPeriod"/>
            </a:pPr>
            <a:endParaRPr sz="1800">
              <a:latin typeface="Arial"/>
              <a:cs typeface="Arial"/>
            </a:endParaRPr>
          </a:p>
          <a:p>
            <a:pPr marL="12700" marR="19050" lvl="2" indent="328295">
              <a:lnSpc>
                <a:spcPct val="105000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Évaluation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Objectifs</a:t>
            </a:r>
            <a:r>
              <a:rPr sz="1800" spc="-11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Atteints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1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Analyser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dans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quelle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mesure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objectifs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initiaux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ont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été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atteints.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Comparer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résultats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obtenus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avec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critères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succès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définis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dans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cahier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charges.</a:t>
            </a:r>
            <a:endParaRPr sz="1800">
              <a:latin typeface="Arial MT"/>
              <a:cs typeface="Arial MT"/>
            </a:endParaRPr>
          </a:p>
          <a:p>
            <a:pPr marL="12700" marR="5080" lvl="2" indent="315595">
              <a:lnSpc>
                <a:spcPct val="105000"/>
              </a:lnSpc>
              <a:buChar char="-"/>
              <a:tabLst>
                <a:tab pos="3282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Analyse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Performances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Utiliser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indicateurs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clés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performance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(KPI)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évaluer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aspects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critiques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tels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qualité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livrables,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le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respect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délais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budgets,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satisfaction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parties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prenantes.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Identifier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points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forts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points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d'amélioration.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10 -</a:t>
            </a:r>
            <a:r>
              <a:rPr spc="-135" dirty="0"/>
              <a:t> </a:t>
            </a:r>
            <a:r>
              <a:rPr dirty="0"/>
              <a:t>Analyses</a:t>
            </a:r>
            <a:r>
              <a:rPr spc="5" dirty="0"/>
              <a:t> </a:t>
            </a:r>
            <a:r>
              <a:rPr dirty="0"/>
              <a:t>et</a:t>
            </a:r>
            <a:r>
              <a:rPr spc="5" dirty="0"/>
              <a:t> </a:t>
            </a:r>
            <a:r>
              <a:rPr spc="-10" dirty="0"/>
              <a:t>perspectives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726591"/>
            <a:ext cx="8122284" cy="238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10.2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Retour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d'Expérience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Leçons</a:t>
            </a:r>
            <a:r>
              <a:rPr sz="1800" b="1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Apprises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2700" marR="5080" indent="328295" algn="just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Identification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Succès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Défis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Documenter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aspects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qui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ont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bien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fonctionné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ceux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qui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ont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rencontré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difficultés.</a:t>
            </a:r>
            <a:r>
              <a:rPr sz="1800" spc="-1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Analyser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causes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succès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échecs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tirer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leçons.</a:t>
            </a:r>
            <a:endParaRPr sz="1800">
              <a:latin typeface="Arial MT"/>
              <a:cs typeface="Arial MT"/>
            </a:endParaRPr>
          </a:p>
          <a:p>
            <a:pPr marL="12700" marR="10160" indent="328295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Capitalisation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Connaissances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Proposer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actions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capitaliser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sur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connaissances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acquises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durant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projet.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Inclure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suggestions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pour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améliorer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processus,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méthodologies,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outils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utilisés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dans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futurs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similaires.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10 -</a:t>
            </a:r>
            <a:r>
              <a:rPr spc="-135" dirty="0"/>
              <a:t> </a:t>
            </a:r>
            <a:r>
              <a:rPr dirty="0"/>
              <a:t>Analyses</a:t>
            </a:r>
            <a:r>
              <a:rPr spc="5" dirty="0"/>
              <a:t> </a:t>
            </a:r>
            <a:r>
              <a:rPr dirty="0"/>
              <a:t>et</a:t>
            </a:r>
            <a:r>
              <a:rPr spc="5" dirty="0"/>
              <a:t> </a:t>
            </a:r>
            <a:r>
              <a:rPr spc="-10" dirty="0"/>
              <a:t>perspectives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31823"/>
            <a:ext cx="8321675" cy="2823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10.3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Perspectives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Recommandations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Arial"/>
              <a:cs typeface="Arial"/>
            </a:endParaRPr>
          </a:p>
          <a:p>
            <a:pPr marL="12700" marR="20955" indent="315595">
              <a:lnSpc>
                <a:spcPct val="114999"/>
              </a:lnSpc>
              <a:spcBef>
                <a:spcPts val="5"/>
              </a:spcBef>
              <a:buChar char="-"/>
              <a:tabLst>
                <a:tab pos="3282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Améliorations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Futures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Identifier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domaines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où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améliorations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pourraient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être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apportées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optimiser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système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processus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travail.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Proposer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solutions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concrètes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adresser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limitations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identifiées.</a:t>
            </a:r>
            <a:endParaRPr sz="1800">
              <a:latin typeface="Arial MT"/>
              <a:cs typeface="Arial MT"/>
            </a:endParaRPr>
          </a:p>
          <a:p>
            <a:pPr marL="12700" marR="5080" indent="328295">
              <a:lnSpc>
                <a:spcPct val="114999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Développements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Potentiels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Suggérer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pistes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développements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futurs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projet.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Inclure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recommandations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l'évolution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fonctionnalités,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l'adoption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nouvelles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technologies,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l'expansion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à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d'autres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contextes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domaines.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8</a:t>
            </a:r>
            <a:r>
              <a:rPr spc="20" dirty="0"/>
              <a:t> </a:t>
            </a:r>
            <a:r>
              <a:rPr dirty="0"/>
              <a:t>-</a:t>
            </a:r>
            <a:r>
              <a:rPr spc="20" dirty="0"/>
              <a:t> </a:t>
            </a:r>
            <a:r>
              <a:rPr dirty="0"/>
              <a:t>Conclusion</a:t>
            </a:r>
            <a:r>
              <a:rPr spc="25" dirty="0"/>
              <a:t> </a:t>
            </a:r>
            <a:r>
              <a:rPr dirty="0"/>
              <a:t>et</a:t>
            </a:r>
            <a:r>
              <a:rPr spc="20" dirty="0"/>
              <a:t> </a:t>
            </a:r>
            <a:r>
              <a:rPr spc="-10" dirty="0"/>
              <a:t>remerciements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84224"/>
            <a:ext cx="3771900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795" lvl="1" indent="-37909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Remercier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jury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écoute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152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“Avez-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vous des questions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?”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133" y="363535"/>
            <a:ext cx="6029325" cy="414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3175">
              <a:lnSpc>
                <a:spcPct val="100000"/>
              </a:lnSpc>
              <a:spcBef>
                <a:spcPts val="100"/>
              </a:spcBef>
            </a:pPr>
            <a:r>
              <a:rPr sz="3300" spc="-10" dirty="0">
                <a:solidFill>
                  <a:srgbClr val="595959"/>
                </a:solidFill>
                <a:latin typeface="Calibri"/>
                <a:cs typeface="Calibri"/>
              </a:rPr>
              <a:t>SOMMAIRE</a:t>
            </a:r>
            <a:endParaRPr sz="33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spcBef>
                <a:spcPts val="1610"/>
              </a:spcBef>
              <a:buAutoNum type="arabicPeriod"/>
              <a:tabLst>
                <a:tab pos="556895" algn="l"/>
              </a:tabLst>
            </a:pP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Présentation(s)</a:t>
            </a:r>
            <a:r>
              <a:rPr sz="16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personnelle(s)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Présentation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du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sujet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1: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Analyser</a:t>
            </a:r>
            <a:r>
              <a:rPr sz="16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et</a:t>
            </a:r>
            <a:r>
              <a:rPr sz="16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définir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une</a:t>
            </a:r>
            <a:r>
              <a:rPr sz="16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stratégie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de</a:t>
            </a:r>
            <a:r>
              <a:rPr sz="16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systèmes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d’information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1: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Veille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technologique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1: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Analyse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du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Calibri"/>
                <a:cs typeface="Calibri"/>
              </a:rPr>
              <a:t>SI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1:</a:t>
            </a:r>
            <a:r>
              <a:rPr sz="16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Besoins</a:t>
            </a:r>
            <a:r>
              <a:rPr sz="1600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fonctionnels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2: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Pilotage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et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management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de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projet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2: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 Implémentations techniques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2: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Gestion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du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projet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et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management</a:t>
            </a:r>
            <a:endParaRPr sz="1600">
              <a:latin typeface="Calibri"/>
              <a:cs typeface="Calibri"/>
            </a:endParaRPr>
          </a:p>
          <a:p>
            <a:pPr marL="556895" indent="-54419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3: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Conception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de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l’application</a:t>
            </a:r>
            <a:endParaRPr sz="1600">
              <a:latin typeface="Calibri"/>
              <a:cs typeface="Calibri"/>
            </a:endParaRPr>
          </a:p>
          <a:p>
            <a:pPr marL="556895" indent="-54419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3: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Développement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de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l’application</a:t>
            </a:r>
            <a:endParaRPr sz="1600">
              <a:latin typeface="Calibri"/>
              <a:cs typeface="Calibri"/>
            </a:endParaRPr>
          </a:p>
          <a:p>
            <a:pPr marL="556895" indent="-54419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4:</a:t>
            </a:r>
            <a:r>
              <a:rPr sz="16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Option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Big</a:t>
            </a:r>
            <a:r>
              <a:rPr sz="16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95959"/>
                </a:solidFill>
                <a:latin typeface="Calibri"/>
                <a:cs typeface="Calibri"/>
              </a:rPr>
              <a:t>Data</a:t>
            </a:r>
            <a:endParaRPr sz="1600">
              <a:latin typeface="Calibri"/>
              <a:cs typeface="Calibri"/>
            </a:endParaRPr>
          </a:p>
          <a:p>
            <a:pPr marL="556895" indent="-54419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4: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Option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CyberSec</a:t>
            </a:r>
            <a:endParaRPr sz="1600">
              <a:latin typeface="Calibri"/>
              <a:cs typeface="Calibri"/>
            </a:endParaRPr>
          </a:p>
          <a:p>
            <a:pPr marL="556895" indent="-54419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Conclusion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0A162C-377B-CB96-7E4F-E3C3FA235C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58" y="133350"/>
            <a:ext cx="819150" cy="8191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4B6647E-4C7C-A42F-B7F6-9FA14B6791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-95250"/>
            <a:ext cx="112395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466" y="505248"/>
            <a:ext cx="406019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08000" algn="l"/>
              </a:tabLst>
            </a:pPr>
            <a:r>
              <a:rPr spc="-25" dirty="0"/>
              <a:t>1.</a:t>
            </a:r>
            <a:r>
              <a:rPr dirty="0"/>
              <a:t>	Présentation</a:t>
            </a:r>
            <a:r>
              <a:rPr spc="-55" dirty="0"/>
              <a:t> </a:t>
            </a:r>
            <a:r>
              <a:rPr spc="-10" dirty="0"/>
              <a:t>personnelle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4177029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800" dirty="0">
              <a:latin typeface="Arial MT"/>
              <a:cs typeface="Arial MT"/>
            </a:endParaRPr>
          </a:p>
          <a:p>
            <a:pPr marL="469265" indent="-36639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Georges Coudrier</a:t>
            </a:r>
            <a:endParaRPr sz="1800" dirty="0">
              <a:latin typeface="Arial MT"/>
              <a:cs typeface="Arial MT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Développeur back end chez </a:t>
            </a:r>
            <a:r>
              <a:rPr lang="fr-FR" sz="1800" dirty="0" err="1">
                <a:solidFill>
                  <a:srgbClr val="595959"/>
                </a:solidFill>
                <a:latin typeface="Arial MT"/>
                <a:cs typeface="Arial MT"/>
              </a:rPr>
              <a:t>Piter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 2 ans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CE3F17-FF89-9BA7-A63B-F8A354E2E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66" y="4019550"/>
            <a:ext cx="971550" cy="971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49CAE8-5B76-33AE-6C84-46CFE6AAF4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532" y="3752850"/>
            <a:ext cx="1504950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2.</a:t>
            </a:r>
            <a:r>
              <a:rPr spc="-5" dirty="0"/>
              <a:t> </a:t>
            </a:r>
            <a:r>
              <a:rPr spc="-10" dirty="0"/>
              <a:t>Problématique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488696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Présentation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succincte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la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problématique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800" dirty="0">
              <a:latin typeface="Arial"/>
              <a:cs typeface="Arial"/>
            </a:endParaRPr>
          </a:p>
          <a:p>
            <a:pPr marL="469265" indent="-304165">
              <a:lnSpc>
                <a:spcPct val="100000"/>
              </a:lnSpc>
              <a:buChar char="-"/>
              <a:tabLst>
                <a:tab pos="469265" algn="l"/>
              </a:tabLst>
            </a:pP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cadre</a:t>
            </a:r>
            <a:endParaRPr sz="1800" dirty="0">
              <a:latin typeface="Arial"/>
              <a:cs typeface="Arial"/>
            </a:endParaRPr>
          </a:p>
          <a:p>
            <a:pPr marL="469265" indent="-304165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</a:tabLst>
            </a:pP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problématique</a:t>
            </a:r>
            <a:endParaRPr sz="1800" dirty="0">
              <a:latin typeface="Arial"/>
              <a:cs typeface="Arial"/>
            </a:endParaRPr>
          </a:p>
          <a:p>
            <a:pPr marL="469265" indent="-304165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</a:tabLst>
            </a:pP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objectifs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AB775B1-E0A1-CEC1-1FC8-91280C8F83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019550"/>
            <a:ext cx="971550" cy="971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038D7FF-D280-531C-CC0D-9BC033E1B4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597" y="3714750"/>
            <a:ext cx="14287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3.</a:t>
            </a:r>
            <a:r>
              <a:rPr spc="15" dirty="0"/>
              <a:t> </a:t>
            </a:r>
            <a:r>
              <a:rPr dirty="0"/>
              <a:t>Bloc</a:t>
            </a:r>
            <a:r>
              <a:rPr spc="15" dirty="0"/>
              <a:t> </a:t>
            </a:r>
            <a:r>
              <a:rPr dirty="0"/>
              <a:t>1:</a:t>
            </a:r>
            <a:r>
              <a:rPr spc="-130" dirty="0"/>
              <a:t> </a:t>
            </a:r>
            <a:r>
              <a:rPr dirty="0"/>
              <a:t>Analyse</a:t>
            </a:r>
            <a:r>
              <a:rPr spc="15" dirty="0"/>
              <a:t> </a:t>
            </a:r>
            <a:r>
              <a:rPr dirty="0"/>
              <a:t>du</a:t>
            </a:r>
            <a:r>
              <a:rPr spc="15" dirty="0"/>
              <a:t> </a:t>
            </a:r>
            <a:r>
              <a:rPr dirty="0"/>
              <a:t>Système</a:t>
            </a:r>
            <a:r>
              <a:rPr spc="20" dirty="0"/>
              <a:t> </a:t>
            </a:r>
            <a:r>
              <a:rPr spc="-10" dirty="0"/>
              <a:t>Informatique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29914"/>
            <a:ext cx="7618095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4010" lvl="1" indent="-32131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34010" algn="l"/>
              </a:tabLst>
            </a:pP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500" b="1" spc="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Veille</a:t>
            </a:r>
            <a:r>
              <a:rPr sz="1500" b="1" spc="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 err="1">
                <a:solidFill>
                  <a:srgbClr val="595959"/>
                </a:solidFill>
                <a:latin typeface="Arial"/>
                <a:cs typeface="Arial"/>
              </a:rPr>
              <a:t>technologique</a:t>
            </a:r>
            <a:r>
              <a:rPr sz="1500" b="1" spc="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lang="fr-FR" sz="1500" dirty="0">
              <a:latin typeface="Arial"/>
              <a:cs typeface="Arial"/>
            </a:endParaRPr>
          </a:p>
          <a:p>
            <a:pPr marL="334010" lvl="1" indent="-321310">
              <a:lnSpc>
                <a:spcPct val="100000"/>
              </a:lnSpc>
              <a:spcBef>
                <a:spcPts val="1685"/>
              </a:spcBef>
              <a:buAutoNum type="arabicPeriod"/>
              <a:tabLst>
                <a:tab pos="334010" algn="l"/>
              </a:tabLst>
            </a:pPr>
            <a:r>
              <a:rPr lang="fr-FR" sz="15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lang="fr-FR" sz="15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1500" b="1" dirty="0">
                <a:solidFill>
                  <a:srgbClr val="595959"/>
                </a:solidFill>
                <a:latin typeface="Arial"/>
                <a:cs typeface="Arial"/>
              </a:rPr>
              <a:t>Architecture</a:t>
            </a:r>
            <a:r>
              <a:rPr lang="fr-FR" sz="1500" b="1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15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lang="fr-FR" sz="1500" b="1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1500" b="1" dirty="0">
                <a:solidFill>
                  <a:srgbClr val="595959"/>
                </a:solidFill>
                <a:latin typeface="Arial"/>
                <a:cs typeface="Arial"/>
              </a:rPr>
              <a:t>Configuration</a:t>
            </a:r>
            <a:r>
              <a:rPr lang="fr-FR" sz="1500" b="1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1500" b="1" dirty="0">
                <a:solidFill>
                  <a:srgbClr val="595959"/>
                </a:solidFill>
                <a:latin typeface="Arial"/>
                <a:cs typeface="Arial"/>
              </a:rPr>
              <a:t>du</a:t>
            </a:r>
            <a:r>
              <a:rPr lang="fr-FR" sz="1500" b="1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1500" b="1" spc="-10" dirty="0">
                <a:solidFill>
                  <a:srgbClr val="595959"/>
                </a:solidFill>
                <a:latin typeface="Arial"/>
                <a:cs typeface="Arial"/>
              </a:rPr>
              <a:t>Système</a:t>
            </a:r>
            <a:endParaRPr lang="fr-FR" sz="15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Clr>
                <a:srgbClr val="595959"/>
              </a:buClr>
              <a:buFont typeface="Arial"/>
              <a:buAutoNum type="arabicPeriod"/>
            </a:pPr>
            <a:endParaRPr sz="1500" dirty="0">
              <a:latin typeface="Arial"/>
              <a:cs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949840F-72C3-E448-0336-B080145E67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95750"/>
            <a:ext cx="895350" cy="8953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83B9B71-5B26-6340-D44F-C3381975E1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67150"/>
            <a:ext cx="1352550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3.</a:t>
            </a:r>
            <a:r>
              <a:rPr spc="15" dirty="0"/>
              <a:t> </a:t>
            </a:r>
            <a:r>
              <a:rPr dirty="0"/>
              <a:t>Bloc</a:t>
            </a:r>
            <a:r>
              <a:rPr spc="15" dirty="0"/>
              <a:t> </a:t>
            </a:r>
            <a:r>
              <a:rPr dirty="0"/>
              <a:t>1</a:t>
            </a:r>
            <a:r>
              <a:rPr spc="15" dirty="0"/>
              <a:t> </a:t>
            </a:r>
            <a:r>
              <a:rPr dirty="0"/>
              <a:t>:</a:t>
            </a:r>
            <a:r>
              <a:rPr spc="-125" dirty="0"/>
              <a:t> </a:t>
            </a:r>
            <a:r>
              <a:rPr dirty="0"/>
              <a:t>Analyse</a:t>
            </a:r>
            <a:r>
              <a:rPr spc="15" dirty="0"/>
              <a:t> </a:t>
            </a:r>
            <a:r>
              <a:rPr dirty="0"/>
              <a:t>du</a:t>
            </a:r>
            <a:r>
              <a:rPr spc="15" dirty="0"/>
              <a:t> </a:t>
            </a:r>
            <a:r>
              <a:rPr dirty="0"/>
              <a:t>Système</a:t>
            </a:r>
            <a:r>
              <a:rPr spc="15" dirty="0"/>
              <a:t> </a:t>
            </a:r>
            <a:r>
              <a:rPr spc="-10" dirty="0"/>
              <a:t>Informatique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47950"/>
            <a:ext cx="7719695" cy="1751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3.3</a:t>
            </a:r>
            <a:r>
              <a:rPr sz="165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65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Évaluation</a:t>
            </a:r>
            <a:r>
              <a:rPr sz="165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des </a:t>
            </a:r>
            <a:r>
              <a:rPr sz="1650" b="1" spc="-10" dirty="0">
                <a:solidFill>
                  <a:srgbClr val="595959"/>
                </a:solidFill>
                <a:latin typeface="Arial"/>
                <a:cs typeface="Arial"/>
              </a:rPr>
              <a:t>faiblesses</a:t>
            </a:r>
            <a:endParaRPr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Arial"/>
              <a:cs typeface="Arial"/>
            </a:endParaRPr>
          </a:p>
          <a:p>
            <a:pPr marL="12700" marR="5080" indent="304165">
              <a:lnSpc>
                <a:spcPts val="1900"/>
              </a:lnSpc>
              <a:spcBef>
                <a:spcPts val="5"/>
              </a:spcBef>
              <a:buChar char="-"/>
              <a:tabLst>
                <a:tab pos="316865" algn="l"/>
              </a:tabLst>
            </a:pPr>
            <a:r>
              <a:rPr lang="fr-FR" sz="1600" dirty="0"/>
              <a:t>Faiblesses Applicatives</a:t>
            </a:r>
          </a:p>
          <a:p>
            <a:pPr marL="12700" marR="5080" indent="304165">
              <a:lnSpc>
                <a:spcPts val="1900"/>
              </a:lnSpc>
              <a:spcBef>
                <a:spcPts val="5"/>
              </a:spcBef>
              <a:buChar char="-"/>
              <a:tabLst>
                <a:tab pos="316865" algn="l"/>
              </a:tabLst>
            </a:pPr>
            <a:r>
              <a:rPr lang="fr-FR" sz="1600" dirty="0"/>
              <a:t>Faiblesses Infrastructurelles</a:t>
            </a:r>
          </a:p>
          <a:p>
            <a:pPr marL="12700" marR="5080" indent="304165">
              <a:lnSpc>
                <a:spcPts val="1900"/>
              </a:lnSpc>
              <a:spcBef>
                <a:spcPts val="5"/>
              </a:spcBef>
              <a:buChar char="-"/>
              <a:tabLst>
                <a:tab pos="316865" algn="l"/>
              </a:tabLst>
            </a:pPr>
            <a:r>
              <a:rPr lang="fr-FR" sz="1600" dirty="0"/>
              <a:t>Faiblesses en Sécurité</a:t>
            </a:r>
          </a:p>
          <a:p>
            <a:pPr marL="12700" marR="5080" indent="304165">
              <a:lnSpc>
                <a:spcPts val="1900"/>
              </a:lnSpc>
              <a:spcBef>
                <a:spcPts val="5"/>
              </a:spcBef>
              <a:buChar char="-"/>
              <a:tabLst>
                <a:tab pos="316865" algn="l"/>
              </a:tabLst>
            </a:pPr>
            <a:r>
              <a:rPr lang="fr-FR" sz="1600" dirty="0"/>
              <a:t>Faiblesses Organisationnelles</a:t>
            </a:r>
            <a:endParaRPr sz="1650" dirty="0">
              <a:latin typeface="Arial MT"/>
              <a:cs typeface="Arial M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22E1111-40A2-A87F-3653-3AC412D684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266777"/>
            <a:ext cx="742950" cy="7429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56CC532-6BD9-10F4-7F3C-3744DD607A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114377"/>
            <a:ext cx="104775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3.</a:t>
            </a:r>
            <a:r>
              <a:rPr spc="15" dirty="0"/>
              <a:t> </a:t>
            </a:r>
            <a:r>
              <a:rPr dirty="0"/>
              <a:t>Bloc</a:t>
            </a:r>
            <a:r>
              <a:rPr spc="15" dirty="0"/>
              <a:t> </a:t>
            </a:r>
            <a:r>
              <a:rPr dirty="0"/>
              <a:t>1</a:t>
            </a:r>
            <a:r>
              <a:rPr spc="15" dirty="0"/>
              <a:t> </a:t>
            </a:r>
            <a:r>
              <a:rPr dirty="0"/>
              <a:t>:</a:t>
            </a:r>
            <a:r>
              <a:rPr spc="-125" dirty="0"/>
              <a:t> </a:t>
            </a:r>
            <a:r>
              <a:rPr dirty="0"/>
              <a:t>Analyse</a:t>
            </a:r>
            <a:r>
              <a:rPr spc="15" dirty="0"/>
              <a:t> </a:t>
            </a:r>
            <a:r>
              <a:rPr dirty="0"/>
              <a:t>du</a:t>
            </a:r>
            <a:r>
              <a:rPr spc="15" dirty="0"/>
              <a:t> </a:t>
            </a:r>
            <a:r>
              <a:rPr dirty="0"/>
              <a:t>Système</a:t>
            </a:r>
            <a:r>
              <a:rPr spc="15" dirty="0"/>
              <a:t> </a:t>
            </a:r>
            <a:r>
              <a:rPr spc="-10" dirty="0"/>
              <a:t>Informatique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65987"/>
            <a:ext cx="8024495" cy="137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3.3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Analyse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Flux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Données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Processus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Critiques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Arial"/>
              <a:cs typeface="Arial"/>
            </a:endParaRPr>
          </a:p>
          <a:p>
            <a:pPr marL="12700" marR="5080" indent="328295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Étude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flux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données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à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travers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système</a:t>
            </a:r>
            <a:endParaRPr lang="fr-FR" sz="1800" dirty="0">
              <a:latin typeface="Arial MT"/>
              <a:cs typeface="Arial MT"/>
            </a:endParaRPr>
          </a:p>
          <a:p>
            <a:pPr marL="12700" marR="117475" indent="315595">
              <a:lnSpc>
                <a:spcPts val="2050"/>
              </a:lnSpc>
              <a:buChar char="-"/>
              <a:tabLst>
                <a:tab pos="328295" algn="l"/>
              </a:tabLst>
            </a:pP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Analyse</a:t>
            </a:r>
            <a:r>
              <a:rPr lang="fr-FR"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lang="fr-FR"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processus</a:t>
            </a:r>
            <a:r>
              <a:rPr lang="fr-FR"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informatiques</a:t>
            </a:r>
            <a:r>
              <a:rPr lang="fr-FR"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essentiels</a:t>
            </a:r>
            <a:r>
              <a:rPr lang="fr-FR"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au</a:t>
            </a:r>
            <a:r>
              <a:rPr lang="fr-FR"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bon</a:t>
            </a:r>
            <a:r>
              <a:rPr lang="fr-FR"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fonctionnement</a:t>
            </a:r>
            <a:r>
              <a:rPr lang="fr-FR"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spc="-25" dirty="0">
                <a:solidFill>
                  <a:srgbClr val="595959"/>
                </a:solidFill>
                <a:latin typeface="Arial MT"/>
                <a:cs typeface="Arial MT"/>
              </a:rPr>
              <a:t>du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système</a:t>
            </a:r>
            <a:r>
              <a:rPr lang="fr-FR" sz="1800" spc="-10" dirty="0">
                <a:solidFill>
                  <a:srgbClr val="595959"/>
                </a:solidFill>
                <a:latin typeface="Arial MT"/>
                <a:cs typeface="Arial MT"/>
              </a:rPr>
              <a:t>.</a:t>
            </a:r>
            <a:endParaRPr lang="fr-FR" sz="1800" dirty="0">
              <a:latin typeface="Arial MT"/>
              <a:cs typeface="Arial M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EE3065-8A2A-F227-4539-B88F12E16F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24350"/>
            <a:ext cx="685800" cy="6858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6B74347-022E-78FC-E967-5B7814BBE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0" y="4118162"/>
            <a:ext cx="89535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3.</a:t>
            </a:r>
            <a:r>
              <a:rPr spc="15" dirty="0"/>
              <a:t> </a:t>
            </a:r>
            <a:r>
              <a:rPr dirty="0"/>
              <a:t>Bloc</a:t>
            </a:r>
            <a:r>
              <a:rPr spc="15" dirty="0"/>
              <a:t> </a:t>
            </a:r>
            <a:r>
              <a:rPr dirty="0"/>
              <a:t>1</a:t>
            </a:r>
            <a:r>
              <a:rPr spc="15" dirty="0"/>
              <a:t> </a:t>
            </a:r>
            <a:r>
              <a:rPr dirty="0"/>
              <a:t>:</a:t>
            </a:r>
            <a:r>
              <a:rPr spc="-125" dirty="0"/>
              <a:t> </a:t>
            </a:r>
            <a:r>
              <a:rPr dirty="0"/>
              <a:t>Analyse</a:t>
            </a:r>
            <a:r>
              <a:rPr spc="15" dirty="0"/>
              <a:t> </a:t>
            </a:r>
            <a:r>
              <a:rPr dirty="0"/>
              <a:t>du</a:t>
            </a:r>
            <a:r>
              <a:rPr spc="15" dirty="0"/>
              <a:t> </a:t>
            </a:r>
            <a:r>
              <a:rPr dirty="0"/>
              <a:t>Système</a:t>
            </a:r>
            <a:r>
              <a:rPr spc="15" dirty="0"/>
              <a:t> </a:t>
            </a:r>
            <a:r>
              <a:rPr spc="-10" dirty="0"/>
              <a:t>Informatique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29914"/>
            <a:ext cx="8115934" cy="1366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3.4</a:t>
            </a:r>
            <a:r>
              <a:rPr sz="1500" b="1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500" b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Étude</a:t>
            </a:r>
            <a:r>
              <a:rPr sz="1500" b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500" b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la</a:t>
            </a:r>
            <a:r>
              <a:rPr sz="1500" b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Conformité</a:t>
            </a:r>
            <a:r>
              <a:rPr sz="1500" b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500" b="1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500" b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595959"/>
                </a:solidFill>
                <a:latin typeface="Arial"/>
                <a:cs typeface="Arial"/>
              </a:rPr>
              <a:t>Normes</a:t>
            </a:r>
            <a:endParaRPr sz="1500">
              <a:latin typeface="Arial"/>
              <a:cs typeface="Arial"/>
            </a:endParaRPr>
          </a:p>
          <a:p>
            <a:pPr marL="587375" indent="-117475">
              <a:lnSpc>
                <a:spcPts val="1770"/>
              </a:lnSpc>
              <a:spcBef>
                <a:spcPts val="1685"/>
              </a:spcBef>
              <a:buChar char="-"/>
              <a:tabLst>
                <a:tab pos="587375" algn="l"/>
              </a:tabLst>
            </a:pP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Examen</a:t>
            </a:r>
            <a:r>
              <a:rPr sz="15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5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5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conformité</a:t>
            </a:r>
            <a:r>
              <a:rPr sz="15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5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système</a:t>
            </a:r>
            <a:r>
              <a:rPr sz="15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sz="15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normes</a:t>
            </a:r>
            <a:r>
              <a:rPr sz="15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5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sz="15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 MT"/>
                <a:cs typeface="Arial MT"/>
              </a:rPr>
              <a:t>réglementations.</a:t>
            </a:r>
            <a:endParaRPr sz="1500">
              <a:latin typeface="Arial MT"/>
              <a:cs typeface="Arial MT"/>
            </a:endParaRPr>
          </a:p>
          <a:p>
            <a:pPr marL="12700" marR="5080" indent="574675">
              <a:lnSpc>
                <a:spcPts val="1739"/>
              </a:lnSpc>
              <a:spcBef>
                <a:spcPts val="80"/>
              </a:spcBef>
              <a:buChar char="-"/>
              <a:tabLst>
                <a:tab pos="587375" algn="l"/>
              </a:tabLst>
            </a:pP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Identification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lacunes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conformité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mesures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nécessaires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se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 MT"/>
                <a:cs typeface="Arial MT"/>
              </a:rPr>
              <a:t>conformer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exigences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 MT"/>
                <a:cs typeface="Arial MT"/>
              </a:rPr>
              <a:t>sécurité.</a:t>
            </a:r>
            <a:endParaRPr sz="1500">
              <a:latin typeface="Arial MT"/>
              <a:cs typeface="Arial MT"/>
            </a:endParaRPr>
          </a:p>
          <a:p>
            <a:pPr marL="560705" indent="-117475">
              <a:lnSpc>
                <a:spcPts val="1700"/>
              </a:lnSpc>
              <a:buChar char="-"/>
              <a:tabLst>
                <a:tab pos="560705" algn="l"/>
              </a:tabLst>
            </a:pP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Présence</a:t>
            </a:r>
            <a:r>
              <a:rPr sz="15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5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plans</a:t>
            </a:r>
            <a:r>
              <a:rPr sz="15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?</a:t>
            </a:r>
            <a:r>
              <a:rPr sz="15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 MT"/>
                <a:cs typeface="Arial MT"/>
              </a:rPr>
              <a:t>Besoins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2824</Words>
  <Application>Microsoft Office PowerPoint</Application>
  <PresentationFormat>Affichage à l'écran (16:9)</PresentationFormat>
  <Paragraphs>302</Paragraphs>
  <Slides>28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Arial MT</vt:lpstr>
      <vt:lpstr>Calibri</vt:lpstr>
      <vt:lpstr>Verdana</vt:lpstr>
      <vt:lpstr>Office Theme</vt:lpstr>
      <vt:lpstr>Présentation PowerPoint</vt:lpstr>
      <vt:lpstr>Présentation PowerPoint</vt:lpstr>
      <vt:lpstr>Présentation PowerPoint</vt:lpstr>
      <vt:lpstr>1. Présentation personnelle</vt:lpstr>
      <vt:lpstr>2. Problématique</vt:lpstr>
      <vt:lpstr>3. Bloc 1: Analyse du Système Informatique</vt:lpstr>
      <vt:lpstr>3. Bloc 1 : Analyse du Système Informatique</vt:lpstr>
      <vt:lpstr>3. Bloc 1 : Analyse du Système Informatique</vt:lpstr>
      <vt:lpstr>3. Bloc 1 : Analyse du Système Informatique</vt:lpstr>
      <vt:lpstr>4. Bloc 1 : Besoins fonctionnels</vt:lpstr>
      <vt:lpstr>4. Bloc 2 : Besoins fonctionnels</vt:lpstr>
      <vt:lpstr>4. Bloc 1 : Besoins fonctionnels</vt:lpstr>
      <vt:lpstr>4. Bloc 1 : Besoins fonctionnels</vt:lpstr>
      <vt:lpstr>5. Bloc 2 : Implémentations techniques</vt:lpstr>
      <vt:lpstr>5. Bloc 2 : Implémentations techniques</vt:lpstr>
      <vt:lpstr>5. Bloc 2 : Implémentations techniques</vt:lpstr>
      <vt:lpstr>5. Bloc 2 : Implémentations techniques</vt:lpstr>
      <vt:lpstr>6 - Bloc 2: Gestion du projet</vt:lpstr>
      <vt:lpstr>6 - Bloc 2 : Gestion du projet</vt:lpstr>
      <vt:lpstr>6 - Bloc 2 : Gestion du projet</vt:lpstr>
      <vt:lpstr>7 - Bloc 3 : Conception de l’application</vt:lpstr>
      <vt:lpstr>8 - Bloc 3 : Développement de l’application</vt:lpstr>
      <vt:lpstr>9 - Bloc 4 : Option CyberSec</vt:lpstr>
      <vt:lpstr>9 - Bloc 4 : Option BigData</vt:lpstr>
      <vt:lpstr>10 - Analyses et perspectives</vt:lpstr>
      <vt:lpstr>10 - Analyses et perspectives</vt:lpstr>
      <vt:lpstr>10 - Analyses et perspectives</vt:lpstr>
      <vt:lpstr>8 - Conclusion et remerciements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Modèle_Présentation_Jury_ESI_3WA</dc:title>
  <cp:lastModifiedBy>Georges C</cp:lastModifiedBy>
  <cp:revision>10</cp:revision>
  <dcterms:created xsi:type="dcterms:W3CDTF">2025-02-10T14:43:56Z</dcterms:created>
  <dcterms:modified xsi:type="dcterms:W3CDTF">2025-02-11T13:10:34Z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2025-02-10T00:00:00Z</vt:filetime>
  </property>
  <property fmtid="{D5CDD505-2E9C-101B-9397-08002B2CF9AE}" pid="3" name="Creator">
    <vt:lpwstr>Google</vt:lpwstr>
  </property>
  <property fmtid="{D5CDD505-2E9C-101B-9397-08002B2CF9AE}" pid="4" name="LastSaved">
    <vt:filetime>2025-02-10T00:00:00Z</vt:filetime>
  </property>
</Properties>
</file>