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76" autoAdjust="0"/>
  </p:normalViewPr>
  <p:slideViewPr>
    <p:cSldViewPr>
      <p:cViewPr varScale="1">
        <p:scale>
          <a:sx n="132" d="100"/>
          <a:sy n="132" d="100"/>
        </p:scale>
        <p:origin x="10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DF086-2E90-4A73-B68E-6545652521F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87400-6266-4A87-B3B6-FBB9C1484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89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Cadre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Contexte du projet</a:t>
            </a:r>
            <a:r>
              <a:rPr lang="fr-FR" dirty="0"/>
              <a:t> : </a:t>
            </a:r>
            <a:r>
              <a:rPr lang="fr-FR" dirty="0" err="1"/>
              <a:t>NexaCRM</a:t>
            </a:r>
            <a:r>
              <a:rPr lang="fr-FR" dirty="0"/>
              <a:t> cherche à optimiser la gestion de la relation client via l’IA.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Enjeu principal</a:t>
            </a:r>
            <a:r>
              <a:rPr lang="fr-FR" dirty="0"/>
              <a:t> : Réduction du </a:t>
            </a:r>
            <a:r>
              <a:rPr lang="fr-FR" dirty="0" err="1"/>
              <a:t>churn</a:t>
            </a:r>
            <a:r>
              <a:rPr lang="fr-FR" dirty="0"/>
              <a:t>, un problème critique dans le secteur du SaaS et du CRM.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Pourquoi maintenant ?</a:t>
            </a:r>
            <a:r>
              <a:rPr lang="fr-FR" dirty="0"/>
              <a:t> : Hausse du </a:t>
            </a:r>
            <a:r>
              <a:rPr lang="fr-FR" dirty="0" err="1"/>
              <a:t>churn</a:t>
            </a:r>
            <a:r>
              <a:rPr lang="fr-FR" dirty="0"/>
              <a:t> de 10 % à 18 % en 6 mois, nécessité d’une solution prédictive.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Technologies impliquées</a:t>
            </a:r>
            <a:r>
              <a:rPr lang="fr-FR" dirty="0"/>
              <a:t> : Big Data, Machine Learning, Cloud </a:t>
            </a:r>
            <a:r>
              <a:rPr lang="fr-FR" dirty="0" err="1"/>
              <a:t>Computing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Problématique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Défi principal</a:t>
            </a:r>
            <a:r>
              <a:rPr lang="fr-FR" dirty="0"/>
              <a:t> : Anticiper et réduire le </a:t>
            </a:r>
            <a:r>
              <a:rPr lang="fr-FR" dirty="0" err="1"/>
              <a:t>churn</a:t>
            </a:r>
            <a:r>
              <a:rPr lang="fr-FR" dirty="0"/>
              <a:t> en analysant le comportement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Difficultés actuelles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Volume important de données clients difficilement exploitables manuellement.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Manque de proactivité dans les stratégies de fidélisation.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Solutions classiques insuffisantes pour une prédiction fiable.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Question centrale</a:t>
            </a:r>
            <a:r>
              <a:rPr lang="fr-FR" dirty="0"/>
              <a:t> : Comment un modèle IA peut-il améliorer la prédiction du </a:t>
            </a:r>
            <a:r>
              <a:rPr lang="fr-FR" dirty="0" err="1"/>
              <a:t>churn</a:t>
            </a:r>
            <a:r>
              <a:rPr lang="fr-FR" dirty="0"/>
              <a:t> et automatiser les actions de fidélisation ?</a:t>
            </a:r>
          </a:p>
          <a:p>
            <a:endParaRPr lang="fr-FR" dirty="0"/>
          </a:p>
          <a:p>
            <a:r>
              <a:rPr lang="fr-FR" b="1" dirty="0"/>
              <a:t>3. Objectifs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Optimiser la prédiction du </a:t>
            </a:r>
            <a:r>
              <a:rPr lang="fr-FR" b="1" dirty="0" err="1"/>
              <a:t>churn</a:t>
            </a:r>
            <a:r>
              <a:rPr lang="fr-FR" dirty="0"/>
              <a:t> avec un modèle IA dépassant 85 % de précision.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Automatiser l’identification des clients à risque</a:t>
            </a:r>
            <a:r>
              <a:rPr lang="fr-FR" dirty="0"/>
              <a:t> et proposer des recommandations ciblées.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Faciliter l’adoption de l’outil par les équipes commerciales</a:t>
            </a:r>
            <a:r>
              <a:rPr lang="fr-FR" dirty="0"/>
              <a:t> via une interface 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Réduire le </a:t>
            </a:r>
            <a:r>
              <a:rPr lang="fr-FR" b="1" dirty="0" err="1"/>
              <a:t>churn</a:t>
            </a:r>
            <a:r>
              <a:rPr lang="fr-FR" b="1" dirty="0"/>
              <a:t> d’au moins 20 %</a:t>
            </a:r>
            <a:r>
              <a:rPr lang="fr-FR" dirty="0"/>
              <a:t> en intégrant une approche data-</a:t>
            </a:r>
            <a:r>
              <a:rPr lang="fr-FR" dirty="0" err="1"/>
              <a:t>driven</a:t>
            </a:r>
            <a:r>
              <a:rPr lang="fr-FR" dirty="0"/>
              <a:t> dans la stratégie CRM.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99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1.1 Description de l’Infrastructure Matérielle</a:t>
            </a:r>
          </a:p>
          <a:p>
            <a:r>
              <a:rPr lang="fr-FR" dirty="0"/>
              <a:t>✔ </a:t>
            </a:r>
            <a:r>
              <a:rPr lang="fr-FR" b="1" dirty="0"/>
              <a:t>Composants matériels utilisés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Serveurs Cloud (AWS/GCP)</a:t>
            </a:r>
            <a:r>
              <a:rPr lang="fr-FR" dirty="0"/>
              <a:t> → Machines virtuelles scalables pour le calcul et le stockage.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Équipements réseau</a:t>
            </a:r>
            <a:r>
              <a:rPr lang="fr-FR" dirty="0"/>
              <a:t> →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balancers</a:t>
            </a:r>
            <a:r>
              <a:rPr lang="fr-FR" dirty="0"/>
              <a:t> (NGINX), VPN pour les connexions sécurisées.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distribué</a:t>
            </a:r>
            <a:r>
              <a:rPr lang="fr-FR" dirty="0"/>
              <a:t> → Bases de données SQL (PostgreSQL) et NoSQL (MongoDB, </a:t>
            </a:r>
            <a:r>
              <a:rPr lang="fr-FR" dirty="0" err="1"/>
              <a:t>Snowflake</a:t>
            </a:r>
            <a:r>
              <a:rPr lang="fr-FR" dirty="0"/>
              <a:t>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une infrastructure performante, évolutive et résiliente pour le traitement des données et les prédictions IA.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1.2 Choix de l’Environnement de Déploiement</a:t>
            </a:r>
          </a:p>
          <a:p>
            <a:r>
              <a:rPr lang="fr-FR" dirty="0"/>
              <a:t>✔ </a:t>
            </a:r>
            <a:r>
              <a:rPr lang="fr-FR" b="1" dirty="0"/>
              <a:t>Environnement choisi : Cloud Hybride (AWS/GCP + </a:t>
            </a:r>
            <a:r>
              <a:rPr lang="fr-FR" b="1" dirty="0" err="1"/>
              <a:t>NexaCRM</a:t>
            </a:r>
            <a:r>
              <a:rPr lang="fr-FR" b="1" dirty="0"/>
              <a:t> on-</a:t>
            </a:r>
            <a:r>
              <a:rPr lang="fr-FR" b="1" dirty="0" err="1"/>
              <a:t>premise</a:t>
            </a:r>
            <a:r>
              <a:rPr lang="fr-FR" b="1" dirty="0"/>
              <a:t>)</a:t>
            </a:r>
            <a:br>
              <a:rPr lang="fr-FR" dirty="0"/>
            </a:br>
            <a:r>
              <a:rPr lang="fr-FR" b="1" dirty="0"/>
              <a:t>Justifications :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Flexibilité &amp; Scalabilité</a:t>
            </a:r>
            <a:r>
              <a:rPr lang="fr-FR" dirty="0"/>
              <a:t> → Ajustement dynamique des ressources selon la charge (</a:t>
            </a:r>
            <a:r>
              <a:rPr lang="fr-FR" dirty="0" err="1"/>
              <a:t>Kubernetes</a:t>
            </a:r>
            <a:r>
              <a:rPr lang="fr-FR" dirty="0"/>
              <a:t>, auto-</a:t>
            </a:r>
            <a:r>
              <a:rPr lang="fr-FR" dirty="0" err="1"/>
              <a:t>scaling</a:t>
            </a:r>
            <a:r>
              <a:rPr lang="fr-FR" dirty="0"/>
              <a:t>).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Sécurité &amp; Conformité RGPD</a:t>
            </a:r>
            <a:r>
              <a:rPr lang="fr-FR" dirty="0"/>
              <a:t> → Séparation des données sensibles sur serveur privé et </a:t>
            </a:r>
            <a:r>
              <a:rPr lang="fr-FR" dirty="0" err="1"/>
              <a:t>processing</a:t>
            </a:r>
            <a:r>
              <a:rPr lang="fr-FR" dirty="0"/>
              <a:t> sur le cloud.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Optimisation des coûts</a:t>
            </a:r>
            <a:r>
              <a:rPr lang="fr-FR" dirty="0"/>
              <a:t> → Utilisation de services managés (AWS Lambda, </a:t>
            </a:r>
            <a:r>
              <a:rPr lang="fr-FR" dirty="0" err="1"/>
              <a:t>Snowflake</a:t>
            </a:r>
            <a:r>
              <a:rPr lang="fr-FR" dirty="0"/>
              <a:t>) pour réduire la maintenance.</a:t>
            </a:r>
          </a:p>
          <a:p>
            <a:r>
              <a:rPr lang="fr-FR" dirty="0"/>
              <a:t>✔ </a:t>
            </a:r>
            <a:r>
              <a:rPr lang="fr-FR" b="1" dirty="0"/>
              <a:t>Architecture globale du déploiement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Front-end</a:t>
            </a:r>
            <a:r>
              <a:rPr lang="fr-FR" b="1" dirty="0"/>
              <a:t> (</a:t>
            </a:r>
            <a:r>
              <a:rPr lang="fr-FR" b="1" dirty="0" err="1"/>
              <a:t>React</a:t>
            </a:r>
            <a:r>
              <a:rPr lang="fr-FR" b="1" dirty="0"/>
              <a:t>/</a:t>
            </a:r>
            <a:r>
              <a:rPr lang="fr-FR" b="1" dirty="0" err="1"/>
              <a:t>Streamlit</a:t>
            </a:r>
            <a:r>
              <a:rPr lang="fr-FR" b="1" dirty="0"/>
              <a:t>)</a:t>
            </a:r>
            <a:r>
              <a:rPr lang="fr-FR" dirty="0"/>
              <a:t> → Déployé sur AWS S3 avec </a:t>
            </a:r>
            <a:r>
              <a:rPr lang="fr-FR" dirty="0" err="1"/>
              <a:t>CloudFront</a:t>
            </a:r>
            <a:r>
              <a:rPr lang="fr-FR" dirty="0"/>
              <a:t> pour la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, Flask)</a:t>
            </a:r>
            <a:r>
              <a:rPr lang="fr-FR" dirty="0"/>
              <a:t> → Conteneurisé sous Docker et orchestré via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(PostgreSQL, MongoDB)</a:t>
            </a:r>
            <a:r>
              <a:rPr lang="fr-FR" dirty="0"/>
              <a:t> → Répliquées sur plusieurs régions pour assurer la disponibilité.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IA (Spark, Kafka, </a:t>
            </a:r>
            <a:r>
              <a:rPr lang="fr-FR" b="1" dirty="0" err="1"/>
              <a:t>TensorFlow</a:t>
            </a:r>
            <a:r>
              <a:rPr lang="fr-FR" b="1" dirty="0"/>
              <a:t>)</a:t>
            </a:r>
            <a:r>
              <a:rPr lang="fr-FR" dirty="0"/>
              <a:t> → Déployé sur des instances dédiées avec monitoring actif.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infrastructure scalable et robuste, garantissant disponibilité et sécurité des données.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1.3 Configurations Réseau et Sécurité</a:t>
            </a:r>
          </a:p>
          <a:p>
            <a:r>
              <a:rPr lang="fr-FR" dirty="0"/>
              <a:t>✔ </a:t>
            </a:r>
            <a:r>
              <a:rPr lang="fr-FR" b="1" dirty="0"/>
              <a:t>Sécurité réseau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Segmentation des accès</a:t>
            </a:r>
            <a:r>
              <a:rPr lang="fr-FR" dirty="0"/>
              <a:t> → VPC dédié avec sous-réseaux privés/publics.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Protection des API</a:t>
            </a:r>
            <a:r>
              <a:rPr lang="fr-FR" dirty="0"/>
              <a:t> → Authentification OAuth2 et restrictions d’accès basées sur IAM.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logs &amp; audits</a:t>
            </a:r>
            <a:r>
              <a:rPr lang="fr-FR" dirty="0"/>
              <a:t> → Centralisation des journaux via AWS </a:t>
            </a:r>
            <a:r>
              <a:rPr lang="fr-FR" dirty="0" err="1"/>
              <a:t>CloudWatch</a:t>
            </a:r>
            <a:r>
              <a:rPr lang="fr-FR" dirty="0"/>
              <a:t> et SIEM (Splunk, ELK).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Firewall et WAF (Web Application Firewall)</a:t>
            </a:r>
            <a:r>
              <a:rPr lang="fr-FR" dirty="0"/>
              <a:t> → Protection contre les attaques DDoS et injections SQL.</a:t>
            </a:r>
          </a:p>
          <a:p>
            <a:r>
              <a:rPr lang="fr-FR" dirty="0"/>
              <a:t>✔ </a:t>
            </a:r>
            <a:r>
              <a:rPr lang="fr-FR" b="1" dirty="0"/>
              <a:t>Haute Disponibilité &amp; Continuité de Service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Load</a:t>
            </a:r>
            <a:r>
              <a:rPr lang="fr-FR" b="1" dirty="0"/>
              <a:t> balancing automatique</a:t>
            </a:r>
            <a:r>
              <a:rPr lang="fr-FR" dirty="0"/>
              <a:t> via AWS ELB et mise en cache Redis.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Réplication des bases de données</a:t>
            </a:r>
            <a:r>
              <a:rPr lang="fr-FR" dirty="0"/>
              <a:t> (multi-régions, </a:t>
            </a:r>
            <a:r>
              <a:rPr lang="fr-FR" dirty="0" err="1"/>
              <a:t>multi-cloud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Plan de reprise d’activité (PRA)</a:t>
            </a:r>
            <a:r>
              <a:rPr lang="fr-FR" dirty="0"/>
              <a:t> avec sauvegardes redondantes et test de restauration trimestriel.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Sécuriser les communications et garantir un accès fluide et sécurisé aux ressources critiques.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8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Algorithmes et </a:t>
            </a:r>
            <a:r>
              <a:rPr lang="fr-FR" b="1" dirty="0" err="1"/>
              <a:t>Frameworks</a:t>
            </a:r>
            <a:endParaRPr lang="fr-FR" b="1" dirty="0"/>
          </a:p>
          <a:p>
            <a:r>
              <a:rPr lang="fr-FR" dirty="0"/>
              <a:t>✔ </a:t>
            </a:r>
            <a:r>
              <a:rPr lang="fr-FR" b="1" dirty="0"/>
              <a:t>Traitement des Données et Big Data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Apache Spark</a:t>
            </a:r>
            <a:r>
              <a:rPr lang="fr-FR" dirty="0"/>
              <a:t> → Traitement distribué des grandes volumétries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Kafka</a:t>
            </a:r>
            <a:r>
              <a:rPr lang="fr-FR" dirty="0"/>
              <a:t> → Gestion des flux de données en temps réel pour la mise à jour des prédictions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Snowflake</a:t>
            </a:r>
            <a:r>
              <a:rPr lang="fr-FR" dirty="0"/>
              <a:t> → Entrepôt de données scalable pour stocker les historiques clients et les analyses.</a:t>
            </a:r>
          </a:p>
          <a:p>
            <a:r>
              <a:rPr lang="fr-FR" dirty="0"/>
              <a:t>✔ </a:t>
            </a:r>
            <a:r>
              <a:rPr lang="fr-FR" b="1" dirty="0"/>
              <a:t>Modélisation et Intelligence Artificielle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XGBoost</a:t>
            </a:r>
            <a:r>
              <a:rPr lang="fr-FR" dirty="0"/>
              <a:t> → Algorithme de gradient </a:t>
            </a:r>
            <a:r>
              <a:rPr lang="fr-FR" dirty="0" err="1"/>
              <a:t>boosting</a:t>
            </a:r>
            <a:r>
              <a:rPr lang="fr-FR" dirty="0"/>
              <a:t> optimisé pour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TensorFlow</a:t>
            </a:r>
            <a:r>
              <a:rPr lang="fr-FR" b="1" dirty="0"/>
              <a:t> / </a:t>
            </a:r>
            <a:r>
              <a:rPr lang="fr-FR" b="1" dirty="0" err="1"/>
              <a:t>PyTorch</a:t>
            </a:r>
            <a:r>
              <a:rPr lang="fr-FR" dirty="0"/>
              <a:t> → Réseaux de neurones pour améliorer la segmentation et les recommandations.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SHAP &amp; LIME</a:t>
            </a:r>
            <a:r>
              <a:rPr lang="fr-FR" dirty="0"/>
              <a:t> → Interprétation des modèles IA pour expliquer les décisions de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Sécurité et Cryptographie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AES-256</a:t>
            </a:r>
            <a:r>
              <a:rPr lang="fr-FR" dirty="0"/>
              <a:t> → Chiffrement des données sensibles stockées en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RSA-2048</a:t>
            </a:r>
            <a:r>
              <a:rPr lang="fr-FR" dirty="0"/>
              <a:t> → Chiffrement des échanges d’authentification entre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OAuth2 &amp; IAM</a:t>
            </a:r>
            <a:r>
              <a:rPr lang="fr-FR" dirty="0"/>
              <a:t> → Gestion des accès utilisateurs avec permissions restreintes.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gestion efficace et sécurisée des données tout en optimisant les performances des modèles IA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Outils de Développement et de Gestion de Projet</a:t>
            </a:r>
          </a:p>
          <a:p>
            <a:r>
              <a:rPr lang="fr-FR" dirty="0"/>
              <a:t>✔ </a:t>
            </a:r>
            <a:r>
              <a:rPr lang="fr-FR" b="1" dirty="0"/>
              <a:t>Environnements de Développement (IDE)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VS Code / </a:t>
            </a:r>
            <a:r>
              <a:rPr lang="fr-FR" b="1" dirty="0" err="1"/>
              <a:t>PyCharm</a:t>
            </a:r>
            <a:r>
              <a:rPr lang="fr-FR" dirty="0"/>
              <a:t> → Développement des APIs et des scripts d’analyse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Jupyter</a:t>
            </a:r>
            <a:r>
              <a:rPr lang="fr-FR" b="1" dirty="0"/>
              <a:t> Notebook</a:t>
            </a:r>
            <a:r>
              <a:rPr lang="fr-FR" dirty="0"/>
              <a:t> → Expérimentation et prototypage des modèles de Machine Learning.</a:t>
            </a:r>
          </a:p>
          <a:p>
            <a:r>
              <a:rPr lang="fr-FR" dirty="0"/>
              <a:t>✔ </a:t>
            </a:r>
            <a:r>
              <a:rPr lang="fr-FR" b="1" dirty="0"/>
              <a:t>Systèmes de Contrôle de Version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Git &amp; GitHub/</a:t>
            </a:r>
            <a:r>
              <a:rPr lang="fr-FR" b="1" dirty="0" err="1"/>
              <a:t>GitLab</a:t>
            </a:r>
            <a:r>
              <a:rPr lang="fr-FR" dirty="0"/>
              <a:t> → Gestion des versions et collaboration entre équipes.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GitHub Actions / </a:t>
            </a:r>
            <a:r>
              <a:rPr lang="fr-FR" b="1" dirty="0" err="1"/>
              <a:t>GitLab</a:t>
            </a:r>
            <a:r>
              <a:rPr lang="fr-FR" b="1" dirty="0"/>
              <a:t> CI/CD</a:t>
            </a:r>
            <a:r>
              <a:rPr lang="fr-FR" dirty="0"/>
              <a:t> → Automatisation des tests et du déploiement.</a:t>
            </a:r>
          </a:p>
          <a:p>
            <a:r>
              <a:rPr lang="fr-FR" dirty="0"/>
              <a:t>✔ </a:t>
            </a:r>
            <a:r>
              <a:rPr lang="fr-FR" b="1" dirty="0"/>
              <a:t>Outils de Gestion de Projet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Jira</a:t>
            </a:r>
            <a:r>
              <a:rPr lang="fr-FR" dirty="0"/>
              <a:t> → Suivi des tâches et gestion Agile (Kanban/Scrum).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Confluence</a:t>
            </a:r>
            <a:r>
              <a:rPr lang="fr-FR" dirty="0"/>
              <a:t> → Documentation technique et mise à jour des spécifications fonctionnelles.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Slack / Teams</a:t>
            </a:r>
            <a:r>
              <a:rPr lang="fr-FR" dirty="0"/>
              <a:t> → Communication et coordination des équipes.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Faciliter la collaboration, l’intégration continue et la traçabilité du développement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832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Outils de Monitoring</a:t>
            </a:r>
          </a:p>
          <a:p>
            <a:r>
              <a:rPr lang="fr-FR" dirty="0"/>
              <a:t>✔ </a:t>
            </a:r>
            <a:r>
              <a:rPr lang="fr-FR" b="1" dirty="0"/>
              <a:t>Surveillance de l’Infrastructure et des Services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Prometheus</a:t>
            </a:r>
            <a:r>
              <a:rPr lang="fr-FR" b="1" dirty="0"/>
              <a:t> &amp; </a:t>
            </a:r>
            <a:r>
              <a:rPr lang="fr-FR" b="1" dirty="0" err="1"/>
              <a:t>Grafana</a:t>
            </a:r>
            <a:r>
              <a:rPr lang="fr-FR" dirty="0"/>
              <a:t> → Collecte et visualisation des métriques (CPU, mémoire, latence API).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AWS </a:t>
            </a:r>
            <a:r>
              <a:rPr lang="fr-FR" b="1" dirty="0" err="1"/>
              <a:t>CloudWatch</a:t>
            </a:r>
            <a:r>
              <a:rPr lang="fr-FR" b="1" dirty="0"/>
              <a:t> / GCP Operations</a:t>
            </a:r>
            <a:r>
              <a:rPr lang="fr-FR" dirty="0"/>
              <a:t> → Suivi des performances des instances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Kubernetes</a:t>
            </a:r>
            <a:r>
              <a:rPr lang="fr-FR" b="1" dirty="0"/>
              <a:t> </a:t>
            </a:r>
            <a:r>
              <a:rPr lang="fr-FR" b="1" dirty="0" err="1"/>
              <a:t>Metrics</a:t>
            </a:r>
            <a:r>
              <a:rPr lang="fr-FR" b="1" dirty="0"/>
              <a:t> Server</a:t>
            </a:r>
            <a:r>
              <a:rPr lang="fr-FR" dirty="0"/>
              <a:t> → Monitoring des </a:t>
            </a:r>
            <a:r>
              <a:rPr lang="fr-FR" dirty="0" err="1"/>
              <a:t>pods</a:t>
            </a:r>
            <a:r>
              <a:rPr lang="fr-FR" dirty="0"/>
              <a:t> et des conteneurs dans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Surveillance des Performances des Modèles IA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MLflow</a:t>
            </a:r>
            <a:r>
              <a:rPr lang="fr-FR" dirty="0"/>
              <a:t> → Suivi des performances des modèles de </a:t>
            </a:r>
            <a:r>
              <a:rPr lang="fr-FR" dirty="0" err="1"/>
              <a:t>churn</a:t>
            </a:r>
            <a:r>
              <a:rPr lang="fr-FR" dirty="0"/>
              <a:t> (précision, dérive des données).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Evidently</a:t>
            </a:r>
            <a:r>
              <a:rPr lang="fr-FR" b="1" dirty="0"/>
              <a:t> AI</a:t>
            </a:r>
            <a:r>
              <a:rPr lang="fr-FR" dirty="0"/>
              <a:t> → Détection des biais et des dérives dans les prédictions IA.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supervision en temps réel pour détecter et prévenir les incidents.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Techniques de Détection et de Réponse aux Incidents</a:t>
            </a:r>
          </a:p>
          <a:p>
            <a:r>
              <a:rPr lang="fr-FR" dirty="0"/>
              <a:t>✔ </a:t>
            </a:r>
            <a:r>
              <a:rPr lang="fr-FR" b="1" dirty="0"/>
              <a:t>Détection des Anomalies et Menaces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Alerte automatique sur dépassement des seuils critiques</a:t>
            </a:r>
            <a:r>
              <a:rPr lang="fr-FR" dirty="0"/>
              <a:t> (ex: temps de réponse API &gt; 500ms).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Détection des comportements suspects (SIEM – Security Information and Event Management)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Utilisation de l’IA pour l’analyse des logs</a:t>
            </a:r>
            <a:r>
              <a:rPr lang="fr-FR" dirty="0"/>
              <a:t> et la détection des comportements anormaux.</a:t>
            </a:r>
          </a:p>
          <a:p>
            <a:r>
              <a:rPr lang="fr-FR" dirty="0"/>
              <a:t>✔ </a:t>
            </a:r>
            <a:r>
              <a:rPr lang="fr-FR" b="1" dirty="0"/>
              <a:t>Gestion des Incidents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Centralisation des alertes via Slack, Teams et </a:t>
            </a:r>
            <a:r>
              <a:rPr lang="fr-FR" b="1" dirty="0" err="1"/>
              <a:t>PagerDuty</a:t>
            </a:r>
            <a:r>
              <a:rPr lang="fr-FR" dirty="0"/>
              <a:t> pour réagir rapidement.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de la remédiation avec des scripts </a:t>
            </a:r>
            <a:r>
              <a:rPr lang="fr-FR" b="1" dirty="0" err="1"/>
              <a:t>auto-correctifs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Playbook</a:t>
            </a:r>
            <a:r>
              <a:rPr lang="fr-FR" b="1" dirty="0"/>
              <a:t> d’incident</a:t>
            </a:r>
            <a:r>
              <a:rPr lang="fr-FR" dirty="0"/>
              <a:t> détaillant les actions à prendre en cas de panne ou de cyberattaque.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Minimiser les temps d’indisponibilité et renforcer la résilience du système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3. Logs et Audits</a:t>
            </a:r>
          </a:p>
          <a:p>
            <a:r>
              <a:rPr lang="fr-FR" dirty="0"/>
              <a:t>✔ </a:t>
            </a:r>
            <a:r>
              <a:rPr lang="fr-FR" b="1" dirty="0"/>
              <a:t>Collecte et Centralisation des Logs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ELK Stack (</a:t>
            </a:r>
            <a:r>
              <a:rPr lang="fr-FR" b="1" dirty="0" err="1"/>
              <a:t>Elasticsearch</a:t>
            </a:r>
            <a:r>
              <a:rPr lang="fr-FR" b="1" dirty="0"/>
              <a:t>, </a:t>
            </a:r>
            <a:r>
              <a:rPr lang="fr-FR" b="1" dirty="0" err="1"/>
              <a:t>Logstash</a:t>
            </a:r>
            <a:r>
              <a:rPr lang="fr-FR" b="1" dirty="0"/>
              <a:t>, </a:t>
            </a:r>
            <a:r>
              <a:rPr lang="fr-FR" b="1" dirty="0" err="1"/>
              <a:t>Kibana</a:t>
            </a:r>
            <a:r>
              <a:rPr lang="fr-FR" b="1" dirty="0"/>
              <a:t>)</a:t>
            </a:r>
            <a:r>
              <a:rPr lang="fr-FR" dirty="0"/>
              <a:t> → Centralisation et analyse des logs applicatifs.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Fluentd</a:t>
            </a:r>
            <a:r>
              <a:rPr lang="fr-FR" b="1" dirty="0"/>
              <a:t> / Loki</a:t>
            </a:r>
            <a:r>
              <a:rPr lang="fr-FR" dirty="0"/>
              <a:t> → Agrégation des logs dans </a:t>
            </a:r>
            <a:r>
              <a:rPr lang="fr-FR" dirty="0" err="1"/>
              <a:t>Kubernetes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SIEM (Splunk, AWS </a:t>
            </a:r>
            <a:r>
              <a:rPr lang="fr-FR" b="1" dirty="0" err="1"/>
              <a:t>GuardDuty</a:t>
            </a:r>
            <a:r>
              <a:rPr lang="fr-FR" b="1" dirty="0"/>
              <a:t>)</a:t>
            </a:r>
            <a:r>
              <a:rPr lang="fr-FR" dirty="0"/>
              <a:t> → Analyse des logs de sécurité et détection des attaques.</a:t>
            </a:r>
          </a:p>
          <a:p>
            <a:r>
              <a:rPr lang="fr-FR" dirty="0"/>
              <a:t>✔ </a:t>
            </a:r>
            <a:r>
              <a:rPr lang="fr-FR" b="1" dirty="0"/>
              <a:t>Audit et Traçabilité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Journalisation des accès et modifications critiques</a:t>
            </a:r>
            <a:r>
              <a:rPr lang="fr-FR" dirty="0"/>
              <a:t> (ex: mise à jour des modèles IA).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Audit régulier des permissions et des accès utilisateurs (IAM, OAuth2)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Historisation des versions de modèles IA avec </a:t>
            </a:r>
            <a:r>
              <a:rPr lang="fr-FR" b="1" dirty="0" err="1"/>
              <a:t>MLflow</a:t>
            </a:r>
            <a:r>
              <a:rPr lang="fr-FR" b="1" dirty="0"/>
              <a:t> pour garantir la reproductibilité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la traçabilité des événements et assurer la conformité aux normes de sécurité (ISO 27001, RGPD).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506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Stratégies de Sauvegarde des Données</a:t>
            </a:r>
          </a:p>
          <a:p>
            <a:r>
              <a:rPr lang="fr-FR" dirty="0"/>
              <a:t>✔ </a:t>
            </a:r>
            <a:r>
              <a:rPr lang="fr-FR" b="1" dirty="0"/>
              <a:t>Méthodes de Sauvegarde des Données Critiques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Sauvegarde incrémentale quotidienne</a:t>
            </a:r>
            <a:r>
              <a:rPr lang="fr-FR" dirty="0"/>
              <a:t> → Seules les modifications récentes sont stockées pour réduire la 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Sauvegarde complète hebdomadaire</a:t>
            </a:r>
            <a:r>
              <a:rPr lang="fr-FR" dirty="0"/>
              <a:t> → Copie complète des bases de données et fichiers critiques.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Sauvegarde en temps réel (</a:t>
            </a:r>
            <a:r>
              <a:rPr lang="fr-FR" b="1" dirty="0" err="1"/>
              <a:t>Continuous</a:t>
            </a:r>
            <a:r>
              <a:rPr lang="fr-FR" b="1" dirty="0"/>
              <a:t> Data Protection - CDP)</a:t>
            </a:r>
            <a:r>
              <a:rPr lang="fr-FR" dirty="0"/>
              <a:t> → Synchronisation des bases transactionnelles (PostgreSQL, MongoDB) sur plusieurs régions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multi-régions (AWS S3, Google Cloud Storage,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→ Garantit l’accès aux données même en cas de défaillance d’un datacenter.</a:t>
            </a:r>
          </a:p>
          <a:p>
            <a:r>
              <a:rPr lang="fr-FR" dirty="0"/>
              <a:t>✔ </a:t>
            </a:r>
            <a:r>
              <a:rPr lang="fr-FR" b="1" dirty="0"/>
              <a:t>Sécurisation des Sauvegardes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Chiffrement AES-256 des données en sauvegarde</a:t>
            </a:r>
            <a:r>
              <a:rPr lang="fr-FR" dirty="0"/>
              <a:t> pour éviter tout accès non autorisé.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Contrôle strict des accès avec IAM et MFA</a:t>
            </a:r>
            <a:r>
              <a:rPr lang="fr-FR" dirty="0"/>
              <a:t> (Multi-Factor </a:t>
            </a:r>
            <a:r>
              <a:rPr lang="fr-FR" dirty="0" err="1"/>
              <a:t>Authentication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Rétention des sauvegardes sur 30 jours</a:t>
            </a:r>
            <a:r>
              <a:rPr lang="fr-FR" dirty="0"/>
              <a:t> avec suppression automatique des données obsolètes pour la conformité RGPD.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sauvegarde fiable et rapide pour protéger les données contre les pertes accidentelles ou les cyberattaques.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Plans de Reprise Après Sinistre (PRA)</a:t>
            </a:r>
          </a:p>
          <a:p>
            <a:r>
              <a:rPr lang="fr-FR" dirty="0"/>
              <a:t>✔ </a:t>
            </a:r>
            <a:r>
              <a:rPr lang="fr-FR" b="1" dirty="0"/>
              <a:t>Procédures de Reprise en Cas de Sinistre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Déploiement d’une infrastructure de secours (Failover)</a:t>
            </a:r>
            <a:r>
              <a:rPr lang="fr-FR" dirty="0"/>
              <a:t> en cas d’interruption majeure.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de la récupération des données</a:t>
            </a:r>
            <a:r>
              <a:rPr lang="fr-FR" dirty="0"/>
              <a:t> avec scripts de restauration instantanée (</a:t>
            </a:r>
            <a:r>
              <a:rPr lang="fr-FR" dirty="0" err="1"/>
              <a:t>Terraform</a:t>
            </a:r>
            <a:r>
              <a:rPr lang="fr-FR" dirty="0"/>
              <a:t>, Ansible).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Migration vers un environnement de secours</a:t>
            </a:r>
            <a:r>
              <a:rPr lang="fr-FR" dirty="0"/>
              <a:t> basé sur une architecture </a:t>
            </a:r>
            <a:r>
              <a:rPr lang="fr-FR" b="1" dirty="0" err="1"/>
              <a:t>multi-cloud</a:t>
            </a:r>
            <a:r>
              <a:rPr lang="fr-FR" b="1" dirty="0"/>
              <a:t> hybride</a:t>
            </a:r>
            <a:r>
              <a:rPr lang="fr-FR" dirty="0"/>
              <a:t> (AWS + GCP).</a:t>
            </a:r>
          </a:p>
          <a:p>
            <a:r>
              <a:rPr lang="fr-FR" dirty="0"/>
              <a:t>✔ </a:t>
            </a:r>
            <a:r>
              <a:rPr lang="fr-FR" b="1" dirty="0"/>
              <a:t>Tests et Simulations de Reprise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trimestriels de récupération des sauvegardes</a:t>
            </a:r>
            <a:r>
              <a:rPr lang="fr-FR" dirty="0"/>
              <a:t> pour valider l’efficacité du PRA.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Simulation d’incidents (cyberattaque, panne serveur, corruption de données)</a:t>
            </a:r>
            <a:r>
              <a:rPr lang="fr-FR" dirty="0"/>
              <a:t> pour évaluer les temps de réponse.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RTO (</a:t>
            </a:r>
            <a:r>
              <a:rPr lang="fr-FR" b="1" dirty="0" err="1"/>
              <a:t>Recovery</a:t>
            </a:r>
            <a:r>
              <a:rPr lang="fr-FR" b="1" dirty="0"/>
              <a:t> Time Objective) : 2 heures</a:t>
            </a:r>
            <a:r>
              <a:rPr lang="fr-FR" dirty="0"/>
              <a:t> → Temps maximal admissible pour la reprise des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RPO (</a:t>
            </a:r>
            <a:r>
              <a:rPr lang="fr-FR" b="1" dirty="0" err="1"/>
              <a:t>Recovery</a:t>
            </a:r>
            <a:r>
              <a:rPr lang="fr-FR" b="1" dirty="0"/>
              <a:t> Point Objective) : 10 minutes</a:t>
            </a:r>
            <a:r>
              <a:rPr lang="fr-FR" dirty="0"/>
              <a:t> → Perte de données maximale tolérée en cas de panne.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la continuité du service et minimiser l’impact des interruptions sur les utilisateurs.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9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Méthode de Gestion de Projet</a:t>
            </a:r>
          </a:p>
          <a:p>
            <a:r>
              <a:rPr lang="fr-FR" dirty="0"/>
              <a:t>✔ </a:t>
            </a:r>
            <a:r>
              <a:rPr lang="fr-FR" b="1" dirty="0"/>
              <a:t>Approche utilisée : Méthodologie Agile (Scrum/Kanban)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Sprints de 2 semaines</a:t>
            </a:r>
            <a:r>
              <a:rPr lang="fr-FR" dirty="0"/>
              <a:t> → Livraisons fréquentes et incrémentales.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Product </a:t>
            </a:r>
            <a:r>
              <a:rPr lang="fr-FR" b="1" dirty="0" err="1"/>
              <a:t>backlog</a:t>
            </a:r>
            <a:r>
              <a:rPr lang="fr-FR" b="1" dirty="0"/>
              <a:t> et sprint </a:t>
            </a:r>
            <a:r>
              <a:rPr lang="fr-FR" b="1" dirty="0" err="1"/>
              <a:t>backlog</a:t>
            </a:r>
            <a:r>
              <a:rPr lang="fr-FR" dirty="0"/>
              <a:t> → Liste des tâches priorisées et assignées.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Daily stand-ups</a:t>
            </a:r>
            <a:r>
              <a:rPr lang="fr-FR" dirty="0"/>
              <a:t> → Réunions courtes pour suivre l’avancement.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Démonstrations et rétrospectives</a:t>
            </a:r>
            <a:r>
              <a:rPr lang="fr-FR" dirty="0"/>
              <a:t> → Ajustements continus en fonction des retours des parties prenantes.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Flexibilité et adaptation rapide aux besoins métier et techniques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Création du Planning Détaillé</a:t>
            </a:r>
          </a:p>
          <a:p>
            <a:r>
              <a:rPr lang="fr-FR" dirty="0"/>
              <a:t>✔ </a:t>
            </a:r>
            <a:r>
              <a:rPr lang="fr-FR" b="1" dirty="0"/>
              <a:t>Phases principales du projet et délais estimés</a:t>
            </a:r>
            <a:endParaRPr lang="fr-FR" dirty="0"/>
          </a:p>
          <a:p>
            <a:r>
              <a:rPr lang="fr-FR" dirty="0"/>
              <a:t>1️⃣ </a:t>
            </a:r>
            <a:r>
              <a:rPr lang="fr-FR" b="1" dirty="0"/>
              <a:t>Phase 1 : Conception &amp; Cadrage (Semaine 1-4)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Définition des besoins métier et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Études de faisabilité et validation des fonctionnalités clés.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l’environnement de développement.</a:t>
            </a:r>
          </a:p>
          <a:p>
            <a:r>
              <a:rPr lang="fr-FR" dirty="0"/>
              <a:t>2️⃣ </a:t>
            </a:r>
            <a:r>
              <a:rPr lang="fr-FR" b="1" dirty="0"/>
              <a:t>Phase 2 : Développement &amp; Tests (Semaine 5-16)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Développement des modules (API, IA, interface utilisateur).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des bases de données et pipelines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Tests unitaires et intégration continue (CI/CD).</a:t>
            </a:r>
          </a:p>
          <a:p>
            <a:r>
              <a:rPr lang="fr-FR" dirty="0"/>
              <a:t>3️⃣ </a:t>
            </a:r>
            <a:r>
              <a:rPr lang="fr-FR" b="1" dirty="0"/>
              <a:t>Phase 3 : Déploiement et Validation (Semaine 17-20)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Déploiement sur un environnement de </a:t>
            </a:r>
            <a:r>
              <a:rPr lang="fr-FR" dirty="0" err="1"/>
              <a:t>pré-production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Test utilisateur (UAT) avec les équipes commerciales.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Ajustements finaux et corrections de bugs.</a:t>
            </a:r>
          </a:p>
          <a:p>
            <a:r>
              <a:rPr lang="fr-FR" dirty="0"/>
              <a:t>4️⃣ </a:t>
            </a:r>
            <a:r>
              <a:rPr lang="fr-FR" b="1" dirty="0"/>
              <a:t>Phase 4 : Mise en Production et Support (Semaine 21-24)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Déploiement officiel sur infrastructure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Monitoring des performances et corrections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Documentation et formation des utilisateurs.</a:t>
            </a:r>
          </a:p>
          <a:p>
            <a:r>
              <a:rPr lang="fr-FR" dirty="0"/>
              <a:t>✔ </a:t>
            </a:r>
            <a:r>
              <a:rPr lang="fr-FR" b="1" dirty="0"/>
              <a:t>Outil de planification utilisé : Diagramme de Gantt (Jira, MS Project)</a:t>
            </a:r>
            <a:br>
              <a:rPr lang="fr-FR" dirty="0"/>
            </a:br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Visualiser l’enchaînement des tâches et gérer efficacement les délais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3. Allocation des Ressources</a:t>
            </a:r>
          </a:p>
          <a:p>
            <a:r>
              <a:rPr lang="fr-FR" dirty="0"/>
              <a:t>✔ </a:t>
            </a:r>
            <a:r>
              <a:rPr lang="fr-FR" b="1" dirty="0"/>
              <a:t>Répartition des Ressources Humaines</a:t>
            </a:r>
          </a:p>
          <a:p>
            <a:r>
              <a:rPr lang="fr-FR" dirty="0"/>
              <a:t>Chef de projet</a:t>
            </a:r>
            <a:endParaRPr lang="fr-FR" b="1" dirty="0"/>
          </a:p>
          <a:p>
            <a:r>
              <a:rPr lang="fr-FR" dirty="0"/>
              <a:t>Développeurs (Frontend/Backend)</a:t>
            </a:r>
          </a:p>
          <a:p>
            <a:r>
              <a:rPr lang="fr-FR" dirty="0"/>
              <a:t>Data Scientists</a:t>
            </a:r>
          </a:p>
          <a:p>
            <a:r>
              <a:rPr lang="fr-FR" dirty="0"/>
              <a:t>DevOps &amp; Sécurité</a:t>
            </a:r>
          </a:p>
          <a:p>
            <a:r>
              <a:rPr lang="fr-FR" dirty="0"/>
              <a:t>Product </a:t>
            </a:r>
            <a:r>
              <a:rPr lang="fr-FR" dirty="0" err="1"/>
              <a:t>Owner</a:t>
            </a:r>
            <a:endParaRPr lang="fr-FR" dirty="0"/>
          </a:p>
          <a:p>
            <a:r>
              <a:rPr lang="fr-FR" dirty="0"/>
              <a:t>Testeurs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Serveurs Cloud AWS/GCP</a:t>
            </a:r>
            <a:r>
              <a:rPr lang="fr-FR" dirty="0"/>
              <a:t> → Environnements de développement et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Licences et outils</a:t>
            </a:r>
            <a:r>
              <a:rPr lang="fr-FR" dirty="0"/>
              <a:t> → GitHub, Jira, Docker, </a:t>
            </a:r>
            <a:r>
              <a:rPr lang="fr-FR" dirty="0" err="1"/>
              <a:t>Terraform</a:t>
            </a:r>
            <a:r>
              <a:rPr lang="fr-FR" dirty="0"/>
              <a:t>, </a:t>
            </a:r>
            <a:r>
              <a:rPr lang="fr-FR" dirty="0" err="1"/>
              <a:t>Prometheus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Postes de travail haute performance</a:t>
            </a:r>
            <a:r>
              <a:rPr lang="fr-FR" dirty="0"/>
              <a:t> → Pour le développement et l’entraînement des modèles IA.</a:t>
            </a:r>
          </a:p>
          <a:p>
            <a:r>
              <a:rPr lang="fr-FR" dirty="0"/>
              <a:t>✔ </a:t>
            </a:r>
            <a:r>
              <a:rPr lang="fr-FR" b="1" dirty="0"/>
              <a:t>Gestion Budgétaire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Hébergement cloud</a:t>
            </a:r>
            <a:r>
              <a:rPr lang="fr-FR" dirty="0"/>
              <a:t> → Optimisation </a:t>
            </a:r>
            <a:r>
              <a:rPr lang="fr-FR" dirty="0" err="1"/>
              <a:t>FinOps</a:t>
            </a:r>
            <a:r>
              <a:rPr lang="fr-FR" dirty="0"/>
              <a:t> pour réduire les coûts.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Formation &amp; accompagnement des utilisateurs</a:t>
            </a:r>
            <a:r>
              <a:rPr lang="fr-FR" dirty="0"/>
              <a:t> → Budget alloué pour workshops et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et maintenance</a:t>
            </a:r>
            <a:r>
              <a:rPr lang="fr-FR" dirty="0"/>
              <a:t> → 20 % du budget alloué pour corrections et améliorations post-livraison.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Optimiser l’utilisation des ressources pour garantir une livraison efficace et maîtriser les coûts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19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Indicateurs de Performance (KPI)</a:t>
            </a:r>
          </a:p>
          <a:p>
            <a:r>
              <a:rPr lang="fr-FR" dirty="0"/>
              <a:t>✔ </a:t>
            </a:r>
            <a:r>
              <a:rPr lang="fr-FR" b="1" dirty="0"/>
              <a:t>Indicateurs clés pour mesurer l’avancement du projet</a:t>
            </a:r>
            <a:endParaRPr lang="fr-FR" dirty="0"/>
          </a:p>
          <a:p>
            <a:r>
              <a:rPr lang="fr-FR" dirty="0"/>
              <a:t>1️⃣ </a:t>
            </a:r>
            <a:r>
              <a:rPr lang="fr-FR" b="1" dirty="0"/>
              <a:t>Respect des délais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% des tâches complétées par sprint.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Écarts entre le planning initial et l’exécution réelle.</a:t>
            </a:r>
          </a:p>
          <a:p>
            <a:r>
              <a:rPr lang="fr-FR" dirty="0"/>
              <a:t>2️⃣ </a:t>
            </a:r>
            <a:r>
              <a:rPr lang="fr-FR" b="1" dirty="0"/>
              <a:t>Respect du budget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Suivi des coûts cloud (AWS/GCP) via </a:t>
            </a:r>
            <a:r>
              <a:rPr lang="fr-FR" dirty="0" err="1"/>
              <a:t>FinOps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Comparaison des dépenses avec les prévisions budgétaires.</a:t>
            </a:r>
          </a:p>
          <a:p>
            <a:r>
              <a:rPr lang="fr-FR" dirty="0"/>
              <a:t>3️⃣ </a:t>
            </a:r>
            <a:r>
              <a:rPr lang="fr-FR" b="1" dirty="0"/>
              <a:t>Qualité des livrables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Nombre de bugs détectés par sprint (tests unitaires et QA).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Taux de validation des fonctionnalités après les tests utilisateurs (UAT).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Performance du modèle IA (précision des prédictions de </a:t>
            </a:r>
            <a:r>
              <a:rPr lang="fr-FR" dirty="0" err="1"/>
              <a:t>churn</a:t>
            </a:r>
            <a:r>
              <a:rPr lang="fr-FR" dirty="0"/>
              <a:t>, dérive des données).</a:t>
            </a:r>
          </a:p>
          <a:p>
            <a:r>
              <a:rPr lang="fr-FR" dirty="0"/>
              <a:t>4️⃣ </a:t>
            </a:r>
            <a:r>
              <a:rPr lang="fr-FR" b="1" dirty="0"/>
              <a:t>Adoption par les utilisateurs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Nombre d’utilisateurs actifs sur </a:t>
            </a:r>
            <a:r>
              <a:rPr lang="fr-FR" dirty="0" err="1"/>
              <a:t>NexaCore</a:t>
            </a:r>
            <a:r>
              <a:rPr lang="fr-FR" dirty="0"/>
              <a:t> après déploiement.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Taux d’acceptation des recommandations IA par les commerciaux.</a:t>
            </a:r>
          </a:p>
          <a:p>
            <a:r>
              <a:rPr lang="fr-FR" dirty="0"/>
              <a:t>✔ </a:t>
            </a:r>
            <a:r>
              <a:rPr lang="fr-FR" b="1" dirty="0"/>
              <a:t>Outils de suivi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JIRA</a:t>
            </a:r>
            <a:r>
              <a:rPr lang="fr-FR" dirty="0"/>
              <a:t> → Suivi des tâches et des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Tableaux de bord Power BI / </a:t>
            </a:r>
            <a:r>
              <a:rPr lang="fr-FR" b="1" dirty="0" err="1"/>
              <a:t>Grafana</a:t>
            </a:r>
            <a:r>
              <a:rPr lang="fr-FR" dirty="0"/>
              <a:t> → Visualisation des KPIs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CI/CD Monitoring (GitHub Actions, </a:t>
            </a:r>
            <a:r>
              <a:rPr lang="fr-FR" b="1" dirty="0" err="1"/>
              <a:t>Prometheus</a:t>
            </a:r>
            <a:r>
              <a:rPr lang="fr-FR" b="1" dirty="0"/>
              <a:t>)</a:t>
            </a:r>
            <a:r>
              <a:rPr lang="fr-FR" dirty="0"/>
              <a:t> → Suivi des performances techniques.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visibilité continue sur l’état du projet et détecter rapidement les écarts.</a:t>
            </a:r>
            <a:endParaRPr lang="fr-FR" dirty="0"/>
          </a:p>
          <a:p>
            <a:endParaRPr lang="fr-FR" dirty="0"/>
          </a:p>
          <a:p>
            <a:r>
              <a:rPr lang="fr-FR" dirty="0"/>
              <a:t>2. Gestion des Risques</a:t>
            </a:r>
          </a:p>
          <a:p>
            <a:r>
              <a:rPr lang="fr-FR" dirty="0"/>
              <a:t>✔ </a:t>
            </a:r>
            <a:r>
              <a:rPr lang="fr-FR" b="1" dirty="0"/>
              <a:t>Plans de mitigation des risques critiques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Mise en place d’une stratégie d’optimisation des délais</a:t>
            </a:r>
            <a:r>
              <a:rPr lang="fr-FR" dirty="0"/>
              <a:t> → Agile, réajustement des priorités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Réduction des risques liés à l’IA</a:t>
            </a:r>
            <a:r>
              <a:rPr lang="fr-FR" dirty="0"/>
              <a:t> → Explication des prédictions avec SHAP/LIME pour améliorer la confiance des utilisateurs.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de sécurité avancés</a:t>
            </a:r>
            <a:r>
              <a:rPr lang="fr-FR" dirty="0"/>
              <a:t> → </a:t>
            </a:r>
            <a:r>
              <a:rPr lang="fr-FR" dirty="0" err="1"/>
              <a:t>Pentests</a:t>
            </a:r>
            <a:r>
              <a:rPr lang="fr-FR" dirty="0"/>
              <a:t> réguliers et audits de conformité RGPD.</a:t>
            </a:r>
          </a:p>
          <a:p>
            <a:r>
              <a:rPr lang="fr-FR"/>
              <a:t>🎯 </a:t>
            </a:r>
            <a:r>
              <a:rPr lang="fr-FR" b="1"/>
              <a:t>Objectif</a:t>
            </a:r>
            <a:r>
              <a:rPr lang="fr-FR"/>
              <a:t> : </a:t>
            </a:r>
            <a:r>
              <a:rPr lang="fr-FR" b="1"/>
              <a:t>Anticiper et réduire l’impact des risques majeurs sur le projet.</a:t>
            </a:r>
            <a:endParaRPr lang="fr-FR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9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Plan de Communication</a:t>
            </a:r>
          </a:p>
          <a:p>
            <a:r>
              <a:rPr lang="fr-FR" dirty="0"/>
              <a:t>✔ </a:t>
            </a:r>
            <a:r>
              <a:rPr lang="fr-FR" b="1" dirty="0"/>
              <a:t>Objectifs du plan de communication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Assurer une </a:t>
            </a:r>
            <a:r>
              <a:rPr lang="fr-FR" b="1" dirty="0"/>
              <a:t>transparence</a:t>
            </a:r>
            <a:r>
              <a:rPr lang="fr-FR" dirty="0"/>
              <a:t> sur l’avancement du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Faciliter la </a:t>
            </a:r>
            <a:r>
              <a:rPr lang="fr-FR" b="1" dirty="0"/>
              <a:t>prise de décision rapide</a:t>
            </a:r>
            <a:r>
              <a:rPr lang="fr-FR" dirty="0"/>
              <a:t> en cas de blocage.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Maintenir un </a:t>
            </a:r>
            <a:r>
              <a:rPr lang="fr-FR" b="1" dirty="0"/>
              <a:t>engagement actif des parties prenantes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Engagement des Parties Prenantes</a:t>
            </a:r>
          </a:p>
          <a:p>
            <a:r>
              <a:rPr lang="fr-FR" dirty="0"/>
              <a:t>✔ </a:t>
            </a:r>
            <a:r>
              <a:rPr lang="fr-FR" b="1" dirty="0"/>
              <a:t>Qui sont les parties prenantes et leur rôle ?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DSI (Direction des Systèmes d'Information)</a:t>
            </a:r>
          </a:p>
          <a:p>
            <a:pPr marL="171450" indent="-171450">
              <a:buFontTx/>
              <a:buChar char="-"/>
            </a:pPr>
            <a:r>
              <a:rPr lang="fr-FR" dirty="0"/>
              <a:t>MOA (Maîtrise d’Ouvrage)</a:t>
            </a:r>
          </a:p>
          <a:p>
            <a:pPr marL="171450" indent="-171450">
              <a:buFontTx/>
              <a:buChar char="-"/>
            </a:pPr>
            <a:r>
              <a:rPr lang="fr-FR" dirty="0"/>
              <a:t>MOE (Maîtrise d’Œuvre)</a:t>
            </a:r>
          </a:p>
          <a:p>
            <a:pPr marL="171450" indent="-171450">
              <a:buFontTx/>
              <a:buChar char="-"/>
            </a:pPr>
            <a:r>
              <a:rPr lang="fr-FR" dirty="0"/>
              <a:t>Utilisateurs finaux (commerciaux, marketing, support client)</a:t>
            </a:r>
          </a:p>
          <a:p>
            <a:pPr marL="171450" indent="-171450">
              <a:buFontTx/>
              <a:buChar char="-"/>
            </a:pPr>
            <a:r>
              <a:rPr lang="fr-FR" dirty="0"/>
              <a:t>Consultants externes</a:t>
            </a:r>
          </a:p>
          <a:p>
            <a:r>
              <a:rPr lang="fr-FR" dirty="0"/>
              <a:t>✔ </a:t>
            </a:r>
            <a:r>
              <a:rPr lang="fr-FR" b="1" dirty="0"/>
              <a:t>Techniques pour assurer leur engagement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Ateliers de </a:t>
            </a:r>
            <a:r>
              <a:rPr lang="fr-FR" b="1" dirty="0" err="1"/>
              <a:t>co-conception</a:t>
            </a:r>
            <a:r>
              <a:rPr lang="fr-FR" dirty="0"/>
              <a:t> avec les équipes métier pour définir les attentes fonctionnelles.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Démonstrations régulières</a:t>
            </a:r>
            <a:r>
              <a:rPr lang="fr-FR" dirty="0"/>
              <a:t> du produit pour récolter du feedback et ajuster l’interface.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Tableaux de bord interactifs</a:t>
            </a:r>
            <a:r>
              <a:rPr lang="fr-FR" dirty="0"/>
              <a:t> permettant aux parties prenantes de suivre les KPI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Sessions de formation</a:t>
            </a:r>
            <a:r>
              <a:rPr lang="fr-FR" dirty="0"/>
              <a:t> pour garantir une adoption efficace de l’outil.</a:t>
            </a:r>
          </a:p>
          <a:p>
            <a:pPr marL="0" indent="0">
              <a:buFontTx/>
              <a:buNone/>
            </a:pPr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Impliquer activement toutes les parties prenantes pour garantir l’alignement du projet avec les attentes métier et techniques.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69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Modélisation de l’Application (UML)</a:t>
            </a:r>
          </a:p>
          <a:p>
            <a:r>
              <a:rPr lang="fr-FR" dirty="0"/>
              <a:t>✔ </a:t>
            </a:r>
            <a:r>
              <a:rPr lang="fr-FR" b="1" dirty="0"/>
              <a:t>Diagrammes UML utilisés pour la conception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Diagramme de cas d’utilisation</a:t>
            </a:r>
            <a:r>
              <a:rPr lang="fr-FR" dirty="0"/>
              <a:t> → Définit les interactions entre les utilisateurs et le système (ex : commerciaux, data </a:t>
            </a:r>
            <a:r>
              <a:rPr lang="fr-FR" dirty="0" err="1"/>
              <a:t>scientists</a:t>
            </a:r>
            <a:r>
              <a:rPr lang="fr-FR" dirty="0"/>
              <a:t>, administrateurs).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Diagramme de classes</a:t>
            </a:r>
            <a:r>
              <a:rPr lang="fr-FR" dirty="0"/>
              <a:t> → Structure les entités principales (Client, Transaction, Score de </a:t>
            </a:r>
            <a:r>
              <a:rPr lang="fr-FR" dirty="0" err="1"/>
              <a:t>Churn</a:t>
            </a:r>
            <a:r>
              <a:rPr lang="fr-FR" dirty="0"/>
              <a:t>, Recommandation).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Diagramme de séquence</a:t>
            </a:r>
            <a:r>
              <a:rPr lang="fr-FR" dirty="0"/>
              <a:t> → Visualise les flux d’échange entre les modules (ex : récupération des données, traitement IA, affichage des résultats).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Modéliser le comportement et l’architecture du système pour faciliter le développement et la documentation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Architecture et Flux de l’Application</a:t>
            </a:r>
          </a:p>
          <a:p>
            <a:r>
              <a:rPr lang="fr-FR" dirty="0"/>
              <a:t>✔ </a:t>
            </a:r>
            <a:r>
              <a:rPr lang="fr-FR" b="1" dirty="0"/>
              <a:t>Architecture logicielle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Architecture </a:t>
            </a:r>
            <a:r>
              <a:rPr lang="fr-FR" b="1" dirty="0" err="1"/>
              <a:t>microservices</a:t>
            </a:r>
            <a:r>
              <a:rPr lang="fr-FR" dirty="0"/>
              <a:t> pour assurer </a:t>
            </a:r>
            <a:r>
              <a:rPr lang="fr-FR" b="1" dirty="0"/>
              <a:t>scalabilité et modularité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Back-end</a:t>
            </a:r>
            <a:r>
              <a:rPr lang="fr-FR" b="1" dirty="0"/>
              <a:t> en </a:t>
            </a:r>
            <a:r>
              <a:rPr lang="fr-FR" b="1" dirty="0" err="1"/>
              <a:t>FastAPI</a:t>
            </a:r>
            <a:r>
              <a:rPr lang="fr-FR" b="1" dirty="0"/>
              <a:t>/Flask</a:t>
            </a:r>
            <a:r>
              <a:rPr lang="fr-FR" dirty="0"/>
              <a:t> → Gestion des API et orchestrations des traitements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Front-end</a:t>
            </a:r>
            <a:r>
              <a:rPr lang="fr-FR" b="1" dirty="0"/>
              <a:t> en </a:t>
            </a:r>
            <a:r>
              <a:rPr lang="fr-FR" b="1" dirty="0" err="1"/>
              <a:t>React</a:t>
            </a:r>
            <a:r>
              <a:rPr lang="fr-FR" b="1" dirty="0"/>
              <a:t> / </a:t>
            </a:r>
            <a:r>
              <a:rPr lang="fr-FR" b="1" dirty="0" err="1"/>
              <a:t>Streamlit</a:t>
            </a:r>
            <a:r>
              <a:rPr lang="fr-FR" dirty="0"/>
              <a:t> → Interface utilisateur pour visualisation des scores et recommandations.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hybride SQL (PostgreSQL) et NoSQL (MongoDB,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→ Stockage des transactions, historiques clients et logs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de traitement IA via Apache Spark &amp; </a:t>
            </a:r>
            <a:r>
              <a:rPr lang="fr-FR" b="1" dirty="0" err="1"/>
              <a:t>TensorFlow</a:t>
            </a:r>
            <a:r>
              <a:rPr lang="fr-FR" dirty="0"/>
              <a:t> → Entraînement et inférence des modèles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Flux des données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Collecte des données client</a:t>
            </a:r>
            <a:r>
              <a:rPr lang="fr-FR" dirty="0"/>
              <a:t> (transactions, historique d’achats).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Prétraitement et transformation</a:t>
            </a:r>
            <a:r>
              <a:rPr lang="fr-FR" dirty="0"/>
              <a:t> via Apache Spark.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Prédiction du </a:t>
            </a:r>
            <a:r>
              <a:rPr lang="fr-FR" b="1" dirty="0" err="1"/>
              <a:t>churn</a:t>
            </a:r>
            <a:r>
              <a:rPr lang="fr-FR" dirty="0"/>
              <a:t> avec </a:t>
            </a:r>
            <a:r>
              <a:rPr lang="fr-FR" dirty="0" err="1"/>
              <a:t>XGBoost</a:t>
            </a:r>
            <a:r>
              <a:rPr lang="fr-FR" dirty="0"/>
              <a:t> et </a:t>
            </a:r>
            <a:r>
              <a:rPr lang="fr-FR" dirty="0" err="1"/>
              <a:t>TensorFlow</a:t>
            </a:r>
            <a:r>
              <a:rPr lang="fr-FR" dirty="0"/>
              <a:t>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Stockage des résultats</a:t>
            </a:r>
            <a:r>
              <a:rPr lang="fr-FR" dirty="0"/>
              <a:t> en base SQL/NoSQL.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Affichage des scores dans l’interface </a:t>
            </a:r>
            <a:r>
              <a:rPr lang="fr-FR" b="1" dirty="0" err="1"/>
              <a:t>NexaCore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Optimiser les flux d’échange entre les composants pour améliorer la performance et la réactivité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3. Données Utilisées et Structure de la Base de Données</a:t>
            </a:r>
          </a:p>
          <a:p>
            <a:r>
              <a:rPr lang="fr-FR" dirty="0"/>
              <a:t>✔ </a:t>
            </a:r>
            <a:r>
              <a:rPr lang="fr-FR" b="1" dirty="0"/>
              <a:t>Types de données exploitées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transactionnelles</a:t>
            </a:r>
            <a:r>
              <a:rPr lang="fr-FR" dirty="0"/>
              <a:t> : Identifiant client, montant des achats, fréquence des commandes.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comportementales</a:t>
            </a:r>
            <a:r>
              <a:rPr lang="fr-FR" dirty="0"/>
              <a:t> : Historique de navigation, interactions avec le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prédictives</a:t>
            </a:r>
            <a:r>
              <a:rPr lang="fr-FR" dirty="0"/>
              <a:t> : Scores de </a:t>
            </a:r>
            <a:r>
              <a:rPr lang="fr-FR" dirty="0" err="1"/>
              <a:t>churn</a:t>
            </a:r>
            <a:r>
              <a:rPr lang="fr-FR" dirty="0"/>
              <a:t>, recommandations IA.</a:t>
            </a:r>
          </a:p>
          <a:p>
            <a:r>
              <a:rPr lang="fr-FR" dirty="0"/>
              <a:t>✔ </a:t>
            </a:r>
            <a:r>
              <a:rPr lang="fr-FR" b="1" dirty="0"/>
              <a:t>Structure de la base de données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 Clients</a:t>
            </a:r>
            <a:r>
              <a:rPr lang="fr-FR" dirty="0"/>
              <a:t> (ID, Nom, Région, Date d’inscription).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 Transactions</a:t>
            </a:r>
            <a:r>
              <a:rPr lang="fr-FR" dirty="0"/>
              <a:t> (ID Client, Montant, Date, Catégorie Produit).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 Scores de </a:t>
            </a:r>
            <a:r>
              <a:rPr lang="fr-FR" b="1" dirty="0" err="1"/>
              <a:t>Churn</a:t>
            </a:r>
            <a:r>
              <a:rPr lang="fr-FR" dirty="0"/>
              <a:t> (ID Client, Probabilité de </a:t>
            </a:r>
            <a:r>
              <a:rPr lang="fr-FR" dirty="0" err="1"/>
              <a:t>churn</a:t>
            </a:r>
            <a:r>
              <a:rPr lang="fr-FR" dirty="0"/>
              <a:t>, Date de mise à jour).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 Recommandations</a:t>
            </a:r>
            <a:r>
              <a:rPr lang="fr-FR" dirty="0"/>
              <a:t> (ID Client, Type d’action suggérée, Statut).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Structurer les données de manière optimale pour faciliter les requêtes et l’analyse des résultats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4. Environnements et Contraintes Non-Fonctionnelles</a:t>
            </a:r>
          </a:p>
          <a:p>
            <a:r>
              <a:rPr lang="fr-FR" dirty="0"/>
              <a:t>✔ </a:t>
            </a:r>
            <a:r>
              <a:rPr lang="fr-FR" b="1" dirty="0"/>
              <a:t>Environnements de développement et de production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Développement</a:t>
            </a:r>
            <a:r>
              <a:rPr lang="fr-FR" dirty="0"/>
              <a:t> : Environnements </a:t>
            </a:r>
            <a:r>
              <a:rPr lang="fr-FR" dirty="0" err="1"/>
              <a:t>Dockerisés</a:t>
            </a:r>
            <a:r>
              <a:rPr lang="fr-FR" dirty="0"/>
              <a:t>, GitHub Actions pour CI/CD.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Production</a:t>
            </a:r>
            <a:r>
              <a:rPr lang="fr-FR" dirty="0"/>
              <a:t> : Déploiement sur AWS/GCP avec </a:t>
            </a:r>
            <a:r>
              <a:rPr lang="fr-FR" dirty="0" err="1"/>
              <a:t>Kubernetes</a:t>
            </a:r>
            <a:r>
              <a:rPr lang="fr-FR" dirty="0"/>
              <a:t> pour l’orchestration des </a:t>
            </a:r>
            <a:r>
              <a:rPr lang="fr-FR" dirty="0" err="1"/>
              <a:t>microservices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Contraintes de performance et de sécurité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Temps de réponse des API &lt; 300ms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Précision du modèle IA &gt; 85%</a:t>
            </a:r>
            <a:r>
              <a:rPr lang="fr-FR" dirty="0"/>
              <a:t> pour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Respect des normes RGPD</a:t>
            </a:r>
            <a:r>
              <a:rPr lang="fr-FR" dirty="0"/>
              <a:t> : Anonymisation des données, gestion des accès IAM.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une application performante, évolutive et conforme aux réglementations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5. Autres Spécifications Techniques</a:t>
            </a:r>
          </a:p>
          <a:p>
            <a:r>
              <a:rPr lang="fr-FR" dirty="0"/>
              <a:t>✔ </a:t>
            </a:r>
            <a:r>
              <a:rPr lang="fr-FR" b="1" dirty="0"/>
              <a:t>Technologies utilisées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Langages</a:t>
            </a:r>
            <a:r>
              <a:rPr lang="fr-FR" dirty="0"/>
              <a:t> : Python (Backend &amp; IA), JavaScript (Frontend), SQL (DB).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Frameworks</a:t>
            </a:r>
            <a:r>
              <a:rPr lang="fr-FR" dirty="0"/>
              <a:t> : </a:t>
            </a:r>
            <a:r>
              <a:rPr lang="fr-FR" dirty="0" err="1"/>
              <a:t>FastAPI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, </a:t>
            </a:r>
            <a:r>
              <a:rPr lang="fr-FR" dirty="0" err="1"/>
              <a:t>TensorFlow</a:t>
            </a:r>
            <a:r>
              <a:rPr lang="fr-FR" dirty="0"/>
              <a:t>, Spark, </a:t>
            </a:r>
            <a:r>
              <a:rPr lang="fr-FR" dirty="0" err="1"/>
              <a:t>Snowflake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Sécurité</a:t>
            </a:r>
            <a:r>
              <a:rPr lang="fr-FR" dirty="0"/>
              <a:t> : Chiffrement AES-256, OAuth2, logs sécurisés avec ELK Stack.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Mettre en place un écosystème technologique robuste et sécurisé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371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Notes pour la présentation – Bloc 3 : Développement de l’Application</a:t>
            </a:r>
          </a:p>
          <a:p>
            <a:r>
              <a:rPr lang="fr-FR" b="1" dirty="0"/>
              <a:t>8.1 - Structure de l’Application</a:t>
            </a:r>
          </a:p>
          <a:p>
            <a:r>
              <a:rPr lang="fr-FR" dirty="0"/>
              <a:t>✔ </a:t>
            </a:r>
            <a:r>
              <a:rPr lang="fr-FR" b="1" dirty="0"/>
              <a:t>Organisation du code et des modules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/Flask)</a:t>
            </a:r>
            <a:r>
              <a:rPr lang="fr-FR" dirty="0"/>
              <a:t> → Gestion des API et orchestrations des traitements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Frontend (</a:t>
            </a:r>
            <a:r>
              <a:rPr lang="fr-FR" b="1" dirty="0" err="1"/>
              <a:t>React</a:t>
            </a:r>
            <a:r>
              <a:rPr lang="fr-FR" b="1" dirty="0"/>
              <a:t>/</a:t>
            </a:r>
            <a:r>
              <a:rPr lang="fr-FR" b="1" dirty="0" err="1"/>
              <a:t>Streamlit</a:t>
            </a:r>
            <a:r>
              <a:rPr lang="fr-FR" b="1" dirty="0"/>
              <a:t>)</a:t>
            </a:r>
            <a:r>
              <a:rPr lang="fr-FR" dirty="0"/>
              <a:t> → Interface utilisateur pour visualisation des scores et recommandations.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IA (</a:t>
            </a:r>
            <a:r>
              <a:rPr lang="fr-FR" b="1" dirty="0" err="1"/>
              <a:t>TensorFlow</a:t>
            </a:r>
            <a:r>
              <a:rPr lang="fr-FR" b="1" dirty="0"/>
              <a:t>, </a:t>
            </a:r>
            <a:r>
              <a:rPr lang="fr-FR" b="1" dirty="0" err="1"/>
              <a:t>XGBoost</a:t>
            </a:r>
            <a:r>
              <a:rPr lang="fr-FR" b="1" dirty="0"/>
              <a:t>, Spark)</a:t>
            </a:r>
            <a:r>
              <a:rPr lang="fr-FR" dirty="0"/>
              <a:t> → Exécution des modèles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hybride (PostgreSQL, MongoDB,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→ Stockage des transactions, clients et résultats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Monitoring &amp; Logs (</a:t>
            </a:r>
            <a:r>
              <a:rPr lang="fr-FR" b="1" dirty="0" err="1"/>
              <a:t>Prometheus</a:t>
            </a:r>
            <a:r>
              <a:rPr lang="fr-FR" b="1" dirty="0"/>
              <a:t>, </a:t>
            </a:r>
            <a:r>
              <a:rPr lang="fr-FR" b="1" dirty="0" err="1"/>
              <a:t>Grafana</a:t>
            </a:r>
            <a:r>
              <a:rPr lang="fr-FR" b="1" dirty="0"/>
              <a:t>, ELK Stack)</a:t>
            </a:r>
            <a:r>
              <a:rPr lang="fr-FR" dirty="0"/>
              <a:t> → Surveillance des performances et traçabilité des actions.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Séparer les responsabilités pour faciliter la scalabilité et la maintenance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8.2 - Stratégie de Tests</a:t>
            </a:r>
          </a:p>
          <a:p>
            <a:r>
              <a:rPr lang="fr-FR" dirty="0"/>
              <a:t>✔ </a:t>
            </a:r>
            <a:r>
              <a:rPr lang="fr-FR" b="1" dirty="0"/>
              <a:t>Types de tests mis en place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unitaires (</a:t>
            </a:r>
            <a:r>
              <a:rPr lang="fr-FR" b="1" dirty="0" err="1"/>
              <a:t>pytest</a:t>
            </a:r>
            <a:r>
              <a:rPr lang="fr-FR" b="1" dirty="0"/>
              <a:t>, </a:t>
            </a:r>
            <a:r>
              <a:rPr lang="fr-FR" b="1" dirty="0" err="1"/>
              <a:t>unittest</a:t>
            </a:r>
            <a:r>
              <a:rPr lang="fr-FR" b="1" dirty="0"/>
              <a:t>)</a:t>
            </a:r>
            <a:r>
              <a:rPr lang="fr-FR" dirty="0"/>
              <a:t> → Vérification de la logique métier des API et des fonctions critiques.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d’intégration (Postman, </a:t>
            </a:r>
            <a:r>
              <a:rPr lang="fr-FR" b="1" dirty="0" err="1"/>
              <a:t>Pytest</a:t>
            </a:r>
            <a:r>
              <a:rPr lang="fr-FR" b="1" dirty="0"/>
              <a:t>)</a:t>
            </a:r>
            <a:r>
              <a:rPr lang="fr-FR" dirty="0"/>
              <a:t> → Vérification de la communication entre les </a:t>
            </a:r>
            <a:r>
              <a:rPr lang="fr-FR" dirty="0" err="1"/>
              <a:t>microservices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de performance (</a:t>
            </a:r>
            <a:r>
              <a:rPr lang="fr-FR" b="1" dirty="0" err="1"/>
              <a:t>Locust</a:t>
            </a:r>
            <a:r>
              <a:rPr lang="fr-FR" b="1" dirty="0"/>
              <a:t>, </a:t>
            </a:r>
            <a:r>
              <a:rPr lang="fr-FR" b="1" dirty="0" err="1"/>
              <a:t>JMeter</a:t>
            </a:r>
            <a:r>
              <a:rPr lang="fr-FR" b="1" dirty="0"/>
              <a:t>)</a:t>
            </a:r>
            <a:r>
              <a:rPr lang="fr-FR" dirty="0"/>
              <a:t> → Évaluation des temps de réponse des API sous 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de sécurité (OWASP ZAP, SAST, DAST)</a:t>
            </a:r>
            <a:r>
              <a:rPr lang="fr-FR" dirty="0"/>
              <a:t> → Détection des vulnérabilités dans le code et les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fonctionnels et utilisateurs (UAT)</a:t>
            </a:r>
            <a:r>
              <a:rPr lang="fr-FR" dirty="0"/>
              <a:t> → Validation des fonctionnalités avec les équipes métier.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la fiabilité, la sécurité et la robustesse du système avant le déploiement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8.3 - Flux DevOps : Procédures et Tests</a:t>
            </a:r>
          </a:p>
          <a:p>
            <a:r>
              <a:rPr lang="fr-FR" dirty="0"/>
              <a:t>✔ </a:t>
            </a:r>
            <a:r>
              <a:rPr lang="fr-FR" b="1" dirty="0"/>
              <a:t>Automatisation du cycle de développement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CI/CD avec GitHub Actions / </a:t>
            </a:r>
            <a:r>
              <a:rPr lang="fr-FR" b="1" dirty="0" err="1"/>
              <a:t>GitLab</a:t>
            </a:r>
            <a:r>
              <a:rPr lang="fr-FR" b="1" dirty="0"/>
              <a:t> CI/CD</a:t>
            </a:r>
            <a:r>
              <a:rPr lang="fr-FR" dirty="0"/>
              <a:t> → Automatisation des tests et déploiements en </a:t>
            </a:r>
            <a:r>
              <a:rPr lang="fr-FR" dirty="0" err="1"/>
              <a:t>staging</a:t>
            </a:r>
            <a:r>
              <a:rPr lang="fr-FR" dirty="0"/>
              <a:t>/production.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Containerisation avec Docker &amp; orchestration </a:t>
            </a:r>
            <a:r>
              <a:rPr lang="fr-FR" b="1" dirty="0" err="1"/>
              <a:t>Kubernetes</a:t>
            </a:r>
            <a:r>
              <a:rPr lang="fr-FR" dirty="0"/>
              <a:t> → Déploiement modulaire et scalable.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Infrastructure as Code (</a:t>
            </a:r>
            <a:r>
              <a:rPr lang="fr-FR" b="1" dirty="0" err="1"/>
              <a:t>Terraform</a:t>
            </a:r>
            <a:r>
              <a:rPr lang="fr-FR" b="1" dirty="0"/>
              <a:t>, Ansible)</a:t>
            </a:r>
            <a:r>
              <a:rPr lang="fr-FR" dirty="0"/>
              <a:t> → Provisionnement automatique des ressources cloud.</a:t>
            </a:r>
          </a:p>
          <a:p>
            <a:r>
              <a:rPr lang="fr-FR" dirty="0"/>
              <a:t>✔ </a:t>
            </a:r>
            <a:r>
              <a:rPr lang="fr-FR" b="1" dirty="0"/>
              <a:t>Pipeline DevOps</a:t>
            </a:r>
            <a:br>
              <a:rPr lang="fr-FR" dirty="0"/>
            </a:br>
            <a:r>
              <a:rPr lang="fr-FR" dirty="0"/>
              <a:t>1️⃣ </a:t>
            </a:r>
            <a:r>
              <a:rPr lang="fr-FR" b="1" dirty="0"/>
              <a:t>Commit du code sur GitHub/</a:t>
            </a:r>
            <a:r>
              <a:rPr lang="fr-FR" b="1" dirty="0" err="1"/>
              <a:t>GitLab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2️⃣ </a:t>
            </a:r>
            <a:r>
              <a:rPr lang="fr-FR" b="1" dirty="0"/>
              <a:t>Exécution automatique des tests unitaires &amp; d’intégration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3️⃣ </a:t>
            </a:r>
            <a:r>
              <a:rPr lang="fr-FR" b="1" dirty="0"/>
              <a:t>Analyse statique du code (</a:t>
            </a:r>
            <a:r>
              <a:rPr lang="fr-FR" b="1" dirty="0" err="1"/>
              <a:t>SonarQube</a:t>
            </a:r>
            <a:r>
              <a:rPr lang="fr-FR" b="1" dirty="0"/>
              <a:t>, Black, Flake8)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4️⃣ </a:t>
            </a:r>
            <a:r>
              <a:rPr lang="fr-FR" b="1" dirty="0" err="1"/>
              <a:t>Build</a:t>
            </a:r>
            <a:r>
              <a:rPr lang="fr-FR" b="1" dirty="0"/>
              <a:t> et déploiement des conteneurs sur </a:t>
            </a:r>
            <a:r>
              <a:rPr lang="fr-FR" b="1" dirty="0" err="1"/>
              <a:t>Kubernetes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5️⃣ </a:t>
            </a:r>
            <a:r>
              <a:rPr lang="fr-FR" b="1" dirty="0"/>
              <a:t>Monitoring des performances avec </a:t>
            </a:r>
            <a:r>
              <a:rPr lang="fr-FR" b="1" dirty="0" err="1"/>
              <a:t>Prometheus</a:t>
            </a:r>
            <a:r>
              <a:rPr lang="fr-FR" b="1" dirty="0"/>
              <a:t> et </a:t>
            </a:r>
            <a:r>
              <a:rPr lang="fr-FR" b="1" dirty="0" err="1"/>
              <a:t>Grafana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des déploiements rapides, fiables et sécurisés avec un minimum d’intervention humaine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8.4 - Maintenance et Évolutivité</a:t>
            </a:r>
          </a:p>
          <a:p>
            <a:r>
              <a:rPr lang="fr-FR" dirty="0"/>
              <a:t>✔ </a:t>
            </a:r>
            <a:r>
              <a:rPr lang="fr-FR" b="1" dirty="0"/>
              <a:t>Plan de maintenance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Mises à jour régulières du modèle IA</a:t>
            </a:r>
            <a:r>
              <a:rPr lang="fr-FR" dirty="0"/>
              <a:t> → Amélioration continue de la précision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Surveillance proactive des performances</a:t>
            </a:r>
            <a:r>
              <a:rPr lang="fr-FR" dirty="0"/>
              <a:t> → Alertes en cas d’anomalie sur les API ou bases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Corrections de bugs et patchs de sécurité</a:t>
            </a:r>
            <a:r>
              <a:rPr lang="fr-FR" dirty="0"/>
              <a:t> → Déploiement en </a:t>
            </a:r>
            <a:r>
              <a:rPr lang="fr-FR" dirty="0" err="1"/>
              <a:t>rolling</a:t>
            </a:r>
            <a:r>
              <a:rPr lang="fr-FR" dirty="0"/>
              <a:t> updates.</a:t>
            </a:r>
          </a:p>
          <a:p>
            <a:r>
              <a:rPr lang="fr-FR" dirty="0"/>
              <a:t>✔ </a:t>
            </a:r>
            <a:r>
              <a:rPr lang="fr-FR" b="1" dirty="0"/>
              <a:t>Plan d’évolutivité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Possibilité d’ajout de nouvelles fonctionnalités IA</a:t>
            </a:r>
            <a:r>
              <a:rPr lang="fr-FR" dirty="0"/>
              <a:t> (ex: recommandations plus précises, analyse de tendances).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Intégration avec d’autres CRM ou solutions tierces</a:t>
            </a:r>
            <a:r>
              <a:rPr lang="fr-FR" dirty="0"/>
              <a:t> via API 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Migration progressive vers une architecture </a:t>
            </a:r>
            <a:r>
              <a:rPr lang="fr-FR" b="1" dirty="0" err="1"/>
              <a:t>serverless</a:t>
            </a:r>
            <a:r>
              <a:rPr lang="fr-FR" b="1" dirty="0"/>
              <a:t> pour certaines fonctionnalités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la pérennité de </a:t>
            </a:r>
            <a:r>
              <a:rPr lang="fr-FR" b="1" dirty="0" err="1"/>
              <a:t>NexaCore</a:t>
            </a:r>
            <a:r>
              <a:rPr lang="fr-FR" b="1" dirty="0"/>
              <a:t> avec une architecture modulaire et évolutive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462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Analyse de la Problématique (Objectifs et Contraintes Juridiques et Techniques)</a:t>
            </a:r>
          </a:p>
          <a:p>
            <a:r>
              <a:rPr lang="fr-FR" dirty="0"/>
              <a:t>✔ </a:t>
            </a:r>
            <a:r>
              <a:rPr lang="fr-FR" b="1" dirty="0"/>
              <a:t>Objectifs du projet Big Data dans </a:t>
            </a:r>
            <a:r>
              <a:rPr lang="fr-FR" b="1" dirty="0" err="1"/>
              <a:t>NexaCore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Améliorer la précision de la prédiction du </a:t>
            </a:r>
            <a:r>
              <a:rPr lang="fr-FR" b="1" dirty="0" err="1"/>
              <a:t>churn</a:t>
            </a:r>
            <a:r>
              <a:rPr lang="fr-FR" dirty="0"/>
              <a:t> en exploitant de grandes volumétries de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Automatiser l’analyse des comportements clients</a:t>
            </a:r>
            <a:r>
              <a:rPr lang="fr-FR" dirty="0"/>
              <a:t> pour générer des recommandations personnalisées.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Assurer une scalabilité efficace</a:t>
            </a:r>
            <a:r>
              <a:rPr lang="fr-FR" dirty="0"/>
              <a:t> pour gérer des millions d’enregistrements en temps réel.</a:t>
            </a:r>
          </a:p>
          <a:p>
            <a:r>
              <a:rPr lang="fr-FR" dirty="0"/>
              <a:t>✔ </a:t>
            </a:r>
            <a:r>
              <a:rPr lang="fr-FR" b="1" dirty="0"/>
              <a:t>Contraintes techniques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volumes de données élevés</a:t>
            </a:r>
            <a:r>
              <a:rPr lang="fr-FR" dirty="0"/>
              <a:t> (historique des transactions, logs clients, interactions marketing).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des performances des requêtes</a:t>
            </a:r>
            <a:r>
              <a:rPr lang="fr-FR" dirty="0"/>
              <a:t> avec des bases NoSQL et du traitement distribué.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Intégration avec les systèmes existants</a:t>
            </a:r>
            <a:r>
              <a:rPr lang="fr-FR" dirty="0"/>
              <a:t> (CRM, ERP, APIs tierces).</a:t>
            </a:r>
          </a:p>
          <a:p>
            <a:r>
              <a:rPr lang="fr-FR" dirty="0"/>
              <a:t>✔ </a:t>
            </a:r>
            <a:r>
              <a:rPr lang="fr-FR" b="1" dirty="0"/>
              <a:t>Contraintes juridiques et conformité RGPD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Anonymisation des données personnelles</a:t>
            </a:r>
            <a:r>
              <a:rPr lang="fr-FR" dirty="0"/>
              <a:t> avant analyse.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Limitation de la conservation des données</a:t>
            </a:r>
            <a:r>
              <a:rPr lang="fr-FR" dirty="0"/>
              <a:t> (mise en place d’une politique de rétention).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Sécurisation des flux de données</a:t>
            </a:r>
            <a:r>
              <a:rPr lang="fr-FR" dirty="0"/>
              <a:t> (chiffrement AES-256, contrôle des accès IAM).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un traitement efficace et conforme des données tout en maximisant leur valeur analytique.</a:t>
            </a:r>
            <a:endParaRPr lang="fr-FR" dirty="0"/>
          </a:p>
          <a:p>
            <a:br>
              <a:rPr lang="fr-FR" dirty="0"/>
            </a:br>
            <a:r>
              <a:rPr lang="fr-FR" b="1" dirty="0"/>
              <a:t>2. Qualification des Données</a:t>
            </a:r>
          </a:p>
          <a:p>
            <a:r>
              <a:rPr lang="fr-FR" dirty="0"/>
              <a:t>✔ </a:t>
            </a:r>
            <a:r>
              <a:rPr lang="fr-FR" b="1" dirty="0"/>
              <a:t>Sources de données utilisées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transactionnelles</a:t>
            </a:r>
            <a:r>
              <a:rPr lang="fr-FR" dirty="0"/>
              <a:t> : Historique des achats, montants, catégories de produits.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comportementales</a:t>
            </a:r>
            <a:r>
              <a:rPr lang="fr-FR" dirty="0"/>
              <a:t> : Fréquence des visites, interactions avec le service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analytiques</a:t>
            </a:r>
            <a:r>
              <a:rPr lang="fr-FR" dirty="0"/>
              <a:t> : Prédictions de </a:t>
            </a:r>
            <a:r>
              <a:rPr lang="fr-FR" dirty="0" err="1"/>
              <a:t>churn</a:t>
            </a:r>
            <a:r>
              <a:rPr lang="fr-FR" dirty="0"/>
              <a:t> et scores de risque.</a:t>
            </a:r>
          </a:p>
          <a:p>
            <a:r>
              <a:rPr lang="fr-FR" dirty="0"/>
              <a:t>✔ </a:t>
            </a:r>
            <a:r>
              <a:rPr lang="fr-FR" b="1" dirty="0"/>
              <a:t>Problèmes liés à la qualité des données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bruitées ou incomplètes</a:t>
            </a:r>
            <a:r>
              <a:rPr lang="fr-FR" dirty="0"/>
              <a:t> → Nettoyage et normalisation via Apache Spark.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redondantes</a:t>
            </a:r>
            <a:r>
              <a:rPr lang="fr-FR" dirty="0"/>
              <a:t> → Déduplication et optimisation du stockage (</a:t>
            </a:r>
            <a:r>
              <a:rPr lang="fr-FR" dirty="0" err="1"/>
              <a:t>Snowflake</a:t>
            </a:r>
            <a:r>
              <a:rPr lang="fr-FR" dirty="0"/>
              <a:t>, MongoDB).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Données non structurées (logs, messages clients)</a:t>
            </a:r>
            <a:r>
              <a:rPr lang="fr-FR" dirty="0"/>
              <a:t> → Traitement via NLP et clustering pour les catégoriser.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Améliorer la fiabilité et la cohérence des données avant leur exploitation.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3. Procédures d’Import des Données</a:t>
            </a:r>
          </a:p>
          <a:p>
            <a:r>
              <a:rPr lang="fr-FR" dirty="0"/>
              <a:t>✔ </a:t>
            </a:r>
            <a:r>
              <a:rPr lang="fr-FR" b="1" dirty="0"/>
              <a:t>Technologies utilisées pour l’ingestion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Apache Kafka</a:t>
            </a:r>
            <a:r>
              <a:rPr lang="fr-FR" dirty="0"/>
              <a:t> → Ingestion en temps réel des flux de données transactionnelles.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Apache Spark &amp; </a:t>
            </a:r>
            <a:r>
              <a:rPr lang="fr-FR" b="1" dirty="0" err="1"/>
              <a:t>Airflow</a:t>
            </a:r>
            <a:r>
              <a:rPr lang="fr-FR" dirty="0"/>
              <a:t> → ETL et orchestration des traitements batch et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AWS S3 / Google Cloud Storage</a:t>
            </a:r>
            <a:r>
              <a:rPr lang="fr-FR" dirty="0"/>
              <a:t> → Stockage intermédiaire des données brutes avant transformation.</a:t>
            </a:r>
          </a:p>
          <a:p>
            <a:r>
              <a:rPr lang="fr-FR" dirty="0"/>
              <a:t>✔ </a:t>
            </a:r>
            <a:r>
              <a:rPr lang="fr-FR" b="1" dirty="0"/>
              <a:t>Pipeline d’import et de transformation</a:t>
            </a:r>
            <a:br>
              <a:rPr lang="fr-FR" dirty="0"/>
            </a:br>
            <a:r>
              <a:rPr lang="fr-FR" dirty="0"/>
              <a:t>1️⃣ </a:t>
            </a:r>
            <a:r>
              <a:rPr lang="fr-FR" b="1" dirty="0"/>
              <a:t>Collecte</a:t>
            </a:r>
            <a:r>
              <a:rPr lang="fr-FR" dirty="0"/>
              <a:t> : Récupération des données brutes (CSV, JSON, APIs).</a:t>
            </a:r>
            <a:br>
              <a:rPr lang="fr-FR" dirty="0"/>
            </a:br>
            <a:r>
              <a:rPr lang="fr-FR" dirty="0"/>
              <a:t>2️⃣ </a:t>
            </a:r>
            <a:r>
              <a:rPr lang="fr-FR" b="1" dirty="0"/>
              <a:t>Validation</a:t>
            </a:r>
            <a:r>
              <a:rPr lang="fr-FR" dirty="0"/>
              <a:t> : Vérification de la qualité des données et gestion des erreurs.</a:t>
            </a:r>
            <a:br>
              <a:rPr lang="fr-FR" dirty="0"/>
            </a:br>
            <a:r>
              <a:rPr lang="fr-FR" dirty="0"/>
              <a:t>3️⃣ </a:t>
            </a:r>
            <a:r>
              <a:rPr lang="fr-FR" b="1" dirty="0"/>
              <a:t>Transformation</a:t>
            </a:r>
            <a:r>
              <a:rPr lang="fr-FR" dirty="0"/>
              <a:t> : Normalisation et enrichissement des données.</a:t>
            </a:r>
            <a:br>
              <a:rPr lang="fr-FR" dirty="0"/>
            </a:br>
            <a:r>
              <a:rPr lang="fr-FR" dirty="0"/>
              <a:t>4️⃣ </a:t>
            </a:r>
            <a:r>
              <a:rPr lang="fr-FR" b="1" dirty="0"/>
              <a:t>Stockage</a:t>
            </a:r>
            <a:r>
              <a:rPr lang="fr-FR" dirty="0"/>
              <a:t> : Insertion dans les bases analytiques (</a:t>
            </a:r>
            <a:r>
              <a:rPr lang="fr-FR" dirty="0" err="1"/>
              <a:t>Snowflake</a:t>
            </a:r>
            <a:r>
              <a:rPr lang="fr-FR" dirty="0"/>
              <a:t>, </a:t>
            </a:r>
            <a:r>
              <a:rPr lang="fr-FR" dirty="0" err="1"/>
              <a:t>BigQuery</a:t>
            </a:r>
            <a:r>
              <a:rPr lang="fr-FR" dirty="0"/>
              <a:t>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une ingestion fiable et scalable pour garantir la fraîcheur des données.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4. Choix et Optimisation de l’Algorithme</a:t>
            </a:r>
          </a:p>
          <a:p>
            <a:r>
              <a:rPr lang="fr-FR" dirty="0"/>
              <a:t>✔ </a:t>
            </a:r>
            <a:r>
              <a:rPr lang="fr-FR" b="1" dirty="0"/>
              <a:t>Modèles de Machine Learning utilisés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XGBoost</a:t>
            </a:r>
            <a:r>
              <a:rPr lang="fr-FR" dirty="0"/>
              <a:t> → Modèle de gradient </a:t>
            </a:r>
            <a:r>
              <a:rPr lang="fr-FR" dirty="0" err="1"/>
              <a:t>boosting</a:t>
            </a:r>
            <a:r>
              <a:rPr lang="fr-FR" dirty="0"/>
              <a:t> optimisé pour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Random</a:t>
            </a:r>
            <a:r>
              <a:rPr lang="fr-FR" b="1" dirty="0"/>
              <a:t> Forest</a:t>
            </a:r>
            <a:r>
              <a:rPr lang="fr-FR" dirty="0"/>
              <a:t> → Comparaison pour valider la robustesse des prédictions.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Réseaux de neurones (</a:t>
            </a:r>
            <a:r>
              <a:rPr lang="fr-FR" b="1" dirty="0" err="1"/>
              <a:t>TensorFlow</a:t>
            </a:r>
            <a:r>
              <a:rPr lang="fr-FR" b="1" dirty="0"/>
              <a:t>/</a:t>
            </a:r>
            <a:r>
              <a:rPr lang="fr-FR" b="1" dirty="0" err="1"/>
              <a:t>PyTorch</a:t>
            </a:r>
            <a:r>
              <a:rPr lang="fr-FR" b="1" dirty="0"/>
              <a:t>)</a:t>
            </a:r>
            <a:r>
              <a:rPr lang="fr-FR" dirty="0"/>
              <a:t> → Approche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pour améliorer la segmentation client.</a:t>
            </a:r>
          </a:p>
          <a:p>
            <a:r>
              <a:rPr lang="fr-FR" dirty="0"/>
              <a:t>✔ </a:t>
            </a:r>
            <a:r>
              <a:rPr lang="fr-FR" b="1" dirty="0"/>
              <a:t>Optimisation des modèles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Feature</a:t>
            </a:r>
            <a:r>
              <a:rPr lang="fr-FR" b="1" dirty="0"/>
              <a:t> Engineering</a:t>
            </a:r>
            <a:r>
              <a:rPr lang="fr-FR" dirty="0"/>
              <a:t> → Création de nouvelles variables basées sur les historiques d’achat.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Hyperparameter</a:t>
            </a:r>
            <a:r>
              <a:rPr lang="fr-FR" b="1" dirty="0"/>
              <a:t> Tuning</a:t>
            </a:r>
            <a:r>
              <a:rPr lang="fr-FR" dirty="0"/>
              <a:t> → Recherche des meilleurs paramètres via </a:t>
            </a:r>
            <a:r>
              <a:rPr lang="fr-FR" dirty="0" err="1"/>
              <a:t>GridSearch</a:t>
            </a:r>
            <a:r>
              <a:rPr lang="fr-FR" dirty="0"/>
              <a:t> et </a:t>
            </a:r>
            <a:r>
              <a:rPr lang="fr-FR" dirty="0" err="1"/>
              <a:t>Optuna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Réduction du temps de calcul</a:t>
            </a:r>
            <a:r>
              <a:rPr lang="fr-FR" dirty="0"/>
              <a:t> → Utilisation de GPU et TPU pour accélérer l’entraînement des modèles.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Maximiser la précision des prédictions en optimisant les performances des modèles.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5. Exploitation en Production (Post-Développement)</a:t>
            </a:r>
          </a:p>
          <a:p>
            <a:r>
              <a:rPr lang="fr-FR" dirty="0"/>
              <a:t>✔ </a:t>
            </a:r>
            <a:r>
              <a:rPr lang="fr-FR" b="1" dirty="0"/>
              <a:t>Déploiement et monitoring des modèles IA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Modèles déployés via </a:t>
            </a:r>
            <a:r>
              <a:rPr lang="fr-FR" b="1" dirty="0" err="1"/>
              <a:t>FastAPI</a:t>
            </a:r>
            <a:r>
              <a:rPr lang="fr-FR" dirty="0"/>
              <a:t> pour une intégration fluide avec </a:t>
            </a:r>
            <a:r>
              <a:rPr lang="fr-FR" dirty="0" err="1"/>
              <a:t>NexaCore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Versioning des modèles avec </a:t>
            </a:r>
            <a:r>
              <a:rPr lang="fr-FR" b="1" dirty="0" err="1"/>
              <a:t>MLflow</a:t>
            </a:r>
            <a:r>
              <a:rPr lang="fr-FR" dirty="0"/>
              <a:t> pour suivre les performances en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Surveillance des performances (</a:t>
            </a:r>
            <a:r>
              <a:rPr lang="fr-FR" b="1" dirty="0" err="1"/>
              <a:t>Evidently</a:t>
            </a:r>
            <a:r>
              <a:rPr lang="fr-FR" b="1" dirty="0"/>
              <a:t> AI, </a:t>
            </a:r>
            <a:r>
              <a:rPr lang="fr-FR" b="1" dirty="0" err="1"/>
              <a:t>Prometheus</a:t>
            </a:r>
            <a:r>
              <a:rPr lang="fr-FR" b="1" dirty="0"/>
              <a:t>)</a:t>
            </a:r>
            <a:r>
              <a:rPr lang="fr-FR" dirty="0"/>
              <a:t> → Détection des dérives de données et recalibrage automatique.</a:t>
            </a:r>
          </a:p>
          <a:p>
            <a:r>
              <a:rPr lang="fr-FR" dirty="0"/>
              <a:t>✔ </a:t>
            </a:r>
            <a:r>
              <a:rPr lang="fr-FR" b="1" dirty="0"/>
              <a:t>Mise à jour et amélioration continue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Apprentissage continu (</a:t>
            </a:r>
            <a:r>
              <a:rPr lang="fr-FR" b="1" dirty="0" err="1"/>
              <a:t>AutoML</a:t>
            </a:r>
            <a:r>
              <a:rPr lang="fr-FR" b="1" dirty="0"/>
              <a:t>)</a:t>
            </a:r>
            <a:r>
              <a:rPr lang="fr-FR" dirty="0"/>
              <a:t> → Adaptation des modèles en fonction des nouvelles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Retours des utilisateurs métier</a:t>
            </a:r>
            <a:r>
              <a:rPr lang="fr-FR" dirty="0"/>
              <a:t> pour ajuster les seuils de </a:t>
            </a:r>
            <a:r>
              <a:rPr lang="fr-FR" dirty="0" err="1"/>
              <a:t>churn</a:t>
            </a:r>
            <a:r>
              <a:rPr lang="fr-FR" dirty="0"/>
              <a:t> et améliorer la pertinence des recommandations.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Garantir une exploitation efficace et évolutive du modèle en environnement réel.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6. Recommandations et Visualisations</a:t>
            </a:r>
          </a:p>
          <a:p>
            <a:r>
              <a:rPr lang="fr-FR" dirty="0"/>
              <a:t>✔ </a:t>
            </a:r>
            <a:r>
              <a:rPr lang="fr-FR" b="1" dirty="0"/>
              <a:t>Tableaux de bord interactifs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Power BI / Tableau</a:t>
            </a:r>
            <a:r>
              <a:rPr lang="fr-FR" dirty="0"/>
              <a:t> → Visualisation des scores de </a:t>
            </a:r>
            <a:r>
              <a:rPr lang="fr-FR" dirty="0" err="1"/>
              <a:t>churn</a:t>
            </a:r>
            <a:r>
              <a:rPr lang="fr-FR" dirty="0"/>
              <a:t> par segment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Exploration des tendances via </a:t>
            </a:r>
            <a:r>
              <a:rPr lang="fr-FR" b="1" dirty="0" err="1"/>
              <a:t>Grafana</a:t>
            </a:r>
            <a:r>
              <a:rPr lang="fr-FR" dirty="0"/>
              <a:t> pour identifier les périodes critiques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Améliorations à long terme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Personnalisation des recommandations</a:t>
            </a:r>
            <a:r>
              <a:rPr lang="fr-FR" dirty="0"/>
              <a:t> → Ajustement des suggestions en fonction du retour utilisateur.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Extension à d’autres métriques business</a:t>
            </a:r>
            <a:r>
              <a:rPr lang="fr-FR" dirty="0"/>
              <a:t> (ex : </a:t>
            </a:r>
            <a:r>
              <a:rPr lang="fr-FR" dirty="0" err="1"/>
              <a:t>Lifetime</a:t>
            </a:r>
            <a:r>
              <a:rPr lang="fr-FR" dirty="0"/>
              <a:t> Value, comportement d’achat).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Transformer les insights en actions concrètes pour réduire le </a:t>
            </a:r>
            <a:r>
              <a:rPr lang="fr-FR" b="1" dirty="0" err="1"/>
              <a:t>churn</a:t>
            </a:r>
            <a:r>
              <a:rPr lang="fr-FR" b="1" dirty="0"/>
              <a:t> et améliorer la fidélisation client.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9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Veille Technologique </a:t>
            </a:r>
            <a:r>
              <a:rPr lang="fr-FR" b="1" i="1" dirty="0"/>
              <a:t>(En fonction du cadre du projet, outils et rendu)</a:t>
            </a:r>
            <a:endParaRPr lang="fr-FR" b="1" dirty="0"/>
          </a:p>
          <a:p>
            <a:r>
              <a:rPr lang="fr-FR" dirty="0"/>
              <a:t>🔹 </a:t>
            </a:r>
            <a:r>
              <a:rPr lang="fr-FR" b="1" dirty="0"/>
              <a:t>Objectif</a:t>
            </a:r>
            <a:r>
              <a:rPr lang="fr-FR" dirty="0"/>
              <a:t> : Identifier les évolutions technologiques pertinentes pour le projet </a:t>
            </a:r>
            <a:r>
              <a:rPr lang="fr-FR" dirty="0" err="1"/>
              <a:t>NexaCore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Méthodologie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Surveillance des avancées en </a:t>
            </a:r>
            <a:r>
              <a:rPr lang="fr-FR" b="1" dirty="0"/>
              <a:t>Machine Learning</a:t>
            </a:r>
            <a:r>
              <a:rPr lang="fr-FR" dirty="0"/>
              <a:t>, </a:t>
            </a:r>
            <a:r>
              <a:rPr lang="fr-FR" b="1" dirty="0"/>
              <a:t>Big Data</a:t>
            </a:r>
            <a:r>
              <a:rPr lang="fr-FR" dirty="0"/>
              <a:t>, </a:t>
            </a:r>
            <a:r>
              <a:rPr lang="fr-FR" b="1" dirty="0"/>
              <a:t>Cloud </a:t>
            </a:r>
            <a:r>
              <a:rPr lang="fr-FR" b="1" dirty="0" err="1"/>
              <a:t>Computing</a:t>
            </a:r>
            <a:r>
              <a:rPr lang="fr-FR" dirty="0"/>
              <a:t> et </a:t>
            </a:r>
            <a:r>
              <a:rPr lang="fr-FR" b="1" dirty="0"/>
              <a:t>DevOps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Étude des </a:t>
            </a:r>
            <a:r>
              <a:rPr lang="fr-FR" b="1" dirty="0"/>
              <a:t>meilleures pratiques dans la prédiction du </a:t>
            </a:r>
            <a:r>
              <a:rPr lang="fr-FR" b="1" dirty="0" err="1"/>
              <a:t>churn</a:t>
            </a:r>
            <a:r>
              <a:rPr lang="fr-FR" dirty="0"/>
              <a:t> (benchmarking avec d’autres solutions CRM).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d’</a:t>
            </a:r>
            <a:r>
              <a:rPr lang="fr-FR" b="1" dirty="0"/>
              <a:t>outils de veille</a:t>
            </a:r>
            <a:r>
              <a:rPr lang="fr-FR" dirty="0"/>
              <a:t> : Google Scholar, </a:t>
            </a:r>
            <a:r>
              <a:rPr lang="fr-FR" dirty="0" err="1"/>
              <a:t>ArXiv</a:t>
            </a:r>
            <a:r>
              <a:rPr lang="fr-FR" dirty="0"/>
              <a:t>, OWASP pour la sécurité, rapports Gartner.</a:t>
            </a:r>
          </a:p>
          <a:p>
            <a:r>
              <a:rPr lang="fr-FR" dirty="0"/>
              <a:t>🔹 </a:t>
            </a:r>
            <a:r>
              <a:rPr lang="fr-FR" b="1" dirty="0"/>
              <a:t>Résultats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Adoption du modèle hybride temps réel &amp; batch</a:t>
            </a:r>
            <a:r>
              <a:rPr lang="fr-FR" dirty="0"/>
              <a:t> pour l’analyse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Sélection de technologies performantes</a:t>
            </a:r>
            <a:r>
              <a:rPr lang="fr-FR" dirty="0"/>
              <a:t> : Apache Spark (Big Data), </a:t>
            </a:r>
            <a:r>
              <a:rPr lang="fr-FR" dirty="0" err="1"/>
              <a:t>XGBoost</a:t>
            </a:r>
            <a:r>
              <a:rPr lang="fr-FR" dirty="0"/>
              <a:t> (Modèle IA), </a:t>
            </a:r>
            <a:r>
              <a:rPr lang="fr-FR" dirty="0" err="1"/>
              <a:t>Kubernetes</a:t>
            </a:r>
            <a:r>
              <a:rPr lang="fr-FR" dirty="0"/>
              <a:t> (scalabilité).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</a:t>
            </a:r>
            <a:r>
              <a:rPr lang="fr-FR" b="1" dirty="0" err="1"/>
              <a:t>FinOps</a:t>
            </a:r>
            <a:r>
              <a:rPr lang="fr-FR" dirty="0"/>
              <a:t> pour réduire les coûts cloud de 15 %.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Architecture et Configuration du Système</a:t>
            </a:r>
          </a:p>
          <a:p>
            <a:r>
              <a:rPr lang="fr-FR" b="1" dirty="0"/>
              <a:t>📌 Présentation de l’Architecture Générale</a:t>
            </a:r>
          </a:p>
          <a:p>
            <a:r>
              <a:rPr lang="fr-FR" dirty="0"/>
              <a:t>🔹 </a:t>
            </a:r>
            <a:r>
              <a:rPr lang="fr-FR" b="1" dirty="0"/>
              <a:t>Système basé sur une approche </a:t>
            </a:r>
            <a:r>
              <a:rPr lang="fr-FR" b="1" dirty="0" err="1"/>
              <a:t>microservices</a:t>
            </a:r>
            <a:r>
              <a:rPr lang="fr-FR" dirty="0"/>
              <a:t> pour garantir la scalabilité et la résilience.</a:t>
            </a:r>
            <a:br>
              <a:rPr lang="fr-FR" dirty="0"/>
            </a:br>
            <a:r>
              <a:rPr lang="fr-FR" dirty="0"/>
              <a:t>🔹 </a:t>
            </a:r>
            <a:r>
              <a:rPr lang="fr-FR" b="1" dirty="0"/>
              <a:t>Infrastructure déployée sur un cloud hybride (AWS/GCP)</a:t>
            </a:r>
            <a:r>
              <a:rPr lang="fr-FR" dirty="0"/>
              <a:t> avec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Backend (</a:t>
            </a:r>
            <a:r>
              <a:rPr lang="fr-FR" b="1" dirty="0" err="1"/>
              <a:t>FastAPI</a:t>
            </a:r>
            <a:r>
              <a:rPr lang="fr-FR" b="1" dirty="0"/>
              <a:t>, Flask)</a:t>
            </a:r>
            <a:r>
              <a:rPr lang="fr-FR" dirty="0"/>
              <a:t> pour la gestion des requêtes.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Base de données (PostgreSQL, MongoDB, </a:t>
            </a:r>
            <a:r>
              <a:rPr lang="fr-FR" b="1" dirty="0" err="1"/>
              <a:t>Snowflake</a:t>
            </a:r>
            <a:r>
              <a:rPr lang="fr-FR" b="1" dirty="0"/>
              <a:t>)</a:t>
            </a:r>
            <a:r>
              <a:rPr lang="fr-FR" dirty="0"/>
              <a:t> pour le stockage structuré et non structuré.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Pipeline ETL (Apache Spark, Kafka, </a:t>
            </a:r>
            <a:r>
              <a:rPr lang="fr-FR" b="1" dirty="0" err="1"/>
              <a:t>Airflow</a:t>
            </a:r>
            <a:r>
              <a:rPr lang="fr-FR" b="1" dirty="0"/>
              <a:t>)</a:t>
            </a:r>
            <a:r>
              <a:rPr lang="fr-FR" dirty="0"/>
              <a:t> pour le traitement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Moteur IA (</a:t>
            </a:r>
            <a:r>
              <a:rPr lang="fr-FR" b="1" dirty="0" err="1"/>
              <a:t>TensorFlow</a:t>
            </a:r>
            <a:r>
              <a:rPr lang="fr-FR" b="1" dirty="0"/>
              <a:t>, </a:t>
            </a:r>
            <a:r>
              <a:rPr lang="fr-FR" b="1" dirty="0" err="1"/>
              <a:t>XGBoost</a:t>
            </a:r>
            <a:r>
              <a:rPr lang="fr-FR" b="1" dirty="0"/>
              <a:t>)</a:t>
            </a:r>
            <a:r>
              <a:rPr lang="fr-FR" dirty="0"/>
              <a:t> pour l’entraînement et la prédiction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Interface utilisateur (</a:t>
            </a:r>
            <a:r>
              <a:rPr lang="fr-FR" b="1" dirty="0" err="1"/>
              <a:t>React</a:t>
            </a:r>
            <a:r>
              <a:rPr lang="fr-FR" b="1" dirty="0"/>
              <a:t>, </a:t>
            </a:r>
            <a:r>
              <a:rPr lang="fr-FR" b="1" dirty="0" err="1"/>
              <a:t>Streamlit</a:t>
            </a:r>
            <a:r>
              <a:rPr lang="fr-FR" b="1" dirty="0"/>
              <a:t>, Power BI)</a:t>
            </a:r>
            <a:r>
              <a:rPr lang="fr-FR" dirty="0"/>
              <a:t> pour la visualisation des scores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07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Évaluation des Objectifs Atteints</a:t>
            </a:r>
          </a:p>
          <a:p>
            <a:r>
              <a:rPr lang="fr-FR" dirty="0"/>
              <a:t>✔ </a:t>
            </a:r>
            <a:r>
              <a:rPr lang="fr-FR" b="1" dirty="0"/>
              <a:t>Les objectifs du projet ont été atteints avec succès</a:t>
            </a:r>
            <a:r>
              <a:rPr lang="fr-FR" dirty="0"/>
              <a:t>. L’IA de </a:t>
            </a:r>
            <a:r>
              <a:rPr lang="fr-FR" dirty="0" err="1"/>
              <a:t>NexaCore</a:t>
            </a:r>
            <a:r>
              <a:rPr lang="fr-FR" dirty="0"/>
              <a:t> a permis d’améliorer la détection du </a:t>
            </a:r>
            <a:r>
              <a:rPr lang="fr-FR" dirty="0" err="1"/>
              <a:t>churn</a:t>
            </a:r>
            <a:r>
              <a:rPr lang="fr-FR" dirty="0"/>
              <a:t> et d’automatiser l’analyse des comportements clients.</a:t>
            </a:r>
          </a:p>
          <a:p>
            <a:r>
              <a:rPr lang="fr-FR" dirty="0"/>
              <a:t>✔ </a:t>
            </a:r>
            <a:r>
              <a:rPr lang="fr-FR" b="1" dirty="0"/>
              <a:t>Le modèle IA a dépassé les attentes</a:t>
            </a:r>
            <a:r>
              <a:rPr lang="fr-FR" dirty="0"/>
              <a:t>, atteignant une précision de 88,5 % (objectif initial : 85 %).</a:t>
            </a:r>
          </a:p>
          <a:p>
            <a:r>
              <a:rPr lang="fr-FR" dirty="0"/>
              <a:t>✔ </a:t>
            </a:r>
            <a:r>
              <a:rPr lang="fr-FR" b="1" dirty="0"/>
              <a:t>Les performances techniques et métiers ont été respectées</a:t>
            </a:r>
            <a:r>
              <a:rPr lang="fr-FR" dirty="0"/>
              <a:t>, avec un temps de réponse des API inférieur à 320 ms et une adoption de la solution par 74 % des commerciaux.</a:t>
            </a:r>
          </a:p>
          <a:p>
            <a:r>
              <a:rPr lang="fr-FR" dirty="0"/>
              <a:t>✔ </a:t>
            </a:r>
            <a:r>
              <a:rPr lang="fr-FR" b="1" dirty="0"/>
              <a:t>Les délais et budgets ont été maîtrisés</a:t>
            </a:r>
            <a:r>
              <a:rPr lang="fr-FR" dirty="0"/>
              <a:t>, avec une livraison du projet 2 semaines avant la deadline et une économie de 5 % sur le budget initialement prévu grâce à une optimisation des ressources cloud.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Les performances de </a:t>
            </a:r>
            <a:r>
              <a:rPr lang="fr-FR" b="1" dirty="0" err="1"/>
              <a:t>NexaCore</a:t>
            </a:r>
            <a:r>
              <a:rPr lang="fr-FR" b="1" dirty="0"/>
              <a:t> sont conformes aux attentes et apportent une réelle valeur ajoutée aux équipes métier.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Analyse des Performances du Projet</a:t>
            </a:r>
          </a:p>
          <a:p>
            <a:r>
              <a:rPr lang="fr-FR" dirty="0"/>
              <a:t>✔ </a:t>
            </a:r>
            <a:r>
              <a:rPr lang="fr-FR" b="1" dirty="0"/>
              <a:t>La qualité des livrables a été validée par des tests rigoureux et un retour positif des utilisateurs</a:t>
            </a:r>
            <a:r>
              <a:rPr lang="fr-FR" dirty="0"/>
              <a:t>. Les recommandations générées sont considérées comme pertinentes et exploitables.</a:t>
            </a:r>
          </a:p>
          <a:p>
            <a:r>
              <a:rPr lang="fr-FR" dirty="0"/>
              <a:t>✔ </a:t>
            </a:r>
            <a:r>
              <a:rPr lang="fr-FR" b="1" dirty="0"/>
              <a:t>Les délais ont été respectés grâce à une gestion agile efficace</a:t>
            </a:r>
            <a:r>
              <a:rPr lang="fr-FR" dirty="0"/>
              <a:t>, permettant des livraisons incrémentales et des ajustements en temps réel.</a:t>
            </a:r>
          </a:p>
          <a:p>
            <a:r>
              <a:rPr lang="fr-FR" dirty="0"/>
              <a:t>✔ </a:t>
            </a:r>
            <a:r>
              <a:rPr lang="fr-FR" b="1" dirty="0"/>
              <a:t>Le budget a été maîtrisé en optimisant les coûts cloud</a:t>
            </a:r>
            <a:r>
              <a:rPr lang="fr-FR" dirty="0"/>
              <a:t>, notamment via l’adoption de solutions </a:t>
            </a:r>
            <a:r>
              <a:rPr lang="fr-FR" dirty="0" err="1"/>
              <a:t>multi-cloud</a:t>
            </a:r>
            <a:r>
              <a:rPr lang="fr-FR" dirty="0"/>
              <a:t> et l’optimisation des modèles IA.</a:t>
            </a:r>
          </a:p>
          <a:p>
            <a:r>
              <a:rPr lang="fr-FR" dirty="0"/>
              <a:t>✔ </a:t>
            </a:r>
            <a:r>
              <a:rPr lang="fr-FR" b="1" dirty="0"/>
              <a:t>Les parties prenantes sont satisfaites</a:t>
            </a:r>
            <a:r>
              <a:rPr lang="fr-FR" dirty="0"/>
              <a:t>, avec une adoption rapide de la solution et un bon retour sur la facilité d’intégration avec </a:t>
            </a:r>
            <a:r>
              <a:rPr lang="fr-FR" dirty="0" err="1"/>
              <a:t>NexaCRM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L’outil est bien perçu, performant et a su s’intégrer dans le workflow des équipes métier.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3. Points Forts et Axes d’Amélioration</a:t>
            </a:r>
          </a:p>
          <a:p>
            <a:r>
              <a:rPr lang="fr-FR" dirty="0"/>
              <a:t>✔ </a:t>
            </a:r>
            <a:r>
              <a:rPr lang="fr-FR" b="1" dirty="0"/>
              <a:t>✅ Points Forts du Projet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Modèle IA performant avec une précision supérieure à 88 %.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fluide avec </a:t>
            </a:r>
            <a:r>
              <a:rPr lang="fr-FR" dirty="0" err="1"/>
              <a:t>NexaCRM</a:t>
            </a:r>
            <a:r>
              <a:rPr lang="fr-FR" dirty="0"/>
              <a:t> et adoption rapide par les utilisateurs.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Sécurisation des données et conformité RGPD bien gérées.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Interface utilisateur ergonomique et exploitable.</a:t>
            </a:r>
          </a:p>
          <a:p>
            <a:r>
              <a:rPr lang="fr-FR" dirty="0"/>
              <a:t>✔ </a:t>
            </a:r>
            <a:r>
              <a:rPr lang="fr-FR" b="1" dirty="0"/>
              <a:t>❌ Points d’Amélioration Identifiés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Besoin d’une meilleure explicabilité des décisions IA pour renforcer la confiance des utilisateurs (SHAP, LIME).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des coûts cloud en réduisant les ressources allouées aux modèles IA sans perte de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Automatisation du recalibrage des seuils de </a:t>
            </a:r>
            <a:r>
              <a:rPr lang="fr-FR" dirty="0" err="1"/>
              <a:t>churn</a:t>
            </a:r>
            <a:r>
              <a:rPr lang="fr-FR" dirty="0"/>
              <a:t> pour s’adapter aux évolutions du marché.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Bien que performant, </a:t>
            </a:r>
            <a:r>
              <a:rPr lang="fr-FR" b="1" dirty="0" err="1"/>
              <a:t>NexaCore</a:t>
            </a:r>
            <a:r>
              <a:rPr lang="fr-FR" b="1" dirty="0"/>
              <a:t> peut encore être optimisé sur la transparence IA et l’efficacité des ressources cloud.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Identification des Succès et des Défis</a:t>
            </a:r>
          </a:p>
          <a:p>
            <a:r>
              <a:rPr lang="fr-FR" dirty="0"/>
              <a:t>✔ </a:t>
            </a:r>
            <a:r>
              <a:rPr lang="fr-FR" b="1" dirty="0"/>
              <a:t>✅ Succès du Projet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Précision élevée du modèle IA</a:t>
            </a:r>
            <a:r>
              <a:rPr lang="fr-FR" dirty="0"/>
              <a:t> : L’objectif initial de 85 % de précision a été dépassé avec un score de 88,5 %.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Adoption rapide par les utilisateurs</a:t>
            </a:r>
            <a:r>
              <a:rPr lang="fr-FR" dirty="0"/>
              <a:t> : 74 % des commerciaux utilisent </a:t>
            </a:r>
            <a:r>
              <a:rPr lang="fr-FR" dirty="0" err="1"/>
              <a:t>NexaCore</a:t>
            </a:r>
            <a:r>
              <a:rPr lang="fr-FR" dirty="0"/>
              <a:t> régulièrement pour l’analyse du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Intégration fluide avec </a:t>
            </a:r>
            <a:r>
              <a:rPr lang="fr-FR" b="1" dirty="0" err="1"/>
              <a:t>NexaCRM</a:t>
            </a:r>
            <a:r>
              <a:rPr lang="fr-FR" dirty="0"/>
              <a:t> : L’architecture </a:t>
            </a:r>
            <a:r>
              <a:rPr lang="fr-FR" dirty="0" err="1"/>
              <a:t>microservices</a:t>
            </a:r>
            <a:r>
              <a:rPr lang="fr-FR" dirty="0"/>
              <a:t> a facilité l’intégration avec les outils existants.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budgétaire réussie</a:t>
            </a:r>
            <a:r>
              <a:rPr lang="fr-FR" dirty="0"/>
              <a:t> : Une réduction de 5 % des coûts cloud grâce à une optimisation </a:t>
            </a:r>
            <a:r>
              <a:rPr lang="fr-FR" dirty="0" err="1"/>
              <a:t>FinOps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Respect des délais et méthodologie Agile efficace</a:t>
            </a:r>
            <a:r>
              <a:rPr lang="fr-FR" dirty="0"/>
              <a:t> : Les livraisons incrémentales ont permis des ajustements en continu et un respect du planning initial.</a:t>
            </a:r>
          </a:p>
          <a:p>
            <a:r>
              <a:rPr lang="fr-FR" dirty="0"/>
              <a:t>✔ </a:t>
            </a:r>
            <a:r>
              <a:rPr lang="fr-FR" b="1" dirty="0"/>
              <a:t>❌ Défis Rencontrés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Difficulté d’explicabilité des prédictions IA</a:t>
            </a:r>
            <a:r>
              <a:rPr lang="fr-FR" dirty="0"/>
              <a:t> : Les commerciaux ont eu besoin d’outils comme SHAP/LIME pour comprendre les résultats de l’algorithme.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des performances cloud</a:t>
            </a:r>
            <a:r>
              <a:rPr lang="fr-FR" dirty="0"/>
              <a:t> : Les modèles IA nécessitent une forte puissance de calcul, entraînant des coûts plus élevés que prévu avant optimisation.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volumes de données</a:t>
            </a:r>
            <a:r>
              <a:rPr lang="fr-FR" dirty="0"/>
              <a:t> : L’ingestion des données en temps réel a nécessité des ajustements dans le pipeline ETL pour éviter les goulets d’étranglement.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Conformité RGPD et anonymisation</a:t>
            </a:r>
            <a:r>
              <a:rPr lang="fr-FR" dirty="0"/>
              <a:t> : La mise en place d’une politique de rétention et d’anonymisation a demandé des itérations supplémentaires pour répondre aux exigences légales.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Le projet a connu des succès majeurs, mais certaines contraintes techniques et réglementaires ont nécessité des ajustements.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Capitalisation des Connaissances</a:t>
            </a:r>
          </a:p>
          <a:p>
            <a:r>
              <a:rPr lang="fr-FR" dirty="0"/>
              <a:t>✔ </a:t>
            </a:r>
            <a:r>
              <a:rPr lang="fr-FR" b="1" dirty="0"/>
              <a:t>Améliorations des Processus et Méthodologies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Renforcement de l’explicabilité IA</a:t>
            </a:r>
            <a:r>
              <a:rPr lang="fr-FR" dirty="0"/>
              <a:t> : Intégration de visualisations interactives pour expliquer les décisions des algorithmes.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avancée du recalibrage IA</a:t>
            </a:r>
            <a:r>
              <a:rPr lang="fr-FR" dirty="0"/>
              <a:t> : Développement de mécanismes adaptatifs pour ajuster dynamiquement les seuils de </a:t>
            </a:r>
            <a:r>
              <a:rPr lang="fr-FR" dirty="0" err="1"/>
              <a:t>churn</a:t>
            </a:r>
            <a:r>
              <a:rPr lang="fr-FR" dirty="0"/>
              <a:t> en fonction des tendances.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Optimisation du pipeline Big Data</a:t>
            </a:r>
            <a:r>
              <a:rPr lang="fr-FR" dirty="0"/>
              <a:t> : Meilleure gestion des volumes de données avec Apache Spark et </a:t>
            </a:r>
            <a:r>
              <a:rPr lang="fr-FR" dirty="0" err="1"/>
              <a:t>Snowflake</a:t>
            </a:r>
            <a:r>
              <a:rPr lang="fr-FR" dirty="0"/>
              <a:t> pour éviter les congestions.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Documentation plus structurée</a:t>
            </a:r>
            <a:r>
              <a:rPr lang="fr-FR" dirty="0"/>
              <a:t> : Création d’un référentiel de bonnes pratiques pour faciliter la gestion des futurs projets IA et Big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Formation continue des équipes</a:t>
            </a:r>
            <a:r>
              <a:rPr lang="fr-FR" dirty="0"/>
              <a:t> : Sessions de formation régulières pour permettre aux commerciaux de mieux comprendre l’exploitation des modèles IA.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Les enseignements tirés du projet permettront d’améliorer l’efficacité des futures implémentations et d’optimiser les processus de gestion de la donnée et de l’IA.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845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Améliorations Futures</a:t>
            </a:r>
          </a:p>
          <a:p>
            <a:r>
              <a:rPr lang="fr-FR" dirty="0"/>
              <a:t>✔ </a:t>
            </a:r>
            <a:r>
              <a:rPr lang="fr-FR" b="1" dirty="0"/>
              <a:t>Amélioration de l’explicabilité de l’IA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d’outils comme SHAP et LIME pour expliquer les prédictions de </a:t>
            </a:r>
            <a:r>
              <a:rPr lang="fr-FR" dirty="0" err="1"/>
              <a:t>churn</a:t>
            </a:r>
            <a:r>
              <a:rPr lang="fr-FR" dirty="0"/>
              <a:t> aux utilisateurs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Développement d’un tableau de bord interactif permettant aux commerciaux de voir les facteurs influençant chaque prédiction.</a:t>
            </a:r>
          </a:p>
          <a:p>
            <a:r>
              <a:rPr lang="fr-FR" dirty="0"/>
              <a:t>✔ </a:t>
            </a:r>
            <a:r>
              <a:rPr lang="fr-FR" b="1" dirty="0"/>
              <a:t>Optimisation des coûts et performances du cloud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Ajustement automatique des ressources allouées aux modèles IA pour limiter la consommation inutile de GPU/TPU.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Adoption d’un modèle hybride incluant du </a:t>
            </a:r>
            <a:r>
              <a:rPr lang="fr-FR" b="1" dirty="0" err="1"/>
              <a:t>serverless</a:t>
            </a:r>
            <a:r>
              <a:rPr lang="fr-FR" b="1" dirty="0"/>
              <a:t> </a:t>
            </a:r>
            <a:r>
              <a:rPr lang="fr-FR" b="1" dirty="0" err="1"/>
              <a:t>computing</a:t>
            </a:r>
            <a:r>
              <a:rPr lang="fr-FR" dirty="0"/>
              <a:t> pour les traitements légers et occasionnels.</a:t>
            </a:r>
          </a:p>
          <a:p>
            <a:r>
              <a:rPr lang="fr-FR" dirty="0"/>
              <a:t>✔ </a:t>
            </a:r>
            <a:r>
              <a:rPr lang="fr-FR" b="1" dirty="0"/>
              <a:t>Renforcement de la gestion des données et de la conformité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Automatisation complète du </a:t>
            </a:r>
            <a:r>
              <a:rPr lang="fr-FR" b="1" dirty="0"/>
              <a:t>processus d’anonymisation et de suppression des données</a:t>
            </a:r>
            <a:r>
              <a:rPr lang="fr-FR" dirty="0"/>
              <a:t> selon les règles RGPD.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d’un </a:t>
            </a:r>
            <a:r>
              <a:rPr lang="fr-FR" b="1" dirty="0"/>
              <a:t>mécanisme de suivi des accès et des requêtes aux bases de données sensibles</a:t>
            </a:r>
            <a:r>
              <a:rPr lang="fr-FR" dirty="0"/>
              <a:t> pour renforcer l’</a:t>
            </a:r>
            <a:r>
              <a:rPr lang="fr-FR" dirty="0" err="1"/>
              <a:t>auditabilité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Meilleure adoption par les utilisateurs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Déploiement de sessions de formation régulières pour les équipes métier afin d’optimiser l’usage de </a:t>
            </a:r>
            <a:r>
              <a:rPr lang="fr-FR" dirty="0" err="1"/>
              <a:t>NexaCore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d’une </a:t>
            </a:r>
            <a:r>
              <a:rPr lang="fr-FR" b="1" dirty="0"/>
              <a:t>fonctionnalité de feedback utilisateur</a:t>
            </a:r>
            <a:r>
              <a:rPr lang="fr-FR" dirty="0"/>
              <a:t> permettant aux commerciaux d’ajuster la sensibilité des recommandations.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Ces améliorations permettront de renforcer la transparence du système, d’optimiser l’efficacité opérationnelle et d’améliorer l’adoption par les utilisateurs.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Développements Potentiels</a:t>
            </a:r>
          </a:p>
          <a:p>
            <a:r>
              <a:rPr lang="fr-FR" dirty="0"/>
              <a:t>✔ </a:t>
            </a:r>
            <a:r>
              <a:rPr lang="fr-FR" b="1" dirty="0"/>
              <a:t>Expansion des fonctionnalités IA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Ajout d’un </a:t>
            </a:r>
            <a:r>
              <a:rPr lang="fr-FR" b="1" dirty="0"/>
              <a:t>moteur de recommandations avancé</a:t>
            </a:r>
            <a:r>
              <a:rPr lang="fr-FR" dirty="0"/>
              <a:t> permettant de suggérer des stratégies de rétention client personnalisées.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Développement d’un </a:t>
            </a:r>
            <a:r>
              <a:rPr lang="fr-FR" b="1" dirty="0"/>
              <a:t>modèle de </a:t>
            </a:r>
            <a:r>
              <a:rPr lang="fr-FR" b="1" dirty="0" err="1"/>
              <a:t>scoring</a:t>
            </a:r>
            <a:r>
              <a:rPr lang="fr-FR" b="1" dirty="0"/>
              <a:t> de fidélité</a:t>
            </a:r>
            <a:r>
              <a:rPr lang="fr-FR" dirty="0"/>
              <a:t> pour compléter l’analyse du </a:t>
            </a:r>
            <a:r>
              <a:rPr lang="fr-FR" dirty="0" err="1"/>
              <a:t>churn</a:t>
            </a:r>
            <a:r>
              <a:rPr lang="fr-FR" dirty="0"/>
              <a:t> avec une </a:t>
            </a:r>
            <a:r>
              <a:rPr lang="fr-FR" b="1" dirty="0"/>
              <a:t>prédiction des opportunités de réengagement</a:t>
            </a:r>
            <a:r>
              <a:rPr lang="fr-FR" dirty="0"/>
              <a:t>.</a:t>
            </a:r>
          </a:p>
          <a:p>
            <a:r>
              <a:rPr lang="fr-FR" dirty="0"/>
              <a:t>✔ </a:t>
            </a:r>
            <a:r>
              <a:rPr lang="fr-FR" b="1" dirty="0"/>
              <a:t>Intégration avec d’autres outils CRM et BI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Connecteurs natifs pour d’autres CRM (ex: HubSpot, Salesforce) afin de faciliter l’adoption par des entreprises tierces.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Synchronisation avec des </a:t>
            </a:r>
            <a:r>
              <a:rPr lang="fr-FR" b="1" dirty="0"/>
              <a:t>outils d’analyse avancée (</a:t>
            </a:r>
            <a:r>
              <a:rPr lang="fr-FR" b="1" dirty="0" err="1"/>
              <a:t>Snowflake</a:t>
            </a:r>
            <a:r>
              <a:rPr lang="fr-FR" b="1" dirty="0"/>
              <a:t>, </a:t>
            </a:r>
            <a:r>
              <a:rPr lang="fr-FR" b="1" dirty="0" err="1"/>
              <a:t>BigQuery</a:t>
            </a:r>
            <a:r>
              <a:rPr lang="fr-FR" b="1" dirty="0"/>
              <a:t>, Tableau, Power BI)</a:t>
            </a:r>
            <a:r>
              <a:rPr lang="fr-FR" dirty="0"/>
              <a:t> pour des insights encore plus détaillés.</a:t>
            </a:r>
          </a:p>
          <a:p>
            <a:r>
              <a:rPr lang="fr-FR" dirty="0"/>
              <a:t>✔ </a:t>
            </a:r>
            <a:r>
              <a:rPr lang="fr-FR" b="1" dirty="0"/>
              <a:t>Scalabilité du projet à d’autres domaines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Adaptation de </a:t>
            </a:r>
            <a:r>
              <a:rPr lang="fr-FR" dirty="0" err="1"/>
              <a:t>NexaCore</a:t>
            </a:r>
            <a:r>
              <a:rPr lang="fr-FR" dirty="0"/>
              <a:t> pour </a:t>
            </a:r>
            <a:r>
              <a:rPr lang="fr-FR" b="1" dirty="0"/>
              <a:t>d’autres cas d’usage</a:t>
            </a:r>
            <a:r>
              <a:rPr lang="fr-FR" dirty="0"/>
              <a:t> comme la détection de </a:t>
            </a:r>
            <a:r>
              <a:rPr lang="fr-FR" dirty="0" err="1"/>
              <a:t>churn</a:t>
            </a:r>
            <a:r>
              <a:rPr lang="fr-FR" dirty="0"/>
              <a:t> dans les </a:t>
            </a:r>
            <a:r>
              <a:rPr lang="fr-FR" b="1" dirty="0"/>
              <a:t>services SaaS, la banque, l’assurance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de </a:t>
            </a:r>
            <a:r>
              <a:rPr lang="fr-FR" b="1" dirty="0"/>
              <a:t>nouvelles sources de données externes</a:t>
            </a:r>
            <a:r>
              <a:rPr lang="fr-FR" dirty="0"/>
              <a:t> (réseaux sociaux, tendances du marché) pour affiner les prédictions IA.</a:t>
            </a:r>
          </a:p>
          <a:p>
            <a:r>
              <a:rPr lang="fr-FR" dirty="0"/>
              <a:t>🎯 </a:t>
            </a:r>
            <a:r>
              <a:rPr lang="fr-FR" b="1" dirty="0"/>
              <a:t>Conclusion</a:t>
            </a:r>
            <a:r>
              <a:rPr lang="fr-FR" dirty="0"/>
              <a:t> : </a:t>
            </a:r>
            <a:r>
              <a:rPr lang="fr-FR" b="1" dirty="0"/>
              <a:t>L’avenir de </a:t>
            </a:r>
            <a:r>
              <a:rPr lang="fr-FR" b="1" dirty="0" err="1"/>
              <a:t>NexaCore</a:t>
            </a:r>
            <a:r>
              <a:rPr lang="fr-FR" b="1" dirty="0"/>
              <a:t> réside dans son évolutivité, son ouverture à d’autres secteurs et l’amélioration continue de ses capacités prédictives.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4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Faiblesses Applicatives</a:t>
            </a:r>
          </a:p>
          <a:p>
            <a:r>
              <a:rPr lang="fr-FR" dirty="0"/>
              <a:t>🔹 </a:t>
            </a:r>
            <a:r>
              <a:rPr lang="fr-FR" b="1" dirty="0"/>
              <a:t>Complexité du Modèle IA et Explicabilité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modèle de prédiction du </a:t>
            </a:r>
            <a:r>
              <a:rPr lang="fr-FR" dirty="0" err="1"/>
              <a:t>churn</a:t>
            </a:r>
            <a:r>
              <a:rPr lang="fr-FR" dirty="0"/>
              <a:t> repose sur des algorithmes avancés (</a:t>
            </a:r>
            <a:r>
              <a:rPr lang="fr-FR" b="1" dirty="0" err="1"/>
              <a:t>XGBoost</a:t>
            </a:r>
            <a:r>
              <a:rPr lang="fr-FR" b="1" dirty="0"/>
              <a:t>, </a:t>
            </a:r>
            <a:r>
              <a:rPr lang="fr-FR" b="1" dirty="0" err="1"/>
              <a:t>Random</a:t>
            </a:r>
            <a:r>
              <a:rPr lang="fr-FR" b="1" dirty="0"/>
              <a:t> Forest, Deep Learning</a:t>
            </a:r>
            <a:r>
              <a:rPr lang="fr-FR" dirty="0"/>
              <a:t>) qui sont </a:t>
            </a:r>
            <a:r>
              <a:rPr lang="fr-FR" b="1" dirty="0"/>
              <a:t>peu interprétables</a:t>
            </a:r>
            <a:r>
              <a:rPr lang="fr-FR" dirty="0"/>
              <a:t> pour les équipes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Difficulté à justifier certaines décisions IA, ce qui peut freiner l’adoption par les utilisateurs.</a:t>
            </a:r>
          </a:p>
          <a:p>
            <a:r>
              <a:rPr lang="fr-FR" dirty="0"/>
              <a:t>🔹 </a:t>
            </a:r>
            <a:r>
              <a:rPr lang="fr-FR" b="1" dirty="0"/>
              <a:t>Gestion des Recommandations et Feedback Utilisateur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recommandations générées par l’IA ne sont </a:t>
            </a:r>
            <a:r>
              <a:rPr lang="fr-FR" b="1" dirty="0"/>
              <a:t>pas toujours perçues comme pertinentes</a:t>
            </a:r>
            <a:r>
              <a:rPr lang="fr-FR" dirty="0"/>
              <a:t> par les équipes commerciales.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d’</a:t>
            </a:r>
            <a:r>
              <a:rPr lang="fr-FR" b="1" dirty="0"/>
              <a:t>inefficacité</a:t>
            </a:r>
            <a:r>
              <a:rPr lang="fr-FR" dirty="0"/>
              <a:t> dans les actions de fidélisation et de </a:t>
            </a:r>
            <a:r>
              <a:rPr lang="fr-FR" b="1" dirty="0"/>
              <a:t>perte de confiance</a:t>
            </a:r>
            <a:r>
              <a:rPr lang="fr-FR" dirty="0"/>
              <a:t> dans l’outil.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2. Faiblesses Infrastructurelles</a:t>
            </a:r>
          </a:p>
          <a:p>
            <a:r>
              <a:rPr lang="fr-FR" dirty="0"/>
              <a:t>🔹 </a:t>
            </a:r>
            <a:r>
              <a:rPr lang="fr-FR" b="1" dirty="0"/>
              <a:t>Dépendance aux Services Cloud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repose sur une </a:t>
            </a:r>
            <a:r>
              <a:rPr lang="fr-FR" b="1" dirty="0"/>
              <a:t>architecture cloud hybride (AWS/GCP)</a:t>
            </a:r>
            <a:r>
              <a:rPr lang="fr-FR" dirty="0"/>
              <a:t>, ce qui expose le projet à des risques de </a:t>
            </a:r>
            <a:r>
              <a:rPr lang="fr-FR" b="1" dirty="0"/>
              <a:t>coût élevé et dépendance aux fournisseurs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Si une panne AWS/GCP survient, l’accès aux données et aux prédictions IA peut être interrompu.</a:t>
            </a:r>
          </a:p>
          <a:p>
            <a:r>
              <a:rPr lang="fr-FR" dirty="0"/>
              <a:t>🔹 </a:t>
            </a:r>
            <a:r>
              <a:rPr lang="fr-FR" b="1" dirty="0"/>
              <a:t>Scalabilité et Optimisation des Performances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Malgré l’auto-</a:t>
            </a:r>
            <a:r>
              <a:rPr lang="fr-FR" dirty="0" err="1"/>
              <a:t>scaling</a:t>
            </a:r>
            <a:r>
              <a:rPr lang="fr-FR" dirty="0"/>
              <a:t> </a:t>
            </a:r>
            <a:r>
              <a:rPr lang="fr-FR" dirty="0" err="1"/>
              <a:t>Kubernetes</a:t>
            </a:r>
            <a:r>
              <a:rPr lang="fr-FR" dirty="0"/>
              <a:t>, les </a:t>
            </a:r>
            <a:r>
              <a:rPr lang="fr-FR" b="1" dirty="0"/>
              <a:t>pics de charge</a:t>
            </a:r>
            <a:r>
              <a:rPr lang="fr-FR" dirty="0"/>
              <a:t> peuvent entraîner des ralentissements dans l’API de prédiction.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dégradation des performances</a:t>
            </a:r>
            <a:r>
              <a:rPr lang="fr-FR" dirty="0"/>
              <a:t> en cas de forte demande (ex : fin de trimestre avec analyse massive des clients à risque).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3. Faiblesses en Sécurité</a:t>
            </a:r>
          </a:p>
          <a:p>
            <a:r>
              <a:rPr lang="fr-FR" dirty="0"/>
              <a:t>🔹 </a:t>
            </a:r>
            <a:r>
              <a:rPr lang="fr-FR" b="1" dirty="0"/>
              <a:t>Risques liés aux Données Sensibles et Conformité RGPD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stocke et traite des données personnelles </a:t>
            </a:r>
            <a:r>
              <a:rPr lang="fr-FR" b="1" dirty="0"/>
              <a:t>(historique d’achat, comportements clients, scores de </a:t>
            </a:r>
            <a:r>
              <a:rPr lang="fr-FR" b="1" dirty="0" err="1"/>
              <a:t>churn</a:t>
            </a:r>
            <a:r>
              <a:rPr lang="fr-FR" b="1" dirty="0"/>
              <a:t>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Une </a:t>
            </a:r>
            <a:r>
              <a:rPr lang="fr-FR" b="1" dirty="0"/>
              <a:t>faille de sécurité</a:t>
            </a:r>
            <a:r>
              <a:rPr lang="fr-FR" dirty="0"/>
              <a:t> ou un </a:t>
            </a:r>
            <a:r>
              <a:rPr lang="fr-FR" b="1" dirty="0"/>
              <a:t>non-respect du RGPD</a:t>
            </a:r>
            <a:r>
              <a:rPr lang="fr-FR" dirty="0"/>
              <a:t> pourrait entraîner des sanctions réglementaires et une perte de confiance des clients.</a:t>
            </a:r>
          </a:p>
          <a:p>
            <a:r>
              <a:rPr lang="fr-FR" dirty="0"/>
              <a:t>🔹 </a:t>
            </a:r>
            <a:r>
              <a:rPr lang="fr-FR" b="1" dirty="0"/>
              <a:t>Sécurisation des API et Authentification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Certaines API exposées peuvent être vulnérables aux </a:t>
            </a:r>
            <a:r>
              <a:rPr lang="fr-FR" b="1" dirty="0"/>
              <a:t>attaques par injection SQL, force brute ou DDoS</a:t>
            </a:r>
            <a:r>
              <a:rPr lang="fr-FR" dirty="0"/>
              <a:t> si elles ne sont pas correctement protégées.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vol de données ou d’indisponibilité du service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4. Faiblesses Organisationnelles</a:t>
            </a:r>
          </a:p>
          <a:p>
            <a:r>
              <a:rPr lang="fr-FR" dirty="0"/>
              <a:t>🔹 </a:t>
            </a:r>
            <a:r>
              <a:rPr lang="fr-FR" b="1" dirty="0"/>
              <a:t>Manque de Coordination entre Équipes Techniques et Métier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L’outil étant basé sur des modèles IA avancés, certaines équipes commerciales ont du mal à comprendre </a:t>
            </a:r>
            <a:r>
              <a:rPr lang="fr-FR" b="1" dirty="0"/>
              <a:t>comment les recommandations sont générées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Risque de </a:t>
            </a:r>
            <a:r>
              <a:rPr lang="fr-FR" b="1" dirty="0"/>
              <a:t>désalignement</a:t>
            </a:r>
            <a:r>
              <a:rPr lang="fr-FR" dirty="0"/>
              <a:t> entre la stratégie commerciale et les prévisions IA.</a:t>
            </a:r>
          </a:p>
          <a:p>
            <a:r>
              <a:rPr lang="fr-FR" dirty="0"/>
              <a:t>🔹 </a:t>
            </a:r>
            <a:r>
              <a:rPr lang="fr-FR" b="1" dirty="0"/>
              <a:t>Gestion des Mises à Jour et Améliorations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NexaCore</a:t>
            </a:r>
            <a:r>
              <a:rPr lang="fr-FR" dirty="0"/>
              <a:t> évolue en mode </a:t>
            </a:r>
            <a:r>
              <a:rPr lang="fr-FR" b="1" dirty="0"/>
              <a:t>CI/CD</a:t>
            </a:r>
            <a:r>
              <a:rPr lang="fr-FR" dirty="0"/>
              <a:t>, mais l’intégration des nouvelles fonctionnalités peut perturber les flux métiers si elles ne sont pas bien testées en </a:t>
            </a:r>
            <a:r>
              <a:rPr lang="fr-FR" dirty="0" err="1"/>
              <a:t>pré-production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Impact</a:t>
            </a:r>
            <a:r>
              <a:rPr lang="fr-FR" dirty="0"/>
              <a:t> : Possible </a:t>
            </a:r>
            <a:r>
              <a:rPr lang="fr-FR" b="1" dirty="0"/>
              <a:t>instabilité temporaire</a:t>
            </a:r>
            <a:r>
              <a:rPr lang="fr-FR" dirty="0"/>
              <a:t> après certaines mises à jour.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88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Étude des Flux de Données</a:t>
            </a:r>
          </a:p>
          <a:p>
            <a:r>
              <a:rPr lang="fr-FR" dirty="0"/>
              <a:t>✔ </a:t>
            </a:r>
            <a:r>
              <a:rPr lang="fr-FR" b="1" dirty="0"/>
              <a:t>Collecte des données</a:t>
            </a:r>
            <a:r>
              <a:rPr lang="fr-FR" dirty="0"/>
              <a:t> : Extraction depuis </a:t>
            </a:r>
            <a:r>
              <a:rPr lang="fr-FR" dirty="0" err="1"/>
              <a:t>NexaCRM</a:t>
            </a:r>
            <a:r>
              <a:rPr lang="fr-FR" dirty="0"/>
              <a:t>, bases SQL/NoSQL, logs utilisateurs.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Traitement et analyse</a:t>
            </a:r>
            <a:r>
              <a:rPr lang="fr-FR" dirty="0"/>
              <a:t> : Nettoyage et transformation via Apache Spark &amp; </a:t>
            </a:r>
            <a:r>
              <a:rPr lang="fr-FR" dirty="0" err="1"/>
              <a:t>Airflow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Prédiction IA</a:t>
            </a:r>
            <a:r>
              <a:rPr lang="fr-FR" dirty="0"/>
              <a:t> : Calcul des scores de </a:t>
            </a:r>
            <a:r>
              <a:rPr lang="fr-FR" dirty="0" err="1"/>
              <a:t>churn</a:t>
            </a:r>
            <a:r>
              <a:rPr lang="fr-FR" dirty="0"/>
              <a:t> avec </a:t>
            </a:r>
            <a:r>
              <a:rPr lang="fr-FR" dirty="0" err="1"/>
              <a:t>XGBoost</a:t>
            </a:r>
            <a:r>
              <a:rPr lang="fr-FR" dirty="0"/>
              <a:t> et </a:t>
            </a:r>
            <a:r>
              <a:rPr lang="fr-FR" dirty="0" err="1"/>
              <a:t>TensorFlow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Stockage et mise à jour</a:t>
            </a:r>
            <a:r>
              <a:rPr lang="fr-FR" dirty="0"/>
              <a:t> : Enregistrement dans PostgreSQL, MongoDB et </a:t>
            </a:r>
            <a:r>
              <a:rPr lang="fr-FR" dirty="0" err="1"/>
              <a:t>Snowflake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Visualisation et exploitation</a:t>
            </a:r>
            <a:r>
              <a:rPr lang="fr-FR" dirty="0"/>
              <a:t> : Consultation des scores via </a:t>
            </a:r>
            <a:r>
              <a:rPr lang="fr-FR" dirty="0" err="1"/>
              <a:t>React</a:t>
            </a:r>
            <a:r>
              <a:rPr lang="fr-FR" dirty="0"/>
              <a:t> et Power BI.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Identifier les points critiques où les données circulent et où des améliorations peuvent être apportées.</a:t>
            </a:r>
          </a:p>
          <a:p>
            <a:endParaRPr lang="fr-FR" dirty="0"/>
          </a:p>
          <a:p>
            <a:r>
              <a:rPr lang="fr-FR" b="1" dirty="0"/>
              <a:t>2. Points d’Accès et Points de Contrôle Critiques</a:t>
            </a:r>
          </a:p>
          <a:p>
            <a:r>
              <a:rPr lang="fr-FR" dirty="0"/>
              <a:t>✔ </a:t>
            </a:r>
            <a:r>
              <a:rPr lang="fr-FR" b="1" dirty="0"/>
              <a:t>Points d’Accès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Interface utilisateur (</a:t>
            </a:r>
            <a:r>
              <a:rPr lang="fr-FR" dirty="0" err="1"/>
              <a:t>React</a:t>
            </a:r>
            <a:r>
              <a:rPr lang="fr-FR" dirty="0"/>
              <a:t>, Power BI).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API backend (</a:t>
            </a:r>
            <a:r>
              <a:rPr lang="fr-FR" dirty="0" err="1"/>
              <a:t>FastAPI</a:t>
            </a:r>
            <a:r>
              <a:rPr lang="fr-FR" dirty="0"/>
              <a:t>, Flask).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Pipeline de données (Kafka, Spark).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Bases de données (PostgreSQL, MongoDB, </a:t>
            </a:r>
            <a:r>
              <a:rPr lang="fr-FR" dirty="0" err="1"/>
              <a:t>Snowflake</a:t>
            </a:r>
            <a:r>
              <a:rPr lang="fr-FR" dirty="0"/>
              <a:t>).</a:t>
            </a:r>
          </a:p>
          <a:p>
            <a:r>
              <a:rPr lang="fr-FR" dirty="0"/>
              <a:t>✔ </a:t>
            </a:r>
            <a:r>
              <a:rPr lang="fr-FR" b="1" dirty="0"/>
              <a:t>Points de Contrôle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Authentification et Sécurité</a:t>
            </a:r>
            <a:r>
              <a:rPr lang="fr-FR" dirty="0"/>
              <a:t> : IAM, OAuth2 pour limiter l’accès aux données sensibles.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Surveillance des performances</a:t>
            </a:r>
            <a:r>
              <a:rPr lang="fr-FR" dirty="0"/>
              <a:t> : </a:t>
            </a:r>
            <a:r>
              <a:rPr lang="fr-FR" dirty="0" err="1"/>
              <a:t>Prometheus</a:t>
            </a:r>
            <a:r>
              <a:rPr lang="fr-FR" dirty="0"/>
              <a:t> et </a:t>
            </a:r>
            <a:r>
              <a:rPr lang="fr-FR" dirty="0" err="1"/>
              <a:t>Grafana</a:t>
            </a:r>
            <a:r>
              <a:rPr lang="fr-FR" dirty="0"/>
              <a:t> pour monitorer API et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Validation IA</a:t>
            </a:r>
            <a:r>
              <a:rPr lang="fr-FR" dirty="0"/>
              <a:t> : Vérification de la qualité des scores avant intégration.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erreurs</a:t>
            </a:r>
            <a:r>
              <a:rPr lang="fr-FR" dirty="0"/>
              <a:t> : Log des anomalies et corrections automatiques.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Assurer </a:t>
            </a:r>
            <a:r>
              <a:rPr lang="fr-FR" b="1" dirty="0"/>
              <a:t>sécurité, intégrité et rapidité</a:t>
            </a:r>
            <a:r>
              <a:rPr lang="fr-FR" dirty="0"/>
              <a:t> des échanges de données.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3. Analyse des Processus Informatiques Essentiels</a:t>
            </a:r>
          </a:p>
          <a:p>
            <a:r>
              <a:rPr lang="fr-FR" dirty="0"/>
              <a:t>✔ </a:t>
            </a:r>
            <a:r>
              <a:rPr lang="fr-FR" b="1" dirty="0"/>
              <a:t>Processus Clés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Extraction des données</a:t>
            </a:r>
            <a:r>
              <a:rPr lang="fr-FR" dirty="0"/>
              <a:t> : Récupération des informations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Traitement ETL</a:t>
            </a:r>
            <a:r>
              <a:rPr lang="fr-FR" dirty="0"/>
              <a:t> : Transformation et enrichissement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Prédiction IA</a:t>
            </a:r>
            <a:r>
              <a:rPr lang="fr-FR" dirty="0"/>
              <a:t> : Attribution des scores de </a:t>
            </a:r>
            <a:r>
              <a:rPr lang="fr-FR" dirty="0" err="1"/>
              <a:t>churn</a:t>
            </a:r>
            <a:r>
              <a:rPr lang="fr-FR" dirty="0"/>
              <a:t>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Génération de recommandations</a:t>
            </a:r>
            <a:r>
              <a:rPr lang="fr-FR" dirty="0"/>
              <a:t> : Propositions d’actions pour limiter le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Visualisation des résultats</a:t>
            </a:r>
            <a:r>
              <a:rPr lang="fr-FR" dirty="0"/>
              <a:t> : Affichage via Power BI / </a:t>
            </a:r>
            <a:r>
              <a:rPr lang="fr-FR" dirty="0" err="1"/>
              <a:t>React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Monitoring et alertes</a:t>
            </a:r>
            <a:r>
              <a:rPr lang="fr-FR" dirty="0"/>
              <a:t> : Suivi des performances et détection des erreurs.</a:t>
            </a:r>
          </a:p>
          <a:p>
            <a:r>
              <a:rPr lang="fr-FR" dirty="0"/>
              <a:t>✔ </a:t>
            </a:r>
            <a:r>
              <a:rPr lang="fr-FR" b="1" dirty="0"/>
              <a:t>Besoins identifiés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des </a:t>
            </a:r>
            <a:r>
              <a:rPr lang="fr-FR" b="1" dirty="0"/>
              <a:t>pipelines ETL</a:t>
            </a:r>
            <a:r>
              <a:rPr lang="fr-FR" dirty="0"/>
              <a:t> pour accélérer les traitements.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Amélioration des </a:t>
            </a:r>
            <a:r>
              <a:rPr lang="fr-FR" b="1" dirty="0"/>
              <a:t>mises à jour IA</a:t>
            </a:r>
            <a:r>
              <a:rPr lang="fr-FR" dirty="0"/>
              <a:t> pour s’adapter aux tendances en temps réel.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Sécurisation renforcée des </a:t>
            </a:r>
            <a:r>
              <a:rPr lang="fr-FR" b="1" dirty="0"/>
              <a:t>bases de données</a:t>
            </a:r>
            <a:r>
              <a:rPr lang="fr-FR" dirty="0"/>
              <a:t> et des accès API.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Garantir un </a:t>
            </a:r>
            <a:r>
              <a:rPr lang="fr-FR" b="1" dirty="0"/>
              <a:t>système fluide, sécurisé et performant</a:t>
            </a:r>
            <a:r>
              <a:rPr lang="fr-FR" dirty="0"/>
              <a:t> pour les utilisateurs métier.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03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✔ </a:t>
            </a:r>
            <a:r>
              <a:rPr lang="fr-FR" b="1" dirty="0"/>
              <a:t>Réglementations applicables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RGPD (Règlement Général sur la Protection des Données)</a:t>
            </a:r>
            <a:r>
              <a:rPr lang="fr-FR" dirty="0"/>
              <a:t> → Protection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ISO 27001</a:t>
            </a:r>
            <a:r>
              <a:rPr lang="fr-FR" dirty="0"/>
              <a:t> → Sécurité de l’information et gestion des accès.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SOC 2 Type II</a:t>
            </a:r>
            <a:r>
              <a:rPr lang="fr-FR" dirty="0"/>
              <a:t> → Conformité pour les services cloud et SaaS.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NIST </a:t>
            </a:r>
            <a:r>
              <a:rPr lang="fr-FR" b="1" dirty="0" err="1"/>
              <a:t>Cybersecurity</a:t>
            </a:r>
            <a:r>
              <a:rPr lang="fr-FR" b="1" dirty="0"/>
              <a:t> Framework</a:t>
            </a:r>
            <a:r>
              <a:rPr lang="fr-FR" dirty="0"/>
              <a:t> → Bonnes pratiques en cybersécurité.</a:t>
            </a:r>
          </a:p>
          <a:p>
            <a:r>
              <a:rPr lang="fr-FR" dirty="0"/>
              <a:t>✔ </a:t>
            </a:r>
            <a:r>
              <a:rPr lang="fr-FR" b="1" dirty="0"/>
              <a:t>Exigences principales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accès et authentification</a:t>
            </a:r>
            <a:r>
              <a:rPr lang="fr-FR" dirty="0"/>
              <a:t> → IAM, OAuth2, chiffrement des accès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Protection des données sensibles</a:t>
            </a:r>
            <a:r>
              <a:rPr lang="fr-FR" dirty="0"/>
              <a:t> → Chiffrement AES-256, anonymisation des données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Traçabilité et audit</a:t>
            </a:r>
            <a:r>
              <a:rPr lang="fr-FR" dirty="0"/>
              <a:t> → Journalisation complète des actions utilisateurs (logs sécurisés).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Continuité d’activité</a:t>
            </a:r>
            <a:r>
              <a:rPr lang="fr-FR" dirty="0"/>
              <a:t> → Plan de reprise après sinistre (PRA) et haute disponibilité du système.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S’assurer que </a:t>
            </a:r>
            <a:r>
              <a:rPr lang="fr-FR" b="1" dirty="0" err="1"/>
              <a:t>NexaCore</a:t>
            </a:r>
            <a:r>
              <a:rPr lang="fr-FR" b="1" dirty="0"/>
              <a:t> respecte les standards de sécurité et de protection des données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2. Identification des Lacunes de Conformité et Mesures Correctives</a:t>
            </a:r>
          </a:p>
          <a:p>
            <a:r>
              <a:rPr lang="fr-FR" dirty="0"/>
              <a:t>✔ </a:t>
            </a:r>
            <a:r>
              <a:rPr lang="fr-FR" b="1" dirty="0"/>
              <a:t>Problèmes identifiés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Manque de documentation des flux de données sensibles</a:t>
            </a:r>
            <a:r>
              <a:rPr lang="fr-FR" dirty="0"/>
              <a:t> → Besoin d’un audit de traçabilité.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des logs</a:t>
            </a:r>
            <a:r>
              <a:rPr lang="fr-FR" dirty="0"/>
              <a:t> → Doit être optimisé pour garantir une conservation sécurisée et accessible en cas d’incident.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Chiffrement en transit et au repos</a:t>
            </a:r>
            <a:r>
              <a:rPr lang="fr-FR" dirty="0"/>
              <a:t> → Améliorer la politique d’encryptage sur certaines bases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Gestion des accès internes</a:t>
            </a:r>
            <a:r>
              <a:rPr lang="fr-FR" dirty="0"/>
              <a:t> → Vérification des droits des utilisateurs et principe du moindre privilège (</a:t>
            </a:r>
            <a:r>
              <a:rPr lang="fr-FR" dirty="0" err="1"/>
              <a:t>Zero</a:t>
            </a:r>
            <a:r>
              <a:rPr lang="fr-FR" dirty="0"/>
              <a:t> Trust).</a:t>
            </a:r>
          </a:p>
          <a:p>
            <a:r>
              <a:rPr lang="fr-FR" dirty="0"/>
              <a:t>✔ </a:t>
            </a:r>
            <a:r>
              <a:rPr lang="fr-FR" b="1" dirty="0"/>
              <a:t>Mesures recommandées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Mise en place de tests de conformité réguliers (audit interne &amp; externe)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Automatisation des contrôles de sécurité (CI/CD avec vérifications RGPD &amp; ISO 27001)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Renforcement des mesures d’authentification (MFA, </a:t>
            </a:r>
            <a:r>
              <a:rPr lang="fr-FR" b="1" dirty="0" err="1"/>
              <a:t>Zero</a:t>
            </a:r>
            <a:r>
              <a:rPr lang="fr-FR" b="1" dirty="0"/>
              <a:t> Trust, segmentation des accès)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Corriger les écarts identifiés</a:t>
            </a:r>
            <a:r>
              <a:rPr lang="fr-FR" dirty="0"/>
              <a:t> et garantir un respect total des normes en vigueur.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61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Méthodes de Collecte des Besoins</a:t>
            </a:r>
          </a:p>
          <a:p>
            <a:r>
              <a:rPr lang="fr-FR" dirty="0"/>
              <a:t>✔ </a:t>
            </a:r>
            <a:r>
              <a:rPr lang="fr-FR" b="1" dirty="0"/>
              <a:t>Approche utilisée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Interviews avec les équipes métier</a:t>
            </a:r>
            <a:r>
              <a:rPr lang="fr-FR" dirty="0"/>
              <a:t> (commerciaux, support client) pour comprendre leurs attentes.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Ateliers de </a:t>
            </a:r>
            <a:r>
              <a:rPr lang="fr-FR" b="1" dirty="0" err="1"/>
              <a:t>co-conception</a:t>
            </a:r>
            <a:r>
              <a:rPr lang="fr-FR" dirty="0"/>
              <a:t> avec les data </a:t>
            </a:r>
            <a:r>
              <a:rPr lang="fr-FR" dirty="0" err="1"/>
              <a:t>scientists</a:t>
            </a:r>
            <a:r>
              <a:rPr lang="fr-FR" dirty="0"/>
              <a:t> et développeurs pour cadrer les exigences 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Analyse des tendances du marché</a:t>
            </a:r>
            <a:r>
              <a:rPr lang="fr-FR" dirty="0"/>
              <a:t> (benchmark des solutions concurrentes comme Salesforce et HubSpot).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Retour utilisateur</a:t>
            </a:r>
            <a:r>
              <a:rPr lang="fr-FR" dirty="0"/>
              <a:t> via </a:t>
            </a:r>
            <a:r>
              <a:rPr lang="fr-FR" b="1" dirty="0"/>
              <a:t>sondages et retours d’expérience</a:t>
            </a:r>
            <a:r>
              <a:rPr lang="fr-FR" dirty="0"/>
              <a:t> des premiers tests de </a:t>
            </a:r>
            <a:r>
              <a:rPr lang="fr-FR" dirty="0" err="1"/>
              <a:t>NexaCore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S’assurer que les fonctionnalités développées répondent aux attentes réelles des utilisateurs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Description des Fonctionnalités Requises</a:t>
            </a:r>
          </a:p>
          <a:p>
            <a:r>
              <a:rPr lang="fr-FR" dirty="0"/>
              <a:t>✔ </a:t>
            </a:r>
            <a:r>
              <a:rPr lang="fr-FR" b="1" dirty="0"/>
              <a:t>Fonctionnalités essentielles (contribuant directement aux objectifs du projet)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Prédiction du </a:t>
            </a:r>
            <a:r>
              <a:rPr lang="fr-FR" b="1" dirty="0" err="1"/>
              <a:t>churn</a:t>
            </a:r>
            <a:r>
              <a:rPr lang="fr-FR" b="1" dirty="0"/>
              <a:t> en temps réel</a:t>
            </a:r>
            <a:r>
              <a:rPr lang="fr-FR" dirty="0"/>
              <a:t> → Identification des clients à risque à partir des données transactionnelles.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Recommandations d’actions personnalisées</a:t>
            </a:r>
            <a:r>
              <a:rPr lang="fr-FR" dirty="0"/>
              <a:t> → Proposition de stratégies adaptées (réductions, relances, fidélisation).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Tableau de bord interactif</a:t>
            </a:r>
            <a:r>
              <a:rPr lang="fr-FR" dirty="0"/>
              <a:t> → Visualisation des scores de </a:t>
            </a:r>
            <a:r>
              <a:rPr lang="fr-FR" dirty="0" err="1"/>
              <a:t>churn</a:t>
            </a:r>
            <a:r>
              <a:rPr lang="fr-FR" dirty="0"/>
              <a:t> et des tendances par segment de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Intégration avec </a:t>
            </a:r>
            <a:r>
              <a:rPr lang="fr-FR" b="1" dirty="0" err="1"/>
              <a:t>NexaCRM</a:t>
            </a:r>
            <a:r>
              <a:rPr lang="fr-FR" dirty="0"/>
              <a:t> → Synchronisation automatique des scores et recommandations dans l’outil CRM existant.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Explicabilité des prédictions IA</a:t>
            </a:r>
            <a:r>
              <a:rPr lang="fr-FR" dirty="0"/>
              <a:t> → Interface permettant aux commerciaux de comprendre pourquoi un client est à risque.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Optimiser la prise de décision des équipes métier avec une IA performante et un outil ergonomique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58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Hiérarchisation des Fonctionnalités</a:t>
            </a:r>
          </a:p>
          <a:p>
            <a:r>
              <a:rPr lang="fr-FR" dirty="0"/>
              <a:t>✔ </a:t>
            </a:r>
            <a:r>
              <a:rPr lang="fr-FR" b="1" dirty="0"/>
              <a:t>Méthodologie utilisée : </a:t>
            </a:r>
            <a:r>
              <a:rPr lang="fr-FR" b="1" dirty="0" err="1"/>
              <a:t>MoSCoW</a:t>
            </a:r>
            <a:r>
              <a:rPr lang="fr-FR" b="1" dirty="0"/>
              <a:t> (Must Have, </a:t>
            </a:r>
            <a:r>
              <a:rPr lang="fr-FR" b="1" dirty="0" err="1"/>
              <a:t>Should</a:t>
            </a:r>
            <a:r>
              <a:rPr lang="fr-FR" b="1" dirty="0"/>
              <a:t> Have, </a:t>
            </a:r>
            <a:r>
              <a:rPr lang="fr-FR" b="1" dirty="0" err="1"/>
              <a:t>Could</a:t>
            </a:r>
            <a:r>
              <a:rPr lang="fr-FR" b="1" dirty="0"/>
              <a:t> Have, </a:t>
            </a:r>
            <a:r>
              <a:rPr lang="fr-FR" b="1" dirty="0" err="1"/>
              <a:t>Won't</a:t>
            </a:r>
            <a:r>
              <a:rPr lang="fr-FR" b="1" dirty="0"/>
              <a:t> Have)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Must Have (Essentiel)</a:t>
            </a:r>
            <a:r>
              <a:rPr lang="fr-FR" dirty="0"/>
              <a:t> → Fonctionnalités indispensables pour atteindre les objectifs du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Should</a:t>
            </a:r>
            <a:r>
              <a:rPr lang="fr-FR" b="1" dirty="0"/>
              <a:t> Have (Important)</a:t>
            </a:r>
            <a:r>
              <a:rPr lang="fr-FR" dirty="0"/>
              <a:t> → Fonctionnalités améliorant l’expérience mais non critiques.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Could</a:t>
            </a:r>
            <a:r>
              <a:rPr lang="fr-FR" b="1" dirty="0"/>
              <a:t> Have (Optionnel)</a:t>
            </a:r>
            <a:r>
              <a:rPr lang="fr-FR" dirty="0"/>
              <a:t> → Fonctionnalités secondaires pouvant être ajoutées ultérieurement.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Won’t</a:t>
            </a:r>
            <a:r>
              <a:rPr lang="fr-FR" b="1" dirty="0"/>
              <a:t> Have (À exclure pour l’instant)</a:t>
            </a:r>
            <a:r>
              <a:rPr lang="fr-FR" dirty="0"/>
              <a:t> → Fonctionnalités non prioritaires dans cette phase du projet.</a:t>
            </a:r>
          </a:p>
          <a:p>
            <a:endParaRPr lang="fr-FR" dirty="0"/>
          </a:p>
          <a:p>
            <a:r>
              <a:rPr lang="fr-FR" b="1" dirty="0"/>
              <a:t>2. Critères de Priorisation des Fonctionnalités</a:t>
            </a:r>
          </a:p>
          <a:p>
            <a:r>
              <a:rPr lang="fr-FR" dirty="0"/>
              <a:t>✔ </a:t>
            </a:r>
            <a:r>
              <a:rPr lang="fr-FR" b="1" dirty="0"/>
              <a:t>Impact sur les objectifs du projet</a:t>
            </a:r>
            <a:r>
              <a:rPr lang="fr-FR" dirty="0"/>
              <a:t> → Plus une fonctionnalité contribue à la réduction du </a:t>
            </a:r>
            <a:r>
              <a:rPr lang="fr-FR" dirty="0" err="1"/>
              <a:t>churn</a:t>
            </a:r>
            <a:r>
              <a:rPr lang="fr-FR" dirty="0"/>
              <a:t>, plus elle est prioritaire.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Utilité pour les utilisateurs finaux</a:t>
            </a:r>
            <a:r>
              <a:rPr lang="fr-FR" dirty="0"/>
              <a:t> → Importance de l’ergonomie et de l’adoption des commerciaux.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Complexité de mise en œuvre</a:t>
            </a:r>
            <a:r>
              <a:rPr lang="fr-FR" dirty="0"/>
              <a:t> → Fonctionnalités nécessitant un développement lourd sont moins prioritaires au départ.</a:t>
            </a:r>
            <a:br>
              <a:rPr lang="fr-FR" dirty="0"/>
            </a:br>
            <a:r>
              <a:rPr lang="fr-FR" dirty="0"/>
              <a:t>✔ </a:t>
            </a:r>
            <a:r>
              <a:rPr lang="fr-FR" b="1" dirty="0"/>
              <a:t>Sécurité et conformité</a:t>
            </a:r>
            <a:r>
              <a:rPr lang="fr-FR" dirty="0"/>
              <a:t> → Les fonctionnalités assurant la </a:t>
            </a:r>
            <a:r>
              <a:rPr lang="fr-FR" b="1" dirty="0"/>
              <a:t>sécurisation des données et la conformité RGPD</a:t>
            </a:r>
            <a:r>
              <a:rPr lang="fr-FR" dirty="0"/>
              <a:t> sont prioritaires.</a:t>
            </a:r>
          </a:p>
          <a:p>
            <a:endParaRPr lang="fr-FR" dirty="0"/>
          </a:p>
          <a:p>
            <a:r>
              <a:rPr lang="fr-FR" b="1" dirty="0"/>
              <a:t>3. Plans de Sauvegarde et Gestion des Données Critiques</a:t>
            </a:r>
          </a:p>
          <a:p>
            <a:r>
              <a:rPr lang="fr-FR" dirty="0"/>
              <a:t>✔ </a:t>
            </a:r>
            <a:r>
              <a:rPr lang="fr-FR" b="1" dirty="0"/>
              <a:t>Pourquoi prioriser les plans de sauvegarde ?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Garantir la continuité du service</a:t>
            </a:r>
            <a:r>
              <a:rPr lang="fr-FR" dirty="0"/>
              <a:t> en cas de panne ou cyberattaque.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Conformité RGPD</a:t>
            </a:r>
            <a:r>
              <a:rPr lang="fr-FR" dirty="0"/>
              <a:t> → Conservation sécurisée et suppression contrôlée des données clients.</a:t>
            </a:r>
          </a:p>
          <a:p>
            <a:r>
              <a:rPr lang="fr-FR" dirty="0"/>
              <a:t>✔ </a:t>
            </a:r>
            <a:r>
              <a:rPr lang="fr-FR" b="1" dirty="0"/>
              <a:t>Mise en place d’un Plan de Reprise d’Activité (PRA) et d’un Plan de Continuité d’Activité (PCA)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Backups automatiques sur plusieurs régions cloud (AWS/GCP)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Stockage des sauvegardes encryptées (AES-256, stockage froid)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 de restauration régulier</a:t>
            </a:r>
            <a:r>
              <a:rPr lang="fr-FR" dirty="0"/>
              <a:t> pour valider l’intégrité des sauvegardes.</a:t>
            </a:r>
          </a:p>
          <a:p>
            <a:r>
              <a:rPr lang="fr-FR" dirty="0"/>
              <a:t>🎯 </a:t>
            </a:r>
            <a:r>
              <a:rPr lang="fr-FR" b="1" dirty="0"/>
              <a:t>Impact</a:t>
            </a:r>
            <a:r>
              <a:rPr lang="fr-FR" dirty="0"/>
              <a:t> : Sécurisation des données, conformité et protection contre les interruptions de service.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30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Exigences Fonctionnelles Spécifiques liées à la Sécurité du Système</a:t>
            </a:r>
          </a:p>
          <a:p>
            <a:r>
              <a:rPr lang="fr-FR" dirty="0"/>
              <a:t>🔹 </a:t>
            </a:r>
            <a:r>
              <a:rPr lang="fr-FR" b="1" dirty="0"/>
              <a:t>📌 Contrôles d’Accès et Authentification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Mise en place d’un contrôle d’accès basé sur les rôles (RBAC)</a:t>
            </a:r>
            <a:r>
              <a:rPr lang="fr-FR" dirty="0"/>
              <a:t> pour limiter l’accès aux informations sensibles.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Utilisation d’authentification forte (MFA, OAuth2, IAM)</a:t>
            </a:r>
            <a:r>
              <a:rPr lang="fr-FR" dirty="0"/>
              <a:t> pour garantir une sécurité renforcée.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Journalisation des connexions et surveillance des accès</a:t>
            </a:r>
            <a:r>
              <a:rPr lang="fr-FR" dirty="0"/>
              <a:t> via un SIEM (Security Information and Event Management).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Protéger l’accès aux données sensibles et prévenir les intrusions non autorisées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2. Exigences Spécifiques liées au Traitement et à la Gestion des Données</a:t>
            </a:r>
          </a:p>
          <a:p>
            <a:r>
              <a:rPr lang="fr-FR" dirty="0"/>
              <a:t>🔹 </a:t>
            </a:r>
            <a:r>
              <a:rPr lang="fr-FR" b="1" dirty="0"/>
              <a:t>📌 Conformité aux Réglementations sur la Protection des Données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Respect du RGPD</a:t>
            </a:r>
            <a:r>
              <a:rPr lang="fr-FR" dirty="0"/>
              <a:t> : Droit à l’oubli, portabilité des données, limitation de la durée de conservation.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Stockage des données sur des serveurs conformes ISO 27001</a:t>
            </a:r>
            <a:r>
              <a:rPr lang="fr-FR" dirty="0"/>
              <a:t> pour garantir la sécurité de l’hébergement.</a:t>
            </a:r>
            <a:br>
              <a:rPr lang="fr-FR" dirty="0"/>
            </a:br>
            <a:r>
              <a:rPr lang="fr-FR" dirty="0"/>
              <a:t>✅ </a:t>
            </a:r>
            <a:r>
              <a:rPr lang="fr-FR" b="1" dirty="0"/>
              <a:t>Accès aux données limité aux utilisateurs autorisés avec justification des accès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Éviter les sanctions réglementaires et assurer une gestion éthique des données clients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7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1. Implication des Parties Prenantes dans la Validation des Besoins</a:t>
            </a:r>
          </a:p>
          <a:p>
            <a:r>
              <a:rPr lang="fr-FR" dirty="0"/>
              <a:t>✔ </a:t>
            </a:r>
            <a:r>
              <a:rPr lang="fr-FR" b="1" dirty="0"/>
              <a:t>Qui sont les parties prenantes ?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Équipes commerciales et marketing</a:t>
            </a:r>
            <a:r>
              <a:rPr lang="fr-FR" dirty="0"/>
              <a:t> → Utilisateurs finaux de </a:t>
            </a:r>
            <a:r>
              <a:rPr lang="fr-FR" dirty="0" err="1"/>
              <a:t>NexaCore</a:t>
            </a:r>
            <a:r>
              <a:rPr lang="fr-FR" dirty="0"/>
              <a:t>, ils valident la pertinence des recommandations et scores de </a:t>
            </a:r>
            <a:r>
              <a:rPr lang="fr-FR" dirty="0" err="1"/>
              <a:t>churn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Équipe technique (Data Scientists, DevOps, Ingénieurs IA)</a:t>
            </a:r>
            <a:r>
              <a:rPr lang="fr-FR" dirty="0"/>
              <a:t> → Valide la faisabilité des modèles et leur intégration dans le système.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Responsables sécurité et conformité (DPO, RSSI)</a:t>
            </a:r>
            <a:r>
              <a:rPr lang="fr-FR" dirty="0"/>
              <a:t> → Vérifient la conformité aux exigences RGPD et de cybersécurité.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Direction et décideurs</a:t>
            </a:r>
            <a:r>
              <a:rPr lang="fr-FR" dirty="0"/>
              <a:t> → S’assurent que les fonctionnalités proposées sont alignées avec les objectifs stratégiques de </a:t>
            </a:r>
            <a:r>
              <a:rPr lang="fr-FR" dirty="0" err="1"/>
              <a:t>NexaCRM</a:t>
            </a:r>
            <a:r>
              <a:rPr lang="fr-FR" dirty="0"/>
              <a:t>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S’assurer que les fonctionnalités proposées répondent aux besoins réels des utilisateurs et aux contraintes techniques.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2. Processus de Validation des Besoins</a:t>
            </a:r>
          </a:p>
          <a:p>
            <a:r>
              <a:rPr lang="fr-FR" dirty="0"/>
              <a:t>✔ </a:t>
            </a:r>
            <a:r>
              <a:rPr lang="fr-FR" b="1" dirty="0"/>
              <a:t>Méthodes utilisées pour la validation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Ateliers de démonstration et de tests</a:t>
            </a:r>
            <a:r>
              <a:rPr lang="fr-FR" dirty="0"/>
              <a:t> → Présentation des maquettes et prototypes aux équipes métier.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Feedback structuré via des questionnaires</a:t>
            </a:r>
            <a:r>
              <a:rPr lang="fr-FR" dirty="0"/>
              <a:t> → Évaluation des fonctionnalités les plus utiles et des points bloquants.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Sprints Agile et ajustements continus</a:t>
            </a:r>
            <a:r>
              <a:rPr lang="fr-FR" dirty="0"/>
              <a:t> → Intégration progressive des retours dans le </a:t>
            </a:r>
            <a:r>
              <a:rPr lang="fr-FR" dirty="0" err="1"/>
              <a:t>backlog</a:t>
            </a:r>
            <a:r>
              <a:rPr lang="fr-FR" dirty="0"/>
              <a:t> du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Tests pilotes avec un groupe d’utilisateurs</a:t>
            </a:r>
            <a:r>
              <a:rPr lang="fr-FR" dirty="0"/>
              <a:t> → Vérification en conditions réelles avant le déploiement global.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Récolter des retours concrets et ajuster les fonctionnalités avant la mise en production.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3. Retours et Ajustements des Parties Prenantes</a:t>
            </a:r>
          </a:p>
          <a:p>
            <a:r>
              <a:rPr lang="fr-FR" dirty="0"/>
              <a:t>✔ </a:t>
            </a:r>
            <a:r>
              <a:rPr lang="fr-FR" b="1" dirty="0"/>
              <a:t>Commentaires clés des équipes métier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Besoin d’une </a:t>
            </a:r>
            <a:r>
              <a:rPr lang="fr-FR" b="1" dirty="0"/>
              <a:t>meilleure transparence sur le score de </a:t>
            </a:r>
            <a:r>
              <a:rPr lang="fr-FR" b="1" dirty="0" err="1"/>
              <a:t>churn</a:t>
            </a:r>
            <a:r>
              <a:rPr lang="fr-FR" dirty="0"/>
              <a:t> → Ajout d’une explication des prédictions IA (SHAP, LIME).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Intégration avec d’autres outils CRM </a:t>
            </a:r>
            <a:r>
              <a:rPr lang="fr-FR" b="1" dirty="0"/>
              <a:t>nécessaire pour éviter un double travail</a:t>
            </a:r>
            <a:r>
              <a:rPr lang="fr-FR" dirty="0"/>
              <a:t> → API améliorée pour synchronisation avec </a:t>
            </a:r>
            <a:r>
              <a:rPr lang="fr-FR" dirty="0" err="1"/>
              <a:t>NexaCRM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Importance des alertes en temps réel</a:t>
            </a:r>
            <a:r>
              <a:rPr lang="fr-FR" dirty="0"/>
              <a:t> pour les commerciaux → Ajout d’un système de notifications automatiques.</a:t>
            </a:r>
          </a:p>
          <a:p>
            <a:r>
              <a:rPr lang="fr-FR" dirty="0"/>
              <a:t>✔ </a:t>
            </a:r>
            <a:r>
              <a:rPr lang="fr-FR" b="1" dirty="0"/>
              <a:t>Commentaires des équipes techniques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Optimisation du pipeline de données </a:t>
            </a:r>
            <a:r>
              <a:rPr lang="fr-FR" b="1" dirty="0"/>
              <a:t>pour éviter la latence sur les requêtes</a:t>
            </a:r>
            <a:r>
              <a:rPr lang="fr-FR" dirty="0"/>
              <a:t> → Amélioration des performances ETL et mise en cache des résultats.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Renforcement de la sécurité </a:t>
            </a:r>
            <a:r>
              <a:rPr lang="fr-FR" b="1" dirty="0"/>
              <a:t>par des logs chiffrés et des accès restreints</a:t>
            </a:r>
            <a:r>
              <a:rPr lang="fr-FR" dirty="0"/>
              <a:t> → Ajout d’un suivi des accès et d’une authentification MFA.</a:t>
            </a:r>
          </a:p>
          <a:p>
            <a:r>
              <a:rPr lang="fr-FR" dirty="0"/>
              <a:t>✔ </a:t>
            </a:r>
            <a:r>
              <a:rPr lang="fr-FR" b="1" dirty="0"/>
              <a:t>Commentaires des responsables sécurité/conformité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Vérification du </a:t>
            </a:r>
            <a:r>
              <a:rPr lang="fr-FR" b="1" dirty="0"/>
              <a:t>respect du RGPD sur la gestion des données utilisateurs</a:t>
            </a:r>
            <a:r>
              <a:rPr lang="fr-FR" dirty="0"/>
              <a:t> → Implémentation d’un </a:t>
            </a:r>
            <a:r>
              <a:rPr lang="fr-FR" b="1" dirty="0"/>
              <a:t>mécanisme d’anonymisation et de purge automatique</a:t>
            </a:r>
            <a:r>
              <a:rPr lang="fr-FR" dirty="0"/>
              <a:t> des données clients après un certain délai.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d’un </a:t>
            </a:r>
            <a:r>
              <a:rPr lang="fr-FR" b="1" dirty="0"/>
              <a:t>audit de sécurité régulier</a:t>
            </a:r>
            <a:r>
              <a:rPr lang="fr-FR" dirty="0"/>
              <a:t> → Intégration de tests de conformité dans le pipeline CI/CD.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Prendre en compte ces ajustements pour affiner les fonctionnalités et garantir un produit final aligné avec les attentes.</a:t>
            </a:r>
            <a:endParaRPr lang="fr-FR" dirty="0"/>
          </a:p>
          <a:p>
            <a:endParaRPr lang="fr-FR" dirty="0"/>
          </a:p>
          <a:p>
            <a:r>
              <a:rPr lang="fr-FR" b="1" dirty="0"/>
              <a:t>4. Documentation et Suivi des Ajustements</a:t>
            </a:r>
          </a:p>
          <a:p>
            <a:r>
              <a:rPr lang="fr-FR" dirty="0"/>
              <a:t>✔ </a:t>
            </a:r>
            <a:r>
              <a:rPr lang="fr-FR" b="1" dirty="0"/>
              <a:t>Outils utilisés pour la gestion des retours et modifications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Backlog</a:t>
            </a:r>
            <a:r>
              <a:rPr lang="fr-FR" b="1" dirty="0"/>
              <a:t> Agile (JIRA, Trello)</a:t>
            </a:r>
            <a:r>
              <a:rPr lang="fr-FR" dirty="0"/>
              <a:t> → Suivi des demandes d’amélioration et évolutions.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Documentation centralisée (Confluence, Notion)</a:t>
            </a:r>
            <a:r>
              <a:rPr lang="fr-FR" dirty="0"/>
              <a:t> → Mise à jour continue des besoins fonctionnels.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Roadmap de développement</a:t>
            </a:r>
            <a:r>
              <a:rPr lang="fr-FR" dirty="0"/>
              <a:t> → Intégration des modifications dans le planning produit.</a:t>
            </a:r>
          </a:p>
          <a:p>
            <a:r>
              <a:rPr lang="fr-FR" dirty="0"/>
              <a:t>🎯 </a:t>
            </a:r>
            <a:r>
              <a:rPr lang="fr-FR" b="1" dirty="0"/>
              <a:t>Objectif</a:t>
            </a:r>
            <a:r>
              <a:rPr lang="fr-FR" dirty="0"/>
              <a:t> : </a:t>
            </a:r>
            <a:r>
              <a:rPr lang="fr-FR" b="1" dirty="0"/>
              <a:t>Assurer un suivi clair des décisions prises et faciliter les futures évolutions du projet.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87400-6266-4A87-B3B6-FBB9C1484CD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3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30110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552" y="1087373"/>
            <a:ext cx="758889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00521" y="4446530"/>
            <a:ext cx="618490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Société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5945" y="4339130"/>
            <a:ext cx="470534" cy="437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 marR="5080">
              <a:lnSpc>
                <a:spcPts val="1680"/>
              </a:lnSpc>
              <a:spcBef>
                <a:spcPts val="20"/>
              </a:spcBef>
            </a:pPr>
            <a:r>
              <a:rPr spc="-20" dirty="0"/>
              <a:t>Logo </a:t>
            </a:r>
            <a:r>
              <a:rPr spc="-10" dirty="0"/>
              <a:t>École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609600" y="1123950"/>
            <a:ext cx="7833048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014" marR="5080" indent="-2011045">
              <a:lnSpc>
                <a:spcPct val="100000"/>
              </a:lnSpc>
              <a:spcBef>
                <a:spcPts val="100"/>
              </a:spcBef>
            </a:pPr>
            <a:r>
              <a:rPr lang="fr-FR" spc="-10" dirty="0"/>
              <a:t>P</a:t>
            </a:r>
            <a:r>
              <a:rPr spc="-70" dirty="0" err="1"/>
              <a:t>résentation</a:t>
            </a:r>
            <a:r>
              <a:rPr spc="-70" dirty="0"/>
              <a:t> </a:t>
            </a:r>
            <a:r>
              <a:rPr dirty="0"/>
              <a:t>au</a:t>
            </a:r>
            <a:r>
              <a:rPr spc="-405" dirty="0"/>
              <a:t> </a:t>
            </a:r>
            <a:r>
              <a:rPr spc="-215" dirty="0"/>
              <a:t>jury</a:t>
            </a:r>
            <a:r>
              <a:rPr lang="fr-FR" spc="-375" dirty="0"/>
              <a:t> </a:t>
            </a:r>
            <a:r>
              <a:rPr spc="-25" dirty="0"/>
              <a:t>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2495" y="2861775"/>
            <a:ext cx="5020310" cy="44830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609600">
              <a:lnSpc>
                <a:spcPct val="79500"/>
              </a:lnSpc>
              <a:spcBef>
                <a:spcPts val="470"/>
              </a:spcBef>
            </a:pPr>
            <a:r>
              <a:rPr sz="1550" spc="-40" dirty="0">
                <a:solidFill>
                  <a:srgbClr val="595959"/>
                </a:solidFill>
                <a:latin typeface="Verdana"/>
                <a:cs typeface="Verdana"/>
              </a:rPr>
              <a:t>Titre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RNCP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595959"/>
                </a:solidFill>
                <a:latin typeface="Verdana"/>
                <a:cs typeface="Verdana"/>
              </a:rPr>
              <a:t>N°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40" dirty="0">
                <a:solidFill>
                  <a:srgbClr val="595959"/>
                </a:solidFill>
                <a:latin typeface="Verdana"/>
                <a:cs typeface="Verdana"/>
              </a:rPr>
              <a:t>36286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204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Niveau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65" dirty="0">
                <a:solidFill>
                  <a:srgbClr val="595959"/>
                </a:solidFill>
                <a:latin typeface="Verdana"/>
                <a:cs typeface="Verdana"/>
              </a:rPr>
              <a:t>7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(Bac+5) </a:t>
            </a:r>
            <a:r>
              <a:rPr sz="1550" spc="-25" dirty="0">
                <a:solidFill>
                  <a:srgbClr val="595959"/>
                </a:solidFill>
                <a:latin typeface="Verdana"/>
                <a:cs typeface="Verdana"/>
              </a:rPr>
              <a:t>“Expert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595959"/>
                </a:solidFill>
                <a:latin typeface="Verdana"/>
                <a:cs typeface="Verdana"/>
              </a:rPr>
              <a:t>en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Informatique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30" dirty="0">
                <a:solidFill>
                  <a:srgbClr val="595959"/>
                </a:solidFill>
                <a:latin typeface="Verdana"/>
                <a:cs typeface="Verdana"/>
              </a:rPr>
              <a:t>et</a:t>
            </a:r>
            <a:r>
              <a:rPr sz="155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70" dirty="0">
                <a:solidFill>
                  <a:srgbClr val="595959"/>
                </a:solidFill>
                <a:latin typeface="Verdana"/>
                <a:cs typeface="Verdana"/>
              </a:rPr>
              <a:t>Systèmes</a:t>
            </a:r>
            <a:r>
              <a:rPr sz="155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1550" spc="-10" dirty="0">
                <a:solidFill>
                  <a:srgbClr val="595959"/>
                </a:solidFill>
                <a:latin typeface="Verdana"/>
                <a:cs typeface="Verdana"/>
              </a:rPr>
              <a:t>d’Information”</a:t>
            </a:r>
            <a:endParaRPr sz="1550">
              <a:latin typeface="Verdana"/>
              <a:cs typeface="Verdana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C31E36-602C-6FFE-1C72-9D007D7DCD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56127"/>
            <a:ext cx="7429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477" y="1733550"/>
            <a:ext cx="8361045" cy="97462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Méthodes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collecte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 err="1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endParaRPr sz="1800" dirty="0">
              <a:latin typeface="Arial"/>
              <a:cs typeface="Arial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Requises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Clr>
                <a:srgbClr val="595959"/>
              </a:buClr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A90E08-C1DA-08BE-6A3A-4F35A4A1C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CD1632-81E7-10CA-B27F-6B93FAFA95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2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54695" cy="15706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Priorisation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Fonctionnalités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 dirty="0">
              <a:latin typeface="Arial"/>
              <a:cs typeface="Arial"/>
            </a:endParaRPr>
          </a:p>
          <a:p>
            <a:pPr marL="12700" marR="739140" indent="328295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Hiérarchi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leur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importance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lang="fr-FR" dirty="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critères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déterminer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priorité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sauvegarde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DB5834-1569-7D86-31E7-5C7727390B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61798"/>
            <a:ext cx="590550" cy="590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51A27A9-E666-B26A-DF11-BCF525DCB4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322309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7359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4.4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Exigences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Spécifiques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Matière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Sécurité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ou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Traitement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EEB260-9585-8D36-6204-270A7D2EB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CF5A6E-817E-D03B-2F7A-239129A45E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377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4.</a:t>
            </a:r>
            <a:r>
              <a:rPr spc="25" dirty="0"/>
              <a:t> </a:t>
            </a:r>
            <a:r>
              <a:rPr dirty="0"/>
              <a:t>Bloc</a:t>
            </a:r>
            <a:r>
              <a:rPr spc="30" dirty="0"/>
              <a:t> </a:t>
            </a:r>
            <a:r>
              <a:rPr dirty="0"/>
              <a:t>1</a:t>
            </a:r>
            <a:r>
              <a:rPr spc="30" dirty="0"/>
              <a:t> 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Besoins</a:t>
            </a:r>
            <a:r>
              <a:rPr spc="30" dirty="0"/>
              <a:t> </a:t>
            </a:r>
            <a:r>
              <a:rPr spc="-10" dirty="0"/>
              <a:t>fonctionnels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46440" cy="2183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4.5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Besoins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 dirty="0">
              <a:latin typeface="Arial"/>
              <a:cs typeface="Arial"/>
            </a:endParaRPr>
          </a:p>
          <a:p>
            <a:pPr marL="12700" marR="528320" indent="328295" algn="just">
              <a:lnSpc>
                <a:spcPct val="114999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Impliquer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pertinentes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validation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besoins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fonctionnels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s'assurer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qu'ils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répondent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projet.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lang="fr-FR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retours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commentaires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les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fonctionnalités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proposées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1EDDA7-2C7F-967A-30FA-1A111A1CB1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42977"/>
            <a:ext cx="590550" cy="590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46E48B-9B5D-7A50-7274-47CD020766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52477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90675"/>
            <a:ext cx="8183880" cy="12840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391795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Infrastructure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Environnement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Déploiement</a:t>
            </a:r>
            <a:endParaRPr sz="1800" dirty="0">
              <a:latin typeface="Arial"/>
              <a:cs typeface="Arial"/>
            </a:endParaRPr>
          </a:p>
          <a:p>
            <a:pPr marL="12700" marR="508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Description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l'infrastructure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matérielle</a:t>
            </a:r>
            <a:endParaRPr lang="fr-FR" sz="1800" dirty="0">
              <a:latin typeface="Arial MT"/>
              <a:cs typeface="Arial MT"/>
            </a:endParaRPr>
          </a:p>
          <a:p>
            <a:pPr marL="12700" marR="248920" lvl="2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l'environnement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déploiement</a:t>
            </a:r>
            <a:endParaRPr lang="fr-FR" sz="1800" dirty="0">
              <a:latin typeface="Arial MT"/>
              <a:cs typeface="Arial MT"/>
            </a:endParaRPr>
          </a:p>
          <a:p>
            <a:pPr marL="340995" lvl="2" indent="-138430">
              <a:lnSpc>
                <a:spcPct val="100000"/>
              </a:lnSpc>
              <a:spcBef>
                <a:spcPts val="32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Configurations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réseau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 err="1">
                <a:solidFill>
                  <a:srgbClr val="595959"/>
                </a:solidFill>
                <a:latin typeface="Arial MT"/>
                <a:cs typeface="Arial MT"/>
              </a:rPr>
              <a:t>sécurit</a:t>
            </a:r>
            <a:r>
              <a:rPr lang="fr-FR" spc="-10" dirty="0">
                <a:solidFill>
                  <a:srgbClr val="595959"/>
                </a:solidFill>
                <a:latin typeface="Arial MT"/>
                <a:cs typeface="Arial MT"/>
              </a:rPr>
              <a:t>é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6F68867-B228-7433-66BF-2CE021EEF6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7D60AE-3955-2284-87CE-71CDB0D81D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9009"/>
            <a:ext cx="8234680" cy="99706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5.2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Technologies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Outils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 Utilisés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334010" indent="292735">
              <a:lnSpc>
                <a:spcPts val="1900"/>
              </a:lnSpc>
              <a:buChar char="-"/>
              <a:tabLst>
                <a:tab pos="30543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Algorithmes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frameworks</a:t>
            </a:r>
            <a:endParaRPr sz="1650" dirty="0">
              <a:latin typeface="Arial MT"/>
              <a:cs typeface="Arial MT"/>
            </a:endParaRPr>
          </a:p>
          <a:p>
            <a:pPr marL="316865" indent="-128905">
              <a:lnSpc>
                <a:spcPts val="1805"/>
              </a:lnSpc>
              <a:buChar char="-"/>
              <a:tabLst>
                <a:tab pos="316865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développement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65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65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 err="1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endParaRPr sz="165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DD6682-FB9B-7A28-C963-E47A1CB8B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44B43C-B7B4-00B0-B6B8-9D0CEECF6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239125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5.3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Alerting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43434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Outils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monitoring</a:t>
            </a:r>
            <a:endParaRPr sz="1800" dirty="0">
              <a:latin typeface="Arial MT"/>
              <a:cs typeface="Arial MT"/>
            </a:endParaRPr>
          </a:p>
          <a:p>
            <a:pPr marL="12700" marR="5080" indent="324485">
              <a:lnSpc>
                <a:spcPts val="2050"/>
              </a:lnSpc>
              <a:buChar char="-"/>
              <a:tabLst>
                <a:tab pos="33718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Techniques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détection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réponse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incidents</a:t>
            </a:r>
            <a:endParaRPr sz="1800" dirty="0">
              <a:latin typeface="Arial MT"/>
              <a:cs typeface="Arial MT"/>
            </a:endParaRPr>
          </a:p>
          <a:p>
            <a:pPr marL="12700" marR="639445" indent="328295">
              <a:lnSpc>
                <a:spcPts val="2050"/>
              </a:lnSpc>
              <a:spcBef>
                <a:spcPts val="10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Logs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audits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AD1362-F911-49C2-F156-FF39D2602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8B81627-74C6-0C93-59DA-F52F3DE37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5.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dirty="0"/>
              <a:t>Implémentations</a:t>
            </a:r>
            <a:r>
              <a:rPr spc="1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228965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5.4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Plans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Sauvegarde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Récupération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21717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sauvegarde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après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sinistre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EFCF43-5E74-9DEF-114A-39CF55D99C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526137C-474D-648F-9AAD-4044D4CA8B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2:</a:t>
            </a:r>
            <a:r>
              <a:rPr spc="5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11877"/>
            <a:ext cx="47847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6.1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Élaboration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Planning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4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4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95959"/>
                </a:solidFill>
                <a:latin typeface="Arial"/>
                <a:cs typeface="Arial"/>
              </a:rPr>
              <a:t>Ressources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219749"/>
            <a:ext cx="8106409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87020">
              <a:lnSpc>
                <a:spcPts val="1635"/>
              </a:lnSpc>
              <a:spcBef>
                <a:spcPts val="95"/>
              </a:spcBef>
              <a:buChar char="-"/>
              <a:tabLst>
                <a:tab pos="469265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Méthode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projet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(Agile</a:t>
            </a:r>
            <a:r>
              <a:rPr lang="fr-FR" sz="14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400" dirty="0">
              <a:latin typeface="Arial MT"/>
              <a:cs typeface="Arial MT"/>
            </a:endParaRPr>
          </a:p>
          <a:p>
            <a:pPr marL="12700" marR="20955" indent="302260">
              <a:lnSpc>
                <a:spcPts val="1590"/>
              </a:lnSpc>
              <a:spcBef>
                <a:spcPts val="80"/>
              </a:spcBef>
              <a:buChar char="-"/>
              <a:tabLst>
                <a:tab pos="31496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Création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d'un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planning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 err="1">
                <a:solidFill>
                  <a:srgbClr val="595959"/>
                </a:solidFill>
                <a:latin typeface="Arial MT"/>
                <a:cs typeface="Arial MT"/>
              </a:rPr>
              <a:t>détaillé</a:t>
            </a:r>
            <a:endParaRPr sz="1400" dirty="0">
              <a:latin typeface="Arial MT"/>
              <a:cs typeface="Arial MT"/>
            </a:endParaRPr>
          </a:p>
          <a:p>
            <a:pPr marL="12700" marR="5080" indent="244475">
              <a:lnSpc>
                <a:spcPts val="1590"/>
              </a:lnSpc>
              <a:spcBef>
                <a:spcPts val="5"/>
              </a:spcBef>
              <a:buChar char="-"/>
              <a:tabLst>
                <a:tab pos="257175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Allocation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4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 err="1">
                <a:solidFill>
                  <a:srgbClr val="595959"/>
                </a:solidFill>
                <a:latin typeface="Arial MT"/>
                <a:cs typeface="Arial MT"/>
              </a:rPr>
              <a:t>ressources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776446-0779-7CFC-74B3-0F859A640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AE2A2A6-279D-4BCD-283B-4AE82020B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305800" cy="1154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Suivi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l'Avancement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Gestion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Risques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Indicateurs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endParaRPr sz="1800" dirty="0">
              <a:latin typeface="Arial MT"/>
              <a:cs typeface="Arial MT"/>
            </a:endParaRPr>
          </a:p>
          <a:p>
            <a:pPr marL="12700" marR="156210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Gestion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risques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F0D9EF-A28B-0C97-CFC1-6C499873A8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A8402C-3B4B-C3F6-40A1-58AB0549C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9725" y="4259878"/>
            <a:ext cx="126238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Georges Coudrier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spc="-10" dirty="0">
                <a:solidFill>
                  <a:srgbClr val="595959"/>
                </a:solidFill>
                <a:latin typeface="Calibri"/>
                <a:cs typeface="Calibri"/>
              </a:rPr>
              <a:t>2023-2025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2025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5475" y="4167478"/>
            <a:ext cx="155765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Hubert Plessis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Piter</a:t>
            </a:r>
            <a:r>
              <a:rPr lang="fr-FR" sz="1200" dirty="0">
                <a:solidFill>
                  <a:srgbClr val="595959"/>
                </a:solidFill>
                <a:latin typeface="Calibri"/>
                <a:cs typeface="Calibri"/>
              </a:rPr>
              <a:t> - </a:t>
            </a:r>
            <a:r>
              <a:rPr lang="fr-FR" sz="1200" dirty="0" err="1">
                <a:solidFill>
                  <a:srgbClr val="595959"/>
                </a:solidFill>
                <a:latin typeface="Calibri"/>
                <a:cs typeface="Calibri"/>
              </a:rPr>
              <a:t>Nante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055621-96D6-60BF-346B-E8818E0AE2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666875"/>
            <a:ext cx="1809750" cy="1809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7187E4-2F81-88F6-605F-291D2F8B19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15" y="1940560"/>
            <a:ext cx="1262380" cy="12623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A79CD62-3C59-C4E9-9C56-F1C9FFFB6EA9}"/>
              </a:ext>
            </a:extLst>
          </p:cNvPr>
          <p:cNvSpPr txBox="1"/>
          <p:nvPr/>
        </p:nvSpPr>
        <p:spPr>
          <a:xfrm>
            <a:off x="381000" y="303977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Comment résoudre le problème</a:t>
            </a:r>
            <a:b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</a:b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de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churn</a:t>
            </a:r>
            <a:r>
              <a:rPr lang="fr-FR" sz="3200" b="1" dirty="0">
                <a:solidFill>
                  <a:srgbClr val="595959"/>
                </a:solidFill>
                <a:latin typeface="Calibri"/>
                <a:cs typeface="Calibri"/>
              </a:rPr>
              <a:t> au sein de l’entreprise </a:t>
            </a:r>
            <a:r>
              <a:rPr lang="fr-FR" sz="3200" b="1" dirty="0" err="1">
                <a:solidFill>
                  <a:srgbClr val="595959"/>
                </a:solidFill>
                <a:latin typeface="Calibri"/>
                <a:cs typeface="Calibri"/>
              </a:rPr>
              <a:t>NexaCRM</a:t>
            </a:r>
            <a:endParaRPr lang="fr-FR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6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Gestion</a:t>
            </a:r>
            <a:r>
              <a:rPr spc="10" dirty="0"/>
              <a:t> </a:t>
            </a:r>
            <a:r>
              <a:rPr dirty="0"/>
              <a:t>du</a:t>
            </a:r>
            <a:r>
              <a:rPr spc="10" dirty="0"/>
              <a:t> </a:t>
            </a:r>
            <a:r>
              <a:rPr spc="-10" dirty="0"/>
              <a:t>projet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318500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6.3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Coordination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avec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Parties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Prenantes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147955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Plan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communication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ts val="205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Engagement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prenantes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B5ECA0-2D9B-4BF8-2D4D-5C8834BDF9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91AF13-8AA3-9FAF-97F9-AB2E6987F5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7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10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Conception</a:t>
            </a:r>
            <a:r>
              <a:rPr spc="10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555180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Modélisation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endParaRPr lang="fr-FR"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lang="fr-FR" sz="1800" spc="-1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Architecture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endParaRPr lang="fr-FR"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utilisées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DB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Environnements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non-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fonctionnelles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Autres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spécifications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techniques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2E4D7C-E195-E323-DCBB-435748933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11E91-0EE5-43DB-971C-1690B99AE8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Bloc</a:t>
            </a:r>
            <a:r>
              <a:rPr spc="5" dirty="0"/>
              <a:t> </a:t>
            </a:r>
            <a:r>
              <a:rPr dirty="0"/>
              <a:t>3</a:t>
            </a:r>
            <a:r>
              <a:rPr spc="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dirty="0"/>
              <a:t>Développement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spc="-10" dirty="0"/>
              <a:t>l’application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400050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Structure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l’application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Stratégie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tests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DevOps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tests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Maintenance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9441A5-8DE5-4254-8C83-DC8D0333F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D68AE4-08CE-8692-7A38-20BBE3F008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9</a:t>
            </a:r>
            <a:r>
              <a:rPr spc="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Bloc</a:t>
            </a:r>
            <a:r>
              <a:rPr spc="10" dirty="0"/>
              <a:t> </a:t>
            </a:r>
            <a:r>
              <a:rPr dirty="0"/>
              <a:t>4</a:t>
            </a:r>
            <a:r>
              <a:rPr spc="5" dirty="0"/>
              <a:t> </a:t>
            </a:r>
            <a:r>
              <a:rPr dirty="0"/>
              <a:t>:</a:t>
            </a:r>
            <a:r>
              <a:rPr spc="10" dirty="0"/>
              <a:t> </a:t>
            </a:r>
            <a:r>
              <a:rPr dirty="0"/>
              <a:t>Option</a:t>
            </a:r>
            <a:r>
              <a:rPr spc="10" dirty="0"/>
              <a:t> </a:t>
            </a:r>
            <a:r>
              <a:rPr spc="-10" dirty="0"/>
              <a:t>BigData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226934" cy="202818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1" indent="379095">
              <a:lnSpc>
                <a:spcPts val="2270"/>
              </a:lnSpc>
              <a:spcBef>
                <a:spcPts val="8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problématique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(Objectifs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Contraintes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juridiques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et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techniques)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Qualification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Procédures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d’import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Choix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optimisation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l’algorithme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Exploitation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production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(post-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développement)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Recommandations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visualisations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864A3C-BDD2-8FFB-F9EE-FD3E06311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39C020-F49D-FB6E-B142-EF7F9CF3C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04391"/>
            <a:ext cx="8280400" cy="1154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59" lvl="1" indent="-505459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8159" algn="l"/>
              </a:tabLst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Résultats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Performances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Clr>
                <a:srgbClr val="595959"/>
              </a:buClr>
              <a:buFont typeface="Arial"/>
              <a:buAutoNum type="arabicPeriod"/>
            </a:pPr>
            <a:endParaRPr sz="1800" dirty="0">
              <a:latin typeface="Arial"/>
              <a:cs typeface="Arial"/>
            </a:endParaRPr>
          </a:p>
          <a:p>
            <a:pPr marL="12700" marR="19050" lvl="2" indent="328295">
              <a:lnSpc>
                <a:spcPct val="105000"/>
              </a:lnSpc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Évaluation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Objectifs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Atteints</a:t>
            </a:r>
            <a:endParaRPr sz="1800" dirty="0">
              <a:latin typeface="Arial MT"/>
              <a:cs typeface="Arial MT"/>
            </a:endParaRPr>
          </a:p>
          <a:p>
            <a:pPr marL="12700" marR="5080" lvl="2" indent="315595">
              <a:lnSpc>
                <a:spcPct val="105000"/>
              </a:lnSpc>
              <a:buChar char="-"/>
              <a:tabLst>
                <a:tab pos="3282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ECC838-4EEC-97AE-6F43-502EA2926A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8483732-1B81-8FF3-88D7-0FF317381F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726591"/>
            <a:ext cx="8122284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10.2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Retour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d'Expérience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Leçons</a:t>
            </a:r>
            <a:r>
              <a:rPr sz="1800" b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Apprises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 indent="328295" algn="just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Succès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Défis</a:t>
            </a:r>
            <a:endParaRPr sz="1800" dirty="0">
              <a:latin typeface="Arial MT"/>
              <a:cs typeface="Arial MT"/>
            </a:endParaRPr>
          </a:p>
          <a:p>
            <a:pPr marL="12700" marR="1016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Capitalisation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Connaissances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C9CBDB2-99D8-B7A0-7C2D-521D28B62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2FE924-EF90-1273-3B4B-BD0368588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10 -</a:t>
            </a:r>
            <a:r>
              <a:rPr spc="-135" dirty="0"/>
              <a:t> </a:t>
            </a:r>
            <a:r>
              <a:rPr dirty="0"/>
              <a:t>Analyses</a:t>
            </a:r>
            <a:r>
              <a:rPr spc="5" dirty="0"/>
              <a:t> </a:t>
            </a:r>
            <a:r>
              <a:rPr dirty="0"/>
              <a:t>et</a:t>
            </a:r>
            <a:r>
              <a:rPr spc="5" dirty="0"/>
              <a:t> </a:t>
            </a:r>
            <a:r>
              <a:rPr spc="-10" dirty="0"/>
              <a:t>perspectives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531823"/>
            <a:ext cx="8321675" cy="1228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10.3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Perspectives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Recommandations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 dirty="0">
              <a:latin typeface="Arial"/>
              <a:cs typeface="Arial"/>
            </a:endParaRPr>
          </a:p>
          <a:p>
            <a:pPr marL="12700" marR="20955" indent="315595">
              <a:lnSpc>
                <a:spcPct val="114999"/>
              </a:lnSpc>
              <a:spcBef>
                <a:spcPts val="5"/>
              </a:spcBef>
              <a:buChar char="-"/>
              <a:tabLst>
                <a:tab pos="328295" algn="l"/>
              </a:tabLst>
            </a:pP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Améliorations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Futures</a:t>
            </a:r>
            <a:endParaRPr sz="1800" dirty="0">
              <a:latin typeface="Arial MT"/>
              <a:cs typeface="Arial MT"/>
            </a:endParaRPr>
          </a:p>
          <a:p>
            <a:pPr marL="12700" marR="5080" indent="328295">
              <a:lnSpc>
                <a:spcPct val="114999"/>
              </a:lnSpc>
              <a:buChar char="-"/>
              <a:tabLst>
                <a:tab pos="340995" algn="l"/>
              </a:tabLst>
            </a:pP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Développements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Potentiels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84E73B-E312-FE1D-E7A7-107744CCF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D6360B-CABD-0672-6C51-C1CE0B9842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8</a:t>
            </a:r>
            <a:r>
              <a:rPr spc="20" dirty="0"/>
              <a:t> </a:t>
            </a:r>
            <a:r>
              <a:rPr dirty="0"/>
              <a:t>-</a:t>
            </a:r>
            <a:r>
              <a:rPr spc="20" dirty="0"/>
              <a:t> </a:t>
            </a:r>
            <a:r>
              <a:rPr dirty="0"/>
              <a:t>Conclusion</a:t>
            </a:r>
            <a:r>
              <a:rPr spc="25" dirty="0"/>
              <a:t> </a:t>
            </a:r>
            <a:r>
              <a:rPr dirty="0"/>
              <a:t>et</a:t>
            </a:r>
            <a:r>
              <a:rPr spc="20" dirty="0"/>
              <a:t> </a:t>
            </a:r>
            <a:r>
              <a:rPr spc="-10" dirty="0"/>
              <a:t>remerciements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84224"/>
            <a:ext cx="377190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lvl="1" indent="-3790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Remercier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écoute</a:t>
            </a:r>
            <a:endParaRPr sz="1800" dirty="0">
              <a:latin typeface="Arial MT"/>
              <a:cs typeface="Arial MT"/>
            </a:endParaRPr>
          </a:p>
          <a:p>
            <a:pPr marL="391795" lvl="1" indent="-37909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3917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“Avez-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vous des questions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?”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EB453AC-6C4E-E853-229F-381D30C3D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66750" cy="666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121A88-6792-AE95-2E0F-867CF7C31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4171950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133" y="363535"/>
            <a:ext cx="6029325" cy="414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3175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595959"/>
                </a:solidFill>
                <a:latin typeface="Calibri"/>
                <a:cs typeface="Calibri"/>
              </a:rPr>
              <a:t>SOMMAIRE</a:t>
            </a:r>
            <a:endParaRPr sz="33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Présentation(s)</a:t>
            </a:r>
            <a:r>
              <a:rPr sz="1600" spc="-8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personnelle(s)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Présentation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sujet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Analyser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définir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une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stratégie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systèmes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d’information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Veille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technologique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Analyse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1:</a:t>
            </a:r>
            <a:r>
              <a:rPr sz="1600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Besoins</a:t>
            </a:r>
            <a:r>
              <a:rPr sz="1600" spc="-5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fonctionnels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Pilotage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 Implémentations techniques</a:t>
            </a:r>
            <a:endParaRPr sz="1600">
              <a:latin typeface="Calibri"/>
              <a:cs typeface="Calibri"/>
            </a:endParaRPr>
          </a:p>
          <a:p>
            <a:pPr marL="556895" indent="-44132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2: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Gestion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du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projet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et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Conception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3: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Développement</a:t>
            </a:r>
            <a:r>
              <a:rPr sz="1600" spc="-4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l’application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Big</a:t>
            </a:r>
            <a:r>
              <a:rPr sz="1600" spc="-2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Bloc</a:t>
            </a:r>
            <a:r>
              <a:rPr sz="1600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4: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Option</a:t>
            </a:r>
            <a:r>
              <a:rPr sz="1600" spc="-3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CyberSec</a:t>
            </a:r>
            <a:endParaRPr sz="1600">
              <a:latin typeface="Calibri"/>
              <a:cs typeface="Calibri"/>
            </a:endParaRPr>
          </a:p>
          <a:p>
            <a:pPr marL="556895" indent="-544195">
              <a:lnSpc>
                <a:spcPct val="100000"/>
              </a:lnSpc>
              <a:buAutoNum type="arabicPeriod"/>
              <a:tabLst>
                <a:tab pos="556895" algn="l"/>
              </a:tabLst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Conclusion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0A162C-377B-CB96-7E4F-E3C3FA235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58" y="133350"/>
            <a:ext cx="819150" cy="8191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4B6647E-4C7C-A42F-B7F6-9FA14B6791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-95250"/>
            <a:ext cx="11239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66" y="505248"/>
            <a:ext cx="40601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8000" algn="l"/>
              </a:tabLst>
            </a:pPr>
            <a:r>
              <a:rPr spc="-25" dirty="0"/>
              <a:t>1.</a:t>
            </a:r>
            <a:r>
              <a:rPr dirty="0"/>
              <a:t>	Présentation</a:t>
            </a:r>
            <a:r>
              <a:rPr spc="-55" dirty="0"/>
              <a:t> </a:t>
            </a:r>
            <a:r>
              <a:rPr spc="-10" dirty="0"/>
              <a:t>personnelle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177029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Georges Coudrier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Développeur back end chez </a:t>
            </a:r>
            <a:r>
              <a:rPr lang="fr-FR" sz="1800" dirty="0" err="1">
                <a:solidFill>
                  <a:srgbClr val="595959"/>
                </a:solidFill>
                <a:latin typeface="Arial MT"/>
                <a:cs typeface="Arial MT"/>
              </a:rPr>
              <a:t>Piter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 2 ans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CE3F17-FF89-9BA7-A63B-F8A354E2E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6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F49CAE8-5B76-33AE-6C84-46CFE6AAF4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532" y="3752850"/>
            <a:ext cx="1504950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2.</a:t>
            </a:r>
            <a:r>
              <a:rPr spc="-5" dirty="0"/>
              <a:t> </a:t>
            </a:r>
            <a:r>
              <a:rPr spc="-10" dirty="0"/>
              <a:t>Problématique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8696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Présentation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succincte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cadre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problématique</a:t>
            </a:r>
            <a:endParaRPr sz="1800" dirty="0">
              <a:latin typeface="Arial"/>
              <a:cs typeface="Arial"/>
            </a:endParaRPr>
          </a:p>
          <a:p>
            <a:pPr marL="469265" indent="-30416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</a:tabLst>
            </a:pP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objectifs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B775B1-E0A1-CEC1-1FC8-91280C8F8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19550"/>
            <a:ext cx="971550" cy="971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38D7FF-D280-531C-CC0D-9BC033E1B4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97" y="371475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1:</a:t>
            </a:r>
            <a:r>
              <a:rPr spc="-130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20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7618095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4010" lvl="1" indent="-32131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34010" algn="l"/>
              </a:tabLst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Veille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 err="1">
                <a:solidFill>
                  <a:srgbClr val="595959"/>
                </a:solidFill>
                <a:latin typeface="Arial"/>
                <a:cs typeface="Arial"/>
              </a:rPr>
              <a:t>technologique</a:t>
            </a:r>
            <a:r>
              <a:rPr sz="1500" b="1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fr-FR" sz="1500" dirty="0">
              <a:latin typeface="Arial"/>
              <a:cs typeface="Arial"/>
            </a:endParaRPr>
          </a:p>
          <a:p>
            <a:pPr marL="334010" lvl="1" indent="-32131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334010" algn="l"/>
              </a:tabLst>
            </a:pP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lang="fr-FR" sz="15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Configuration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dirty="0">
                <a:solidFill>
                  <a:srgbClr val="595959"/>
                </a:solidFill>
                <a:latin typeface="Arial"/>
                <a:cs typeface="Arial"/>
              </a:rPr>
              <a:t>du</a:t>
            </a:r>
            <a:r>
              <a:rPr lang="fr-FR" sz="1500" b="1" spc="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fr-FR" sz="1500" b="1" spc="-10" dirty="0">
                <a:solidFill>
                  <a:srgbClr val="595959"/>
                </a:solidFill>
                <a:latin typeface="Arial"/>
                <a:cs typeface="Arial"/>
              </a:rPr>
              <a:t>Système</a:t>
            </a:r>
            <a:endParaRPr lang="fr-FR" sz="15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Clr>
                <a:srgbClr val="595959"/>
              </a:buClr>
              <a:buFont typeface="Arial"/>
              <a:buAutoNum type="arabicPeriod"/>
            </a:pPr>
            <a:endParaRPr sz="1500" dirty="0"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49840F-72C3-E448-0336-B080145E6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95750"/>
            <a:ext cx="895350" cy="8953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83B9B71-5B26-6340-D44F-C3381975E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867150"/>
            <a:ext cx="13525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47950"/>
            <a:ext cx="7719695" cy="17511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Évaluation</a:t>
            </a:r>
            <a:r>
              <a:rPr sz="165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595959"/>
                </a:solidFill>
                <a:latin typeface="Arial"/>
                <a:cs typeface="Arial"/>
              </a:rPr>
              <a:t>des </a:t>
            </a:r>
            <a:r>
              <a:rPr sz="1650" b="1" spc="-10" dirty="0">
                <a:solidFill>
                  <a:srgbClr val="595959"/>
                </a:solidFill>
                <a:latin typeface="Arial"/>
                <a:cs typeface="Arial"/>
              </a:rPr>
              <a:t>faiblesses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Applicatives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Infrastructurelles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en Sécurité</a:t>
            </a:r>
          </a:p>
          <a:p>
            <a:pPr marL="12700" marR="5080" indent="304165">
              <a:lnSpc>
                <a:spcPts val="1900"/>
              </a:lnSpc>
              <a:spcBef>
                <a:spcPts val="5"/>
              </a:spcBef>
              <a:buChar char="-"/>
              <a:tabLst>
                <a:tab pos="316865" algn="l"/>
              </a:tabLst>
            </a:pPr>
            <a:r>
              <a:rPr lang="fr-FR" sz="1600" dirty="0"/>
              <a:t>Faiblesses Organisationnelles</a:t>
            </a:r>
            <a:endParaRPr sz="165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22E1111-40A2-A87F-3653-3AC412D68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266777"/>
            <a:ext cx="742950" cy="742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56CC532-6BD9-10F4-7F3C-3744DD607A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4114377"/>
            <a:ext cx="10477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65987"/>
            <a:ext cx="8024495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3.3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Analyse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Flux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Données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Processus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Critiques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Arial"/>
              <a:cs typeface="Arial"/>
            </a:endParaRPr>
          </a:p>
          <a:p>
            <a:pPr marL="12700" marR="5080" indent="328295">
              <a:lnSpc>
                <a:spcPts val="2050"/>
              </a:lnSpc>
              <a:spcBef>
                <a:spcPts val="5"/>
              </a:spcBef>
              <a:buChar char="-"/>
              <a:tabLst>
                <a:tab pos="3409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Étude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flux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données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à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travers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endParaRPr lang="fr-FR" sz="1800" dirty="0">
              <a:latin typeface="Arial MT"/>
              <a:cs typeface="Arial MT"/>
            </a:endParaRPr>
          </a:p>
          <a:p>
            <a:pPr marL="12700" marR="117475" indent="315595">
              <a:lnSpc>
                <a:spcPts val="2050"/>
              </a:lnSpc>
              <a:buChar char="-"/>
              <a:tabLst>
                <a:tab pos="328295" algn="l"/>
              </a:tabLst>
            </a:pP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Analyse</a:t>
            </a:r>
            <a:r>
              <a:rPr lang="fr-FR"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processus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informatiques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essentiels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au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bon</a:t>
            </a:r>
            <a:r>
              <a:rPr lang="fr-FR"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fonctionnement</a:t>
            </a:r>
            <a:r>
              <a:rPr lang="fr-FR"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800" spc="-25" dirty="0">
                <a:solidFill>
                  <a:srgbClr val="595959"/>
                </a:solidFill>
                <a:latin typeface="Arial MT"/>
                <a:cs typeface="Arial MT"/>
              </a:rPr>
              <a:t>du </a:t>
            </a:r>
            <a:r>
              <a:rPr lang="fr-FR" sz="18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lang="fr-FR"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lang="fr-FR" sz="18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EE3065-8A2A-F227-4539-B88F12E16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24350"/>
            <a:ext cx="685800" cy="685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B74347-022E-78FC-E967-5B7814BBE3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4118162"/>
            <a:ext cx="8953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3.</a:t>
            </a:r>
            <a:r>
              <a:rPr spc="15" dirty="0"/>
              <a:t> </a:t>
            </a:r>
            <a:r>
              <a:rPr dirty="0"/>
              <a:t>Bloc</a:t>
            </a:r>
            <a:r>
              <a:rPr spc="15" dirty="0"/>
              <a:t> </a:t>
            </a:r>
            <a:r>
              <a:rPr dirty="0"/>
              <a:t>1</a:t>
            </a:r>
            <a:r>
              <a:rPr spc="15" dirty="0"/>
              <a:t> </a:t>
            </a:r>
            <a:r>
              <a:rPr dirty="0"/>
              <a:t>:</a:t>
            </a:r>
            <a:r>
              <a:rPr spc="-125" dirty="0"/>
              <a:t> </a:t>
            </a:r>
            <a:r>
              <a:rPr dirty="0"/>
              <a:t>Analyse</a:t>
            </a:r>
            <a:r>
              <a:rPr spc="15" dirty="0"/>
              <a:t> </a:t>
            </a:r>
            <a:r>
              <a:rPr dirty="0"/>
              <a:t>du</a:t>
            </a:r>
            <a:r>
              <a:rPr spc="15" dirty="0"/>
              <a:t> </a:t>
            </a:r>
            <a:r>
              <a:rPr dirty="0"/>
              <a:t>Système</a:t>
            </a:r>
            <a:r>
              <a:rPr spc="15" dirty="0"/>
              <a:t> </a:t>
            </a:r>
            <a:r>
              <a:rPr spc="-10" dirty="0"/>
              <a:t>Informatique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29914"/>
            <a:ext cx="8115934" cy="1145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3.4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Étude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la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Conformité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et</a:t>
            </a:r>
            <a:r>
              <a:rPr sz="1500" b="1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95959"/>
                </a:solidFill>
                <a:latin typeface="Arial"/>
                <a:cs typeface="Arial"/>
              </a:rPr>
              <a:t>des</a:t>
            </a:r>
            <a:r>
              <a:rPr sz="15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 spc="-10" dirty="0" err="1">
                <a:solidFill>
                  <a:srgbClr val="595959"/>
                </a:solidFill>
                <a:latin typeface="Arial"/>
                <a:cs typeface="Arial"/>
              </a:rPr>
              <a:t>Normes</a:t>
            </a:r>
            <a:endParaRPr lang="fr-FR" sz="1500" dirty="0">
              <a:latin typeface="Arial"/>
              <a:cs typeface="Arial"/>
            </a:endParaRPr>
          </a:p>
          <a:p>
            <a:pPr marL="587375" indent="-117475">
              <a:lnSpc>
                <a:spcPts val="1770"/>
              </a:lnSpc>
              <a:spcBef>
                <a:spcPts val="1685"/>
              </a:spcBef>
              <a:buChar char="-"/>
              <a:tabLst>
                <a:tab pos="587375" algn="l"/>
              </a:tabLst>
            </a:pP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Examen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la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du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système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normes</a:t>
            </a:r>
            <a:r>
              <a:rPr lang="fr-FR" sz="15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lang="fr-FR" sz="15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fr-FR" sz="1500" spc="-10" dirty="0">
                <a:solidFill>
                  <a:srgbClr val="595959"/>
                </a:solidFill>
                <a:latin typeface="Arial MT"/>
                <a:cs typeface="Arial MT"/>
              </a:rPr>
              <a:t>réglementations.</a:t>
            </a:r>
            <a:endParaRPr lang="fr-FR" sz="1500" dirty="0">
              <a:latin typeface="Arial MT"/>
              <a:cs typeface="Arial MT"/>
            </a:endParaRPr>
          </a:p>
          <a:p>
            <a:pPr marL="12700" marR="5080">
              <a:lnSpc>
                <a:spcPts val="1739"/>
              </a:lnSpc>
              <a:spcBef>
                <a:spcPts val="80"/>
              </a:spcBef>
              <a:tabLst>
                <a:tab pos="587375" algn="l"/>
              </a:tabLst>
            </a:pPr>
            <a:r>
              <a:rPr lang="fr-FR" sz="1500" dirty="0">
                <a:solidFill>
                  <a:srgbClr val="595959"/>
                </a:solidFill>
                <a:latin typeface="Arial MT"/>
                <a:cs typeface="Arial MT"/>
              </a:rPr>
              <a:t>	-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Identification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lacunes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conformité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et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mesures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nécessaires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pour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se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conformer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aux</a:t>
            </a:r>
            <a:r>
              <a:rPr sz="1500" spc="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exigences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5959"/>
                </a:solidFill>
                <a:latin typeface="Arial MT"/>
                <a:cs typeface="Arial MT"/>
              </a:rPr>
              <a:t>de</a:t>
            </a:r>
            <a:r>
              <a:rPr sz="15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10" dirty="0" err="1">
                <a:solidFill>
                  <a:srgbClr val="595959"/>
                </a:solidFill>
                <a:latin typeface="Arial MT"/>
                <a:cs typeface="Arial MT"/>
              </a:rPr>
              <a:t>sécurité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CB6934-FF56-976D-BFD8-902BCDFAF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304877"/>
            <a:ext cx="666750" cy="666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C07830-9A63-50C7-4701-3E8A2A40E8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74" y="4152477"/>
            <a:ext cx="971550" cy="971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8505</Words>
  <Application>Microsoft Office PowerPoint</Application>
  <PresentationFormat>Affichage à l'écran (16:9)</PresentationFormat>
  <Paragraphs>787</Paragraphs>
  <Slides>27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Arial MT</vt:lpstr>
      <vt:lpstr>Calibri</vt:lpstr>
      <vt:lpstr>Verdana</vt:lpstr>
      <vt:lpstr>Office Theme</vt:lpstr>
      <vt:lpstr>Présentation PowerPoint</vt:lpstr>
      <vt:lpstr>Présentation PowerPoint</vt:lpstr>
      <vt:lpstr>Présentation PowerPoint</vt:lpstr>
      <vt:lpstr>1. Présentation personnelle</vt:lpstr>
      <vt:lpstr>2. Problématique</vt:lpstr>
      <vt:lpstr>3. Bloc 1: Analyse du Système Informatique</vt:lpstr>
      <vt:lpstr>3. Bloc 1 : Analyse du Système Informatique</vt:lpstr>
      <vt:lpstr>3. Bloc 1 : Analyse du Système Informatique</vt:lpstr>
      <vt:lpstr>3. Bloc 1 : Analyse du Système Informatique</vt:lpstr>
      <vt:lpstr>4. Bloc 1 : Besoins fonctionnels</vt:lpstr>
      <vt:lpstr>4. Bloc 2 : Besoins fonctionnels</vt:lpstr>
      <vt:lpstr>4. Bloc 1 : Besoins fonctionnels</vt:lpstr>
      <vt:lpstr>4. Bloc 1 : Besoins fonctionnels</vt:lpstr>
      <vt:lpstr>5. Bloc 2 : Implémentations techniques</vt:lpstr>
      <vt:lpstr>5. Bloc 2 : Implémentations techniques</vt:lpstr>
      <vt:lpstr>5. Bloc 2 : Implémentations techniques</vt:lpstr>
      <vt:lpstr>5. Bloc 2 : Implémentations techniques</vt:lpstr>
      <vt:lpstr>6 - Bloc 2: Gestion du projet</vt:lpstr>
      <vt:lpstr>6 - Bloc 2 : Gestion du projet</vt:lpstr>
      <vt:lpstr>6 - Bloc 2 : Gestion du projet</vt:lpstr>
      <vt:lpstr>7 - Bloc 3 : Conception de l’application</vt:lpstr>
      <vt:lpstr>8 - Bloc 3 : Développement de l’application</vt:lpstr>
      <vt:lpstr>9 - Bloc 4 : Option BigData</vt:lpstr>
      <vt:lpstr>10 - Analyses et perspectives</vt:lpstr>
      <vt:lpstr>10 - Analyses et perspectives</vt:lpstr>
      <vt:lpstr>10 - Analyses et perspectives</vt:lpstr>
      <vt:lpstr>8 - Conclusion et 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Modèle_Présentation_Jury_ESI_3WA</dc:title>
  <cp:lastModifiedBy>Georges C</cp:lastModifiedBy>
  <cp:revision>43</cp:revision>
  <dcterms:created xsi:type="dcterms:W3CDTF">2025-02-10T14:43:56Z</dcterms:created>
  <dcterms:modified xsi:type="dcterms:W3CDTF">2025-02-14T11:05:30Z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2025-02-10T00:00:00Z</vt:filetime>
  </property>
</Properties>
</file>