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</p:sldMasterIdLst>
  <p:notesMasterIdLst>
    <p:notesMasterId r:id="rId21"/>
  </p:notesMasterIdLst>
  <p:handoutMasterIdLst>
    <p:handoutMasterId r:id="rId22"/>
  </p:handoutMasterIdLst>
  <p:sldIdLst>
    <p:sldId id="282" r:id="rId5"/>
    <p:sldId id="330" r:id="rId6"/>
    <p:sldId id="363" r:id="rId7"/>
    <p:sldId id="362" r:id="rId8"/>
    <p:sldId id="361" r:id="rId9"/>
    <p:sldId id="331" r:id="rId10"/>
    <p:sldId id="334" r:id="rId11"/>
    <p:sldId id="365" r:id="rId12"/>
    <p:sldId id="367" r:id="rId13"/>
    <p:sldId id="340" r:id="rId14"/>
    <p:sldId id="342" r:id="rId15"/>
    <p:sldId id="368" r:id="rId16"/>
    <p:sldId id="338" r:id="rId17"/>
    <p:sldId id="344" r:id="rId18"/>
    <p:sldId id="350" r:id="rId19"/>
    <p:sldId id="325" r:id="rId20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>
      <p:cViewPr varScale="1">
        <p:scale>
          <a:sx n="72" d="100"/>
          <a:sy n="72" d="100"/>
        </p:scale>
        <p:origin x="834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en Scerri" userId="55cb7fc9-28b9-4724-a249-160cf577d75d" providerId="ADAL" clId="{82E0B0AA-6078-484F-B5D5-1288932AC813}"/>
    <pc:docChg chg="custSel delSld modSld">
      <pc:chgData name="Daren Scerri" userId="55cb7fc9-28b9-4724-a249-160cf577d75d" providerId="ADAL" clId="{82E0B0AA-6078-484F-B5D5-1288932AC813}" dt="2020-10-04T16:04:45.288" v="8" actId="20577"/>
      <pc:docMkLst>
        <pc:docMk/>
      </pc:docMkLst>
      <pc:sldChg chg="modSp mod">
        <pc:chgData name="Daren Scerri" userId="55cb7fc9-28b9-4724-a249-160cf577d75d" providerId="ADAL" clId="{82E0B0AA-6078-484F-B5D5-1288932AC813}" dt="2020-10-04T16:04:45.288" v="8" actId="20577"/>
        <pc:sldMkLst>
          <pc:docMk/>
          <pc:sldMk cId="0" sldId="282"/>
        </pc:sldMkLst>
        <pc:spChg chg="mod">
          <ac:chgData name="Daren Scerri" userId="55cb7fc9-28b9-4724-a249-160cf577d75d" providerId="ADAL" clId="{82E0B0AA-6078-484F-B5D5-1288932AC813}" dt="2020-10-04T16:04:45.288" v="8" actId="20577"/>
          <ac:spMkLst>
            <pc:docMk/>
            <pc:sldMk cId="0" sldId="282"/>
            <ac:spMk id="2" creationId="{00000000-0000-0000-0000-000000000000}"/>
          </ac:spMkLst>
        </pc:spChg>
      </pc:sldChg>
      <pc:sldChg chg="del">
        <pc:chgData name="Daren Scerri" userId="55cb7fc9-28b9-4724-a249-160cf577d75d" providerId="ADAL" clId="{82E0B0AA-6078-484F-B5D5-1288932AC813}" dt="2020-10-04T16:04:02.845" v="6" actId="47"/>
        <pc:sldMkLst>
          <pc:docMk/>
          <pc:sldMk cId="2333426019" sldId="369"/>
        </pc:sldMkLst>
      </pc:sldChg>
      <pc:sldChg chg="modSp del mod">
        <pc:chgData name="Daren Scerri" userId="55cb7fc9-28b9-4724-a249-160cf577d75d" providerId="ADAL" clId="{82E0B0AA-6078-484F-B5D5-1288932AC813}" dt="2020-10-04T15:59:39.175" v="5" actId="47"/>
        <pc:sldMkLst>
          <pc:docMk/>
          <pc:sldMk cId="3533119361" sldId="370"/>
        </pc:sldMkLst>
        <pc:spChg chg="mod">
          <ac:chgData name="Daren Scerri" userId="55cb7fc9-28b9-4724-a249-160cf577d75d" providerId="ADAL" clId="{82E0B0AA-6078-484F-B5D5-1288932AC813}" dt="2020-10-04T15:58:59.229" v="4" actId="1076"/>
          <ac:spMkLst>
            <pc:docMk/>
            <pc:sldMk cId="3533119361" sldId="370"/>
            <ac:spMk id="2" creationId="{DF0E97AB-32AA-435A-8309-8BF30A55692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630"/>
          </a:xfrm>
          <a:prstGeom prst="rect">
            <a:avLst/>
          </a:prstGeom>
        </p:spPr>
        <p:txBody>
          <a:bodyPr vert="horz" lIns="80275" tIns="40138" rIns="80275" bIns="40138" rtlCol="0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46" y="1"/>
            <a:ext cx="2945659" cy="498630"/>
          </a:xfrm>
          <a:prstGeom prst="rect">
            <a:avLst/>
          </a:prstGeom>
        </p:spPr>
        <p:txBody>
          <a:bodyPr vert="horz" lIns="80275" tIns="40138" rIns="80275" bIns="40138" rtlCol="0"/>
          <a:lstStyle>
            <a:lvl1pPr algn="r">
              <a:defRPr sz="1100"/>
            </a:lvl1pPr>
          </a:lstStyle>
          <a:p>
            <a:fld id="{2DD35746-F76D-4334-8292-8BF5D71E8D85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010"/>
            <a:ext cx="2945659" cy="498629"/>
          </a:xfrm>
          <a:prstGeom prst="rect">
            <a:avLst/>
          </a:prstGeom>
        </p:spPr>
        <p:txBody>
          <a:bodyPr vert="horz" lIns="80275" tIns="40138" rIns="80275" bIns="40138" rtlCol="0" anchor="b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46" y="9428010"/>
            <a:ext cx="2945659" cy="498629"/>
          </a:xfrm>
          <a:prstGeom prst="rect">
            <a:avLst/>
          </a:prstGeom>
        </p:spPr>
        <p:txBody>
          <a:bodyPr vert="horz" lIns="80275" tIns="40138" rIns="80275" bIns="40138" rtlCol="0" anchor="b"/>
          <a:lstStyle>
            <a:lvl1pPr algn="r">
              <a:defRPr sz="1100"/>
            </a:lvl1pPr>
          </a:lstStyle>
          <a:p>
            <a:fld id="{26F3A4AE-BA0D-4BA8-AAD3-654B5D42C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999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7667B-ACAC-4917-8B75-134F8A714381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3163F-1282-43C2-ADA2-05175594D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5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009AB696-E0BC-484E-AD9C-803AE1BDDE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EB9923A-5166-4B0F-ABFD-C0A050A9CB3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064464E8-E985-4653-8F95-9BE0A987AC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22B769FE-A340-44FE-93ED-5D45ABCEF1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782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07125D18-A254-4718-8F82-04E3597E62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3976E09-1753-49C9-A2E0-E73F6A7343F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3E2AA17D-6676-437E-A8DC-52AB9F94D5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4CC085E6-FEC3-4067-892C-0F07EAC24E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1490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07125D18-A254-4718-8F82-04E3597E62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3976E09-1753-49C9-A2E0-E73F6A7343F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3E2AA17D-6676-437E-A8DC-52AB9F94D5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4CC085E6-FEC3-4067-892C-0F07EAC24E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9900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BD735391-F7D5-4295-BAFF-52CA679037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5096B03-45BE-44E7-93F7-E4297B467FD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C1B45F08-D0CB-46B9-96D7-51881B4E6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879C6F7D-565E-4255-BCA6-E7E564BB93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4912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A769792A-C4A5-48DF-8150-9CC8E7051D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8B007D0-9AA9-4CB4-AF51-5782412B8A1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6CA76139-12E0-4792-955D-E1B187A2EB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BE8CD044-EE34-4AC0-B9EB-FCC063B531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302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810" y="1905000"/>
            <a:ext cx="9146382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810" y="5105400"/>
            <a:ext cx="9146381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620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06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7046" y="3472590"/>
            <a:ext cx="6492240" cy="64025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05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4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0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59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58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75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92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86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1" y="1905000"/>
            <a:ext cx="914638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1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7716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893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24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3400" y="2514600"/>
            <a:ext cx="4059428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4400" spc="-5" dirty="0"/>
              <a:t>Filters 1</a:t>
            </a:r>
            <a:endParaRPr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F435A7C-821A-4004-BF19-899786035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filters: examples</a:t>
            </a:r>
          </a:p>
        </p:txBody>
      </p:sp>
      <p:grpSp>
        <p:nvGrpSpPr>
          <p:cNvPr id="25603" name="Group 3">
            <a:extLst>
              <a:ext uri="{FF2B5EF4-FFF2-40B4-BE49-F238E27FC236}">
                <a16:creationId xmlns:a16="http://schemas.microsoft.com/office/drawing/2014/main" id="{858DC3EB-F9E9-45BC-9053-AF3430281E01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2971800"/>
            <a:ext cx="1225550" cy="1295400"/>
            <a:chOff x="144" y="144"/>
            <a:chExt cx="1152" cy="1136"/>
          </a:xfrm>
        </p:grpSpPr>
        <p:sp>
          <p:nvSpPr>
            <p:cNvPr id="25611" name="Rectangle 4">
              <a:extLst>
                <a:ext uri="{FF2B5EF4-FFF2-40B4-BE49-F238E27FC236}">
                  <a16:creationId xmlns:a16="http://schemas.microsoft.com/office/drawing/2014/main" id="{5299A63F-8738-48A0-81A4-1E9609B4E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901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/>
                <a:t>0</a:t>
              </a:r>
            </a:p>
          </p:txBody>
        </p:sp>
        <p:sp>
          <p:nvSpPr>
            <p:cNvPr id="25612" name="Rectangle 5">
              <a:extLst>
                <a:ext uri="{FF2B5EF4-FFF2-40B4-BE49-F238E27FC236}">
                  <a16:creationId xmlns:a16="http://schemas.microsoft.com/office/drawing/2014/main" id="{E7A62B0F-5443-4BD4-BCD0-2A0D7D7AB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901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/>
                <a:t>0</a:t>
              </a:r>
            </a:p>
          </p:txBody>
        </p:sp>
        <p:sp>
          <p:nvSpPr>
            <p:cNvPr id="25613" name="Rectangle 6">
              <a:extLst>
                <a:ext uri="{FF2B5EF4-FFF2-40B4-BE49-F238E27FC236}">
                  <a16:creationId xmlns:a16="http://schemas.microsoft.com/office/drawing/2014/main" id="{217702D1-6800-438D-8F29-50B24A130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901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/>
                <a:t>0</a:t>
              </a:r>
            </a:p>
          </p:txBody>
        </p:sp>
        <p:sp>
          <p:nvSpPr>
            <p:cNvPr id="25614" name="Rectangle 7">
              <a:extLst>
                <a:ext uri="{FF2B5EF4-FFF2-40B4-BE49-F238E27FC236}">
                  <a16:creationId xmlns:a16="http://schemas.microsoft.com/office/drawing/2014/main" id="{F97CFE1A-07B0-49BD-9358-03D3CE096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523"/>
              <a:ext cx="384" cy="37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/>
                <a:t>0</a:t>
              </a:r>
            </a:p>
          </p:txBody>
        </p:sp>
        <p:sp>
          <p:nvSpPr>
            <p:cNvPr id="25615" name="Rectangle 8">
              <a:extLst>
                <a:ext uri="{FF2B5EF4-FFF2-40B4-BE49-F238E27FC236}">
                  <a16:creationId xmlns:a16="http://schemas.microsoft.com/office/drawing/2014/main" id="{EA6A6620-0444-4DCE-9CA3-4346178D4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523"/>
              <a:ext cx="384" cy="37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25616" name="Rectangle 9">
              <a:extLst>
                <a:ext uri="{FF2B5EF4-FFF2-40B4-BE49-F238E27FC236}">
                  <a16:creationId xmlns:a16="http://schemas.microsoft.com/office/drawing/2014/main" id="{FE4A5206-5664-4F53-B9B5-982B609BC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523"/>
              <a:ext cx="384" cy="37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/>
                <a:t>0</a:t>
              </a:r>
            </a:p>
          </p:txBody>
        </p:sp>
        <p:sp>
          <p:nvSpPr>
            <p:cNvPr id="25617" name="Rectangle 10">
              <a:extLst>
                <a:ext uri="{FF2B5EF4-FFF2-40B4-BE49-F238E27FC236}">
                  <a16:creationId xmlns:a16="http://schemas.microsoft.com/office/drawing/2014/main" id="{639CB049-E8B7-43BA-97ED-4AB6545D0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44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/>
                <a:t>0</a:t>
              </a:r>
            </a:p>
          </p:txBody>
        </p:sp>
        <p:sp>
          <p:nvSpPr>
            <p:cNvPr id="25618" name="Rectangle 11">
              <a:extLst>
                <a:ext uri="{FF2B5EF4-FFF2-40B4-BE49-F238E27FC236}">
                  <a16:creationId xmlns:a16="http://schemas.microsoft.com/office/drawing/2014/main" id="{F7791E57-C9D5-4AD6-A3D9-E8406DDFD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44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/>
                <a:t>0</a:t>
              </a:r>
            </a:p>
          </p:txBody>
        </p:sp>
        <p:sp>
          <p:nvSpPr>
            <p:cNvPr id="25619" name="Rectangle 12">
              <a:extLst>
                <a:ext uri="{FF2B5EF4-FFF2-40B4-BE49-F238E27FC236}">
                  <a16:creationId xmlns:a16="http://schemas.microsoft.com/office/drawing/2014/main" id="{B199AA60-3590-4667-89C9-37A65EEE9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/>
                <a:t>0</a:t>
              </a:r>
            </a:p>
          </p:txBody>
        </p:sp>
        <p:sp>
          <p:nvSpPr>
            <p:cNvPr id="25620" name="Line 13">
              <a:extLst>
                <a:ext uri="{FF2B5EF4-FFF2-40B4-BE49-F238E27FC236}">
                  <a16:creationId xmlns:a16="http://schemas.microsoft.com/office/drawing/2014/main" id="{AD461490-E435-45DA-9C4D-FCD7E06FB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44"/>
              <a:ext cx="11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endParaRPr lang="en-GB"/>
            </a:p>
          </p:txBody>
        </p:sp>
        <p:sp>
          <p:nvSpPr>
            <p:cNvPr id="25621" name="Line 14">
              <a:extLst>
                <a:ext uri="{FF2B5EF4-FFF2-40B4-BE49-F238E27FC236}">
                  <a16:creationId xmlns:a16="http://schemas.microsoft.com/office/drawing/2014/main" id="{AA44D872-43ED-47F6-AC00-C43B464B2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523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endParaRPr lang="en-GB"/>
            </a:p>
          </p:txBody>
        </p:sp>
        <p:sp>
          <p:nvSpPr>
            <p:cNvPr id="25622" name="Line 15">
              <a:extLst>
                <a:ext uri="{FF2B5EF4-FFF2-40B4-BE49-F238E27FC236}">
                  <a16:creationId xmlns:a16="http://schemas.microsoft.com/office/drawing/2014/main" id="{0C08FBAC-4651-4E5B-B308-1B33024D6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901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endParaRPr lang="en-GB"/>
            </a:p>
          </p:txBody>
        </p:sp>
        <p:sp>
          <p:nvSpPr>
            <p:cNvPr id="25623" name="Line 16">
              <a:extLst>
                <a:ext uri="{FF2B5EF4-FFF2-40B4-BE49-F238E27FC236}">
                  <a16:creationId xmlns:a16="http://schemas.microsoft.com/office/drawing/2014/main" id="{0C3A1EC7-2E66-427F-9C2E-15C965246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280"/>
              <a:ext cx="11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endParaRPr lang="en-GB"/>
            </a:p>
          </p:txBody>
        </p:sp>
        <p:sp>
          <p:nvSpPr>
            <p:cNvPr id="25624" name="Line 17">
              <a:extLst>
                <a:ext uri="{FF2B5EF4-FFF2-40B4-BE49-F238E27FC236}">
                  <a16:creationId xmlns:a16="http://schemas.microsoft.com/office/drawing/2014/main" id="{839F0078-FCB5-40AC-88C6-F5B0201E7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44"/>
              <a:ext cx="0" cy="11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endParaRPr lang="en-GB"/>
            </a:p>
          </p:txBody>
        </p:sp>
        <p:sp>
          <p:nvSpPr>
            <p:cNvPr id="25625" name="Line 18">
              <a:extLst>
                <a:ext uri="{FF2B5EF4-FFF2-40B4-BE49-F238E27FC236}">
                  <a16:creationId xmlns:a16="http://schemas.microsoft.com/office/drawing/2014/main" id="{5A0423AC-31D3-4717-A3CD-781043E922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44"/>
              <a:ext cx="0" cy="1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endParaRPr lang="en-GB"/>
            </a:p>
          </p:txBody>
        </p:sp>
        <p:sp>
          <p:nvSpPr>
            <p:cNvPr id="25626" name="Line 19">
              <a:extLst>
                <a:ext uri="{FF2B5EF4-FFF2-40B4-BE49-F238E27FC236}">
                  <a16:creationId xmlns:a16="http://schemas.microsoft.com/office/drawing/2014/main" id="{347BAF49-E8B9-4DCD-A0F4-A51F49B74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44"/>
              <a:ext cx="0" cy="1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endParaRPr lang="en-GB"/>
            </a:p>
          </p:txBody>
        </p:sp>
        <p:sp>
          <p:nvSpPr>
            <p:cNvPr id="25627" name="Line 20">
              <a:extLst>
                <a:ext uri="{FF2B5EF4-FFF2-40B4-BE49-F238E27FC236}">
                  <a16:creationId xmlns:a16="http://schemas.microsoft.com/office/drawing/2014/main" id="{84624A20-CA0D-466D-A1C1-4AFB57202D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44"/>
              <a:ext cx="0" cy="11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endParaRPr lang="en-GB"/>
            </a:p>
          </p:txBody>
        </p:sp>
      </p:grpSp>
      <p:pic>
        <p:nvPicPr>
          <p:cNvPr id="18436" name="Picture 22">
            <a:extLst>
              <a:ext uri="{FF2B5EF4-FFF2-40B4-BE49-F238E27FC236}">
                <a16:creationId xmlns:a16="http://schemas.microsoft.com/office/drawing/2014/main" id="{15CEAA4A-CED4-4409-BA1E-85049CA2D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1" y="2667001"/>
            <a:ext cx="1876425" cy="1857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5" name="Text Box 23">
            <a:extLst>
              <a:ext uri="{FF2B5EF4-FFF2-40B4-BE49-F238E27FC236}">
                <a16:creationId xmlns:a16="http://schemas.microsoft.com/office/drawing/2014/main" id="{E5EC38F5-4E95-46FD-B660-039328E7D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6" y="4689475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Original</a:t>
            </a:r>
          </a:p>
        </p:txBody>
      </p:sp>
      <p:sp>
        <p:nvSpPr>
          <p:cNvPr id="18438" name="Text Box 24">
            <a:extLst>
              <a:ext uri="{FF2B5EF4-FFF2-40B4-BE49-F238E27FC236}">
                <a16:creationId xmlns:a16="http://schemas.microsoft.com/office/drawing/2014/main" id="{873A64AE-0527-44EF-89F9-2F216089F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7244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Identical image</a:t>
            </a:r>
          </a:p>
        </p:txBody>
      </p:sp>
      <p:pic>
        <p:nvPicPr>
          <p:cNvPr id="25607" name="Picture 25">
            <a:extLst>
              <a:ext uri="{FF2B5EF4-FFF2-40B4-BE49-F238E27FC236}">
                <a16:creationId xmlns:a16="http://schemas.microsoft.com/office/drawing/2014/main" id="{A3A208BD-B3B7-4FD7-8EF4-2D6062DD8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2667001"/>
            <a:ext cx="1876425" cy="1857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8" name="Text Box 26">
            <a:extLst>
              <a:ext uri="{FF2B5EF4-FFF2-40B4-BE49-F238E27FC236}">
                <a16:creationId xmlns:a16="http://schemas.microsoft.com/office/drawing/2014/main" id="{F296F0F0-B907-4CDD-9092-4EDE4FC81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1" y="6553201"/>
            <a:ext cx="134568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/>
              <a:t>Source: D. Lowe</a:t>
            </a:r>
          </a:p>
        </p:txBody>
      </p:sp>
      <p:sp>
        <p:nvSpPr>
          <p:cNvPr id="25609" name="TextBox 25">
            <a:extLst>
              <a:ext uri="{FF2B5EF4-FFF2-40B4-BE49-F238E27FC236}">
                <a16:creationId xmlns:a16="http://schemas.microsoft.com/office/drawing/2014/main" id="{A917E168-17C3-4CB3-ADB2-797CD0127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8663" y="3027363"/>
            <a:ext cx="7493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88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1464FC-6EDB-4DAB-9E3A-A29BDAE5D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2971800"/>
            <a:ext cx="5683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000">
                <a:cs typeface="Times New Roman" panose="02020603050405020304" pitchFamily="18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04664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F17FC81-92E0-433F-8E9E-03B1DE1CD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filters: examples</a:t>
            </a:r>
          </a:p>
        </p:txBody>
      </p:sp>
      <p:pic>
        <p:nvPicPr>
          <p:cNvPr id="27651" name="Picture 3">
            <a:extLst>
              <a:ext uri="{FF2B5EF4-FFF2-40B4-BE49-F238E27FC236}">
                <a16:creationId xmlns:a16="http://schemas.microsoft.com/office/drawing/2014/main" id="{60AB2DD2-3568-400D-876D-3C30D34EB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2667001"/>
            <a:ext cx="1876425" cy="1857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2" name="Text Box 4">
            <a:extLst>
              <a:ext uri="{FF2B5EF4-FFF2-40B4-BE49-F238E27FC236}">
                <a16:creationId xmlns:a16="http://schemas.microsoft.com/office/drawing/2014/main" id="{B2E51362-8D85-4AFA-9CAA-D60DB96E8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1" y="4572000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Original</a:t>
            </a:r>
          </a:p>
        </p:txBody>
      </p:sp>
      <p:grpSp>
        <p:nvGrpSpPr>
          <p:cNvPr id="27653" name="Group 5">
            <a:extLst>
              <a:ext uri="{FF2B5EF4-FFF2-40B4-BE49-F238E27FC236}">
                <a16:creationId xmlns:a16="http://schemas.microsoft.com/office/drawing/2014/main" id="{6A68E374-383E-4CAC-BA3A-89C0993C7689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917825"/>
            <a:ext cx="1676400" cy="1295400"/>
            <a:chOff x="3799" y="2064"/>
            <a:chExt cx="1433" cy="1136"/>
          </a:xfrm>
        </p:grpSpPr>
        <p:grpSp>
          <p:nvGrpSpPr>
            <p:cNvPr id="27659" name="Group 6">
              <a:extLst>
                <a:ext uri="{FF2B5EF4-FFF2-40B4-BE49-F238E27FC236}">
                  <a16:creationId xmlns:a16="http://schemas.microsoft.com/office/drawing/2014/main" id="{9942D53D-02F5-4923-B95B-3C8144627B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2064"/>
              <a:ext cx="1152" cy="1136"/>
              <a:chOff x="144" y="144"/>
              <a:chExt cx="1152" cy="1136"/>
            </a:xfrm>
          </p:grpSpPr>
          <p:sp>
            <p:nvSpPr>
              <p:cNvPr id="27661" name="Rectangle 7">
                <a:extLst>
                  <a:ext uri="{FF2B5EF4-FFF2-40B4-BE49-F238E27FC236}">
                    <a16:creationId xmlns:a16="http://schemas.microsoft.com/office/drawing/2014/main" id="{9B9EA232-A6D6-458D-8820-5C57C5F3B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/>
                  <a:t>1</a:t>
                </a:r>
              </a:p>
            </p:txBody>
          </p:sp>
          <p:sp>
            <p:nvSpPr>
              <p:cNvPr id="27662" name="Rectangle 8">
                <a:extLst>
                  <a:ext uri="{FF2B5EF4-FFF2-40B4-BE49-F238E27FC236}">
                    <a16:creationId xmlns:a16="http://schemas.microsoft.com/office/drawing/2014/main" id="{82F6FEC3-2CEA-4DBF-B31A-4564F4CB2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/>
                  <a:t>1</a:t>
                </a:r>
              </a:p>
            </p:txBody>
          </p:sp>
          <p:sp>
            <p:nvSpPr>
              <p:cNvPr id="27663" name="Rectangle 9">
                <a:extLst>
                  <a:ext uri="{FF2B5EF4-FFF2-40B4-BE49-F238E27FC236}">
                    <a16:creationId xmlns:a16="http://schemas.microsoft.com/office/drawing/2014/main" id="{76EC4526-D53A-4A48-98D4-37E15B44DA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/>
                  <a:t>1</a:t>
                </a:r>
              </a:p>
            </p:txBody>
          </p:sp>
          <p:sp>
            <p:nvSpPr>
              <p:cNvPr id="27664" name="Rectangle 10">
                <a:extLst>
                  <a:ext uri="{FF2B5EF4-FFF2-40B4-BE49-F238E27FC236}">
                    <a16:creationId xmlns:a16="http://schemas.microsoft.com/office/drawing/2014/main" id="{5B14DD94-3157-4C65-8264-671D409BA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/>
                  <a:t>1</a:t>
                </a:r>
              </a:p>
            </p:txBody>
          </p:sp>
          <p:sp>
            <p:nvSpPr>
              <p:cNvPr id="27665" name="Rectangle 11">
                <a:extLst>
                  <a:ext uri="{FF2B5EF4-FFF2-40B4-BE49-F238E27FC236}">
                    <a16:creationId xmlns:a16="http://schemas.microsoft.com/office/drawing/2014/main" id="{8A5F9993-5439-4005-A7A1-28940D6C0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/>
                  <a:t>1</a:t>
                </a:r>
              </a:p>
            </p:txBody>
          </p:sp>
          <p:sp>
            <p:nvSpPr>
              <p:cNvPr id="27666" name="Rectangle 12">
                <a:extLst>
                  <a:ext uri="{FF2B5EF4-FFF2-40B4-BE49-F238E27FC236}">
                    <a16:creationId xmlns:a16="http://schemas.microsoft.com/office/drawing/2014/main" id="{D40A5C02-3B13-4299-9F1B-459104AA8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/>
                  <a:t>1</a:t>
                </a:r>
              </a:p>
            </p:txBody>
          </p:sp>
          <p:sp>
            <p:nvSpPr>
              <p:cNvPr id="27667" name="Rectangle 13">
                <a:extLst>
                  <a:ext uri="{FF2B5EF4-FFF2-40B4-BE49-F238E27FC236}">
                    <a16:creationId xmlns:a16="http://schemas.microsoft.com/office/drawing/2014/main" id="{D2B2B94D-CB35-4B99-9512-09FA6096F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/>
                  <a:t>1</a:t>
                </a:r>
              </a:p>
            </p:txBody>
          </p:sp>
          <p:sp>
            <p:nvSpPr>
              <p:cNvPr id="27668" name="Rectangle 14">
                <a:extLst>
                  <a:ext uri="{FF2B5EF4-FFF2-40B4-BE49-F238E27FC236}">
                    <a16:creationId xmlns:a16="http://schemas.microsoft.com/office/drawing/2014/main" id="{89D91D6D-BF42-436B-B2E6-A9A610575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/>
                  <a:t>1</a:t>
                </a:r>
              </a:p>
            </p:txBody>
          </p:sp>
          <p:sp>
            <p:nvSpPr>
              <p:cNvPr id="27669" name="Rectangle 15">
                <a:extLst>
                  <a:ext uri="{FF2B5EF4-FFF2-40B4-BE49-F238E27FC236}">
                    <a16:creationId xmlns:a16="http://schemas.microsoft.com/office/drawing/2014/main" id="{D438FC12-D853-40AE-8A5B-5753FD5FB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dirty="0"/>
                  <a:t>1</a:t>
                </a:r>
              </a:p>
            </p:txBody>
          </p:sp>
          <p:sp>
            <p:nvSpPr>
              <p:cNvPr id="27670" name="Line 16">
                <a:extLst>
                  <a:ext uri="{FF2B5EF4-FFF2-40B4-BE49-F238E27FC236}">
                    <a16:creationId xmlns:a16="http://schemas.microsoft.com/office/drawing/2014/main" id="{3A5513D6-8603-4743-B702-91AF184ADC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144"/>
                <a:ext cx="115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endParaRPr lang="en-GB"/>
              </a:p>
            </p:txBody>
          </p:sp>
          <p:sp>
            <p:nvSpPr>
              <p:cNvPr id="27671" name="Line 17">
                <a:extLst>
                  <a:ext uri="{FF2B5EF4-FFF2-40B4-BE49-F238E27FC236}">
                    <a16:creationId xmlns:a16="http://schemas.microsoft.com/office/drawing/2014/main" id="{F4247AB8-C646-4FE1-9B90-D27033DAC5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523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endParaRPr lang="en-GB"/>
              </a:p>
            </p:txBody>
          </p:sp>
          <p:sp>
            <p:nvSpPr>
              <p:cNvPr id="27672" name="Line 18">
                <a:extLst>
                  <a:ext uri="{FF2B5EF4-FFF2-40B4-BE49-F238E27FC236}">
                    <a16:creationId xmlns:a16="http://schemas.microsoft.com/office/drawing/2014/main" id="{A290F614-B423-4221-B142-4436929CCC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901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endParaRPr lang="en-GB"/>
              </a:p>
            </p:txBody>
          </p:sp>
          <p:sp>
            <p:nvSpPr>
              <p:cNvPr id="27673" name="Line 19">
                <a:extLst>
                  <a:ext uri="{FF2B5EF4-FFF2-40B4-BE49-F238E27FC236}">
                    <a16:creationId xmlns:a16="http://schemas.microsoft.com/office/drawing/2014/main" id="{3EAD26EF-F4A7-4961-B8B3-62E8508705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1280"/>
                <a:ext cx="115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endParaRPr lang="en-GB"/>
              </a:p>
            </p:txBody>
          </p:sp>
          <p:sp>
            <p:nvSpPr>
              <p:cNvPr id="27674" name="Line 20">
                <a:extLst>
                  <a:ext uri="{FF2B5EF4-FFF2-40B4-BE49-F238E27FC236}">
                    <a16:creationId xmlns:a16="http://schemas.microsoft.com/office/drawing/2014/main" id="{A603F857-9F80-4FAB-A262-D7231AF1D8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144"/>
                <a:ext cx="0" cy="11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endParaRPr lang="en-GB"/>
              </a:p>
            </p:txBody>
          </p:sp>
          <p:sp>
            <p:nvSpPr>
              <p:cNvPr id="27675" name="Line 21">
                <a:extLst>
                  <a:ext uri="{FF2B5EF4-FFF2-40B4-BE49-F238E27FC236}">
                    <a16:creationId xmlns:a16="http://schemas.microsoft.com/office/drawing/2014/main" id="{37A03A36-E9FD-45BB-AA54-7DC9A588B5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144"/>
                <a:ext cx="0" cy="1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endParaRPr lang="en-GB"/>
              </a:p>
            </p:txBody>
          </p:sp>
          <p:sp>
            <p:nvSpPr>
              <p:cNvPr id="27676" name="Line 22">
                <a:extLst>
                  <a:ext uri="{FF2B5EF4-FFF2-40B4-BE49-F238E27FC236}">
                    <a16:creationId xmlns:a16="http://schemas.microsoft.com/office/drawing/2014/main" id="{8C71A80D-14EC-463A-BC52-39B3D7D7F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44"/>
                <a:ext cx="0" cy="1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endParaRPr lang="en-GB"/>
              </a:p>
            </p:txBody>
          </p:sp>
          <p:sp>
            <p:nvSpPr>
              <p:cNvPr id="27677" name="Line 23">
                <a:extLst>
                  <a:ext uri="{FF2B5EF4-FFF2-40B4-BE49-F238E27FC236}">
                    <a16:creationId xmlns:a16="http://schemas.microsoft.com/office/drawing/2014/main" id="{7534C599-3182-45FE-94DD-54BC17E30E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44"/>
                <a:ext cx="0" cy="11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endParaRPr lang="en-GB"/>
              </a:p>
            </p:txBody>
          </p:sp>
        </p:grpSp>
        <p:pic>
          <p:nvPicPr>
            <p:cNvPr id="27660" name="Picture 24" descr="txp_fig">
              <a:extLst>
                <a:ext uri="{FF2B5EF4-FFF2-40B4-BE49-F238E27FC236}">
                  <a16:creationId xmlns:a16="http://schemas.microsoft.com/office/drawing/2014/main" id="{176D3837-5930-479B-9C40-3696A65AD45F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" y="2352"/>
              <a:ext cx="192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2534" name="Picture 25">
            <a:extLst>
              <a:ext uri="{FF2B5EF4-FFF2-40B4-BE49-F238E27FC236}">
                <a16:creationId xmlns:a16="http://schemas.microsoft.com/office/drawing/2014/main" id="{596AD0F9-8ED5-4F50-9A3E-4F71C314C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2667000"/>
            <a:ext cx="1857375" cy="18669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5" name="Text Box 26">
            <a:extLst>
              <a:ext uri="{FF2B5EF4-FFF2-40B4-BE49-F238E27FC236}">
                <a16:creationId xmlns:a16="http://schemas.microsoft.com/office/drawing/2014/main" id="{6A4AFD04-3F02-47FE-990C-FA883FC94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4" y="4659314"/>
            <a:ext cx="2459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Blur (with a mean filter)</a:t>
            </a:r>
          </a:p>
        </p:txBody>
      </p:sp>
      <p:sp>
        <p:nvSpPr>
          <p:cNvPr id="27656" name="Text Box 27">
            <a:extLst>
              <a:ext uri="{FF2B5EF4-FFF2-40B4-BE49-F238E27FC236}">
                <a16:creationId xmlns:a16="http://schemas.microsoft.com/office/drawing/2014/main" id="{E7E6489E-2639-42D9-A713-1728FEB34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1" y="6553201"/>
            <a:ext cx="134568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/>
              <a:t>Source: D. Lowe</a:t>
            </a:r>
          </a:p>
        </p:txBody>
      </p:sp>
      <p:sp>
        <p:nvSpPr>
          <p:cNvPr id="27657" name="TextBox 27">
            <a:extLst>
              <a:ext uri="{FF2B5EF4-FFF2-40B4-BE49-F238E27FC236}">
                <a16:creationId xmlns:a16="http://schemas.microsoft.com/office/drawing/2014/main" id="{5B977937-4F9E-4631-AD92-7AF26DAFA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027363"/>
            <a:ext cx="7493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88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9E33E5-C07E-4AEB-9DC1-28E15DF0A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4076" y="2971800"/>
            <a:ext cx="5683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000">
                <a:cs typeface="Times New Roman" panose="02020603050405020304" pitchFamily="18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51325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6" name="Text Box 27">
            <a:extLst>
              <a:ext uri="{FF2B5EF4-FFF2-40B4-BE49-F238E27FC236}">
                <a16:creationId xmlns:a16="http://schemas.microsoft.com/office/drawing/2014/main" id="{E7E6489E-2639-42D9-A713-1728FEB34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1" y="6553201"/>
            <a:ext cx="134568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/>
              <a:t>Source: D. Lowe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AF17FC81-92E0-433F-8E9E-03B1DE1CD062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600200"/>
            <a:ext cx="9982200" cy="426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We just did blurring with a 3x3 mask. 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Consider a 5x5 mask:</a:t>
            </a:r>
          </a:p>
          <a:p>
            <a:endParaRPr lang="en-US" altLang="en-US" dirty="0"/>
          </a:p>
          <a:p>
            <a:pPr marL="514350" indent="-514350">
              <a:buAutoNum type="arabicParenR"/>
            </a:pPr>
            <a:r>
              <a:rPr lang="en-US" altLang="en-US" dirty="0"/>
              <a:t>What would the effect on blurring be?</a:t>
            </a:r>
          </a:p>
          <a:p>
            <a:pPr marL="514350" indent="-514350">
              <a:buAutoNum type="arabicParenR"/>
            </a:pPr>
            <a:r>
              <a:rPr lang="en-US" altLang="en-US" dirty="0"/>
              <a:t>What would the values of the mask need to be?</a:t>
            </a:r>
          </a:p>
          <a:p>
            <a:pPr marL="514350" indent="-514350">
              <a:buAutoNum type="arabicParenR"/>
            </a:pPr>
            <a:endParaRPr lang="en-US" altLang="en-US" dirty="0"/>
          </a:p>
          <a:p>
            <a:r>
              <a:rPr lang="en-US" altLang="en-US" dirty="0"/>
              <a:t>It is also possible to have masks that are 7x7, 9x9, etc… Try it out!</a:t>
            </a:r>
          </a:p>
          <a:p>
            <a:pPr marL="514350" indent="-514350">
              <a:buAutoNum type="arabicParenR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081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91E3-1709-4072-B3C5-99E774E51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6859785" cy="1020762"/>
          </a:xfrm>
        </p:spPr>
        <p:txBody>
          <a:bodyPr/>
          <a:lstStyle/>
          <a:p>
            <a:r>
              <a:rPr lang="en-GB" dirty="0"/>
              <a:t>Python Implementation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0891E3-1709-4072-B3C5-99E774E51EFD}"/>
              </a:ext>
            </a:extLst>
          </p:cNvPr>
          <p:cNvSpPr txBox="1">
            <a:spLocks/>
          </p:cNvSpPr>
          <p:nvPr/>
        </p:nvSpPr>
        <p:spPr>
          <a:xfrm>
            <a:off x="952500" y="5010121"/>
            <a:ext cx="10706100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Try implementing different levels of blurring!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1718624-2910-40B0-A37E-CEB99AB3D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847879"/>
            <a:ext cx="8839200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cv2.imread(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'images/lena.jpg'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cv2.cvtColor(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cv2.COLOR_BGR2RGB)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#kernel =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np.ones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((5,5),np.float32)/25  or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kernel =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np.array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([[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]])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dst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cv2.filter2D(img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kernel)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00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>
            <a:extLst>
              <a:ext uri="{FF2B5EF4-FFF2-40B4-BE49-F238E27FC236}">
                <a16:creationId xmlns:a16="http://schemas.microsoft.com/office/drawing/2014/main" id="{DEE9F718-A695-478E-8579-4B8BBD617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13"/>
          <a:stretch>
            <a:fillRect/>
          </a:stretch>
        </p:blipFill>
        <p:spPr bwMode="auto">
          <a:xfrm>
            <a:off x="2286001" y="1676400"/>
            <a:ext cx="7586663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>
            <a:extLst>
              <a:ext uri="{FF2B5EF4-FFF2-40B4-BE49-F238E27FC236}">
                <a16:creationId xmlns:a16="http://schemas.microsoft.com/office/drawing/2014/main" id="{2F589B9D-2770-422B-AF92-7A217FF8C8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High-pass filters - Sharpening</a:t>
            </a:r>
          </a:p>
        </p:txBody>
      </p:sp>
      <p:sp>
        <p:nvSpPr>
          <p:cNvPr id="29700" name="Text Box 5">
            <a:extLst>
              <a:ext uri="{FF2B5EF4-FFF2-40B4-BE49-F238E27FC236}">
                <a16:creationId xmlns:a16="http://schemas.microsoft.com/office/drawing/2014/main" id="{B8989719-B138-43A2-B9B3-53E40F20D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1" y="6553201"/>
            <a:ext cx="134568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/>
              <a:t>Source: D. Lowe</a:t>
            </a:r>
          </a:p>
        </p:txBody>
      </p:sp>
    </p:spTree>
    <p:extLst>
      <p:ext uri="{BB962C8B-B14F-4D97-AF65-F5344CB8AC3E}">
        <p14:creationId xmlns:p14="http://schemas.microsoft.com/office/powerpoint/2010/main" val="221308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7C5A823-0DBD-44DC-AE26-A17908559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6263" y="-268287"/>
            <a:ext cx="8229600" cy="1143000"/>
          </a:xfrm>
        </p:spPr>
        <p:txBody>
          <a:bodyPr/>
          <a:lstStyle/>
          <a:p>
            <a:r>
              <a:rPr lang="en-US" altLang="en-US" dirty="0"/>
              <a:t>Sharpening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34E4C24-996D-4E42-88B7-5291E4BBBF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017588"/>
            <a:ext cx="7772400" cy="533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/>
              <a:t>What does blurring take away?</a:t>
            </a:r>
          </a:p>
        </p:txBody>
      </p:sp>
      <p:grpSp>
        <p:nvGrpSpPr>
          <p:cNvPr id="35844" name="Group 21">
            <a:extLst>
              <a:ext uri="{FF2B5EF4-FFF2-40B4-BE49-F238E27FC236}">
                <a16:creationId xmlns:a16="http://schemas.microsoft.com/office/drawing/2014/main" id="{070A88EA-B0B3-4609-9F8D-D9DB0FCFB2DC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550988"/>
            <a:ext cx="2133044" cy="2185682"/>
            <a:chOff x="336" y="912"/>
            <a:chExt cx="1488" cy="1523"/>
          </a:xfrm>
        </p:grpSpPr>
        <p:pic>
          <p:nvPicPr>
            <p:cNvPr id="35869" name="Picture 4" descr="lena">
              <a:extLst>
                <a:ext uri="{FF2B5EF4-FFF2-40B4-BE49-F238E27FC236}">
                  <a16:creationId xmlns:a16="http://schemas.microsoft.com/office/drawing/2014/main" id="{65E8678C-1897-4975-AA01-370CB044B2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912"/>
              <a:ext cx="1488" cy="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70" name="Text Box 11">
              <a:extLst>
                <a:ext uri="{FF2B5EF4-FFF2-40B4-BE49-F238E27FC236}">
                  <a16:creationId xmlns:a16="http://schemas.microsoft.com/office/drawing/2014/main" id="{C8278D0A-1A62-4239-BC99-B8DF35038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199"/>
              <a:ext cx="577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chemeClr val="bg1"/>
                  </a:solidFill>
                </a:rPr>
                <a:t>original</a:t>
              </a:r>
            </a:p>
          </p:txBody>
        </p:sp>
      </p:grpSp>
      <p:grpSp>
        <p:nvGrpSpPr>
          <p:cNvPr id="35845" name="Group 22">
            <a:extLst>
              <a:ext uri="{FF2B5EF4-FFF2-40B4-BE49-F238E27FC236}">
                <a16:creationId xmlns:a16="http://schemas.microsoft.com/office/drawing/2014/main" id="{E4DC3248-DD74-451B-A201-F327265046ED}"/>
              </a:ext>
            </a:extLst>
          </p:cNvPr>
          <p:cNvGrpSpPr>
            <a:grpSpLocks/>
          </p:cNvGrpSpPr>
          <p:nvPr/>
        </p:nvGrpSpPr>
        <p:grpSpPr bwMode="auto">
          <a:xfrm>
            <a:off x="5105401" y="1550989"/>
            <a:ext cx="2133954" cy="2165045"/>
            <a:chOff x="2256" y="912"/>
            <a:chExt cx="1488" cy="1509"/>
          </a:xfrm>
        </p:grpSpPr>
        <p:pic>
          <p:nvPicPr>
            <p:cNvPr id="35867" name="Picture 5" descr="lenaG5">
              <a:extLst>
                <a:ext uri="{FF2B5EF4-FFF2-40B4-BE49-F238E27FC236}">
                  <a16:creationId xmlns:a16="http://schemas.microsoft.com/office/drawing/2014/main" id="{D436D334-6219-470C-B7C3-98DD8E4498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912"/>
              <a:ext cx="1488" cy="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68" name="Text Box 12">
              <a:extLst>
                <a:ext uri="{FF2B5EF4-FFF2-40B4-BE49-F238E27FC236}">
                  <a16:creationId xmlns:a16="http://schemas.microsoft.com/office/drawing/2014/main" id="{303A5CD5-9F12-4716-9FD3-60207399B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1" y="2185"/>
              <a:ext cx="1064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chemeClr val="bg1"/>
                  </a:solidFill>
                </a:rPr>
                <a:t>smoothed (5x5)</a:t>
              </a:r>
            </a:p>
          </p:txBody>
        </p:sp>
      </p:grpSp>
      <p:sp>
        <p:nvSpPr>
          <p:cNvPr id="35846" name="Text Box 17">
            <a:extLst>
              <a:ext uri="{FF2B5EF4-FFF2-40B4-BE49-F238E27FC236}">
                <a16:creationId xmlns:a16="http://schemas.microsoft.com/office/drawing/2014/main" id="{BF948B71-836D-4559-9F3D-44E9BBDC0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1" y="2286000"/>
            <a:ext cx="390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200"/>
              <a:t>–</a:t>
            </a:r>
          </a:p>
        </p:txBody>
      </p:sp>
      <p:grpSp>
        <p:nvGrpSpPr>
          <p:cNvPr id="4" name="Group 27">
            <a:extLst>
              <a:ext uri="{FF2B5EF4-FFF2-40B4-BE49-F238E27FC236}">
                <a16:creationId xmlns:a16="http://schemas.microsoft.com/office/drawing/2014/main" id="{719D58A5-FFEB-47EB-A24B-2587F4E40308}"/>
              </a:ext>
            </a:extLst>
          </p:cNvPr>
          <p:cNvGrpSpPr>
            <a:grpSpLocks/>
          </p:cNvGrpSpPr>
          <p:nvPr/>
        </p:nvGrpSpPr>
        <p:grpSpPr bwMode="auto">
          <a:xfrm>
            <a:off x="7486650" y="1550988"/>
            <a:ext cx="2725738" cy="2152650"/>
            <a:chOff x="3756" y="912"/>
            <a:chExt cx="1717" cy="1356"/>
          </a:xfrm>
        </p:grpSpPr>
        <p:grpSp>
          <p:nvGrpSpPr>
            <p:cNvPr id="35863" name="Group 23">
              <a:extLst>
                <a:ext uri="{FF2B5EF4-FFF2-40B4-BE49-F238E27FC236}">
                  <a16:creationId xmlns:a16="http://schemas.microsoft.com/office/drawing/2014/main" id="{460EF74C-47DA-4D93-9D9A-5B295D692D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9" y="912"/>
              <a:ext cx="1344" cy="1356"/>
              <a:chOff x="4128" y="912"/>
              <a:chExt cx="1488" cy="1501"/>
            </a:xfrm>
          </p:grpSpPr>
          <p:pic>
            <p:nvPicPr>
              <p:cNvPr id="35865" name="Picture 6" descr="lena_diff">
                <a:extLst>
                  <a:ext uri="{FF2B5EF4-FFF2-40B4-BE49-F238E27FC236}">
                    <a16:creationId xmlns:a16="http://schemas.microsoft.com/office/drawing/2014/main" id="{232AFB42-9F87-4F48-9CC1-4710920D1B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8" y="912"/>
                <a:ext cx="1488" cy="1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866" name="Text Box 15">
                <a:extLst>
                  <a:ext uri="{FF2B5EF4-FFF2-40B4-BE49-F238E27FC236}">
                    <a16:creationId xmlns:a16="http://schemas.microsoft.com/office/drawing/2014/main" id="{811A5C7D-508E-4042-B151-F61779C903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2177"/>
                <a:ext cx="464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altLang="en-US" sz="1600" b="1">
                    <a:solidFill>
                      <a:schemeClr val="bg1"/>
                    </a:solidFill>
                  </a:rPr>
                  <a:t>detail</a:t>
                </a:r>
              </a:p>
            </p:txBody>
          </p:sp>
        </p:grpSp>
        <p:sp>
          <p:nvSpPr>
            <p:cNvPr id="35864" name="Text Box 18">
              <a:extLst>
                <a:ext uri="{FF2B5EF4-FFF2-40B4-BE49-F238E27FC236}">
                  <a16:creationId xmlns:a16="http://schemas.microsoft.com/office/drawing/2014/main" id="{1F891888-22EB-47AA-8CA5-BFF66F15D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6" y="1327"/>
              <a:ext cx="277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4000"/>
                <a:t>=</a:t>
              </a:r>
            </a:p>
          </p:txBody>
        </p:sp>
      </p:grpSp>
      <p:grpSp>
        <p:nvGrpSpPr>
          <p:cNvPr id="6" name="Group 29">
            <a:extLst>
              <a:ext uri="{FF2B5EF4-FFF2-40B4-BE49-F238E27FC236}">
                <a16:creationId xmlns:a16="http://schemas.microsoft.com/office/drawing/2014/main" id="{357C896E-EE8D-462F-A78A-6F595EF02406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4419600"/>
            <a:ext cx="2743200" cy="2152650"/>
            <a:chOff x="3744" y="2784"/>
            <a:chExt cx="1728" cy="1356"/>
          </a:xfrm>
        </p:grpSpPr>
        <p:grpSp>
          <p:nvGrpSpPr>
            <p:cNvPr id="35859" name="Group 26">
              <a:extLst>
                <a:ext uri="{FF2B5EF4-FFF2-40B4-BE49-F238E27FC236}">
                  <a16:creationId xmlns:a16="http://schemas.microsoft.com/office/drawing/2014/main" id="{9C107A5A-CBF7-45A0-9AA5-38178529FC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2784"/>
              <a:ext cx="1344" cy="1356"/>
              <a:chOff x="4128" y="2784"/>
              <a:chExt cx="1488" cy="1501"/>
            </a:xfrm>
          </p:grpSpPr>
          <p:pic>
            <p:nvPicPr>
              <p:cNvPr id="35861" name="Picture 10" descr="lena_sharpened">
                <a:extLst>
                  <a:ext uri="{FF2B5EF4-FFF2-40B4-BE49-F238E27FC236}">
                    <a16:creationId xmlns:a16="http://schemas.microsoft.com/office/drawing/2014/main" id="{E8859D63-820B-448A-8466-0164F01913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8" y="2784"/>
                <a:ext cx="1488" cy="1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862" name="Text Box 16">
                <a:extLst>
                  <a:ext uri="{FF2B5EF4-FFF2-40B4-BE49-F238E27FC236}">
                    <a16:creationId xmlns:a16="http://schemas.microsoft.com/office/drawing/2014/main" id="{684EDFFB-92FB-4868-B244-0870A66C8E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4049"/>
                <a:ext cx="759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altLang="en-US" sz="1600" b="1">
                    <a:solidFill>
                      <a:schemeClr val="bg1"/>
                    </a:solidFill>
                  </a:rPr>
                  <a:t>sharpened</a:t>
                </a:r>
              </a:p>
            </p:txBody>
          </p:sp>
        </p:grpSp>
        <p:sp>
          <p:nvSpPr>
            <p:cNvPr id="35860" name="Text Box 19">
              <a:extLst>
                <a:ext uri="{FF2B5EF4-FFF2-40B4-BE49-F238E27FC236}">
                  <a16:creationId xmlns:a16="http://schemas.microsoft.com/office/drawing/2014/main" id="{D35B31FA-5A85-4510-9800-085483170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3216"/>
              <a:ext cx="277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4000"/>
                <a:t>=</a:t>
              </a:r>
            </a:p>
          </p:txBody>
        </p:sp>
      </p:grpSp>
      <p:grpSp>
        <p:nvGrpSpPr>
          <p:cNvPr id="8" name="Group 28">
            <a:extLst>
              <a:ext uri="{FF2B5EF4-FFF2-40B4-BE49-F238E27FC236}">
                <a16:creationId xmlns:a16="http://schemas.microsoft.com/office/drawing/2014/main" id="{29527D3B-6C24-4343-B8AD-C06CB2B1C892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3886200"/>
            <a:ext cx="7924800" cy="2686050"/>
            <a:chOff x="336" y="2448"/>
            <a:chExt cx="4992" cy="1692"/>
          </a:xfrm>
        </p:grpSpPr>
        <p:sp>
          <p:nvSpPr>
            <p:cNvPr id="35851" name="Rectangle 7">
              <a:extLst>
                <a:ext uri="{FF2B5EF4-FFF2-40B4-BE49-F238E27FC236}">
                  <a16:creationId xmlns:a16="http://schemas.microsoft.com/office/drawing/2014/main" id="{EAFB8822-471F-4A7D-8BDE-F122FE9D4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448"/>
              <a:ext cx="489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2800"/>
                <a:t>Let’s add it back:</a:t>
              </a:r>
            </a:p>
          </p:txBody>
        </p:sp>
        <p:grpSp>
          <p:nvGrpSpPr>
            <p:cNvPr id="35852" name="Group 24">
              <a:extLst>
                <a:ext uri="{FF2B5EF4-FFF2-40B4-BE49-F238E27FC236}">
                  <a16:creationId xmlns:a16="http://schemas.microsoft.com/office/drawing/2014/main" id="{FB896D68-7956-4D04-9AEB-B6ED396BD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784"/>
              <a:ext cx="1344" cy="1356"/>
              <a:chOff x="336" y="2784"/>
              <a:chExt cx="1488" cy="1501"/>
            </a:xfrm>
          </p:grpSpPr>
          <p:pic>
            <p:nvPicPr>
              <p:cNvPr id="35857" name="Picture 8" descr="lena">
                <a:extLst>
                  <a:ext uri="{FF2B5EF4-FFF2-40B4-BE49-F238E27FC236}">
                    <a16:creationId xmlns:a16="http://schemas.microsoft.com/office/drawing/2014/main" id="{058317BD-0A81-4EFA-A623-8F76B14513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" y="2784"/>
                <a:ext cx="1488" cy="1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858" name="Text Box 13">
                <a:extLst>
                  <a:ext uri="{FF2B5EF4-FFF2-40B4-BE49-F238E27FC236}">
                    <a16:creationId xmlns:a16="http://schemas.microsoft.com/office/drawing/2014/main" id="{A235E774-EA0B-4488-A2A0-7102FE896B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4049"/>
                <a:ext cx="57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altLang="en-US" sz="1600" b="1">
                    <a:solidFill>
                      <a:schemeClr val="bg1"/>
                    </a:solidFill>
                  </a:rPr>
                  <a:t>original</a:t>
                </a:r>
              </a:p>
            </p:txBody>
          </p:sp>
        </p:grpSp>
        <p:grpSp>
          <p:nvGrpSpPr>
            <p:cNvPr id="35853" name="Group 25">
              <a:extLst>
                <a:ext uri="{FF2B5EF4-FFF2-40B4-BE49-F238E27FC236}">
                  <a16:creationId xmlns:a16="http://schemas.microsoft.com/office/drawing/2014/main" id="{AFABE9DA-5454-43C2-BCF6-A9C2D57F50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784"/>
              <a:ext cx="1344" cy="1356"/>
              <a:chOff x="2256" y="2784"/>
              <a:chExt cx="1488" cy="1501"/>
            </a:xfrm>
          </p:grpSpPr>
          <p:pic>
            <p:nvPicPr>
              <p:cNvPr id="35855" name="Picture 9" descr="lena_diff">
                <a:extLst>
                  <a:ext uri="{FF2B5EF4-FFF2-40B4-BE49-F238E27FC236}">
                    <a16:creationId xmlns:a16="http://schemas.microsoft.com/office/drawing/2014/main" id="{9DC33173-2F4D-4C01-9F59-0E67830F3A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6" y="2784"/>
                <a:ext cx="1488" cy="1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856" name="Text Box 14">
                <a:extLst>
                  <a:ext uri="{FF2B5EF4-FFF2-40B4-BE49-F238E27FC236}">
                    <a16:creationId xmlns:a16="http://schemas.microsoft.com/office/drawing/2014/main" id="{4CA060A8-35DD-4199-9921-C8725E008B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2" y="4049"/>
                <a:ext cx="464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altLang="en-US" sz="1600" b="1">
                    <a:solidFill>
                      <a:schemeClr val="bg1"/>
                    </a:solidFill>
                  </a:rPr>
                  <a:t>detail</a:t>
                </a:r>
              </a:p>
            </p:txBody>
          </p:sp>
        </p:grpSp>
        <p:sp>
          <p:nvSpPr>
            <p:cNvPr id="35854" name="Text Box 20">
              <a:extLst>
                <a:ext uri="{FF2B5EF4-FFF2-40B4-BE49-F238E27FC236}">
                  <a16:creationId xmlns:a16="http://schemas.microsoft.com/office/drawing/2014/main" id="{86465510-D335-4561-8E18-FACC9E949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264"/>
              <a:ext cx="45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3200" dirty="0"/>
                <a:t>+ </a:t>
              </a:r>
              <a:r>
                <a:rPr lang="el-GR" altLang="en-US" sz="3200" dirty="0"/>
                <a:t>α</a:t>
              </a:r>
            </a:p>
          </p:txBody>
        </p:sp>
      </p:grpSp>
      <p:sp>
        <p:nvSpPr>
          <p:cNvPr id="35850" name="Text Box 5">
            <a:extLst>
              <a:ext uri="{FF2B5EF4-FFF2-40B4-BE49-F238E27FC236}">
                <a16:creationId xmlns:a16="http://schemas.microsoft.com/office/drawing/2014/main" id="{DF6393BB-DB43-487A-854B-B253BCB88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6553201"/>
            <a:ext cx="1566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/>
              <a:t>Source: S. Lazebnik</a:t>
            </a:r>
          </a:p>
        </p:txBody>
      </p:sp>
    </p:spTree>
    <p:extLst>
      <p:ext uri="{BB962C8B-B14F-4D97-AF65-F5344CB8AC3E}">
        <p14:creationId xmlns:p14="http://schemas.microsoft.com/office/powerpoint/2010/main" val="248775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5800" y="2667000"/>
            <a:ext cx="570928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Questi</a:t>
            </a:r>
            <a:r>
              <a:rPr sz="4000" dirty="0"/>
              <a:t>o</a:t>
            </a:r>
            <a:r>
              <a:rPr sz="4000" spc="-10" dirty="0"/>
              <a:t>ns?</a:t>
            </a:r>
            <a:br>
              <a:rPr lang="en-GB" sz="4000" spc="-10" dirty="0"/>
            </a:br>
            <a:endParaRPr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tle 1">
            <a:extLst>
              <a:ext uri="{FF2B5EF4-FFF2-40B4-BE49-F238E27FC236}">
                <a16:creationId xmlns:a16="http://schemas.microsoft.com/office/drawing/2014/main" id="{FA0E83AB-121A-44B2-960E-F5D232847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974"/>
            <a:ext cx="8229600" cy="1143000"/>
          </a:xfrm>
        </p:spPr>
        <p:txBody>
          <a:bodyPr/>
          <a:lstStyle/>
          <a:p>
            <a:r>
              <a:rPr lang="en-US" altLang="en-US" dirty="0"/>
              <a:t>What is filtering?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BD888-39F3-4636-803D-A920DB31A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76400"/>
            <a:ext cx="9144000" cy="5684837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</a:rPr>
              <a:t>Filtering is a technique for modifying or enhancing an image.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</a:rPr>
              <a:t>For example, you can filter an image to emphasize certain features or remove other features.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</a:rPr>
              <a:t>Image processing operations implemented with filtering include smoothing, sharpening, and edge enhancement.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264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tle 1">
            <a:extLst>
              <a:ext uri="{FF2B5EF4-FFF2-40B4-BE49-F238E27FC236}">
                <a16:creationId xmlns:a16="http://schemas.microsoft.com/office/drawing/2014/main" id="{FA0E83AB-121A-44B2-960E-F5D232847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974"/>
            <a:ext cx="8229600" cy="1143000"/>
          </a:xfrm>
        </p:spPr>
        <p:txBody>
          <a:bodyPr/>
          <a:lstStyle/>
          <a:p>
            <a:r>
              <a:rPr lang="en-US" altLang="en-US" dirty="0"/>
              <a:t>Examples (sharpening)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3689" t="21875" r="38873" b="36458"/>
          <a:stretch/>
        </p:blipFill>
        <p:spPr>
          <a:xfrm>
            <a:off x="2438400" y="1905000"/>
            <a:ext cx="694372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3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tle 1">
            <a:extLst>
              <a:ext uri="{FF2B5EF4-FFF2-40B4-BE49-F238E27FC236}">
                <a16:creationId xmlns:a16="http://schemas.microsoft.com/office/drawing/2014/main" id="{FA0E83AB-121A-44B2-960E-F5D232847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974"/>
            <a:ext cx="8229600" cy="1143000"/>
          </a:xfrm>
        </p:spPr>
        <p:txBody>
          <a:bodyPr/>
          <a:lstStyle/>
          <a:p>
            <a:r>
              <a:rPr lang="en-US" altLang="en-US" dirty="0"/>
              <a:t>Examples (blurring)</a:t>
            </a:r>
          </a:p>
        </p:txBody>
      </p:sp>
      <p:pic>
        <p:nvPicPr>
          <p:cNvPr id="3076" name="Picture 4" descr="Image result for filters example slight blur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981200"/>
            <a:ext cx="5184775" cy="388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60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tle 1">
            <a:extLst>
              <a:ext uri="{FF2B5EF4-FFF2-40B4-BE49-F238E27FC236}">
                <a16:creationId xmlns:a16="http://schemas.microsoft.com/office/drawing/2014/main" id="{FA0E83AB-121A-44B2-960E-F5D232847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974"/>
            <a:ext cx="8229600" cy="1143000"/>
          </a:xfrm>
        </p:spPr>
        <p:txBody>
          <a:bodyPr/>
          <a:lstStyle/>
          <a:p>
            <a:r>
              <a:rPr lang="en-US" altLang="en-US" dirty="0"/>
              <a:t>Images as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BD888-39F3-4636-803D-A920DB31A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69244"/>
            <a:ext cx="8229600" cy="5684837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We can think of a (grayscale) image as a </a:t>
            </a:r>
            <a:r>
              <a:rPr lang="en-US" b="1" dirty="0"/>
              <a:t>function</a:t>
            </a:r>
            <a:r>
              <a:rPr lang="en-US" dirty="0"/>
              <a:t>, where</a:t>
            </a:r>
            <a:endParaRPr lang="en-US" dirty="0">
              <a:latin typeface="Times New Roman" pitchFamily="18" charset="0"/>
            </a:endParaRPr>
          </a:p>
          <a:p>
            <a:pPr lvl="1">
              <a:defRPr/>
            </a:pPr>
            <a:r>
              <a:rPr lang="en-US" i="1" dirty="0">
                <a:latin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i="1" dirty="0" err="1">
                <a:latin typeface="Times New Roman" pitchFamily="18" charset="0"/>
              </a:rPr>
              <a:t>x,y</a:t>
            </a:r>
            <a:r>
              <a:rPr lang="en-US" dirty="0">
                <a:latin typeface="Times New Roman" pitchFamily="18" charset="0"/>
              </a:rPr>
              <a:t>) </a:t>
            </a:r>
            <a:r>
              <a:rPr lang="en-US" dirty="0"/>
              <a:t>gives the </a:t>
            </a:r>
            <a:r>
              <a:rPr lang="en-US" b="1" dirty="0"/>
              <a:t>intensity</a:t>
            </a:r>
            <a:r>
              <a:rPr lang="en-US" dirty="0"/>
              <a:t> at position 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i="1" dirty="0" err="1">
                <a:latin typeface="Times New Roman" pitchFamily="18" charset="0"/>
              </a:rPr>
              <a:t>x,y</a:t>
            </a:r>
            <a:r>
              <a:rPr lang="en-US" dirty="0">
                <a:latin typeface="Times New Roman" pitchFamily="18" charset="0"/>
              </a:rPr>
              <a:t>) </a:t>
            </a:r>
          </a:p>
          <a:p>
            <a:pPr lvl="1">
              <a:defRPr/>
            </a:pPr>
            <a:endParaRPr lang="en-US" dirty="0">
              <a:latin typeface="Times New Roman" pitchFamily="18" charset="0"/>
            </a:endParaRPr>
          </a:p>
          <a:p>
            <a:pPr lvl="1">
              <a:defRPr/>
            </a:pPr>
            <a:endParaRPr lang="en-US" dirty="0">
              <a:latin typeface="Times New Roman" pitchFamily="18" charset="0"/>
            </a:endParaRPr>
          </a:p>
          <a:p>
            <a:pPr lvl="1">
              <a:defRPr/>
            </a:pPr>
            <a:endParaRPr lang="en-US" dirty="0">
              <a:latin typeface="Times New Roman" pitchFamily="18" charset="0"/>
            </a:endParaRPr>
          </a:p>
          <a:p>
            <a:pPr lvl="1">
              <a:defRPr/>
            </a:pPr>
            <a:endParaRPr lang="en-US" dirty="0">
              <a:latin typeface="Times New Roman" pitchFamily="18" charset="0"/>
            </a:endParaRPr>
          </a:p>
          <a:p>
            <a:pPr lvl="1">
              <a:defRPr/>
            </a:pPr>
            <a:endParaRPr lang="en-US" dirty="0">
              <a:latin typeface="Times New Roman" pitchFamily="18" charset="0"/>
            </a:endParaRPr>
          </a:p>
          <a:p>
            <a:pPr lvl="1">
              <a:defRPr/>
            </a:pPr>
            <a:endParaRPr lang="en-US" dirty="0">
              <a:latin typeface="Times New Roman" pitchFamily="18" charset="0"/>
            </a:endParaRPr>
          </a:p>
          <a:p>
            <a:pPr lvl="1">
              <a:defRPr/>
            </a:pPr>
            <a:endParaRPr lang="en-US" dirty="0">
              <a:latin typeface="Times New Roman" pitchFamily="18" charset="0"/>
            </a:endParaRPr>
          </a:p>
          <a:p>
            <a:pPr lvl="1">
              <a:defRPr/>
            </a:pPr>
            <a:endParaRPr lang="en-US" dirty="0">
              <a:latin typeface="Times New Roman" pitchFamily="18" charset="0"/>
            </a:endParaRPr>
          </a:p>
          <a:p>
            <a:pPr lvl="1">
              <a:defRPr/>
            </a:pPr>
            <a:endParaRPr lang="en-US" dirty="0">
              <a:latin typeface="Times New Roman" pitchFamily="18" charset="0"/>
            </a:endParaRPr>
          </a:p>
          <a:p>
            <a:pPr marL="274320" lvl="1" indent="0">
              <a:buNone/>
              <a:defRPr/>
            </a:pPr>
            <a:endParaRPr lang="en-US" dirty="0">
              <a:latin typeface="Times New Roman" pitchFamily="18" charset="0"/>
            </a:endParaRPr>
          </a:p>
          <a:p>
            <a:pPr lvl="1">
              <a:defRPr/>
            </a:pPr>
            <a:r>
              <a:rPr lang="en-US" dirty="0"/>
              <a:t>A </a:t>
            </a:r>
            <a:r>
              <a:rPr lang="en-US" b="1" dirty="0"/>
              <a:t>digital</a:t>
            </a:r>
            <a:r>
              <a:rPr lang="en-US" dirty="0"/>
              <a:t> image is a discrete (</a:t>
            </a:r>
            <a:r>
              <a:rPr lang="en-US" b="1" dirty="0"/>
              <a:t>sampled</a:t>
            </a:r>
            <a:r>
              <a:rPr lang="en-US" dirty="0"/>
              <a:t>, </a:t>
            </a:r>
            <a:r>
              <a:rPr lang="en-US" b="1" dirty="0"/>
              <a:t>quantized</a:t>
            </a:r>
            <a:r>
              <a:rPr lang="en-US" dirty="0"/>
              <a:t>) version of this function</a:t>
            </a:r>
            <a:endParaRPr lang="en-US" dirty="0">
              <a:latin typeface="Times New Roman" pitchFamily="18" charset="0"/>
            </a:endParaRPr>
          </a:p>
        </p:txBody>
      </p:sp>
      <p:pic>
        <p:nvPicPr>
          <p:cNvPr id="18435" name="Picture 3">
            <a:extLst>
              <a:ext uri="{FF2B5EF4-FFF2-40B4-BE49-F238E27FC236}">
                <a16:creationId xmlns:a16="http://schemas.microsoft.com/office/drawing/2014/main" id="{564FECF8-9AC3-4DAB-A1B7-134A35809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330" y="2773364"/>
            <a:ext cx="3056583" cy="2615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98ABA4F7-2CD3-4DA3-9D25-9521D69D5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73363"/>
            <a:ext cx="2749918" cy="2591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22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4763E07-F655-428E-8CA8-740E497E4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US"/>
              <a:t>Image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1ED92-B6C7-49CA-ADFF-C224C5C6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01780"/>
            <a:ext cx="10363200" cy="5211762"/>
          </a:xfrm>
        </p:spPr>
        <p:txBody>
          <a:bodyPr/>
          <a:lstStyle/>
          <a:p>
            <a:r>
              <a:rPr lang="en-US" altLang="en-US" dirty="0"/>
              <a:t>As with any function, we can apply operators to an image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1639FF-8DA4-4AE1-8374-C4A10FBE09A3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389139"/>
            <a:ext cx="4466734" cy="2411461"/>
            <a:chOff x="735462" y="3383891"/>
            <a:chExt cx="3250920" cy="16471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1366D2B-1A58-4FAE-88A2-4F1C29D78E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35462" y="3383891"/>
              <a:ext cx="1269154" cy="119594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46C0FA4-3364-4451-A994-A2A94D7B29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23117" y="3383891"/>
              <a:ext cx="1263265" cy="119005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E696C287-281E-436E-9287-2CED63F344BC}"/>
                </a:ext>
              </a:extLst>
            </p:cNvPr>
            <p:cNvSpPr/>
            <p:nvPr/>
          </p:nvSpPr>
          <p:spPr bwMode="auto">
            <a:xfrm>
              <a:off x="2201910" y="3783030"/>
              <a:ext cx="369557" cy="306350"/>
            </a:xfrm>
            <a:prstGeom prst="rightArrow">
              <a:avLst>
                <a:gd name="adj1" fmla="val 50000"/>
                <a:gd name="adj2" fmla="val 79508"/>
              </a:avLst>
            </a:prstGeom>
            <a:solidFill>
              <a:srgbClr val="4F81BD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445" name="Rectangle 6">
              <a:extLst>
                <a:ext uri="{FF2B5EF4-FFF2-40B4-BE49-F238E27FC236}">
                  <a16:creationId xmlns:a16="http://schemas.microsoft.com/office/drawing/2014/main" id="{8C117961-46CA-4B35-8DC4-8D2D2DB51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659868"/>
              <a:ext cx="2971800" cy="37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lvl="1"/>
              <a:r>
                <a:rPr lang="en-US" altLang="en-US" sz="2000"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altLang="en-US" sz="2000" i="1">
                  <a:latin typeface="Times New Roman" panose="02020603050405020304" pitchFamily="18" charset="0"/>
                </a:rPr>
                <a:t>g </a:t>
              </a:r>
              <a:r>
                <a:rPr lang="en-US" altLang="en-US" sz="2000">
                  <a:latin typeface="Times New Roman" panose="02020603050405020304" pitchFamily="18" charset="0"/>
                </a:rPr>
                <a:t>(</a:t>
              </a:r>
              <a:r>
                <a:rPr lang="en-US" altLang="en-US" sz="2000" i="1">
                  <a:latin typeface="Times New Roman" panose="02020603050405020304" pitchFamily="18" charset="0"/>
                </a:rPr>
                <a:t>x,y</a:t>
              </a:r>
              <a:r>
                <a:rPr lang="en-US" altLang="en-US" sz="2000">
                  <a:latin typeface="Times New Roman" panose="02020603050405020304" pitchFamily="18" charset="0"/>
                </a:rPr>
                <a:t>) </a:t>
              </a:r>
              <a:r>
                <a:rPr lang="en-US" altLang="en-US" sz="2000" i="1">
                  <a:latin typeface="Times New Roman" panose="02020603050405020304" pitchFamily="18" charset="0"/>
                </a:rPr>
                <a:t>= f </a:t>
              </a:r>
              <a:r>
                <a:rPr lang="en-US" altLang="en-US" sz="2000">
                  <a:latin typeface="Times New Roman" panose="02020603050405020304" pitchFamily="18" charset="0"/>
                </a:rPr>
                <a:t>(</a:t>
              </a:r>
              <a:r>
                <a:rPr lang="en-US" altLang="en-US" sz="2000" i="1">
                  <a:latin typeface="Times New Roman" panose="02020603050405020304" pitchFamily="18" charset="0"/>
                </a:rPr>
                <a:t>x,y</a:t>
              </a:r>
              <a:r>
                <a:rPr lang="en-US" altLang="en-US" sz="2000">
                  <a:latin typeface="Times New Roman" panose="02020603050405020304" pitchFamily="18" charset="0"/>
                </a:rPr>
                <a:t>) + </a:t>
              </a:r>
              <a:r>
                <a:rPr lang="en-US" altLang="en-US" sz="200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20</a:t>
              </a: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390FA021-8ED8-410B-A001-DB230BAAEFAD}"/>
              </a:ext>
            </a:extLst>
          </p:cNvPr>
          <p:cNvGrpSpPr>
            <a:grpSpLocks/>
          </p:cNvGrpSpPr>
          <p:nvPr/>
        </p:nvGrpSpPr>
        <p:grpSpPr bwMode="auto">
          <a:xfrm>
            <a:off x="6447935" y="2389139"/>
            <a:ext cx="4143865" cy="2259061"/>
            <a:chOff x="4876800" y="2819400"/>
            <a:chExt cx="3509048" cy="177589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CDCF754-9D86-42AE-BB12-F503B68768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876800" y="2819400"/>
              <a:ext cx="1368688" cy="128982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8B8F2178-375A-4C83-B80A-08716DE65880}"/>
                </a:ext>
              </a:extLst>
            </p:cNvPr>
            <p:cNvSpPr/>
            <p:nvPr/>
          </p:nvSpPr>
          <p:spPr bwMode="auto">
            <a:xfrm>
              <a:off x="6458253" y="3249871"/>
              <a:ext cx="396951" cy="330398"/>
            </a:xfrm>
            <a:prstGeom prst="rightArrow">
              <a:avLst>
                <a:gd name="adj1" fmla="val 50000"/>
                <a:gd name="adj2" fmla="val 79508"/>
              </a:avLst>
            </a:prstGeom>
            <a:solidFill>
              <a:srgbClr val="4F81BD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440" name="Rectangle 12">
              <a:extLst>
                <a:ext uri="{FF2B5EF4-FFF2-40B4-BE49-F238E27FC236}">
                  <a16:creationId xmlns:a16="http://schemas.microsoft.com/office/drawing/2014/main" id="{DA3970AB-B5D5-47B7-A36D-2488C63EF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4195181"/>
              <a:ext cx="32042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lvl="1"/>
              <a:r>
                <a:rPr lang="en-US" altLang="en-US" sz="2000"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altLang="en-US" sz="2000" i="1">
                  <a:latin typeface="Times New Roman" panose="02020603050405020304" pitchFamily="18" charset="0"/>
                </a:rPr>
                <a:t>g </a:t>
              </a:r>
              <a:r>
                <a:rPr lang="en-US" altLang="en-US" sz="2000">
                  <a:latin typeface="Times New Roman" panose="02020603050405020304" pitchFamily="18" charset="0"/>
                </a:rPr>
                <a:t>(</a:t>
              </a:r>
              <a:r>
                <a:rPr lang="en-US" altLang="en-US" sz="2000" i="1">
                  <a:latin typeface="Times New Roman" panose="02020603050405020304" pitchFamily="18" charset="0"/>
                </a:rPr>
                <a:t>x,y</a:t>
              </a:r>
              <a:r>
                <a:rPr lang="en-US" altLang="en-US" sz="2000">
                  <a:latin typeface="Times New Roman" panose="02020603050405020304" pitchFamily="18" charset="0"/>
                </a:rPr>
                <a:t>) </a:t>
              </a:r>
              <a:r>
                <a:rPr lang="en-US" altLang="en-US" sz="2000" i="1">
                  <a:latin typeface="Times New Roman" panose="02020603050405020304" pitchFamily="18" charset="0"/>
                </a:rPr>
                <a:t>= f </a:t>
              </a:r>
              <a:r>
                <a:rPr lang="en-US" altLang="en-US" sz="2000">
                  <a:latin typeface="Times New Roman" panose="02020603050405020304" pitchFamily="18" charset="0"/>
                </a:rPr>
                <a:t>(-</a:t>
              </a:r>
              <a:r>
                <a:rPr lang="en-US" altLang="en-US" sz="2000" i="1">
                  <a:latin typeface="Times New Roman" panose="02020603050405020304" pitchFamily="18" charset="0"/>
                </a:rPr>
                <a:t>x,y</a:t>
              </a:r>
              <a:r>
                <a:rPr lang="en-US" altLang="en-US" sz="2000">
                  <a:latin typeface="Times New Roman" panose="02020603050405020304" pitchFamily="18" charset="0"/>
                </a:rPr>
                <a:t>)</a:t>
              </a:r>
              <a:endParaRPr lang="en-US" altLang="en-US" sz="200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310FEA3-6EEF-414B-ACAC-23B3626376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010809" y="2819400"/>
              <a:ext cx="1368688" cy="128982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18439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F92BCFC-2721-4756-9141-67A9D8A828B0}"/>
              </a:ext>
            </a:extLst>
          </p:cNvPr>
          <p:cNvCxnSpPr>
            <a:stCxn id="20493" idx="3"/>
            <a:endCxn id="20527" idx="1"/>
          </p:cNvCxnSpPr>
          <p:nvPr/>
        </p:nvCxnSpPr>
        <p:spPr>
          <a:xfrm>
            <a:off x="4289587" y="5230812"/>
            <a:ext cx="1176337" cy="1588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Rectangle 2">
            <a:extLst>
              <a:ext uri="{FF2B5EF4-FFF2-40B4-BE49-F238E27FC236}">
                <a16:creationId xmlns:a16="http://schemas.microsoft.com/office/drawing/2014/main" id="{9F9A71AA-1F29-4353-BEFE-B8DF385A24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Kernel Transformations</a:t>
            </a:r>
          </a:p>
        </p:txBody>
      </p:sp>
      <p:sp>
        <p:nvSpPr>
          <p:cNvPr id="814083" name="Rectangle 3">
            <a:extLst>
              <a:ext uri="{FF2B5EF4-FFF2-40B4-BE49-F238E27FC236}">
                <a16:creationId xmlns:a16="http://schemas.microsoft.com/office/drawing/2014/main" id="{F1EB33E5-8F07-4326-B48A-75B37A69AA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99369" y="1529557"/>
            <a:ext cx="8374062" cy="2040731"/>
          </a:xfrm>
        </p:spPr>
        <p:txBody>
          <a:bodyPr rtlCol="0">
            <a:noAutofit/>
          </a:bodyPr>
          <a:lstStyle/>
          <a:p>
            <a:pPr marL="274320" lvl="1" indent="0">
              <a:buNone/>
              <a:defRPr/>
            </a:pPr>
            <a:r>
              <a:rPr lang="en-US" sz="2400" dirty="0"/>
              <a:t>Replace each pixel by a linear combination of its neighbors</a:t>
            </a:r>
          </a:p>
          <a:p>
            <a:pPr>
              <a:defRPr/>
            </a:pPr>
            <a:r>
              <a:rPr lang="en-US" dirty="0"/>
              <a:t>The prescription for the linear combination is called the “kernel” (or “mask”, “filter”)</a:t>
            </a:r>
          </a:p>
          <a:p>
            <a:pPr>
              <a:defRPr/>
            </a:pPr>
            <a:r>
              <a:rPr lang="en-GB" dirty="0"/>
              <a:t>Involves sliding a kernel (filter) across an image.</a:t>
            </a:r>
          </a:p>
          <a:p>
            <a:pPr>
              <a:defRPr/>
            </a:pPr>
            <a:r>
              <a:rPr lang="en-GB" dirty="0"/>
              <a:t>A mask should always be in odd number, because other wise you cannot find the mid of the mask. </a:t>
            </a:r>
            <a:endParaRPr lang="en-US" dirty="0"/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48B3D133-E569-4AE0-B8A8-0DDED1D16600}"/>
              </a:ext>
            </a:extLst>
          </p:cNvPr>
          <p:cNvGrpSpPr>
            <a:grpSpLocks/>
          </p:cNvGrpSpPr>
          <p:nvPr/>
        </p:nvGrpSpPr>
        <p:grpSpPr bwMode="auto">
          <a:xfrm>
            <a:off x="5465923" y="4659312"/>
            <a:ext cx="1271588" cy="1143000"/>
            <a:chOff x="4896" y="1392"/>
            <a:chExt cx="801" cy="720"/>
          </a:xfrm>
        </p:grpSpPr>
        <p:sp>
          <p:nvSpPr>
            <p:cNvPr id="20525" name="Text Box 23">
              <a:extLst>
                <a:ext uri="{FF2B5EF4-FFF2-40B4-BE49-F238E27FC236}">
                  <a16:creationId xmlns:a16="http://schemas.microsoft.com/office/drawing/2014/main" id="{E21D31A6-6397-42A7-8CE7-3A127A33CD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7" y="1872"/>
              <a:ext cx="30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hangingPunct="0"/>
              <a:r>
                <a:rPr lang="en-US" altLang="en-US"/>
                <a:t>0.5</a:t>
              </a:r>
            </a:p>
          </p:txBody>
        </p:sp>
        <p:grpSp>
          <p:nvGrpSpPr>
            <p:cNvPr id="20526" name="Group 24">
              <a:extLst>
                <a:ext uri="{FF2B5EF4-FFF2-40B4-BE49-F238E27FC236}">
                  <a16:creationId xmlns:a16="http://schemas.microsoft.com/office/drawing/2014/main" id="{66061E0B-6E77-4326-9E6E-364EA39824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1392"/>
              <a:ext cx="768" cy="720"/>
              <a:chOff x="4896" y="1392"/>
              <a:chExt cx="768" cy="720"/>
            </a:xfrm>
          </p:grpSpPr>
          <p:sp>
            <p:nvSpPr>
              <p:cNvPr id="20527" name="Rectangle 25">
                <a:extLst>
                  <a:ext uri="{FF2B5EF4-FFF2-40B4-BE49-F238E27FC236}">
                    <a16:creationId xmlns:a16="http://schemas.microsoft.com/office/drawing/2014/main" id="{4AF47E68-9063-472B-887F-1FE54992E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392"/>
                <a:ext cx="768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28" name="Line 26">
                <a:extLst>
                  <a:ext uri="{FF2B5EF4-FFF2-40B4-BE49-F238E27FC236}">
                    <a16:creationId xmlns:a16="http://schemas.microsoft.com/office/drawing/2014/main" id="{75943E2F-4A14-4E75-A0C0-4F055A25E6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6" y="1392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29" name="Line 27">
                <a:extLst>
                  <a:ext uri="{FF2B5EF4-FFF2-40B4-BE49-F238E27FC236}">
                    <a16:creationId xmlns:a16="http://schemas.microsoft.com/office/drawing/2014/main" id="{9AA61590-5484-4780-84EB-423005BC32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4" y="1392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30" name="Line 28">
                <a:extLst>
                  <a:ext uri="{FF2B5EF4-FFF2-40B4-BE49-F238E27FC236}">
                    <a16:creationId xmlns:a16="http://schemas.microsoft.com/office/drawing/2014/main" id="{1D959994-EBC8-43BE-A518-6D47D6ACFE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163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31" name="Line 29">
                <a:extLst>
                  <a:ext uri="{FF2B5EF4-FFF2-40B4-BE49-F238E27FC236}">
                    <a16:creationId xmlns:a16="http://schemas.microsoft.com/office/drawing/2014/main" id="{D3ECD9F1-D5C4-4C87-B47F-1C8D3FA953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187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32" name="Text Box 30">
                <a:extLst>
                  <a:ext uri="{FF2B5EF4-FFF2-40B4-BE49-F238E27FC236}">
                    <a16:creationId xmlns:a16="http://schemas.microsoft.com/office/drawing/2014/main" id="{907B32E6-C7F7-4D6A-89AF-BF57AF0175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15" y="1632"/>
                <a:ext cx="32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hangingPunct="0"/>
                <a:r>
                  <a:rPr lang="en-US" altLang="en-US"/>
                  <a:t>0.5</a:t>
                </a:r>
              </a:p>
            </p:txBody>
          </p:sp>
          <p:sp>
            <p:nvSpPr>
              <p:cNvPr id="20533" name="Text Box 31">
                <a:extLst>
                  <a:ext uri="{FF2B5EF4-FFF2-40B4-BE49-F238E27FC236}">
                    <a16:creationId xmlns:a16="http://schemas.microsoft.com/office/drawing/2014/main" id="{2DDBD9F2-3119-493F-ABBB-3F44893E5B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52" y="1632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hangingPunct="0"/>
                <a:r>
                  <a:rPr lang="en-US" altLang="en-US"/>
                  <a:t>0</a:t>
                </a:r>
              </a:p>
            </p:txBody>
          </p:sp>
          <p:sp>
            <p:nvSpPr>
              <p:cNvPr id="20534" name="Text Box 32">
                <a:extLst>
                  <a:ext uri="{FF2B5EF4-FFF2-40B4-BE49-F238E27FC236}">
                    <a16:creationId xmlns:a16="http://schemas.microsoft.com/office/drawing/2014/main" id="{33A506E6-E3E4-438D-A685-5F99308294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3" y="1632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/>
                <a:r>
                  <a:rPr lang="en-US" altLang="en-US"/>
                  <a:t>0</a:t>
                </a:r>
              </a:p>
            </p:txBody>
          </p:sp>
          <p:sp>
            <p:nvSpPr>
              <p:cNvPr id="20535" name="Text Box 33">
                <a:extLst>
                  <a:ext uri="{FF2B5EF4-FFF2-40B4-BE49-F238E27FC236}">
                    <a16:creationId xmlns:a16="http://schemas.microsoft.com/office/drawing/2014/main" id="{E36D6435-5430-4D07-B740-E91B226754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5" y="1872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hangingPunct="0"/>
                <a:r>
                  <a:rPr lang="en-US" altLang="en-US"/>
                  <a:t>1</a:t>
                </a:r>
              </a:p>
            </p:txBody>
          </p:sp>
          <p:sp>
            <p:nvSpPr>
              <p:cNvPr id="20536" name="Text Box 34">
                <a:extLst>
                  <a:ext uri="{FF2B5EF4-FFF2-40B4-BE49-F238E27FC236}">
                    <a16:creationId xmlns:a16="http://schemas.microsoft.com/office/drawing/2014/main" id="{BE9A3D49-AA0A-4104-830E-9792F39A5F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3" y="1872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/>
                <a:r>
                  <a:rPr lang="en-US" altLang="en-US"/>
                  <a:t>0</a:t>
                </a:r>
              </a:p>
            </p:txBody>
          </p:sp>
          <p:sp>
            <p:nvSpPr>
              <p:cNvPr id="20537" name="Line 35">
                <a:extLst>
                  <a:ext uri="{FF2B5EF4-FFF2-40B4-BE49-F238E27FC236}">
                    <a16:creationId xmlns:a16="http://schemas.microsoft.com/office/drawing/2014/main" id="{D96DCC54-F6B9-4A95-A47C-6EA814D28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163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38" name="Text Box 36">
                <a:extLst>
                  <a:ext uri="{FF2B5EF4-FFF2-40B4-BE49-F238E27FC236}">
                    <a16:creationId xmlns:a16="http://schemas.microsoft.com/office/drawing/2014/main" id="{3D48AE13-BD4F-423F-8445-D6481ADBA5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5" y="1392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hangingPunct="0"/>
                <a:r>
                  <a:rPr lang="en-US" altLang="en-US"/>
                  <a:t>0</a:t>
                </a:r>
              </a:p>
            </p:txBody>
          </p:sp>
          <p:sp>
            <p:nvSpPr>
              <p:cNvPr id="20539" name="Text Box 37">
                <a:extLst>
                  <a:ext uri="{FF2B5EF4-FFF2-40B4-BE49-F238E27FC236}">
                    <a16:creationId xmlns:a16="http://schemas.microsoft.com/office/drawing/2014/main" id="{4C589E3C-D437-445F-B1C2-16E3BE2BC3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52" y="1392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hangingPunct="0"/>
                <a:r>
                  <a:rPr lang="en-US" altLang="en-US"/>
                  <a:t>0</a:t>
                </a:r>
              </a:p>
            </p:txBody>
          </p:sp>
          <p:sp>
            <p:nvSpPr>
              <p:cNvPr id="20540" name="Text Box 38">
                <a:extLst>
                  <a:ext uri="{FF2B5EF4-FFF2-40B4-BE49-F238E27FC236}">
                    <a16:creationId xmlns:a16="http://schemas.microsoft.com/office/drawing/2014/main" id="{88EF305B-7B0A-4AD9-ACE2-23ADA7BAF6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3" y="1392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/>
                <a:r>
                  <a:rPr lang="en-US" altLang="en-US"/>
                  <a:t>0</a:t>
                </a:r>
              </a:p>
            </p:txBody>
          </p:sp>
        </p:grpSp>
      </p:grpSp>
      <p:sp>
        <p:nvSpPr>
          <p:cNvPr id="34824" name="Text Box 40">
            <a:extLst>
              <a:ext uri="{FF2B5EF4-FFF2-40B4-BE49-F238E27FC236}">
                <a16:creationId xmlns:a16="http://schemas.microsoft.com/office/drawing/2014/main" id="{A5F57464-0AE2-4ED5-9AD8-A1B2B216E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524" y="5878512"/>
            <a:ext cx="7671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/>
              <a:t>kernel</a:t>
            </a:r>
          </a:p>
        </p:txBody>
      </p:sp>
      <p:grpSp>
        <p:nvGrpSpPr>
          <p:cNvPr id="4" name="Group 41">
            <a:extLst>
              <a:ext uri="{FF2B5EF4-FFF2-40B4-BE49-F238E27FC236}">
                <a16:creationId xmlns:a16="http://schemas.microsoft.com/office/drawing/2014/main" id="{58B39722-3C0C-4CCD-93D0-0AA160E415FD}"/>
              </a:ext>
            </a:extLst>
          </p:cNvPr>
          <p:cNvGrpSpPr>
            <a:grpSpLocks/>
          </p:cNvGrpSpPr>
          <p:nvPr/>
        </p:nvGrpSpPr>
        <p:grpSpPr bwMode="auto">
          <a:xfrm>
            <a:off x="7904323" y="4659312"/>
            <a:ext cx="1295400" cy="1143000"/>
            <a:chOff x="2256" y="1920"/>
            <a:chExt cx="816" cy="720"/>
          </a:xfrm>
        </p:grpSpPr>
        <p:sp>
          <p:nvSpPr>
            <p:cNvPr id="20509" name="Rectangle 42">
              <a:extLst>
                <a:ext uri="{FF2B5EF4-FFF2-40B4-BE49-F238E27FC236}">
                  <a16:creationId xmlns:a16="http://schemas.microsoft.com/office/drawing/2014/main" id="{E9694876-8DFC-4DC8-BF4B-67DC5DC1C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920"/>
              <a:ext cx="76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10" name="Line 43">
              <a:extLst>
                <a:ext uri="{FF2B5EF4-FFF2-40B4-BE49-F238E27FC236}">
                  <a16:creationId xmlns:a16="http://schemas.microsoft.com/office/drawing/2014/main" id="{52148B2C-BA63-4128-B4F9-C93A4CBC9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9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11" name="Line 44">
              <a:extLst>
                <a:ext uri="{FF2B5EF4-FFF2-40B4-BE49-F238E27FC236}">
                  <a16:creationId xmlns:a16="http://schemas.microsoft.com/office/drawing/2014/main" id="{13B808D6-DB46-4FAB-BDC6-F7F94BEB3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9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12" name="Line 45">
              <a:extLst>
                <a:ext uri="{FF2B5EF4-FFF2-40B4-BE49-F238E27FC236}">
                  <a16:creationId xmlns:a16="http://schemas.microsoft.com/office/drawing/2014/main" id="{9C75F535-CB9C-4851-B51A-8012155782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16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13" name="Line 46">
              <a:extLst>
                <a:ext uri="{FF2B5EF4-FFF2-40B4-BE49-F238E27FC236}">
                  <a16:creationId xmlns:a16="http://schemas.microsoft.com/office/drawing/2014/main" id="{9F4F4237-2992-4174-8849-673063550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40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14" name="Text Box 47">
              <a:extLst>
                <a:ext uri="{FF2B5EF4-FFF2-40B4-BE49-F238E27FC236}">
                  <a16:creationId xmlns:a16="http://schemas.microsoft.com/office/drawing/2014/main" id="{C9596FBB-B352-4931-AE31-479B57A3F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2160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/>
              <a:r>
                <a:rPr lang="en-US" altLang="en-US"/>
                <a:t>8</a:t>
              </a:r>
            </a:p>
          </p:txBody>
        </p:sp>
        <p:sp>
          <p:nvSpPr>
            <p:cNvPr id="20515" name="Text Box 48">
              <a:extLst>
                <a:ext uri="{FF2B5EF4-FFF2-40B4-BE49-F238E27FC236}">
                  <a16:creationId xmlns:a16="http://schemas.microsoft.com/office/drawing/2014/main" id="{79A36059-474B-458E-9E39-966D21B85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160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/>
              <a:endParaRPr lang="en-US" altLang="en-US"/>
            </a:p>
          </p:txBody>
        </p:sp>
        <p:sp>
          <p:nvSpPr>
            <p:cNvPr id="20516" name="Text Box 49">
              <a:extLst>
                <a:ext uri="{FF2B5EF4-FFF2-40B4-BE49-F238E27FC236}">
                  <a16:creationId xmlns:a16="http://schemas.microsoft.com/office/drawing/2014/main" id="{CAC61DFA-25B8-42B1-8FD9-A0628E88F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160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/>
              <a:endParaRPr lang="en-US" altLang="en-US"/>
            </a:p>
          </p:txBody>
        </p:sp>
        <p:sp>
          <p:nvSpPr>
            <p:cNvPr id="20517" name="Text Box 50">
              <a:extLst>
                <a:ext uri="{FF2B5EF4-FFF2-40B4-BE49-F238E27FC236}">
                  <a16:creationId xmlns:a16="http://schemas.microsoft.com/office/drawing/2014/main" id="{5B587A25-087E-4610-B654-B43BDEB54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2400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/>
              <a:endParaRPr lang="en-US" altLang="en-US"/>
            </a:p>
          </p:txBody>
        </p:sp>
        <p:sp>
          <p:nvSpPr>
            <p:cNvPr id="20518" name="Text Box 51">
              <a:extLst>
                <a:ext uri="{FF2B5EF4-FFF2-40B4-BE49-F238E27FC236}">
                  <a16:creationId xmlns:a16="http://schemas.microsoft.com/office/drawing/2014/main" id="{E98FA263-780F-45F6-8997-7B0AFA310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2" y="2400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/>
              <a:endParaRPr lang="en-US" altLang="en-US"/>
            </a:p>
          </p:txBody>
        </p:sp>
        <p:sp>
          <p:nvSpPr>
            <p:cNvPr id="20519" name="Text Box 52">
              <a:extLst>
                <a:ext uri="{FF2B5EF4-FFF2-40B4-BE49-F238E27FC236}">
                  <a16:creationId xmlns:a16="http://schemas.microsoft.com/office/drawing/2014/main" id="{F04A4F9A-D216-43E5-A9A6-CD50EBC12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2" y="2400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/>
              <a:endParaRPr lang="en-US" altLang="en-US"/>
            </a:p>
          </p:txBody>
        </p:sp>
        <p:sp>
          <p:nvSpPr>
            <p:cNvPr id="20520" name="Line 53">
              <a:extLst>
                <a:ext uri="{FF2B5EF4-FFF2-40B4-BE49-F238E27FC236}">
                  <a16:creationId xmlns:a16="http://schemas.microsoft.com/office/drawing/2014/main" id="{7C65D984-24FB-4751-BC19-8E70AA679D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9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21" name="Line 54">
              <a:extLst>
                <a:ext uri="{FF2B5EF4-FFF2-40B4-BE49-F238E27FC236}">
                  <a16:creationId xmlns:a16="http://schemas.microsoft.com/office/drawing/2014/main" id="{4F8B4979-9F13-4C0E-8279-ECC92B313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16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22" name="Text Box 55">
              <a:extLst>
                <a:ext uri="{FF2B5EF4-FFF2-40B4-BE49-F238E27FC236}">
                  <a16:creationId xmlns:a16="http://schemas.microsoft.com/office/drawing/2014/main" id="{AC84306C-DEB7-4989-B9D2-A9332CC79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1920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/>
              <a:endParaRPr lang="en-US" altLang="en-US"/>
            </a:p>
          </p:txBody>
        </p:sp>
        <p:sp>
          <p:nvSpPr>
            <p:cNvPr id="20523" name="Text Box 56">
              <a:extLst>
                <a:ext uri="{FF2B5EF4-FFF2-40B4-BE49-F238E27FC236}">
                  <a16:creationId xmlns:a16="http://schemas.microsoft.com/office/drawing/2014/main" id="{1231A45B-C5F6-468A-81F0-FA23FDC9A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920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/>
              <a:endParaRPr lang="en-US" altLang="en-US"/>
            </a:p>
          </p:txBody>
        </p:sp>
        <p:sp>
          <p:nvSpPr>
            <p:cNvPr id="20524" name="Text Box 57">
              <a:extLst>
                <a:ext uri="{FF2B5EF4-FFF2-40B4-BE49-F238E27FC236}">
                  <a16:creationId xmlns:a16="http://schemas.microsoft.com/office/drawing/2014/main" id="{EE9774FA-3F26-40C7-8DD0-91CF6C58A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920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/>
              <a:endParaRPr lang="en-US" altLang="en-US"/>
            </a:p>
          </p:txBody>
        </p:sp>
      </p:grpSp>
      <p:sp>
        <p:nvSpPr>
          <p:cNvPr id="34826" name="Text Box 58">
            <a:extLst>
              <a:ext uri="{FF2B5EF4-FFF2-40B4-BE49-F238E27FC236}">
                <a16:creationId xmlns:a16="http://schemas.microsoft.com/office/drawing/2014/main" id="{3A617E45-E1A8-42E5-8C18-CA0758DCC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337" y="5878512"/>
            <a:ext cx="21302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/>
              <a:t>Modified image data</a:t>
            </a:r>
          </a:p>
        </p:txBody>
      </p:sp>
      <p:sp>
        <p:nvSpPr>
          <p:cNvPr id="20489" name="Text Box 10">
            <a:extLst>
              <a:ext uri="{FF2B5EF4-FFF2-40B4-BE49-F238E27FC236}">
                <a16:creationId xmlns:a16="http://schemas.microsoft.com/office/drawing/2014/main" id="{C2ECDDA0-8164-4465-B7A7-50279D8A7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6553201"/>
            <a:ext cx="1373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/>
              <a:t>Source: L. Zhang</a:t>
            </a:r>
          </a:p>
        </p:txBody>
      </p:sp>
      <p:sp>
        <p:nvSpPr>
          <p:cNvPr id="34823" name="Text Box 39">
            <a:extLst>
              <a:ext uri="{FF2B5EF4-FFF2-40B4-BE49-F238E27FC236}">
                <a16:creationId xmlns:a16="http://schemas.microsoft.com/office/drawing/2014/main" id="{4F1EC824-BD43-4367-8B76-AA7671918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923" y="5878512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/>
              <a:t>Local image data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37599BF4-B652-418F-B1D1-7493DF457220}"/>
              </a:ext>
            </a:extLst>
          </p:cNvPr>
          <p:cNvGrpSpPr>
            <a:grpSpLocks/>
          </p:cNvGrpSpPr>
          <p:nvPr/>
        </p:nvGrpSpPr>
        <p:grpSpPr bwMode="auto">
          <a:xfrm>
            <a:off x="3048162" y="4659312"/>
            <a:ext cx="1241425" cy="1143000"/>
            <a:chOff x="2290" y="1920"/>
            <a:chExt cx="782" cy="720"/>
          </a:xfrm>
        </p:grpSpPr>
        <p:sp>
          <p:nvSpPr>
            <p:cNvPr id="20493" name="Rectangle 6">
              <a:extLst>
                <a:ext uri="{FF2B5EF4-FFF2-40B4-BE49-F238E27FC236}">
                  <a16:creationId xmlns:a16="http://schemas.microsoft.com/office/drawing/2014/main" id="{D83A14A0-6B41-4898-813D-7FFFE257E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920"/>
              <a:ext cx="76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4" name="Line 7">
              <a:extLst>
                <a:ext uri="{FF2B5EF4-FFF2-40B4-BE49-F238E27FC236}">
                  <a16:creationId xmlns:a16="http://schemas.microsoft.com/office/drawing/2014/main" id="{79116F1D-B876-47BC-9A59-72202BC394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5" y="19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5" name="Line 8">
              <a:extLst>
                <a:ext uri="{FF2B5EF4-FFF2-40B4-BE49-F238E27FC236}">
                  <a16:creationId xmlns:a16="http://schemas.microsoft.com/office/drawing/2014/main" id="{F59FC27F-87F0-483C-AE8F-DACAB9717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5" y="19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6" name="Line 9">
              <a:extLst>
                <a:ext uri="{FF2B5EF4-FFF2-40B4-BE49-F238E27FC236}">
                  <a16:creationId xmlns:a16="http://schemas.microsoft.com/office/drawing/2014/main" id="{AB9E0325-2C54-4605-A8BB-25D3148D3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16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7" name="Line 10">
              <a:extLst>
                <a:ext uri="{FF2B5EF4-FFF2-40B4-BE49-F238E27FC236}">
                  <a16:creationId xmlns:a16="http://schemas.microsoft.com/office/drawing/2014/main" id="{B8A3FCBF-CEF2-4613-AA90-E18E04D68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40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8" name="Text Box 11">
              <a:extLst>
                <a:ext uri="{FF2B5EF4-FFF2-40B4-BE49-F238E27FC236}">
                  <a16:creationId xmlns:a16="http://schemas.microsoft.com/office/drawing/2014/main" id="{B6123669-D70A-4C08-A977-98C05C0A59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1" y="2160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hangingPunct="0"/>
              <a:r>
                <a:rPr lang="en-US" altLang="en-US"/>
                <a:t>6</a:t>
              </a:r>
            </a:p>
          </p:txBody>
        </p:sp>
        <p:sp>
          <p:nvSpPr>
            <p:cNvPr id="20499" name="Text Box 12">
              <a:extLst>
                <a:ext uri="{FF2B5EF4-FFF2-40B4-BE49-F238E27FC236}">
                  <a16:creationId xmlns:a16="http://schemas.microsoft.com/office/drawing/2014/main" id="{AD772F25-E103-4ABC-BBE3-515DBF1C8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2160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hangingPunct="0"/>
              <a:r>
                <a:rPr lang="en-US" altLang="en-US"/>
                <a:t>1</a:t>
              </a:r>
            </a:p>
          </p:txBody>
        </p:sp>
        <p:sp>
          <p:nvSpPr>
            <p:cNvPr id="20500" name="Text Box 13">
              <a:extLst>
                <a:ext uri="{FF2B5EF4-FFF2-40B4-BE49-F238E27FC236}">
                  <a16:creationId xmlns:a16="http://schemas.microsoft.com/office/drawing/2014/main" id="{606D5EAB-0433-4EA7-9244-16432469B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7" y="2160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hangingPunct="0"/>
              <a:r>
                <a:rPr lang="en-US" altLang="en-US"/>
                <a:t>4</a:t>
              </a:r>
            </a:p>
          </p:txBody>
        </p:sp>
        <p:sp>
          <p:nvSpPr>
            <p:cNvPr id="20501" name="Text Box 14">
              <a:extLst>
                <a:ext uri="{FF2B5EF4-FFF2-40B4-BE49-F238E27FC236}">
                  <a16:creationId xmlns:a16="http://schemas.microsoft.com/office/drawing/2014/main" id="{D7C750DB-03DC-4CEC-A465-8B6403C0C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1" y="2400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hangingPunct="0"/>
              <a:r>
                <a:rPr lang="en-US" altLang="en-US"/>
                <a:t>1</a:t>
              </a:r>
            </a:p>
          </p:txBody>
        </p:sp>
        <p:sp>
          <p:nvSpPr>
            <p:cNvPr id="20502" name="Text Box 15">
              <a:extLst>
                <a:ext uri="{FF2B5EF4-FFF2-40B4-BE49-F238E27FC236}">
                  <a16:creationId xmlns:a16="http://schemas.microsoft.com/office/drawing/2014/main" id="{0B853D5C-3FF4-4F17-A157-DC0B4E54D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2400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hangingPunct="0"/>
              <a:r>
                <a:rPr lang="en-US" altLang="en-US"/>
                <a:t>8</a:t>
              </a:r>
            </a:p>
          </p:txBody>
        </p:sp>
        <p:sp>
          <p:nvSpPr>
            <p:cNvPr id="20503" name="Text Box 16">
              <a:extLst>
                <a:ext uri="{FF2B5EF4-FFF2-40B4-BE49-F238E27FC236}">
                  <a16:creationId xmlns:a16="http://schemas.microsoft.com/office/drawing/2014/main" id="{2F68083F-9E2B-4661-9E63-055F72060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7" y="2400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hangingPunct="0"/>
              <a:r>
                <a:rPr lang="en-US" altLang="en-US"/>
                <a:t>1</a:t>
              </a:r>
            </a:p>
          </p:txBody>
        </p:sp>
        <p:sp>
          <p:nvSpPr>
            <p:cNvPr id="20504" name="Line 17">
              <a:extLst>
                <a:ext uri="{FF2B5EF4-FFF2-40B4-BE49-F238E27FC236}">
                  <a16:creationId xmlns:a16="http://schemas.microsoft.com/office/drawing/2014/main" id="{C2A6FB15-4885-409D-947A-FF51A3384E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9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05" name="Line 18">
              <a:extLst>
                <a:ext uri="{FF2B5EF4-FFF2-40B4-BE49-F238E27FC236}">
                  <a16:creationId xmlns:a16="http://schemas.microsoft.com/office/drawing/2014/main" id="{23224F78-0B08-44BA-82E7-AD34AC950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16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06" name="Text Box 19">
              <a:extLst>
                <a:ext uri="{FF2B5EF4-FFF2-40B4-BE49-F238E27FC236}">
                  <a16:creationId xmlns:a16="http://schemas.microsoft.com/office/drawing/2014/main" id="{F60A20F0-9539-4C5B-8107-E7DB881CD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1" y="1920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hangingPunct="0"/>
              <a:r>
                <a:rPr lang="en-US" altLang="en-US"/>
                <a:t>5</a:t>
              </a:r>
            </a:p>
          </p:txBody>
        </p:sp>
        <p:sp>
          <p:nvSpPr>
            <p:cNvPr id="20507" name="Text Box 20">
              <a:extLst>
                <a:ext uri="{FF2B5EF4-FFF2-40B4-BE49-F238E27FC236}">
                  <a16:creationId xmlns:a16="http://schemas.microsoft.com/office/drawing/2014/main" id="{A8E3FFBF-2AA6-4F55-853D-912888258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1920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hangingPunct="0"/>
              <a:r>
                <a:rPr lang="en-US" altLang="en-US"/>
                <a:t>3</a:t>
              </a:r>
            </a:p>
          </p:txBody>
        </p:sp>
        <p:sp>
          <p:nvSpPr>
            <p:cNvPr id="20508" name="Text Box 21">
              <a:extLst>
                <a:ext uri="{FF2B5EF4-FFF2-40B4-BE49-F238E27FC236}">
                  <a16:creationId xmlns:a16="http://schemas.microsoft.com/office/drawing/2014/main" id="{DA2A13FE-A822-4811-A5E8-BF7500B62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1920"/>
              <a:ext cx="2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hangingPunct="0"/>
              <a:r>
                <a:rPr lang="en-US" altLang="en-US"/>
                <a:t>10</a:t>
              </a: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34153BE-D362-4256-BD62-9A13D7667796}"/>
              </a:ext>
            </a:extLst>
          </p:cNvPr>
          <p:cNvCxnSpPr>
            <a:stCxn id="20527" idx="3"/>
            <a:endCxn id="20509" idx="1"/>
          </p:cNvCxnSpPr>
          <p:nvPr/>
        </p:nvCxnSpPr>
        <p:spPr>
          <a:xfrm>
            <a:off x="6685123" y="5230812"/>
            <a:ext cx="1295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4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083" grpId="0" build="p" autoUpdateAnimBg="0"/>
      <p:bldP spid="34824" grpId="0"/>
      <p:bldP spid="34826" grpId="0"/>
      <p:bldP spid="348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F14A57E1-6D2A-4A37-A1B8-A999E519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2269"/>
            <a:ext cx="6859785" cy="1020762"/>
          </a:xfrm>
        </p:spPr>
        <p:txBody>
          <a:bodyPr/>
          <a:lstStyle/>
          <a:p>
            <a:r>
              <a:rPr lang="en-US" altLang="en-US" dirty="0"/>
              <a:t>Calculation</a:t>
            </a:r>
          </a:p>
        </p:txBody>
      </p:sp>
      <p:sp>
        <p:nvSpPr>
          <p:cNvPr id="21510" name="Rectangle 10">
            <a:extLst>
              <a:ext uri="{FF2B5EF4-FFF2-40B4-BE49-F238E27FC236}">
                <a16:creationId xmlns:a16="http://schemas.microsoft.com/office/drawing/2014/main" id="{9F3F7927-5887-4667-8FA2-F04E7066722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2010172"/>
            <a:ext cx="10210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altLang="en-US" sz="3200" dirty="0"/>
              <a:t>Assume original image is H. Filter is F. G is the resultant image. Each resultant pixel in G is calculated by: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E870F82-746B-4985-A705-B6070124F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82" y="3581400"/>
            <a:ext cx="8368835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24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F14A57E1-6D2A-4A37-A1B8-A999E519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3812"/>
            <a:ext cx="6859785" cy="1020762"/>
          </a:xfrm>
        </p:spPr>
        <p:txBody>
          <a:bodyPr/>
          <a:lstStyle/>
          <a:p>
            <a:r>
              <a:rPr lang="en-US" altLang="en-US" dirty="0"/>
              <a:t>How to do it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" y="1447800"/>
            <a:ext cx="10515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3200" dirty="0">
                <a:latin typeface="Arial" panose="020B0604020202020204" pitchFamily="34" charset="0"/>
              </a:rPr>
              <a:t>In order to perform a filter on an image, following steps should be taken.</a:t>
            </a:r>
          </a:p>
          <a:p>
            <a:pPr algn="just"/>
            <a:endParaRPr lang="en-GB" sz="3200" dirty="0">
              <a:latin typeface="Arial" panose="020B0604020202020204" pitchFamily="34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GB" sz="3200" dirty="0">
                <a:latin typeface="Arial" panose="020B0604020202020204" pitchFamily="34" charset="0"/>
              </a:rPr>
              <a:t>Slide the mask onto the image.</a:t>
            </a:r>
          </a:p>
          <a:p>
            <a:pPr marL="514350" indent="-514350">
              <a:buFont typeface="+mj-lt"/>
              <a:buAutoNum type="arabicParenR"/>
            </a:pPr>
            <a:r>
              <a:rPr lang="en-GB" sz="3200" dirty="0">
                <a:latin typeface="Arial" panose="020B0604020202020204" pitchFamily="34" charset="0"/>
              </a:rPr>
              <a:t>Multiply the corresponding elements and then add them</a:t>
            </a:r>
          </a:p>
          <a:p>
            <a:pPr marL="514350" indent="-514350">
              <a:buFont typeface="+mj-lt"/>
              <a:buAutoNum type="arabicParenR"/>
            </a:pPr>
            <a:r>
              <a:rPr lang="en-GB" sz="3200" dirty="0">
                <a:latin typeface="Arial" panose="020B0604020202020204" pitchFamily="34" charset="0"/>
              </a:rPr>
              <a:t>Repeat this procedure until all values of the image have been calculated.</a:t>
            </a:r>
            <a:endParaRPr lang="en-GB" sz="32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75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small&#10;\[ \frac{1}{9} &#10;\]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2"/>
  <p:tag name="PICTUREFILESIZE" val="126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ly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Elly" id="{8D02B73F-1FF4-4652-88FA-4815247D5DEF}" vid="{17C7D0F3-AE27-41CC-96ED-A1E82136BD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E0695D6DC8E648BC0F167D77F16A6A" ma:contentTypeVersion="13" ma:contentTypeDescription="Create a new document." ma:contentTypeScope="" ma:versionID="9a330ba0e647057a3b17a7367927afe1">
  <xsd:schema xmlns:xsd="http://www.w3.org/2001/XMLSchema" xmlns:xs="http://www.w3.org/2001/XMLSchema" xmlns:p="http://schemas.microsoft.com/office/2006/metadata/properties" xmlns:ns3="69edc15a-ce2b-429c-be4e-2f25a9c62c2c" xmlns:ns4="ab96659a-2d6c-4f12-925f-c985427daded" targetNamespace="http://schemas.microsoft.com/office/2006/metadata/properties" ma:root="true" ma:fieldsID="eb65e053b40338ad0cd7a17fe13b4ff7" ns3:_="" ns4:_="">
    <xsd:import namespace="69edc15a-ce2b-429c-be4e-2f25a9c62c2c"/>
    <xsd:import namespace="ab96659a-2d6c-4f12-925f-c985427dade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edc15a-ce2b-429c-be4e-2f25a9c62c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96659a-2d6c-4f12-925f-c985427dade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75C8B8-A33A-4D26-854B-2017051CB5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85B514-1F34-4A23-9797-4E4E8180743F}">
  <ds:schemaRefs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ab96659a-2d6c-4f12-925f-c985427daded"/>
    <ds:schemaRef ds:uri="69edc15a-ce2b-429c-be4e-2f25a9c62c2c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3D6B343-C6EA-4A51-88E1-6BD568880A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edc15a-ce2b-429c-be4e-2f25a9c62c2c"/>
    <ds:schemaRef ds:uri="ab96659a-2d6c-4f12-925f-c985427dad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Elly</Template>
  <TotalTime>359</TotalTime>
  <Words>566</Words>
  <Application>Microsoft Office PowerPoint</Application>
  <PresentationFormat>Widescreen</PresentationFormat>
  <Paragraphs>129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Consolas</vt:lpstr>
      <vt:lpstr>Corbel</vt:lpstr>
      <vt:lpstr>JetBrains Mono</vt:lpstr>
      <vt:lpstr>Times</vt:lpstr>
      <vt:lpstr>Times New Roman</vt:lpstr>
      <vt:lpstr>Elly</vt:lpstr>
      <vt:lpstr>Filters 1</vt:lpstr>
      <vt:lpstr>What is filtering?</vt:lpstr>
      <vt:lpstr>Examples (sharpening)</vt:lpstr>
      <vt:lpstr>Examples (blurring)</vt:lpstr>
      <vt:lpstr>Images as functions</vt:lpstr>
      <vt:lpstr>Image transformations</vt:lpstr>
      <vt:lpstr>Kernel Transformations</vt:lpstr>
      <vt:lpstr>Calculation</vt:lpstr>
      <vt:lpstr>How to do it</vt:lpstr>
      <vt:lpstr>Linear filters: examples</vt:lpstr>
      <vt:lpstr>Linear filters: examples</vt:lpstr>
      <vt:lpstr>PowerPoint Presentation</vt:lpstr>
      <vt:lpstr>Python Implementation</vt:lpstr>
      <vt:lpstr>High-pass filters - Sharpening</vt:lpstr>
      <vt:lpstr>Sharpening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Mobile Development</dc:title>
  <dc:creator>Falko Skye</dc:creator>
  <cp:lastModifiedBy>Daren Scerri</cp:lastModifiedBy>
  <cp:revision>174</cp:revision>
  <cp:lastPrinted>2019-09-30T10:47:41Z</cp:lastPrinted>
  <dcterms:created xsi:type="dcterms:W3CDTF">2019-09-25T17:14:56Z</dcterms:created>
  <dcterms:modified xsi:type="dcterms:W3CDTF">2020-10-04T16:04:57Z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2019-09-25T00:00:00Z</vt:filetime>
  </property>
  <property fmtid="{D5CDD505-2E9C-101B-9397-08002B2CF9AE}" pid="5" name="ContentTypeId">
    <vt:lpwstr>0x010100E3E0695D6DC8E648BC0F167D77F16A6A</vt:lpwstr>
  </property>
</Properties>
</file>