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7"/>
  </p:notesMasterIdLst>
  <p:handoutMasterIdLst>
    <p:handoutMasterId r:id="rId18"/>
  </p:handoutMasterIdLst>
  <p:sldIdLst>
    <p:sldId id="282" r:id="rId5"/>
    <p:sldId id="283" r:id="rId6"/>
    <p:sldId id="328" r:id="rId7"/>
    <p:sldId id="330" r:id="rId8"/>
    <p:sldId id="327" r:id="rId9"/>
    <p:sldId id="331" r:id="rId10"/>
    <p:sldId id="332" r:id="rId11"/>
    <p:sldId id="337" r:id="rId12"/>
    <p:sldId id="334" r:id="rId13"/>
    <p:sldId id="335" r:id="rId14"/>
    <p:sldId id="336" r:id="rId15"/>
    <p:sldId id="325" r:id="rId16"/>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DD304-3347-C50E-6C4C-F45E682171F0}" v="1" dt="2019-09-26T11:30:15.2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varScale="1">
        <p:scale>
          <a:sx n="67" d="100"/>
          <a:sy n="67" d="100"/>
        </p:scale>
        <p:origin x="76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72"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ine Vassallo" userId="S::elaine.vassallo@mcast.edu.mt::aec4b846-087c-4b36-a852-3a3c0cb152ea" providerId="AD" clId="Web-{787DD304-3347-C50E-6C4C-F45E682171F0}"/>
    <pc:docChg chg="addSld">
      <pc:chgData name="Elaine Vassallo" userId="S::elaine.vassallo@mcast.edu.mt::aec4b846-087c-4b36-a852-3a3c0cb152ea" providerId="AD" clId="Web-{787DD304-3347-C50E-6C4C-F45E682171F0}" dt="2019-09-26T11:30:15.248" v="0"/>
      <pc:docMkLst>
        <pc:docMk/>
      </pc:docMkLst>
      <pc:sldChg chg="new">
        <pc:chgData name="Elaine Vassallo" userId="S::elaine.vassallo@mcast.edu.mt::aec4b846-087c-4b36-a852-3a3c0cb152ea" providerId="AD" clId="Web-{787DD304-3347-C50E-6C4C-F45E682171F0}" dt="2019-09-26T11:30:15.248" v="0"/>
        <pc:sldMkLst>
          <pc:docMk/>
          <pc:sldMk cId="3750547232"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630"/>
          </a:xfrm>
          <a:prstGeom prst="rect">
            <a:avLst/>
          </a:prstGeom>
        </p:spPr>
        <p:txBody>
          <a:bodyPr vert="horz" lIns="80275" tIns="40138" rIns="80275" bIns="40138" rtlCol="0"/>
          <a:lstStyle>
            <a:lvl1pPr algn="l">
              <a:defRPr sz="1100"/>
            </a:lvl1pPr>
          </a:lstStyle>
          <a:p>
            <a:endParaRPr lang="en-GB"/>
          </a:p>
        </p:txBody>
      </p:sp>
      <p:sp>
        <p:nvSpPr>
          <p:cNvPr id="3" name="Date Placeholder 2"/>
          <p:cNvSpPr>
            <a:spLocks noGrp="1"/>
          </p:cNvSpPr>
          <p:nvPr>
            <p:ph type="dt" sz="quarter" idx="1"/>
          </p:nvPr>
        </p:nvSpPr>
        <p:spPr>
          <a:xfrm>
            <a:off x="3850246" y="1"/>
            <a:ext cx="2945659" cy="498630"/>
          </a:xfrm>
          <a:prstGeom prst="rect">
            <a:avLst/>
          </a:prstGeom>
        </p:spPr>
        <p:txBody>
          <a:bodyPr vert="horz" lIns="80275" tIns="40138" rIns="80275" bIns="40138" rtlCol="0"/>
          <a:lstStyle>
            <a:lvl1pPr algn="r">
              <a:defRPr sz="1100"/>
            </a:lvl1pPr>
          </a:lstStyle>
          <a:p>
            <a:fld id="{2DD35746-F76D-4334-8292-8BF5D71E8D85}" type="datetimeFigureOut">
              <a:rPr lang="en-GB" smtClean="0"/>
              <a:t>13/10/2020</a:t>
            </a:fld>
            <a:endParaRPr lang="en-GB"/>
          </a:p>
        </p:txBody>
      </p:sp>
      <p:sp>
        <p:nvSpPr>
          <p:cNvPr id="4" name="Footer Placeholder 3"/>
          <p:cNvSpPr>
            <a:spLocks noGrp="1"/>
          </p:cNvSpPr>
          <p:nvPr>
            <p:ph type="ftr" sz="quarter" idx="2"/>
          </p:nvPr>
        </p:nvSpPr>
        <p:spPr>
          <a:xfrm>
            <a:off x="0" y="9428010"/>
            <a:ext cx="2945659" cy="498629"/>
          </a:xfrm>
          <a:prstGeom prst="rect">
            <a:avLst/>
          </a:prstGeom>
        </p:spPr>
        <p:txBody>
          <a:bodyPr vert="horz" lIns="80275" tIns="40138" rIns="80275" bIns="40138" rtlCol="0" anchor="b"/>
          <a:lstStyle>
            <a:lvl1pPr algn="l">
              <a:defRPr sz="1100"/>
            </a:lvl1pPr>
          </a:lstStyle>
          <a:p>
            <a:endParaRPr lang="en-GB"/>
          </a:p>
        </p:txBody>
      </p:sp>
      <p:sp>
        <p:nvSpPr>
          <p:cNvPr id="5" name="Slide Number Placeholder 4"/>
          <p:cNvSpPr>
            <a:spLocks noGrp="1"/>
          </p:cNvSpPr>
          <p:nvPr>
            <p:ph type="sldNum" sz="quarter" idx="3"/>
          </p:nvPr>
        </p:nvSpPr>
        <p:spPr>
          <a:xfrm>
            <a:off x="3850246" y="9428010"/>
            <a:ext cx="2945659" cy="498629"/>
          </a:xfrm>
          <a:prstGeom prst="rect">
            <a:avLst/>
          </a:prstGeom>
        </p:spPr>
        <p:txBody>
          <a:bodyPr vert="horz" lIns="80275" tIns="40138" rIns="80275" bIns="40138" rtlCol="0" anchor="b"/>
          <a:lstStyle>
            <a:lvl1pPr algn="r">
              <a:defRPr sz="1100"/>
            </a:lvl1pPr>
          </a:lstStyle>
          <a:p>
            <a:fld id="{26F3A4AE-BA0D-4BA8-AAD3-654B5D42C981}" type="slidenum">
              <a:rPr lang="en-GB" smtClean="0"/>
              <a:t>‹#›</a:t>
            </a:fld>
            <a:endParaRPr lang="en-GB"/>
          </a:p>
        </p:txBody>
      </p:sp>
    </p:spTree>
    <p:extLst>
      <p:ext uri="{BB962C8B-B14F-4D97-AF65-F5344CB8AC3E}">
        <p14:creationId xmlns:p14="http://schemas.microsoft.com/office/powerpoint/2010/main" val="3602999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2756904-3CC7-43EC-A949-0ED97FF27B31}" type="datetimeFigureOut">
              <a:rPr lang="en-GB" smtClean="0"/>
              <a:t>13/10/2020</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436649E-6BB4-4838-90B7-66ED993D7DE9}" type="slidenum">
              <a:rPr lang="en-GB" smtClean="0"/>
              <a:t>‹#›</a:t>
            </a:fld>
            <a:endParaRPr lang="en-GB"/>
          </a:p>
        </p:txBody>
      </p:sp>
    </p:spTree>
    <p:extLst>
      <p:ext uri="{BB962C8B-B14F-4D97-AF65-F5344CB8AC3E}">
        <p14:creationId xmlns:p14="http://schemas.microsoft.com/office/powerpoint/2010/main" val="3224536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0620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t>10/13/2020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50606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t>10/13/2020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50605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t>10/13/2020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40649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t>10/13/2020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41350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t>10/13/2020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618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1D8BD707-D9CF-40AE-B4C6-C98DA3205C09}" type="datetimeFigureOut">
              <a:rPr lang="en-US" smtClean="0"/>
              <a:t>10/13/2020</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554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t>10/13/2020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77258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GB"/>
          </a:p>
        </p:txBody>
      </p:sp>
      <p:sp>
        <p:nvSpPr>
          <p:cNvPr id="2" name="Date Placeholder 1"/>
          <p:cNvSpPr>
            <a:spLocks noGrp="1"/>
          </p:cNvSpPr>
          <p:nvPr>
            <p:ph type="dt" sz="half" idx="10"/>
          </p:nvPr>
        </p:nvSpPr>
        <p:spPr/>
        <p:txBody>
          <a:bodyPr/>
          <a:lstStyle/>
          <a:p>
            <a:fld id="{1D8BD707-D9CF-40AE-B4C6-C98DA3205C09}" type="datetimeFigureOut">
              <a:rPr lang="en-US" smtClean="0"/>
              <a:t>10/13/2020</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429275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t>10/13/2020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89592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t>10/13/2020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84286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1D8BD707-D9CF-40AE-B4C6-C98DA3205C09}" type="datetimeFigureOut">
              <a:rPr lang="en-US" smtClean="0"/>
              <a:t>10/13/2020</a:t>
            </a:fld>
            <a:endParaRPr lang="en-US"/>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107124018"/>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0" y="2555419"/>
            <a:ext cx="4724400" cy="690574"/>
          </a:xfrm>
          <a:prstGeom prst="rect">
            <a:avLst/>
          </a:prstGeom>
        </p:spPr>
        <p:txBody>
          <a:bodyPr vert="horz" wrap="square" lIns="0" tIns="13335" rIns="0" bIns="0" rtlCol="0">
            <a:spAutoFit/>
          </a:bodyPr>
          <a:lstStyle/>
          <a:p>
            <a:pPr marL="12700">
              <a:lnSpc>
                <a:spcPct val="100000"/>
              </a:lnSpc>
              <a:spcBef>
                <a:spcPts val="105"/>
              </a:spcBef>
            </a:pPr>
            <a:r>
              <a:rPr lang="en-GB" sz="4400" spc="-5" dirty="0" smtClean="0"/>
              <a:t>Transformations</a:t>
            </a:r>
            <a:endParaRPr sz="4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6376"/>
            <a:ext cx="7092290" cy="566822"/>
          </a:xfrm>
          <a:prstGeom prst="rect">
            <a:avLst/>
          </a:prstGeom>
        </p:spPr>
        <p:txBody>
          <a:bodyPr vert="horz" wrap="square" lIns="0" tIns="12700" rIns="0" bIns="0" rtlCol="0">
            <a:spAutoFit/>
          </a:bodyPr>
          <a:lstStyle/>
          <a:p>
            <a:pPr marL="12700">
              <a:lnSpc>
                <a:spcPct val="100000"/>
              </a:lnSpc>
              <a:spcBef>
                <a:spcPts val="100"/>
              </a:spcBef>
            </a:pPr>
            <a:r>
              <a:rPr lang="en-GB" sz="3600" spc="-5" dirty="0" smtClean="0"/>
              <a:t>Affine Transformation</a:t>
            </a:r>
            <a:endParaRPr sz="3600" dirty="0"/>
          </a:p>
        </p:txBody>
      </p:sp>
      <p:sp>
        <p:nvSpPr>
          <p:cNvPr id="4" name="Rectangle 3"/>
          <p:cNvSpPr/>
          <p:nvPr/>
        </p:nvSpPr>
        <p:spPr>
          <a:xfrm>
            <a:off x="756310" y="1524000"/>
            <a:ext cx="10368890" cy="2523768"/>
          </a:xfrm>
          <a:prstGeom prst="rect">
            <a:avLst/>
          </a:prstGeom>
        </p:spPr>
        <p:txBody>
          <a:bodyPr wrap="square">
            <a:spAutoFit/>
          </a:bodyPr>
          <a:lstStyle/>
          <a:p>
            <a:r>
              <a:rPr lang="en-GB" sz="2800" dirty="0"/>
              <a:t>In affine transformation, all parallel lines in the original image will still be parallel in the output image. To find the transformation matrix, we need three points from input image and their corresponding locations in output image. Then cv2.getAffineTransform will create a 2x3 matrix which is to be passed to cv2.warpAffine.</a:t>
            </a:r>
          </a:p>
          <a:p>
            <a:endParaRPr lang="en-GB" dirty="0"/>
          </a:p>
        </p:txBody>
      </p:sp>
      <p:pic>
        <p:nvPicPr>
          <p:cNvPr id="5" name="Picture 4" descr="Affine Transformation"/>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86200"/>
            <a:ext cx="4290060" cy="2621280"/>
          </a:xfrm>
          <a:prstGeom prst="rect">
            <a:avLst/>
          </a:prstGeom>
          <a:noFill/>
          <a:ln>
            <a:noFill/>
          </a:ln>
        </p:spPr>
      </p:pic>
    </p:spTree>
    <p:extLst>
      <p:ext uri="{BB962C8B-B14F-4D97-AF65-F5344CB8AC3E}">
        <p14:creationId xmlns:p14="http://schemas.microsoft.com/office/powerpoint/2010/main" val="2152038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910" y="228600"/>
            <a:ext cx="11969090" cy="782265"/>
          </a:xfrm>
          <a:prstGeom prst="rect">
            <a:avLst/>
          </a:prstGeom>
        </p:spPr>
        <p:txBody>
          <a:bodyPr vert="horz" wrap="square" lIns="0" tIns="12700" rIns="0" bIns="0" rtlCol="0">
            <a:spAutoFit/>
          </a:bodyPr>
          <a:lstStyle/>
          <a:p>
            <a:pPr marL="12700">
              <a:lnSpc>
                <a:spcPct val="100000"/>
              </a:lnSpc>
              <a:spcBef>
                <a:spcPts val="100"/>
              </a:spcBef>
            </a:pPr>
            <a:r>
              <a:rPr lang="en-GB" sz="3600" spc="-5" dirty="0" smtClean="0"/>
              <a:t>Perspective Transformation </a:t>
            </a:r>
            <a:br>
              <a:rPr lang="en-GB" sz="3600" spc="-5" dirty="0" smtClean="0"/>
            </a:br>
            <a:r>
              <a:rPr lang="en-GB" sz="1400" spc="-5" dirty="0" smtClean="0"/>
              <a:t>(this is NOT affine)</a:t>
            </a:r>
            <a:endParaRPr sz="1400" dirty="0"/>
          </a:p>
        </p:txBody>
      </p:sp>
      <p:sp>
        <p:nvSpPr>
          <p:cNvPr id="3" name="Rectangle 2"/>
          <p:cNvSpPr/>
          <p:nvPr/>
        </p:nvSpPr>
        <p:spPr>
          <a:xfrm>
            <a:off x="644855" y="1433512"/>
            <a:ext cx="11125200" cy="2677656"/>
          </a:xfrm>
          <a:prstGeom prst="rect">
            <a:avLst/>
          </a:prstGeom>
        </p:spPr>
        <p:txBody>
          <a:bodyPr wrap="square">
            <a:spAutoFit/>
          </a:bodyPr>
          <a:lstStyle/>
          <a:p>
            <a:r>
              <a:rPr lang="en-GB" sz="2800" dirty="0"/>
              <a:t>For perspective transformation, you need a 3x3 transformation matrix. </a:t>
            </a:r>
            <a:r>
              <a:rPr lang="en-GB" sz="2800" dirty="0" smtClean="0"/>
              <a:t>To </a:t>
            </a:r>
            <a:r>
              <a:rPr lang="en-GB" sz="2800" dirty="0"/>
              <a:t>find this transformation matrix, you need 4 points on the input image and corresponding points on the output image. Among these 4 points, 3 of them should not be collinear. Then transformation matrix can be found by the function </a:t>
            </a:r>
            <a:r>
              <a:rPr lang="en-GB" sz="2800" b="1" dirty="0"/>
              <a:t>cv2.getPerspectiveTransform</a:t>
            </a:r>
            <a:r>
              <a:rPr lang="en-GB" sz="2800" dirty="0"/>
              <a:t>. Then apply </a:t>
            </a:r>
            <a:r>
              <a:rPr lang="en-GB" sz="2800" b="1" dirty="0"/>
              <a:t>cv2.warpPerspective</a:t>
            </a:r>
            <a:r>
              <a:rPr lang="en-GB" sz="2800" dirty="0"/>
              <a:t> with this 3x3 transformation matrix.</a:t>
            </a:r>
          </a:p>
        </p:txBody>
      </p:sp>
      <p:pic>
        <p:nvPicPr>
          <p:cNvPr id="4" name="Picture 3" descr="Perspective Transformation"/>
          <p:cNvPicPr/>
          <p:nvPr/>
        </p:nvPicPr>
        <p:blipFill>
          <a:blip r:embed="rId2">
            <a:extLst>
              <a:ext uri="{28A0092B-C50C-407E-A947-70E740481C1C}">
                <a14:useLocalDpi xmlns:a14="http://schemas.microsoft.com/office/drawing/2010/main" val="0"/>
              </a:ext>
            </a:extLst>
          </a:blip>
          <a:srcRect/>
          <a:stretch>
            <a:fillRect/>
          </a:stretch>
        </p:blipFill>
        <p:spPr bwMode="auto">
          <a:xfrm>
            <a:off x="3558540" y="4542055"/>
            <a:ext cx="4290060" cy="2156460"/>
          </a:xfrm>
          <a:prstGeom prst="rect">
            <a:avLst/>
          </a:prstGeom>
          <a:noFill/>
          <a:ln>
            <a:noFill/>
          </a:ln>
        </p:spPr>
      </p:pic>
    </p:spTree>
    <p:extLst>
      <p:ext uri="{BB962C8B-B14F-4D97-AF65-F5344CB8AC3E}">
        <p14:creationId xmlns:p14="http://schemas.microsoft.com/office/powerpoint/2010/main" val="2463510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5800" y="2667000"/>
            <a:ext cx="5709285" cy="873957"/>
          </a:xfrm>
          <a:prstGeom prst="rect">
            <a:avLst/>
          </a:prstGeom>
        </p:spPr>
        <p:txBody>
          <a:bodyPr vert="horz" wrap="square" lIns="0" tIns="12065" rIns="0" bIns="0" rtlCol="0">
            <a:spAutoFit/>
          </a:bodyPr>
          <a:lstStyle/>
          <a:p>
            <a:pPr marL="12700">
              <a:lnSpc>
                <a:spcPct val="100000"/>
              </a:lnSpc>
              <a:spcBef>
                <a:spcPts val="95"/>
              </a:spcBef>
            </a:pPr>
            <a:r>
              <a:rPr sz="4000" spc="-5" dirty="0"/>
              <a:t>Questi</a:t>
            </a:r>
            <a:r>
              <a:rPr sz="4000" dirty="0"/>
              <a:t>o</a:t>
            </a:r>
            <a:r>
              <a:rPr sz="4000" spc="-10" dirty="0"/>
              <a:t>ns</a:t>
            </a:r>
            <a:r>
              <a:rPr sz="4000" spc="-10" dirty="0" smtClean="0"/>
              <a:t>?</a:t>
            </a:r>
            <a:r>
              <a:rPr lang="en-GB" sz="4000" spc="-10" dirty="0" smtClean="0"/>
              <a:t/>
            </a:r>
            <a:br>
              <a:rPr lang="en-GB" sz="4000" spc="-10" dirty="0" smtClean="0"/>
            </a:br>
            <a:endParaRPr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6376"/>
            <a:ext cx="8311490" cy="566822"/>
          </a:xfrm>
          <a:prstGeom prst="rect">
            <a:avLst/>
          </a:prstGeom>
        </p:spPr>
        <p:txBody>
          <a:bodyPr vert="horz" wrap="square" lIns="0" tIns="12700" rIns="0" bIns="0" rtlCol="0">
            <a:spAutoFit/>
          </a:bodyPr>
          <a:lstStyle/>
          <a:p>
            <a:pPr marL="12700">
              <a:lnSpc>
                <a:spcPct val="100000"/>
              </a:lnSpc>
              <a:spcBef>
                <a:spcPts val="100"/>
              </a:spcBef>
            </a:pPr>
            <a:r>
              <a:rPr lang="en-GB" sz="3600" spc="-5" dirty="0" smtClean="0"/>
              <a:t>Image Geometric Transformations</a:t>
            </a:r>
            <a:endParaRPr sz="3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676400"/>
            <a:ext cx="8572500" cy="4686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6376"/>
            <a:ext cx="7092290" cy="566822"/>
          </a:xfrm>
          <a:prstGeom prst="rect">
            <a:avLst/>
          </a:prstGeom>
        </p:spPr>
        <p:txBody>
          <a:bodyPr vert="horz" wrap="square" lIns="0" tIns="12700" rIns="0" bIns="0" rtlCol="0">
            <a:spAutoFit/>
          </a:bodyPr>
          <a:lstStyle/>
          <a:p>
            <a:pPr marL="12700">
              <a:lnSpc>
                <a:spcPct val="100000"/>
              </a:lnSpc>
              <a:spcBef>
                <a:spcPts val="100"/>
              </a:spcBef>
            </a:pPr>
            <a:r>
              <a:rPr lang="en-GB" sz="3600" spc="-5" dirty="0" smtClean="0"/>
              <a:t>Why transformations?</a:t>
            </a:r>
            <a:endParaRPr sz="3600" dirty="0"/>
          </a:p>
        </p:txBody>
      </p:sp>
      <p:sp>
        <p:nvSpPr>
          <p:cNvPr id="4" name="object 4"/>
          <p:cNvSpPr txBox="1"/>
          <p:nvPr/>
        </p:nvSpPr>
        <p:spPr>
          <a:xfrm>
            <a:off x="838200" y="1840814"/>
            <a:ext cx="10119994" cy="1761380"/>
          </a:xfrm>
          <a:prstGeom prst="rect">
            <a:avLst/>
          </a:prstGeom>
        </p:spPr>
        <p:txBody>
          <a:bodyPr vert="horz" wrap="square" lIns="0" tIns="12065" rIns="0" bIns="0" rtlCol="0">
            <a:spAutoFit/>
          </a:bodyPr>
          <a:lstStyle/>
          <a:p>
            <a:pPr marL="12700" marR="5080">
              <a:lnSpc>
                <a:spcPct val="100000"/>
              </a:lnSpc>
              <a:spcBef>
                <a:spcPts val="95"/>
              </a:spcBef>
            </a:pPr>
            <a:r>
              <a:rPr lang="en-GB" sz="2800" dirty="0"/>
              <a:t>Geometric transformations are widely used for </a:t>
            </a:r>
            <a:r>
              <a:rPr lang="en-GB" sz="2800" dirty="0" smtClean="0"/>
              <a:t>a lot of applications including:</a:t>
            </a:r>
          </a:p>
          <a:p>
            <a:pPr marL="12700" marR="5080">
              <a:lnSpc>
                <a:spcPct val="100000"/>
              </a:lnSpc>
              <a:spcBef>
                <a:spcPts val="95"/>
              </a:spcBef>
            </a:pPr>
            <a:endParaRPr lang="en-GB" sz="2800" dirty="0"/>
          </a:p>
          <a:p>
            <a:pPr marL="469900" marR="5080" indent="-457200">
              <a:lnSpc>
                <a:spcPct val="100000"/>
              </a:lnSpc>
              <a:spcBef>
                <a:spcPts val="95"/>
              </a:spcBef>
              <a:buFont typeface="Arial" panose="020B0604020202020204" pitchFamily="34" charset="0"/>
              <a:buChar char="•"/>
            </a:pPr>
            <a:r>
              <a:rPr lang="en-GB" sz="2800" dirty="0" smtClean="0"/>
              <a:t>image registration (joining/aligning images)</a:t>
            </a:r>
          </a:p>
        </p:txBody>
      </p:sp>
      <p:pic>
        <p:nvPicPr>
          <p:cNvPr id="2050" name="Picture 2" descr="Registering aerial photos using point ma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86200"/>
            <a:ext cx="6268067" cy="246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826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6376"/>
            <a:ext cx="7092290" cy="566822"/>
          </a:xfrm>
          <a:prstGeom prst="rect">
            <a:avLst/>
          </a:prstGeom>
        </p:spPr>
        <p:txBody>
          <a:bodyPr vert="horz" wrap="square" lIns="0" tIns="12700" rIns="0" bIns="0" rtlCol="0">
            <a:spAutoFit/>
          </a:bodyPr>
          <a:lstStyle/>
          <a:p>
            <a:pPr marL="12700">
              <a:lnSpc>
                <a:spcPct val="100000"/>
              </a:lnSpc>
              <a:spcBef>
                <a:spcPts val="100"/>
              </a:spcBef>
            </a:pPr>
            <a:r>
              <a:rPr lang="en-GB" sz="3600" spc="-5" dirty="0" smtClean="0"/>
              <a:t>Why transformations?</a:t>
            </a:r>
            <a:endParaRPr sz="3600" dirty="0"/>
          </a:p>
        </p:txBody>
      </p:sp>
      <p:sp>
        <p:nvSpPr>
          <p:cNvPr id="4" name="object 4"/>
          <p:cNvSpPr txBox="1"/>
          <p:nvPr/>
        </p:nvSpPr>
        <p:spPr>
          <a:xfrm>
            <a:off x="780122" y="1828800"/>
            <a:ext cx="10119994" cy="443070"/>
          </a:xfrm>
          <a:prstGeom prst="rect">
            <a:avLst/>
          </a:prstGeom>
        </p:spPr>
        <p:txBody>
          <a:bodyPr vert="horz" wrap="square" lIns="0" tIns="12065" rIns="0" bIns="0" rtlCol="0">
            <a:spAutoFit/>
          </a:bodyPr>
          <a:lstStyle/>
          <a:p>
            <a:pPr marL="469900" marR="5080" indent="-457200">
              <a:lnSpc>
                <a:spcPct val="100000"/>
              </a:lnSpc>
              <a:spcBef>
                <a:spcPts val="95"/>
              </a:spcBef>
              <a:buFont typeface="Arial" panose="020B0604020202020204" pitchFamily="34" charset="0"/>
              <a:buChar char="•"/>
            </a:pPr>
            <a:r>
              <a:rPr lang="en-GB" sz="2800" dirty="0" smtClean="0"/>
              <a:t>Perspective correction</a:t>
            </a:r>
          </a:p>
        </p:txBody>
      </p:sp>
      <p:pic>
        <p:nvPicPr>
          <p:cNvPr id="5122" name="Picture 2" descr="Horizontal perspective correction with lines marked on original image?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38400"/>
            <a:ext cx="6286500"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791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6376"/>
            <a:ext cx="7092290" cy="566822"/>
          </a:xfrm>
          <a:prstGeom prst="rect">
            <a:avLst/>
          </a:prstGeom>
        </p:spPr>
        <p:txBody>
          <a:bodyPr vert="horz" wrap="square" lIns="0" tIns="12700" rIns="0" bIns="0" rtlCol="0">
            <a:spAutoFit/>
          </a:bodyPr>
          <a:lstStyle/>
          <a:p>
            <a:pPr marL="12700">
              <a:lnSpc>
                <a:spcPct val="100000"/>
              </a:lnSpc>
              <a:spcBef>
                <a:spcPts val="100"/>
              </a:spcBef>
            </a:pPr>
            <a:r>
              <a:rPr lang="en-GB" sz="3600" spc="-5" dirty="0" smtClean="0"/>
              <a:t>Affine Transformations</a:t>
            </a:r>
            <a:endParaRPr sz="3600" dirty="0"/>
          </a:p>
        </p:txBody>
      </p:sp>
      <p:sp>
        <p:nvSpPr>
          <p:cNvPr id="4" name="object 4"/>
          <p:cNvSpPr txBox="1"/>
          <p:nvPr/>
        </p:nvSpPr>
        <p:spPr>
          <a:xfrm>
            <a:off x="838200" y="1840814"/>
            <a:ext cx="10119994" cy="1748556"/>
          </a:xfrm>
          <a:prstGeom prst="rect">
            <a:avLst/>
          </a:prstGeom>
        </p:spPr>
        <p:txBody>
          <a:bodyPr vert="horz" wrap="square" lIns="0" tIns="12065" rIns="0" bIns="0" rtlCol="0">
            <a:spAutoFit/>
          </a:bodyPr>
          <a:lstStyle/>
          <a:p>
            <a:pPr marL="12700" marR="5080">
              <a:lnSpc>
                <a:spcPct val="100000"/>
              </a:lnSpc>
              <a:spcBef>
                <a:spcPts val="95"/>
              </a:spcBef>
            </a:pPr>
            <a:r>
              <a:rPr lang="en-GB" sz="2800" dirty="0"/>
              <a:t>An affine transformation is any transformation that preserves </a:t>
            </a:r>
            <a:r>
              <a:rPr lang="en-GB" sz="2800" dirty="0" err="1"/>
              <a:t>collinearity</a:t>
            </a:r>
            <a:r>
              <a:rPr lang="en-GB" sz="2800" dirty="0"/>
              <a:t> (i.e., all points lying on a line initially still lie on a line after transformation) and </a:t>
            </a:r>
            <a:r>
              <a:rPr lang="en-GB" sz="2800" dirty="0" smtClean="0"/>
              <a:t>parallelism.</a:t>
            </a:r>
          </a:p>
          <a:p>
            <a:pPr marL="12700" marR="5080">
              <a:lnSpc>
                <a:spcPct val="100000"/>
              </a:lnSpc>
              <a:spcBef>
                <a:spcPts val="95"/>
              </a:spcBef>
            </a:pPr>
            <a:endParaRPr lang="en-GB" sz="2800" dirty="0"/>
          </a:p>
        </p:txBody>
      </p:sp>
      <p:pic>
        <p:nvPicPr>
          <p:cNvPr id="5" name="Picture 2" descr="Transformations (2) - Telesko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581400"/>
            <a:ext cx="4133850" cy="28607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42962" y="4020257"/>
            <a:ext cx="6096000" cy="2246769"/>
          </a:xfrm>
          <a:prstGeom prst="rect">
            <a:avLst/>
          </a:prstGeom>
        </p:spPr>
        <p:txBody>
          <a:bodyPr>
            <a:spAutoFit/>
          </a:bodyPr>
          <a:lstStyle/>
          <a:p>
            <a:pPr marL="12700" marR="5080">
              <a:lnSpc>
                <a:spcPct val="100000"/>
              </a:lnSpc>
              <a:spcBef>
                <a:spcPts val="95"/>
              </a:spcBef>
            </a:pPr>
            <a:r>
              <a:rPr lang="en-GB" sz="2800" dirty="0"/>
              <a:t>Examples of affine transformations include translation, scaling, reflection, rotation, and compositions of them in any combination and sequence.</a:t>
            </a:r>
          </a:p>
        </p:txBody>
      </p:sp>
    </p:spTree>
    <p:extLst>
      <p:ext uri="{BB962C8B-B14F-4D97-AF65-F5344CB8AC3E}">
        <p14:creationId xmlns:p14="http://schemas.microsoft.com/office/powerpoint/2010/main" val="1846679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6376"/>
            <a:ext cx="7092290" cy="566822"/>
          </a:xfrm>
          <a:prstGeom prst="rect">
            <a:avLst/>
          </a:prstGeom>
        </p:spPr>
        <p:txBody>
          <a:bodyPr vert="horz" wrap="square" lIns="0" tIns="12700" rIns="0" bIns="0" rtlCol="0">
            <a:spAutoFit/>
          </a:bodyPr>
          <a:lstStyle/>
          <a:p>
            <a:pPr marL="12700">
              <a:lnSpc>
                <a:spcPct val="100000"/>
              </a:lnSpc>
              <a:spcBef>
                <a:spcPts val="100"/>
              </a:spcBef>
            </a:pPr>
            <a:r>
              <a:rPr lang="en-GB" sz="3600" spc="-5" dirty="0" smtClean="0"/>
              <a:t>Affine - Scaling</a:t>
            </a:r>
            <a:endParaRPr sz="3600" dirty="0"/>
          </a:p>
        </p:txBody>
      </p:sp>
      <p:sp>
        <p:nvSpPr>
          <p:cNvPr id="7" name="Rectangle 6"/>
          <p:cNvSpPr/>
          <p:nvPr/>
        </p:nvSpPr>
        <p:spPr>
          <a:xfrm>
            <a:off x="756310" y="1524000"/>
            <a:ext cx="10368890" cy="1815882"/>
          </a:xfrm>
          <a:prstGeom prst="rect">
            <a:avLst/>
          </a:prstGeom>
        </p:spPr>
        <p:txBody>
          <a:bodyPr wrap="square">
            <a:spAutoFit/>
          </a:bodyPr>
          <a:lstStyle/>
          <a:p>
            <a:pPr marL="457200" indent="-457200">
              <a:buFont typeface="Arial" panose="020B0604020202020204" pitchFamily="34" charset="0"/>
              <a:buChar char="•"/>
            </a:pPr>
            <a:r>
              <a:rPr lang="en-GB" sz="2800" dirty="0"/>
              <a:t>Scaling is just resizing of the </a:t>
            </a:r>
            <a:r>
              <a:rPr lang="en-GB" sz="2800" dirty="0" smtClean="0"/>
              <a:t>image.</a:t>
            </a:r>
          </a:p>
          <a:p>
            <a:pPr marL="457200" indent="-457200">
              <a:buFont typeface="Arial" panose="020B0604020202020204" pitchFamily="34" charset="0"/>
              <a:buChar char="•"/>
            </a:pPr>
            <a:r>
              <a:rPr lang="en-GB" sz="2800" dirty="0" err="1" smtClean="0"/>
              <a:t>OpenCV</a:t>
            </a:r>
            <a:r>
              <a:rPr lang="en-GB" sz="2800" dirty="0" smtClean="0"/>
              <a:t> </a:t>
            </a:r>
            <a:r>
              <a:rPr lang="en-GB" sz="2800" dirty="0"/>
              <a:t>comes with a function cv2.resize() for this purpose. The size of the image can be specified manually, or you can specify the scaling </a:t>
            </a:r>
            <a:r>
              <a:rPr lang="en-GB" sz="2800" dirty="0" smtClean="0"/>
              <a:t>factor.</a:t>
            </a:r>
          </a:p>
        </p:txBody>
      </p:sp>
      <p:pic>
        <p:nvPicPr>
          <p:cNvPr id="11266" name="Picture 2" descr="Image Scaling Defini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505200"/>
            <a:ext cx="3548066" cy="296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45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315" y="442828"/>
            <a:ext cx="7092290" cy="566822"/>
          </a:xfrm>
          <a:prstGeom prst="rect">
            <a:avLst/>
          </a:prstGeom>
        </p:spPr>
        <p:txBody>
          <a:bodyPr vert="horz" wrap="square" lIns="0" tIns="12700" rIns="0" bIns="0" rtlCol="0">
            <a:spAutoFit/>
          </a:bodyPr>
          <a:lstStyle/>
          <a:p>
            <a:pPr marL="12700">
              <a:lnSpc>
                <a:spcPct val="100000"/>
              </a:lnSpc>
              <a:spcBef>
                <a:spcPts val="100"/>
              </a:spcBef>
            </a:pPr>
            <a:r>
              <a:rPr lang="en-GB" sz="3600" spc="-5" dirty="0" smtClean="0"/>
              <a:t>Affine - </a:t>
            </a:r>
            <a:r>
              <a:rPr lang="en-GB" sz="3600" spc="-5" dirty="0" smtClean="0"/>
              <a:t>Translation</a:t>
            </a:r>
            <a:endParaRPr sz="3600" dirty="0"/>
          </a:p>
        </p:txBody>
      </p:sp>
      <p:pic>
        <p:nvPicPr>
          <p:cNvPr id="3" name="Picture 2" descr="Translation"/>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711554"/>
            <a:ext cx="5802630" cy="1962150"/>
          </a:xfrm>
          <a:prstGeom prst="rect">
            <a:avLst/>
          </a:prstGeom>
          <a:noFill/>
          <a:ln>
            <a:noFill/>
          </a:ln>
        </p:spPr>
      </p:pic>
      <p:sp>
        <p:nvSpPr>
          <p:cNvPr id="4" name="Rectangle 3"/>
          <p:cNvSpPr/>
          <p:nvPr/>
        </p:nvSpPr>
        <p:spPr>
          <a:xfrm>
            <a:off x="414337" y="1188334"/>
            <a:ext cx="6762172" cy="523220"/>
          </a:xfrm>
          <a:prstGeom prst="rect">
            <a:avLst/>
          </a:prstGeom>
        </p:spPr>
        <p:txBody>
          <a:bodyPr wrap="none">
            <a:spAutoFit/>
          </a:bodyPr>
          <a:lstStyle/>
          <a:p>
            <a:r>
              <a:rPr lang="en-GB" sz="2800" dirty="0"/>
              <a:t>Translation is the shifting of object’s location</a:t>
            </a:r>
          </a:p>
        </p:txBody>
      </p:sp>
      <p:sp>
        <p:nvSpPr>
          <p:cNvPr id="5" name="Rectangle 4"/>
          <p:cNvSpPr>
            <a:spLocks noChangeArrowheads="1"/>
          </p:cNvSpPr>
          <p:nvPr/>
        </p:nvSpPr>
        <p:spPr bwMode="auto">
          <a:xfrm>
            <a:off x="309562" y="3886200"/>
            <a:ext cx="115728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GB" sz="2800" dirty="0"/>
              <a:t>Translation is the shifting of object’s location. If you know the shift in (</a:t>
            </a:r>
            <a:r>
              <a:rPr lang="en-GB" sz="2800" dirty="0" err="1"/>
              <a:t>x,y</a:t>
            </a:r>
            <a:r>
              <a:rPr lang="en-GB" sz="2800" dirty="0"/>
              <a:t>) direction, let it be  , </a:t>
            </a:r>
            <a:endParaRPr lang="en-GB" sz="2800" dirty="0" smtClean="0"/>
          </a:p>
          <a:p>
            <a:pPr eaLnBrk="0" fontAlgn="base" hangingPunct="0">
              <a:spcBef>
                <a:spcPct val="0"/>
              </a:spcBef>
              <a:spcAft>
                <a:spcPct val="0"/>
              </a:spcAft>
            </a:pPr>
            <a:endParaRPr lang="en-GB" sz="2800" dirty="0" smtClean="0"/>
          </a:p>
          <a:p>
            <a:pPr eaLnBrk="0" fontAlgn="base" hangingPunct="0">
              <a:spcBef>
                <a:spcPct val="0"/>
              </a:spcBef>
              <a:spcAft>
                <a:spcPct val="0"/>
              </a:spcAft>
            </a:pPr>
            <a:r>
              <a:rPr lang="en-GB" sz="2800" dirty="0" smtClean="0"/>
              <a:t>you </a:t>
            </a:r>
            <a:r>
              <a:rPr lang="en-GB" sz="2800" dirty="0"/>
              <a:t>can create the transformation matrix  </a:t>
            </a:r>
            <a:r>
              <a:rPr lang="en-GB" sz="2800" dirty="0" smtClean="0"/>
              <a:t>M </a:t>
            </a:r>
            <a:r>
              <a:rPr lang="en-GB" sz="2800" dirty="0"/>
              <a:t>as follows</a:t>
            </a:r>
            <a:r>
              <a:rPr lang="en-GB" sz="2800" dirty="0" smtClean="0"/>
              <a:t>:</a:t>
            </a:r>
          </a:p>
          <a:p>
            <a:pPr eaLnBrk="0" fontAlgn="base" hangingPunct="0">
              <a:spcBef>
                <a:spcPct val="0"/>
              </a:spcBef>
              <a:spcAft>
                <a:spcPct val="0"/>
              </a:spcAft>
            </a:pPr>
            <a:endParaRPr lang="en-GB" sz="2800" dirty="0"/>
          </a:p>
          <a:p>
            <a:pPr eaLnBrk="0" fontAlgn="base" hangingPunct="0">
              <a:spcBef>
                <a:spcPct val="0"/>
              </a:spcBef>
              <a:spcAft>
                <a:spcPct val="0"/>
              </a:spcAft>
            </a:pPr>
            <a:r>
              <a:rPr lang="en-GB" sz="2800" dirty="0" smtClean="0"/>
              <a:t>And then use the </a:t>
            </a:r>
            <a:r>
              <a:rPr lang="en-GB" sz="2800" b="1" dirty="0"/>
              <a:t>cv2.warpAffine()</a:t>
            </a:r>
            <a:r>
              <a:rPr lang="en-GB" sz="2800" dirty="0"/>
              <a:t> </a:t>
            </a:r>
            <a:r>
              <a:rPr lang="en-GB" sz="2800" dirty="0" smtClean="0"/>
              <a:t> function.</a:t>
            </a:r>
            <a:endParaRPr lang="en-GB" sz="2800" dirty="0"/>
          </a:p>
        </p:txBody>
      </p:sp>
      <p:sp>
        <p:nvSpPr>
          <p:cNvPr id="8" name="Rectangle 7"/>
          <p:cNvSpPr>
            <a:spLocks noChangeArrowheads="1"/>
          </p:cNvSpPr>
          <p:nvPr/>
        </p:nvSpPr>
        <p:spPr bwMode="auto">
          <a:xfrm>
            <a:off x="0" y="1200150"/>
            <a:ext cx="12192000" cy="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404040"/>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GB" sz="1800" b="0" i="0" u="none" strike="noStrike" cap="none" normalizeH="0" baseline="0" smtClean="0">
              <a:ln>
                <a:noFill/>
              </a:ln>
              <a:solidFill>
                <a:schemeClr val="tx1"/>
              </a:solidFill>
              <a:effectLst/>
              <a:latin typeface="Arial" panose="020B0604020202020204" pitchFamily="34" charset="0"/>
            </a:endParaRPr>
          </a:p>
        </p:txBody>
      </p:sp>
      <p:pic>
        <p:nvPicPr>
          <p:cNvPr id="10248" name="Picture 11" descr="(t_x,t_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799" y="4304170"/>
            <a:ext cx="1555321" cy="634825"/>
          </a:xfrm>
          <a:prstGeom prst="rect">
            <a:avLst/>
          </a:prstGeom>
          <a:solidFill>
            <a:schemeClr val="tx1"/>
          </a:solidFill>
        </p:spPr>
      </p:pic>
      <p:sp>
        <p:nvSpPr>
          <p:cNvPr id="10" name="Rectangle 10"/>
          <p:cNvSpPr>
            <a:spLocks noChangeArrowheads="1"/>
          </p:cNvSpPr>
          <p:nvPr/>
        </p:nvSpPr>
        <p:spPr bwMode="auto">
          <a:xfrm>
            <a:off x="0" y="190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rgbClr val="404040"/>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GB" sz="1800" b="0" i="0" u="none" strike="noStrike" cap="none" normalizeH="0" baseline="0" smtClean="0">
              <a:ln>
                <a:noFill/>
              </a:ln>
              <a:solidFill>
                <a:schemeClr val="tx1"/>
              </a:solidFill>
              <a:effectLst/>
              <a:latin typeface="Arial" panose="020B0604020202020204" pitchFamily="34" charset="0"/>
            </a:endParaRPr>
          </a:p>
        </p:txBody>
      </p:sp>
      <p:pic>
        <p:nvPicPr>
          <p:cNvPr id="15" name="Picture 14" descr="M = \begin{bmatrix} 1 &amp; 0 &amp; t_x \\ 0 &amp; 1 &amp; t_y  \end{bmatrix}"/>
          <p:cNvPicPr/>
          <p:nvPr/>
        </p:nvPicPr>
        <p:blipFill>
          <a:blip r:embed="rId4">
            <a:extLst>
              <a:ext uri="{28A0092B-C50C-407E-A947-70E740481C1C}">
                <a14:useLocalDpi xmlns:a14="http://schemas.microsoft.com/office/drawing/2010/main" val="0"/>
              </a:ext>
            </a:extLst>
          </a:blip>
          <a:srcRect/>
          <a:stretch>
            <a:fillRect/>
          </a:stretch>
        </p:blipFill>
        <p:spPr bwMode="auto">
          <a:xfrm>
            <a:off x="8898255" y="4938995"/>
            <a:ext cx="2743200" cy="1334260"/>
          </a:xfrm>
          <a:prstGeom prst="rect">
            <a:avLst/>
          </a:prstGeom>
          <a:solidFill>
            <a:schemeClr val="tx1"/>
          </a:solidFill>
          <a:ln>
            <a:noFill/>
          </a:ln>
        </p:spPr>
      </p:pic>
    </p:spTree>
    <p:extLst>
      <p:ext uri="{BB962C8B-B14F-4D97-AF65-F5344CB8AC3E}">
        <p14:creationId xmlns:p14="http://schemas.microsoft.com/office/powerpoint/2010/main" val="1175816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6376"/>
            <a:ext cx="7092290" cy="566822"/>
          </a:xfrm>
          <a:prstGeom prst="rect">
            <a:avLst/>
          </a:prstGeom>
        </p:spPr>
        <p:txBody>
          <a:bodyPr vert="horz" wrap="square" lIns="0" tIns="12700" rIns="0" bIns="0" rtlCol="0">
            <a:spAutoFit/>
          </a:bodyPr>
          <a:lstStyle/>
          <a:p>
            <a:pPr marL="12700">
              <a:lnSpc>
                <a:spcPct val="100000"/>
              </a:lnSpc>
              <a:spcBef>
                <a:spcPts val="100"/>
              </a:spcBef>
            </a:pPr>
            <a:r>
              <a:rPr lang="en-GB" sz="3600" spc="-5" dirty="0" smtClean="0"/>
              <a:t>Affine - Rotation</a:t>
            </a:r>
            <a:endParaRPr sz="3600" dirty="0"/>
          </a:p>
        </p:txBody>
      </p:sp>
      <p:sp>
        <p:nvSpPr>
          <p:cNvPr id="4" name="Rectangle 3"/>
          <p:cNvSpPr/>
          <p:nvPr/>
        </p:nvSpPr>
        <p:spPr>
          <a:xfrm>
            <a:off x="771199" y="1524000"/>
            <a:ext cx="10737231" cy="1815882"/>
          </a:xfrm>
          <a:prstGeom prst="rect">
            <a:avLst/>
          </a:prstGeom>
        </p:spPr>
        <p:txBody>
          <a:bodyPr wrap="square">
            <a:spAutoFit/>
          </a:bodyPr>
          <a:lstStyle/>
          <a:p>
            <a:r>
              <a:rPr lang="en-GB" sz="2800" dirty="0" smtClean="0"/>
              <a:t>Rotation of the image</a:t>
            </a:r>
          </a:p>
          <a:p>
            <a:r>
              <a:rPr lang="en-GB" sz="2800" dirty="0" err="1"/>
              <a:t>OpenCV</a:t>
            </a:r>
            <a:r>
              <a:rPr lang="en-GB" sz="2800" dirty="0"/>
              <a:t> provides a function, </a:t>
            </a:r>
            <a:r>
              <a:rPr lang="en-GB" sz="2800" b="1" dirty="0"/>
              <a:t>cv2.getRotationMatrix2D</a:t>
            </a:r>
            <a:r>
              <a:rPr lang="en-GB" sz="2800" dirty="0"/>
              <a:t>. </a:t>
            </a:r>
            <a:r>
              <a:rPr lang="en-GB" sz="2800" dirty="0" smtClean="0"/>
              <a:t>You can pass to it the pivot and angle of rotation.</a:t>
            </a:r>
          </a:p>
          <a:p>
            <a:r>
              <a:rPr lang="en-GB" sz="2800" dirty="0" smtClean="0"/>
              <a:t>Note that scaling might be an issue here!</a:t>
            </a:r>
            <a:endParaRPr lang="en-GB" sz="2800" dirty="0"/>
          </a:p>
        </p:txBody>
      </p:sp>
      <p:pic>
        <p:nvPicPr>
          <p:cNvPr id="5" name="Picture 4" descr="Rotation of Image"/>
          <p:cNvPicPr/>
          <p:nvPr/>
        </p:nvPicPr>
        <p:blipFill>
          <a:blip r:embed="rId2">
            <a:extLst>
              <a:ext uri="{28A0092B-C50C-407E-A947-70E740481C1C}">
                <a14:useLocalDpi xmlns:a14="http://schemas.microsoft.com/office/drawing/2010/main" val="0"/>
              </a:ext>
            </a:extLst>
          </a:blip>
          <a:srcRect/>
          <a:stretch>
            <a:fillRect/>
          </a:stretch>
        </p:blipFill>
        <p:spPr bwMode="auto">
          <a:xfrm>
            <a:off x="2895599" y="3886200"/>
            <a:ext cx="6488430" cy="2114550"/>
          </a:xfrm>
          <a:prstGeom prst="rect">
            <a:avLst/>
          </a:prstGeom>
          <a:noFill/>
          <a:ln>
            <a:noFill/>
          </a:ln>
        </p:spPr>
      </p:pic>
    </p:spTree>
    <p:extLst>
      <p:ext uri="{BB962C8B-B14F-4D97-AF65-F5344CB8AC3E}">
        <p14:creationId xmlns:p14="http://schemas.microsoft.com/office/powerpoint/2010/main" val="3378320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6376"/>
            <a:ext cx="7092290" cy="566822"/>
          </a:xfrm>
          <a:prstGeom prst="rect">
            <a:avLst/>
          </a:prstGeom>
        </p:spPr>
        <p:txBody>
          <a:bodyPr vert="horz" wrap="square" lIns="0" tIns="12700" rIns="0" bIns="0" rtlCol="0">
            <a:spAutoFit/>
          </a:bodyPr>
          <a:lstStyle/>
          <a:p>
            <a:pPr marL="12700">
              <a:lnSpc>
                <a:spcPct val="100000"/>
              </a:lnSpc>
              <a:spcBef>
                <a:spcPts val="100"/>
              </a:spcBef>
            </a:pPr>
            <a:r>
              <a:rPr lang="en-GB" sz="3600" spc="-5" dirty="0" smtClean="0"/>
              <a:t>Affine - Reflection</a:t>
            </a:r>
            <a:endParaRPr sz="3600" dirty="0"/>
          </a:p>
        </p:txBody>
      </p:sp>
      <p:sp>
        <p:nvSpPr>
          <p:cNvPr id="3" name="Rectangle 2"/>
          <p:cNvSpPr/>
          <p:nvPr/>
        </p:nvSpPr>
        <p:spPr>
          <a:xfrm>
            <a:off x="879784" y="1725876"/>
            <a:ext cx="10737231" cy="523220"/>
          </a:xfrm>
          <a:prstGeom prst="rect">
            <a:avLst/>
          </a:prstGeom>
        </p:spPr>
        <p:txBody>
          <a:bodyPr wrap="square">
            <a:spAutoFit/>
          </a:bodyPr>
          <a:lstStyle/>
          <a:p>
            <a:r>
              <a:rPr lang="en-GB" sz="2800" dirty="0" smtClean="0"/>
              <a:t>Image is reflected in x or y axis, as follows</a:t>
            </a:r>
            <a:endParaRPr lang="en-GB" sz="2800" dirty="0"/>
          </a:p>
        </p:txBody>
      </p:sp>
      <p:pic>
        <p:nvPicPr>
          <p:cNvPr id="9218" name="Picture 2" descr="Reflection Over The X and Y Axis: The Complete Guide — Mashup M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49096"/>
            <a:ext cx="5943600" cy="334030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81000" y="5851010"/>
            <a:ext cx="10737231" cy="523220"/>
          </a:xfrm>
          <a:prstGeom prst="rect">
            <a:avLst/>
          </a:prstGeom>
        </p:spPr>
        <p:txBody>
          <a:bodyPr wrap="square">
            <a:spAutoFit/>
          </a:bodyPr>
          <a:lstStyle/>
          <a:p>
            <a:r>
              <a:rPr lang="en-GB" sz="2800" dirty="0" smtClean="0"/>
              <a:t>This is also called image flipping. We have a special cv2.flip() function.</a:t>
            </a:r>
            <a:endParaRPr lang="en-GB" sz="2800" dirty="0"/>
          </a:p>
        </p:txBody>
      </p:sp>
    </p:spTree>
    <p:extLst>
      <p:ext uri="{BB962C8B-B14F-4D97-AF65-F5344CB8AC3E}">
        <p14:creationId xmlns:p14="http://schemas.microsoft.com/office/powerpoint/2010/main" val="2240984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ly">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Elly" id="{8D02B73F-1FF4-4652-88FA-4815247D5DEF}" vid="{17C7D0F3-AE27-41CC-96ED-A1E82136BD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E0695D6DC8E648BC0F167D77F16A6A" ma:contentTypeVersion="11" ma:contentTypeDescription="Create a new document." ma:contentTypeScope="" ma:versionID="92246fb20b5b5e5adaa289d3021b9290">
  <xsd:schema xmlns:xsd="http://www.w3.org/2001/XMLSchema" xmlns:xs="http://www.w3.org/2001/XMLSchema" xmlns:p="http://schemas.microsoft.com/office/2006/metadata/properties" xmlns:ns3="69edc15a-ce2b-429c-be4e-2f25a9c62c2c" xmlns:ns4="ab96659a-2d6c-4f12-925f-c985427daded" targetNamespace="http://schemas.microsoft.com/office/2006/metadata/properties" ma:root="true" ma:fieldsID="999dd062361cb5503a1ba6ce638f1216" ns3:_="" ns4:_="">
    <xsd:import namespace="69edc15a-ce2b-429c-be4e-2f25a9c62c2c"/>
    <xsd:import namespace="ab96659a-2d6c-4f12-925f-c985427dade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edc15a-ce2b-429c-be4e-2f25a9c62c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96659a-2d6c-4f12-925f-c985427dade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85B514-1F34-4A23-9797-4E4E8180743F}">
  <ds:schemaRefs>
    <ds:schemaRef ds:uri="http://schemas.microsoft.com/office/2006/documentManagement/types"/>
    <ds:schemaRef ds:uri="http://purl.org/dc/terms/"/>
    <ds:schemaRef ds:uri="http://purl.org/dc/dcmitype/"/>
    <ds:schemaRef ds:uri="http://schemas.microsoft.com/office/infopath/2007/PartnerControls"/>
    <ds:schemaRef ds:uri="ab96659a-2d6c-4f12-925f-c985427daded"/>
    <ds:schemaRef ds:uri="69edc15a-ce2b-429c-be4e-2f25a9c62c2c"/>
    <ds:schemaRef ds:uri="http://www.w3.org/XML/1998/namespac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375C8B8-A33A-4D26-854B-2017051CB5C6}">
  <ds:schemaRefs>
    <ds:schemaRef ds:uri="http://schemas.microsoft.com/sharepoint/v3/contenttype/forms"/>
  </ds:schemaRefs>
</ds:datastoreItem>
</file>

<file path=customXml/itemProps3.xml><?xml version="1.0" encoding="utf-8"?>
<ds:datastoreItem xmlns:ds="http://schemas.openxmlformats.org/officeDocument/2006/customXml" ds:itemID="{442CBFEC-AEF6-4356-96F2-2D1B0EA30B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edc15a-ce2b-429c-be4e-2f25a9c62c2c"/>
    <ds:schemaRef ds:uri="ab96659a-2d6c-4f12-925f-c985427dad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Elly</Template>
  <TotalTime>267</TotalTime>
  <Words>274</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Consolas</vt:lpstr>
      <vt:lpstr>Corbel</vt:lpstr>
      <vt:lpstr>Times New Roman</vt:lpstr>
      <vt:lpstr>Elly</vt:lpstr>
      <vt:lpstr>Transformations</vt:lpstr>
      <vt:lpstr>Image Geometric Transformations</vt:lpstr>
      <vt:lpstr>Why transformations?</vt:lpstr>
      <vt:lpstr>Why transformations?</vt:lpstr>
      <vt:lpstr>Affine Transformations</vt:lpstr>
      <vt:lpstr>Affine - Scaling</vt:lpstr>
      <vt:lpstr>Affine - Translation</vt:lpstr>
      <vt:lpstr>Affine - Rotation</vt:lpstr>
      <vt:lpstr>Affine - Reflection</vt:lpstr>
      <vt:lpstr>Affine Transformation</vt:lpstr>
      <vt:lpstr>Perspective Transformation  (this is NOT affine)</vt:lpstr>
      <vt:lpstr>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Mobile Development</dc:title>
  <dc:creator>Falko Skye</dc:creator>
  <cp:lastModifiedBy>Elaine Farrugia</cp:lastModifiedBy>
  <cp:revision>138</cp:revision>
  <cp:lastPrinted>2019-09-30T10:47:41Z</cp:lastPrinted>
  <dcterms:created xsi:type="dcterms:W3CDTF">2019-09-25T17:14:56Z</dcterms:created>
  <dcterms:modified xsi:type="dcterms:W3CDTF">2020-10-13T15:21:52Z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2017-10-29T00:00:00Z</vt:filetime>
  </property>
  <property fmtid="{D5CDD505-2E9C-101B-9397-08002B2CF9AE}" pid="3" name="Creator">
    <vt:lpwstr>Microsoft® PowerPoint® 2016</vt:lpwstr>
  </property>
  <property fmtid="{D5CDD505-2E9C-101B-9397-08002B2CF9AE}" pid="4" name="LastSaved">
    <vt:filetime>2019-09-25T00:00:00Z</vt:filetime>
  </property>
  <property fmtid="{D5CDD505-2E9C-101B-9397-08002B2CF9AE}" pid="5" name="ContentTypeId">
    <vt:lpwstr>0x010100E3E0695D6DC8E648BC0F167D77F16A6A</vt:lpwstr>
  </property>
</Properties>
</file>