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83" r:id="rId4"/>
    <p:sldId id="284" r:id="rId5"/>
    <p:sldId id="285" r:id="rId6"/>
    <p:sldId id="282" r:id="rId7"/>
  </p:sldIdLst>
  <p:sldSz cx="12188825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1" d="100"/>
          <a:sy n="71" d="100"/>
        </p:scale>
        <p:origin x="61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 &amp; 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Differences between Scalar, Vector,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3812" y="2564904"/>
            <a:ext cx="10441160" cy="15121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400" dirty="0">
                <a:latin typeface="+mj-lt"/>
              </a:rPr>
              <a:t>A </a:t>
            </a:r>
            <a:r>
              <a:rPr lang="en-GB" sz="4400" b="1" dirty="0">
                <a:latin typeface="+mj-lt"/>
              </a:rPr>
              <a:t>scalar</a:t>
            </a:r>
            <a:r>
              <a:rPr lang="en-GB" sz="4400" dirty="0">
                <a:latin typeface="+mj-lt"/>
              </a:rPr>
              <a:t> is a </a:t>
            </a:r>
            <a:r>
              <a:rPr lang="en-GB" sz="4400" dirty="0" smtClean="0">
                <a:latin typeface="+mj-lt"/>
              </a:rPr>
              <a:t>number</a:t>
            </a:r>
          </a:p>
          <a:p>
            <a:pPr marL="0" indent="0" algn="ctr">
              <a:buNone/>
            </a:pPr>
            <a:r>
              <a:rPr lang="en-GB" sz="4400" dirty="0" smtClean="0">
                <a:latin typeface="+mj-lt"/>
              </a:rPr>
              <a:t>e.g. 3</a:t>
            </a:r>
            <a:r>
              <a:rPr lang="en-GB" sz="4400" dirty="0">
                <a:latin typeface="+mj-lt"/>
              </a:rPr>
              <a:t>, -5, 0.368, </a:t>
            </a:r>
            <a:r>
              <a:rPr lang="en-GB" sz="4400" dirty="0" err="1" smtClean="0">
                <a:latin typeface="+mj-lt"/>
              </a:rPr>
              <a:t>etc</a:t>
            </a:r>
            <a:endParaRPr lang="en-GB" sz="4400" dirty="0" smtClean="0">
              <a:latin typeface="+mj-lt"/>
            </a:endParaRPr>
          </a:p>
          <a:p>
            <a:pPr marL="0" indent="0" algn="ctr">
              <a:buNone/>
            </a:pPr>
            <a:endParaRPr lang="en-GB" sz="4400" dirty="0">
              <a:latin typeface="+mj-lt"/>
            </a:endParaRPr>
          </a:p>
          <a:p>
            <a:pPr marL="0" indent="0" algn="ctr">
              <a:buNone/>
            </a:pPr>
            <a:r>
              <a:rPr lang="en-GB" dirty="0"/>
              <a:t>Distance, temperature, mass, length, area </a:t>
            </a:r>
            <a:r>
              <a:rPr lang="en-GB" dirty="0" smtClean="0"/>
              <a:t>are </a:t>
            </a:r>
            <a:r>
              <a:rPr lang="en-GB" dirty="0"/>
              <a:t>all scalars.</a:t>
            </a: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1916832"/>
            <a:ext cx="9143998" cy="9361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400" dirty="0">
                <a:latin typeface="+mj-lt"/>
              </a:rPr>
              <a:t>A </a:t>
            </a:r>
            <a:r>
              <a:rPr lang="en-GB" sz="4400" b="1" dirty="0">
                <a:latin typeface="+mj-lt"/>
              </a:rPr>
              <a:t>vector</a:t>
            </a:r>
            <a:r>
              <a:rPr lang="en-GB" sz="4400" dirty="0">
                <a:latin typeface="+mj-lt"/>
              </a:rPr>
              <a:t> is a list of numbers (can be in a row or column</a:t>
            </a:r>
            <a:r>
              <a:rPr lang="en-GB" sz="4400" dirty="0" smtClean="0">
                <a:latin typeface="+mj-lt"/>
              </a:rPr>
              <a:t>). </a:t>
            </a:r>
            <a:r>
              <a:rPr lang="en-GB" sz="2800" dirty="0" smtClean="0">
                <a:latin typeface="+mj-lt"/>
              </a:rPr>
              <a:t>Programmatically this is an array.</a:t>
            </a:r>
            <a:endParaRPr lang="en-GB" sz="2800" dirty="0">
              <a:latin typeface="+mj-lt"/>
            </a:endParaRPr>
          </a:p>
          <a:p>
            <a:pPr marL="0" indent="0" algn="ctr">
              <a:buNone/>
            </a:pPr>
            <a:r>
              <a:rPr lang="en-GB" sz="2800" dirty="0" smtClean="0">
                <a:latin typeface="+mj-lt"/>
              </a:rPr>
              <a:t>(4,6,7) or (4,</a:t>
            </a:r>
          </a:p>
          <a:p>
            <a:pPr marL="0" indent="0" algn="ctr">
              <a:buNone/>
            </a:pPr>
            <a:r>
              <a:rPr lang="en-GB" sz="2800" dirty="0">
                <a:latin typeface="+mj-lt"/>
              </a:rPr>
              <a:t>	</a:t>
            </a:r>
            <a:r>
              <a:rPr lang="en-GB" sz="2800" dirty="0" smtClean="0">
                <a:latin typeface="+mj-lt"/>
              </a:rPr>
              <a:t>	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6,</a:t>
            </a:r>
          </a:p>
          <a:p>
            <a:pPr marL="0" indent="0" algn="ctr">
              <a:buNone/>
            </a:pPr>
            <a:r>
              <a:rPr lang="en-GB" sz="2800" dirty="0">
                <a:latin typeface="+mj-lt"/>
              </a:rPr>
              <a:t>	</a:t>
            </a:r>
            <a:r>
              <a:rPr lang="en-GB" sz="2800" dirty="0" smtClean="0">
                <a:latin typeface="+mj-lt"/>
              </a:rPr>
              <a:t>	   7)</a:t>
            </a:r>
          </a:p>
          <a:p>
            <a:pPr marL="0" indent="0" algn="ctr">
              <a:buNone/>
            </a:pPr>
            <a:r>
              <a:rPr lang="en-GB" sz="2800" dirty="0" smtClean="0">
                <a:latin typeface="+mj-lt"/>
              </a:rPr>
              <a:t>e.g. Force is a vector!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19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132856"/>
            <a:ext cx="9144000" cy="1307976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GB" sz="7200" dirty="0" smtClean="0">
                <a:latin typeface="+mj-lt"/>
              </a:rPr>
              <a:t>A</a:t>
            </a:r>
            <a:r>
              <a:rPr lang="en-GB" sz="7200" dirty="0">
                <a:latin typeface="+mj-lt"/>
              </a:rPr>
              <a:t> </a:t>
            </a:r>
            <a:r>
              <a:rPr lang="en-GB" sz="7200" b="1" dirty="0">
                <a:latin typeface="+mj-lt"/>
              </a:rPr>
              <a:t>matrix</a:t>
            </a:r>
            <a:r>
              <a:rPr lang="en-GB" sz="7200" dirty="0">
                <a:latin typeface="+mj-lt"/>
              </a:rPr>
              <a:t> is an </a:t>
            </a:r>
            <a:r>
              <a:rPr lang="en-GB" sz="7200" b="1" dirty="0">
                <a:latin typeface="+mj-lt"/>
              </a:rPr>
              <a:t>array</a:t>
            </a:r>
            <a:r>
              <a:rPr lang="en-GB" sz="7200" dirty="0">
                <a:latin typeface="+mj-lt"/>
              </a:rPr>
              <a:t> of numbers (one or more rows, one or more columns).</a:t>
            </a:r>
            <a:endParaRPr lang="en-US" sz="7200" dirty="0">
              <a:latin typeface="+mj-lt"/>
            </a:endParaRPr>
          </a:p>
        </p:txBody>
      </p:sp>
      <p:pic>
        <p:nvPicPr>
          <p:cNvPr id="1026" name="Picture 2" descr="Image result for matrix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3140968"/>
            <a:ext cx="42862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1804" y="1988840"/>
            <a:ext cx="10729192" cy="1307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400" dirty="0">
                <a:latin typeface="+mj-lt"/>
              </a:rPr>
              <a:t>A matrix can be used to represent an image</a:t>
            </a:r>
            <a:r>
              <a:rPr lang="en-GB" sz="3400" dirty="0" smtClean="0">
                <a:latin typeface="+mj-lt"/>
              </a:rPr>
              <a:t>!</a:t>
            </a:r>
          </a:p>
          <a:p>
            <a:pPr marL="0" indent="0" algn="ctr">
              <a:buNone/>
            </a:pPr>
            <a:r>
              <a:rPr lang="en-GB" sz="3400" dirty="0" smtClean="0">
                <a:latin typeface="+mj-lt"/>
              </a:rPr>
              <a:t>Remember previous lecture?</a:t>
            </a:r>
            <a:endParaRPr lang="en-US" sz="3400" dirty="0">
              <a:latin typeface="+mj-lt"/>
            </a:endParaRPr>
          </a:p>
        </p:txBody>
      </p:sp>
      <p:pic>
        <p:nvPicPr>
          <p:cNvPr id="5" name="Picture 4" descr="Image result for binary image 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02" y="3429000"/>
            <a:ext cx="4547196" cy="313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6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61191"/>
            <a:ext cx="9143998" cy="1020762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5662364" y="2564904"/>
            <a:ext cx="1008112" cy="1728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600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5774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138</TotalTime>
  <Words>22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Image Processing &amp; Computer Vision</vt:lpstr>
      <vt:lpstr>Scalars</vt:lpstr>
      <vt:lpstr>Vectors</vt:lpstr>
      <vt:lpstr>Matrices</vt:lpstr>
      <vt:lpstr>Matrices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&amp; Computer Vision</dc:title>
  <dc:creator>Elly</dc:creator>
  <cp:lastModifiedBy>Elaine Farrugia</cp:lastModifiedBy>
  <cp:revision>45</cp:revision>
  <cp:lastPrinted>2019-09-29T13:57:53Z</cp:lastPrinted>
  <dcterms:created xsi:type="dcterms:W3CDTF">2019-09-23T12:32:50Z</dcterms:created>
  <dcterms:modified xsi:type="dcterms:W3CDTF">2020-10-01T12:52:08Z</dcterms:modified>
</cp:coreProperties>
</file>