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28"/>
  </p:notesMasterIdLst>
  <p:handoutMasterIdLst>
    <p:handoutMasterId r:id="rId29"/>
  </p:handoutMasterIdLst>
  <p:sldIdLst>
    <p:sldId id="282" r:id="rId5"/>
    <p:sldId id="283" r:id="rId6"/>
    <p:sldId id="328" r:id="rId7"/>
    <p:sldId id="326" r:id="rId8"/>
    <p:sldId id="327" r:id="rId9"/>
    <p:sldId id="329" r:id="rId10"/>
    <p:sldId id="330" r:id="rId11"/>
    <p:sldId id="331" r:id="rId12"/>
    <p:sldId id="345" r:id="rId13"/>
    <p:sldId id="334" r:id="rId14"/>
    <p:sldId id="332" r:id="rId15"/>
    <p:sldId id="337" r:id="rId16"/>
    <p:sldId id="338" r:id="rId17"/>
    <p:sldId id="339" r:id="rId18"/>
    <p:sldId id="343" r:id="rId19"/>
    <p:sldId id="340" r:id="rId20"/>
    <p:sldId id="348" r:id="rId21"/>
    <p:sldId id="344" r:id="rId22"/>
    <p:sldId id="341" r:id="rId23"/>
    <p:sldId id="342" r:id="rId24"/>
    <p:sldId id="346" r:id="rId25"/>
    <p:sldId id="347" r:id="rId26"/>
    <p:sldId id="325" r:id="rId2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DD304-3347-C50E-6C4C-F45E682171F0}" v="1" dt="2019-09-26T11:30:15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7" d="100"/>
          <a:sy n="67" d="100"/>
        </p:scale>
        <p:origin x="7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Relationship Id="rId7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Vassallo" userId="S::elaine.vassallo@mcast.edu.mt::aec4b846-087c-4b36-a852-3a3c0cb152ea" providerId="AD" clId="Web-{787DD304-3347-C50E-6C4C-F45E682171F0}"/>
    <pc:docChg chg="addSld">
      <pc:chgData name="Elaine Vassallo" userId="S::elaine.vassallo@mcast.edu.mt::aec4b846-087c-4b36-a852-3a3c0cb152ea" providerId="AD" clId="Web-{787DD304-3347-C50E-6C4C-F45E682171F0}" dt="2019-09-26T11:30:15.248" v="0"/>
      <pc:docMkLst>
        <pc:docMk/>
      </pc:docMkLst>
      <pc:sldChg chg="new">
        <pc:chgData name="Elaine Vassallo" userId="S::elaine.vassallo@mcast.edu.mt::aec4b846-087c-4b36-a852-3a3c0cb152ea" providerId="AD" clId="Web-{787DD304-3347-C50E-6C4C-F45E682171F0}" dt="2019-09-26T11:30:15.248" v="0"/>
        <pc:sldMkLst>
          <pc:docMk/>
          <pc:sldMk cId="3750547232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630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6" y="1"/>
            <a:ext cx="2945659" cy="498630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r">
              <a:defRPr sz="1100"/>
            </a:lvl1pPr>
          </a:lstStyle>
          <a:p>
            <a:fld id="{2DD35746-F76D-4334-8292-8BF5D71E8D85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8629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6" y="9428010"/>
            <a:ext cx="2945659" cy="498629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r">
              <a:defRPr sz="1100"/>
            </a:lvl1pPr>
          </a:lstStyle>
          <a:p>
            <a:fld id="{26F3A4AE-BA0D-4BA8-AAD3-654B5D42C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99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56904-3CC7-43EC-A949-0ED97FF27B3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649E-6BB4-4838-90B7-66ED993D7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3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6649E-6BB4-4838-90B7-66ED993D7D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73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6649E-6BB4-4838-90B7-66ED993D7D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6649E-6BB4-4838-90B7-66ED993D7D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8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6649E-6BB4-4838-90B7-66ED993D7D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4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6649E-6BB4-4838-90B7-66ED993D7D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6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62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5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4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555419"/>
            <a:ext cx="4495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spc="-5" dirty="0" smtClean="0"/>
              <a:t>Edge Detection</a:t>
            </a:r>
            <a:endParaRPr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err="1" smtClean="0"/>
              <a:t>Sobel</a:t>
            </a:r>
            <a:r>
              <a:rPr lang="en-GB" sz="3600" spc="-5" dirty="0" smtClean="0"/>
              <a:t> Operator</a:t>
            </a:r>
            <a:endParaRPr sz="3600" dirty="0"/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05" y="18288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235655" y="5791200"/>
            <a:ext cx="990600" cy="2286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smtClean="0"/>
              <a:t>original</a:t>
            </a:r>
            <a:endParaRPr lang="en-GB" sz="1400" dirty="0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7696200" y="5791200"/>
            <a:ext cx="990600" cy="2286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err="1" smtClean="0"/>
              <a:t>sobel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621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err="1" smtClean="0"/>
              <a:t>Sobel</a:t>
            </a:r>
            <a:r>
              <a:rPr lang="en-GB" sz="3600" spc="-5" dirty="0" smtClean="0"/>
              <a:t> Operator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756310" y="1676400"/>
            <a:ext cx="10820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+mj-lt"/>
                <a:ea typeface="+mj-ea"/>
                <a:cs typeface="+mj-cs"/>
              </a:rPr>
              <a:t>Pros</a:t>
            </a:r>
          </a:p>
          <a:p>
            <a:pPr marL="900113" lvl="1" indent="-442913">
              <a:buFont typeface="Arial" panose="020B0604020202020204" pitchFamily="34" charset="0"/>
              <a:buChar char="•"/>
            </a:pPr>
            <a:r>
              <a:rPr lang="en-GB" sz="2800" dirty="0" smtClean="0"/>
              <a:t>relatively </a:t>
            </a:r>
            <a:r>
              <a:rPr lang="en-GB" sz="2800" dirty="0"/>
              <a:t>inexpensive in terms of computations.</a:t>
            </a:r>
          </a:p>
          <a:p>
            <a:endParaRPr lang="en-GB" sz="2800" dirty="0" smtClean="0">
              <a:latin typeface="+mj-lt"/>
              <a:ea typeface="+mj-ea"/>
              <a:cs typeface="+mj-cs"/>
            </a:endParaRPr>
          </a:p>
          <a:p>
            <a:r>
              <a:rPr lang="en-GB" sz="2800" dirty="0" smtClean="0">
                <a:latin typeface="+mj-lt"/>
                <a:ea typeface="+mj-ea"/>
                <a:cs typeface="+mj-cs"/>
              </a:rPr>
              <a:t>Cons </a:t>
            </a:r>
          </a:p>
          <a:p>
            <a:pPr lvl="1" indent="442913">
              <a:buFont typeface="Arial" panose="020B0604020202020204" pitchFamily="34" charset="0"/>
              <a:buChar char="•"/>
            </a:pPr>
            <a:r>
              <a:rPr lang="en-GB" sz="2800" dirty="0" smtClean="0">
                <a:ea typeface="+mj-ea"/>
                <a:cs typeface="+mj-cs"/>
              </a:rPr>
              <a:t> poor </a:t>
            </a:r>
            <a:r>
              <a:rPr lang="en-GB" sz="2800" dirty="0">
                <a:ea typeface="+mj-ea"/>
                <a:cs typeface="+mj-cs"/>
              </a:rPr>
              <a:t>Localization, which means you will see many edges </a:t>
            </a:r>
            <a:r>
              <a:rPr lang="en-GB" sz="2800" dirty="0" smtClean="0">
                <a:ea typeface="+mj-ea"/>
                <a:cs typeface="+mj-cs"/>
              </a:rPr>
              <a:t>which actually could have been reduced to only 1 edge.</a:t>
            </a:r>
          </a:p>
          <a:p>
            <a:endParaRPr lang="en-GB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15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err="1" smtClean="0"/>
              <a:t>Laplacian</a:t>
            </a:r>
            <a:r>
              <a:rPr lang="en-GB" sz="3600" spc="-5" dirty="0" smtClean="0"/>
              <a:t> Operator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10972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Unlike the </a:t>
            </a:r>
            <a:r>
              <a:rPr lang="en-GB" sz="2800" dirty="0" err="1"/>
              <a:t>Sobel</a:t>
            </a:r>
            <a:r>
              <a:rPr lang="en-GB" sz="2800" dirty="0"/>
              <a:t> </a:t>
            </a:r>
            <a:r>
              <a:rPr lang="en-GB" sz="2800" dirty="0" smtClean="0"/>
              <a:t>edge detector, </a:t>
            </a:r>
            <a:r>
              <a:rPr lang="en-GB" sz="2800" dirty="0"/>
              <a:t>the </a:t>
            </a:r>
            <a:r>
              <a:rPr lang="en-GB" sz="2800" dirty="0" err="1"/>
              <a:t>Laplacian</a:t>
            </a:r>
            <a:r>
              <a:rPr lang="en-GB" sz="2800" dirty="0"/>
              <a:t> edge detector uses only one </a:t>
            </a:r>
            <a:r>
              <a:rPr lang="en-GB" sz="2800" dirty="0" smtClean="0"/>
              <a:t>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 smtClean="0"/>
              <a:t>Sobel</a:t>
            </a:r>
            <a:r>
              <a:rPr lang="en-GB" sz="2800" dirty="0" smtClean="0"/>
              <a:t> measures </a:t>
            </a:r>
            <a:r>
              <a:rPr lang="en-GB" sz="2800" dirty="0"/>
              <a:t>the slope while the </a:t>
            </a:r>
            <a:r>
              <a:rPr lang="en-GB" sz="2800" b="1" dirty="0" err="1"/>
              <a:t>Laplacian</a:t>
            </a:r>
            <a:r>
              <a:rPr lang="en-GB" sz="2800" dirty="0"/>
              <a:t> measures the change of the slope. 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These kernels are </a:t>
            </a:r>
            <a:r>
              <a:rPr lang="en-GB" sz="2800" dirty="0"/>
              <a:t>very sensitive to noise. To correct this, the image is often Gaussian smoothed before applying the </a:t>
            </a:r>
            <a:r>
              <a:rPr lang="en-GB" sz="2800" dirty="0" err="1"/>
              <a:t>Laplacian</a:t>
            </a:r>
            <a:r>
              <a:rPr lang="en-GB" sz="2800" dirty="0"/>
              <a:t> filter.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Two </a:t>
            </a:r>
            <a:r>
              <a:rPr lang="en-GB" sz="2800" dirty="0"/>
              <a:t>commonly used small kernels are:</a:t>
            </a:r>
            <a:endParaRPr lang="en-GB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95800"/>
            <a:ext cx="4461261" cy="195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err="1" smtClean="0"/>
              <a:t>Laplacian</a:t>
            </a:r>
            <a:r>
              <a:rPr lang="en-GB" sz="3600" spc="-5" dirty="0" smtClean="0"/>
              <a:t> Operator</a:t>
            </a:r>
            <a:endParaRPr sz="3600" dirty="0"/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05" y="18288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235655" y="5791200"/>
            <a:ext cx="990600" cy="2286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smtClean="0"/>
              <a:t>original</a:t>
            </a:r>
            <a:endParaRPr lang="en-GB" sz="1400" dirty="0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7391400" y="5791200"/>
            <a:ext cx="990600" cy="2286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err="1" smtClean="0"/>
              <a:t>Laplacian</a:t>
            </a:r>
            <a:endParaRPr lang="en-GB" sz="1400" dirty="0"/>
          </a:p>
        </p:txBody>
      </p:sp>
      <p:pic>
        <p:nvPicPr>
          <p:cNvPr id="1331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err="1" smtClean="0"/>
              <a:t>Laplacian</a:t>
            </a:r>
            <a:r>
              <a:rPr lang="en-GB" sz="3600" spc="-5" dirty="0" smtClean="0"/>
              <a:t> Operator</a:t>
            </a:r>
            <a:endParaRPr sz="3600" dirty="0"/>
          </a:p>
        </p:txBody>
      </p:sp>
      <p:sp>
        <p:nvSpPr>
          <p:cNvPr id="5" name="Rectangle 4"/>
          <p:cNvSpPr/>
          <p:nvPr/>
        </p:nvSpPr>
        <p:spPr>
          <a:xfrm>
            <a:off x="756310" y="1676400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+mj-lt"/>
                <a:ea typeface="+mj-ea"/>
                <a:cs typeface="+mj-cs"/>
              </a:rPr>
              <a:t>Pros</a:t>
            </a:r>
          </a:p>
          <a:p>
            <a:pPr marL="900113" lvl="1" indent="-442913">
              <a:buFont typeface="Arial" panose="020B0604020202020204" pitchFamily="34" charset="0"/>
              <a:buChar char="•"/>
            </a:pPr>
            <a:r>
              <a:rPr lang="en-GB" sz="2800" dirty="0"/>
              <a:t>e</a:t>
            </a:r>
            <a:r>
              <a:rPr lang="en-GB" sz="2800" dirty="0" smtClean="0"/>
              <a:t>ven more inexpensive </a:t>
            </a:r>
            <a:r>
              <a:rPr lang="en-GB" sz="2800" dirty="0"/>
              <a:t>in terms of </a:t>
            </a:r>
            <a:r>
              <a:rPr lang="en-GB" sz="2800" dirty="0" smtClean="0"/>
              <a:t>computations than </a:t>
            </a:r>
            <a:r>
              <a:rPr lang="en-GB" sz="2800" dirty="0" err="1" smtClean="0"/>
              <a:t>Sobel</a:t>
            </a:r>
            <a:endParaRPr lang="en-GB" sz="2800" dirty="0"/>
          </a:p>
          <a:p>
            <a:endParaRPr lang="en-GB" sz="2800" dirty="0" smtClean="0">
              <a:latin typeface="+mj-lt"/>
              <a:ea typeface="+mj-ea"/>
              <a:cs typeface="+mj-cs"/>
            </a:endParaRPr>
          </a:p>
          <a:p>
            <a:r>
              <a:rPr lang="en-GB" sz="2800" dirty="0" smtClean="0">
                <a:latin typeface="+mj-lt"/>
                <a:ea typeface="+mj-ea"/>
                <a:cs typeface="+mj-cs"/>
              </a:rPr>
              <a:t>Cons </a:t>
            </a:r>
          </a:p>
          <a:p>
            <a:pPr lvl="1" indent="442913">
              <a:buFont typeface="Arial" panose="020B0604020202020204" pitchFamily="34" charset="0"/>
              <a:buChar char="•"/>
            </a:pPr>
            <a:r>
              <a:rPr lang="en-GB" sz="2800" dirty="0" smtClean="0">
                <a:ea typeface="+mj-ea"/>
                <a:cs typeface="+mj-cs"/>
              </a:rPr>
              <a:t> </a:t>
            </a:r>
            <a:r>
              <a:rPr lang="en-GB" sz="2800" dirty="0"/>
              <a:t>poor localization as well</a:t>
            </a:r>
          </a:p>
          <a:p>
            <a:pPr lvl="1" indent="442913">
              <a:buFont typeface="Arial" panose="020B0604020202020204" pitchFamily="34" charset="0"/>
              <a:buChar char="•"/>
            </a:pPr>
            <a:r>
              <a:rPr lang="en-GB" sz="2800" dirty="0"/>
              <a:t>and highly sensitive to noise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993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Canny Operator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probably </a:t>
            </a:r>
            <a:r>
              <a:rPr lang="en-GB" sz="2800" dirty="0"/>
              <a:t>the most commonly used and most effective </a:t>
            </a:r>
            <a:r>
              <a:rPr lang="en-GB" sz="2800" dirty="0" smtClean="0"/>
              <a:t>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</a:t>
            </a:r>
            <a:r>
              <a:rPr lang="en-GB" sz="2800" dirty="0" smtClean="0"/>
              <a:t>lso most complex!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Steps involved: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Smooth </a:t>
            </a:r>
            <a:r>
              <a:rPr lang="en-GB" sz="2800" dirty="0"/>
              <a:t>the image </a:t>
            </a:r>
            <a:r>
              <a:rPr lang="en-GB" sz="2000" dirty="0" smtClean="0"/>
              <a:t>(with </a:t>
            </a:r>
            <a:r>
              <a:rPr lang="en-GB" sz="2000" dirty="0"/>
              <a:t>a Gaussian </a:t>
            </a:r>
            <a:r>
              <a:rPr lang="en-GB" sz="2000" dirty="0" smtClean="0"/>
              <a:t>filter) </a:t>
            </a:r>
            <a:r>
              <a:rPr lang="en-GB" sz="2800" dirty="0"/>
              <a:t>to reduce </a:t>
            </a:r>
            <a:r>
              <a:rPr lang="en-GB" sz="2800" dirty="0" smtClean="0"/>
              <a:t>noise </a:t>
            </a:r>
            <a:r>
              <a:rPr lang="en-GB" sz="2400" dirty="0" smtClean="0"/>
              <a:t>(already covered)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Compute </a:t>
            </a:r>
            <a:r>
              <a:rPr lang="en-GB" sz="2800" dirty="0"/>
              <a:t>gradient </a:t>
            </a:r>
            <a:r>
              <a:rPr lang="en-GB" sz="2800" dirty="0" smtClean="0"/>
              <a:t>using </a:t>
            </a:r>
            <a:r>
              <a:rPr lang="en-GB" sz="2800" dirty="0" err="1" smtClean="0"/>
              <a:t>Sobel</a:t>
            </a:r>
            <a:r>
              <a:rPr lang="en-GB" sz="2800" dirty="0" smtClean="0"/>
              <a:t> </a:t>
            </a:r>
            <a:r>
              <a:rPr lang="en-GB" sz="2400" dirty="0"/>
              <a:t>(already covered)</a:t>
            </a:r>
            <a:endParaRPr lang="en-GB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Non-maximum suppression </a:t>
            </a:r>
            <a:r>
              <a:rPr lang="en-GB" sz="2400" dirty="0"/>
              <a:t>(more to come)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err="1" smtClean="0"/>
              <a:t>Tresholding</a:t>
            </a:r>
            <a:r>
              <a:rPr lang="en-GB" sz="2800" dirty="0" smtClean="0"/>
              <a:t> </a:t>
            </a:r>
            <a:r>
              <a:rPr lang="en-GB" sz="2400" dirty="0"/>
              <a:t>(more to come</a:t>
            </a:r>
            <a:r>
              <a:rPr lang="en-GB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Hysteresis </a:t>
            </a:r>
            <a:r>
              <a:rPr lang="en-GB" sz="2400" dirty="0"/>
              <a:t>(more to come)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357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Canny Operator - </a:t>
            </a:r>
            <a:r>
              <a:rPr lang="en-GB" sz="2800" spc="-5" dirty="0" smtClean="0"/>
              <a:t>Non-maximum suppression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1097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This step attempts to reduce the number of detected edges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Those that do not meet certain criteria are suppressed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After </a:t>
            </a:r>
            <a:r>
              <a:rPr lang="en-GB" sz="2800" dirty="0"/>
              <a:t>this step we </a:t>
            </a:r>
            <a:r>
              <a:rPr lang="en-GB" sz="2800" dirty="0" smtClean="0"/>
              <a:t>should have thinner looking edges (less clutter)</a:t>
            </a:r>
            <a:endParaRPr lang="en-GB" sz="2800" dirty="0"/>
          </a:p>
        </p:txBody>
      </p:sp>
      <p:pic>
        <p:nvPicPr>
          <p:cNvPr id="18438" name="Picture 6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65" y="3200400"/>
            <a:ext cx="4769180" cy="35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27265" y="4562813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Before suppression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8153400" y="4562813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After suppression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64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Canny Operator - </a:t>
            </a:r>
            <a:r>
              <a:rPr lang="en-GB" sz="2800" spc="-5" dirty="0" err="1" smtClean="0"/>
              <a:t>Tresholding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457200" y="1413968"/>
            <a:ext cx="1097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Identifying </a:t>
            </a:r>
            <a:r>
              <a:rPr lang="en-GB" sz="2800" dirty="0"/>
              <a:t>3 kinds of pixels: strong, weak, and non-relevant: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Strong pixels are pixels that have </a:t>
            </a:r>
            <a:r>
              <a:rPr lang="en-GB" sz="2800" dirty="0" smtClean="0"/>
              <a:t>a high intensity (very important)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Weak pixels are pixels that have </a:t>
            </a:r>
            <a:r>
              <a:rPr lang="en-GB" sz="2800" dirty="0" smtClean="0"/>
              <a:t>medium intensity (a bit important)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Other pixels are considered as non-relevant for the </a:t>
            </a:r>
            <a:r>
              <a:rPr lang="en-GB" sz="2800" dirty="0" smtClean="0"/>
              <a:t>edge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927265" y="4562813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Before </a:t>
            </a:r>
            <a:r>
              <a:rPr lang="en-GB" sz="2000" dirty="0" err="1" smtClean="0"/>
              <a:t>tresholding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8148637" y="4147315"/>
            <a:ext cx="327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After </a:t>
            </a:r>
            <a:r>
              <a:rPr lang="en-GB" sz="2000" dirty="0" err="1" smtClean="0"/>
              <a:t>tresholding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Strong pixels -&gt; white</a:t>
            </a:r>
          </a:p>
          <a:p>
            <a:r>
              <a:rPr lang="en-GB" sz="2000" dirty="0" smtClean="0"/>
              <a:t>Weak pixels   -&gt; grey</a:t>
            </a:r>
          </a:p>
          <a:p>
            <a:r>
              <a:rPr lang="en-GB" sz="2000" dirty="0" smtClean="0"/>
              <a:t>Others             -&gt; removed!</a:t>
            </a:r>
            <a:endParaRPr lang="en-GB" sz="2000" dirty="0"/>
          </a:p>
        </p:txBody>
      </p:sp>
      <p:pic>
        <p:nvPicPr>
          <p:cNvPr id="2457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73957"/>
            <a:ext cx="4314825" cy="30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4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Canny Operator - </a:t>
            </a:r>
            <a:r>
              <a:rPr lang="en-GB" sz="2800" spc="-5" dirty="0" smtClean="0"/>
              <a:t>Hysteresis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transforming weak pixels into strong ones, if and only if at least one of the pixels around the one being processed is a strong </a:t>
            </a:r>
            <a:r>
              <a:rPr lang="en-GB" sz="2800" dirty="0" smtClean="0"/>
              <a:t>one</a:t>
            </a:r>
            <a:endParaRPr lang="en-GB" sz="2800" dirty="0"/>
          </a:p>
        </p:txBody>
      </p:sp>
      <p:pic>
        <p:nvPicPr>
          <p:cNvPr id="2253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638800" cy="39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4174712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Before hysteresis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9296400" y="3713047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After hysteresis</a:t>
            </a:r>
          </a:p>
          <a:p>
            <a:endParaRPr lang="en-GB" sz="2000" dirty="0"/>
          </a:p>
          <a:p>
            <a:r>
              <a:rPr lang="en-GB" sz="2000" dirty="0" smtClean="0"/>
              <a:t>Note: grey gone</a:t>
            </a:r>
          </a:p>
          <a:p>
            <a:r>
              <a:rPr lang="en-GB" sz="2000" dirty="0" smtClean="0"/>
              <a:t>(only </a:t>
            </a:r>
            <a:r>
              <a:rPr lang="en-GB" sz="2000" dirty="0" err="1" smtClean="0"/>
              <a:t>b&amp;w</a:t>
            </a:r>
            <a:r>
              <a:rPr lang="en-GB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8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Canny Operator</a:t>
            </a:r>
            <a:endParaRPr sz="3600" dirty="0"/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05" y="18288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235655" y="5791200"/>
            <a:ext cx="990600" cy="2286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smtClean="0"/>
              <a:t>original</a:t>
            </a:r>
            <a:endParaRPr lang="en-GB" sz="1400" dirty="0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7391400" y="5791200"/>
            <a:ext cx="990600" cy="2286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smtClean="0"/>
              <a:t>Canny</a:t>
            </a:r>
            <a:endParaRPr lang="en-GB" sz="1400" dirty="0"/>
          </a:p>
        </p:txBody>
      </p:sp>
      <p:pic>
        <p:nvPicPr>
          <p:cNvPr id="17410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828799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70922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What is an edge?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1840814"/>
            <a:ext cx="1011999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800" dirty="0"/>
              <a:t>An edge is a place of rapid change in the image intensity </a:t>
            </a:r>
            <a:r>
              <a:rPr lang="en-GB" sz="2800" dirty="0" smtClean="0"/>
              <a:t>function.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026" name="Picture 2" descr="How to implement Sobel edge detection using Python from scratch adeveloperdiary.com sob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66"/>
          <a:stretch/>
        </p:blipFill>
        <p:spPr bwMode="auto">
          <a:xfrm>
            <a:off x="3124200" y="2514600"/>
            <a:ext cx="4991100" cy="34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60467" y="6062959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"/>
              </a:rPr>
              <a:t>http://stanford.edu/</a:t>
            </a:r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Canny Operator</a:t>
            </a:r>
            <a:endParaRPr sz="3600" dirty="0"/>
          </a:p>
        </p:txBody>
      </p:sp>
      <p:sp>
        <p:nvSpPr>
          <p:cNvPr id="5" name="Rectangle 4"/>
          <p:cNvSpPr/>
          <p:nvPr/>
        </p:nvSpPr>
        <p:spPr>
          <a:xfrm>
            <a:off x="756310" y="1676400"/>
            <a:ext cx="10820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+mj-lt"/>
                <a:ea typeface="+mj-ea"/>
                <a:cs typeface="+mj-cs"/>
              </a:rPr>
              <a:t>Pros</a:t>
            </a:r>
          </a:p>
          <a:p>
            <a:pPr marL="900113" lvl="1" indent="-442913">
              <a:buFont typeface="Arial" panose="020B0604020202020204" pitchFamily="34" charset="0"/>
              <a:buChar char="•"/>
            </a:pPr>
            <a:r>
              <a:rPr lang="en-GB" sz="2800" dirty="0"/>
              <a:t>s</a:t>
            </a:r>
            <a:r>
              <a:rPr lang="en-GB" sz="2800" dirty="0" smtClean="0"/>
              <a:t>olves most problems of other edge detection algorithms</a:t>
            </a:r>
          </a:p>
          <a:p>
            <a:pPr marL="900113" lvl="1" indent="-442913">
              <a:buFont typeface="Arial" panose="020B0604020202020204" pitchFamily="34" charset="0"/>
              <a:buChar char="•"/>
            </a:pPr>
            <a:r>
              <a:rPr lang="en-GB" sz="2800" dirty="0"/>
              <a:t>i</a:t>
            </a:r>
            <a:r>
              <a:rPr lang="en-GB" sz="2800" dirty="0" smtClean="0"/>
              <a:t>s better at detecting circular edges than other algorithms</a:t>
            </a:r>
            <a:endParaRPr lang="en-GB" sz="2800" dirty="0"/>
          </a:p>
          <a:p>
            <a:endParaRPr lang="en-GB" sz="2800" dirty="0" smtClean="0">
              <a:latin typeface="+mj-lt"/>
              <a:ea typeface="+mj-ea"/>
              <a:cs typeface="+mj-cs"/>
            </a:endParaRPr>
          </a:p>
          <a:p>
            <a:r>
              <a:rPr lang="en-GB" sz="2800" dirty="0" smtClean="0">
                <a:latin typeface="+mj-lt"/>
                <a:ea typeface="+mj-ea"/>
                <a:cs typeface="+mj-cs"/>
              </a:rPr>
              <a:t>Cons </a:t>
            </a:r>
          </a:p>
          <a:p>
            <a:pPr lvl="1" indent="442913">
              <a:buFont typeface="Arial" panose="020B0604020202020204" pitchFamily="34" charset="0"/>
              <a:buChar char="•"/>
            </a:pPr>
            <a:r>
              <a:rPr lang="en-GB" sz="2800" dirty="0" smtClean="0">
                <a:ea typeface="+mj-ea"/>
                <a:cs typeface="+mj-cs"/>
              </a:rPr>
              <a:t> more computationally expensive</a:t>
            </a:r>
          </a:p>
          <a:p>
            <a:endParaRPr lang="en-GB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861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Which??</a:t>
            </a:r>
            <a:endParaRPr sz="3600" dirty="0"/>
          </a:p>
        </p:txBody>
      </p:sp>
      <p:sp>
        <p:nvSpPr>
          <p:cNvPr id="5" name="Rectangle 4"/>
          <p:cNvSpPr/>
          <p:nvPr/>
        </p:nvSpPr>
        <p:spPr>
          <a:xfrm>
            <a:off x="756310" y="1676400"/>
            <a:ext cx="1082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+mj-lt"/>
                <a:ea typeface="+mj-ea"/>
                <a:cs typeface="+mj-cs"/>
              </a:rPr>
              <a:t>So which edge algorithm is best to use depends heavily on the application.</a:t>
            </a:r>
          </a:p>
          <a:p>
            <a:endParaRPr lang="en-GB" sz="2800" dirty="0">
              <a:latin typeface="+mj-lt"/>
              <a:ea typeface="+mj-ea"/>
              <a:cs typeface="+mj-cs"/>
            </a:endParaRPr>
          </a:p>
          <a:p>
            <a:r>
              <a:rPr lang="en-GB" sz="2800" dirty="0" err="1" smtClean="0">
                <a:latin typeface="+mj-lt"/>
                <a:ea typeface="+mj-ea"/>
                <a:cs typeface="+mj-cs"/>
              </a:rPr>
              <a:t>Sobel</a:t>
            </a:r>
            <a:r>
              <a:rPr lang="en-GB" sz="2800" dirty="0" smtClean="0">
                <a:latin typeface="+mj-lt"/>
                <a:ea typeface="+mj-ea"/>
                <a:cs typeface="+mj-cs"/>
              </a:rPr>
              <a:t> and </a:t>
            </a:r>
            <a:r>
              <a:rPr lang="en-GB" sz="2800" dirty="0" err="1" smtClean="0">
                <a:latin typeface="+mj-lt"/>
                <a:ea typeface="+mj-ea"/>
                <a:cs typeface="+mj-cs"/>
              </a:rPr>
              <a:t>Laplacian</a:t>
            </a:r>
            <a:r>
              <a:rPr lang="en-GB" sz="2800" dirty="0" smtClean="0">
                <a:latin typeface="+mj-lt"/>
                <a:ea typeface="+mj-ea"/>
                <a:cs typeface="+mj-cs"/>
              </a:rPr>
              <a:t> are faster but Canny usually gives best results.</a:t>
            </a:r>
          </a:p>
          <a:p>
            <a:endParaRPr lang="en-GB" sz="2800" dirty="0">
              <a:latin typeface="+mj-lt"/>
              <a:ea typeface="+mj-ea"/>
              <a:cs typeface="+mj-cs"/>
            </a:endParaRPr>
          </a:p>
          <a:p>
            <a:endParaRPr lang="en-GB" sz="2800" dirty="0" smtClean="0">
              <a:ea typeface="+mj-ea"/>
              <a:cs typeface="+mj-cs"/>
            </a:endParaRPr>
          </a:p>
          <a:p>
            <a:endParaRPr lang="en-GB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27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Suggested Read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756310" y="1600200"/>
            <a:ext cx="10826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https://comp.utm.my/wp-content/uploads/2013/04/Comparison-of-Canny-and-Sobel-Edge-Detection-in-MRI-Images.pdf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057400"/>
            <a:ext cx="3733800" cy="45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2667000"/>
            <a:ext cx="57092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Questi</a:t>
            </a:r>
            <a:r>
              <a:rPr sz="4000" dirty="0"/>
              <a:t>o</a:t>
            </a:r>
            <a:r>
              <a:rPr sz="4000" spc="-10" dirty="0"/>
              <a:t>ns</a:t>
            </a:r>
            <a:r>
              <a:rPr sz="4000" spc="-10" dirty="0" smtClean="0"/>
              <a:t>?</a:t>
            </a:r>
            <a:r>
              <a:rPr lang="en-GB" sz="4000" spc="-10" dirty="0" smtClean="0"/>
              <a:t/>
            </a:r>
            <a:br>
              <a:rPr lang="en-GB" sz="4000" spc="-10" dirty="0" smtClean="0"/>
            </a:b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70922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Edge detection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1840814"/>
            <a:ext cx="10119994" cy="176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800" dirty="0" smtClean="0"/>
              <a:t>Is a very important step in a lot of image processing and computer vision algorithms. Edges are usually meaningful!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GB" sz="2800" dirty="0"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800" dirty="0" smtClean="0">
                <a:cs typeface="Trebuchet MS"/>
              </a:rPr>
              <a:t>Can you think of some of these applications?</a:t>
            </a:r>
            <a:endParaRPr sz="28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380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8540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Applications of Edge detection</a:t>
            </a:r>
            <a:endParaRPr sz="3600" dirty="0"/>
          </a:p>
        </p:txBody>
      </p:sp>
      <p:pic>
        <p:nvPicPr>
          <p:cNvPr id="2050" name="Picture 2" descr="Edge Detection - MATLAB &amp;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33" y="2971800"/>
            <a:ext cx="706835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742022" y="2003399"/>
            <a:ext cx="10611778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spc="-5" dirty="0" smtClean="0"/>
              <a:t>Isolating/recognising objects in image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6858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8540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Applications of Edge detection</a:t>
            </a:r>
            <a:endParaRPr sz="36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42022" y="2003399"/>
            <a:ext cx="10611778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spc="-5" dirty="0" smtClean="0"/>
              <a:t>Fingerprints</a:t>
            </a:r>
            <a:endParaRPr lang="en-GB" sz="2800" dirty="0"/>
          </a:p>
        </p:txBody>
      </p:sp>
      <p:pic>
        <p:nvPicPr>
          <p:cNvPr id="4098" name="Picture 2" descr="Results of edge detection obtained with fingerprint image: Origin image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5695950" cy="255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3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8540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Applications of Edge detection</a:t>
            </a:r>
            <a:endParaRPr sz="36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42022" y="2003399"/>
            <a:ext cx="10611778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spc="-5" dirty="0" smtClean="0"/>
              <a:t>Medical Imaging</a:t>
            </a:r>
            <a:endParaRPr lang="en-GB" sz="2800" dirty="0"/>
          </a:p>
        </p:txBody>
      </p:sp>
      <p:pic>
        <p:nvPicPr>
          <p:cNvPr id="5122" name="Picture 2" descr="A Novel MRI Brain Edge Detection Using PSOFCM Segmentation and Canny  Algorithm | Semantic Schol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7"/>
          <a:stretch/>
        </p:blipFill>
        <p:spPr bwMode="auto">
          <a:xfrm>
            <a:off x="1523536" y="2667000"/>
            <a:ext cx="90487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smtClean="0"/>
              <a:t>Different edge detection algorithms</a:t>
            </a:r>
            <a:endParaRPr sz="36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37260" y="1752600"/>
            <a:ext cx="10611778" cy="133113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spc="-5" dirty="0" err="1" smtClean="0"/>
              <a:t>Sobel</a:t>
            </a:r>
            <a:r>
              <a:rPr lang="en-GB" sz="2800" spc="-5" dirty="0" smtClean="0"/>
              <a:t> Operator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spc="-5" dirty="0" err="1" smtClean="0"/>
              <a:t>Laplacian</a:t>
            </a:r>
            <a:r>
              <a:rPr lang="en-GB" sz="2800" spc="-5" dirty="0" smtClean="0"/>
              <a:t> Operator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spc="-5" dirty="0" smtClean="0"/>
              <a:t>Canny Operator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640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err="1" smtClean="0"/>
              <a:t>Sobel</a:t>
            </a:r>
            <a:r>
              <a:rPr lang="en-GB" sz="3600" spc="-5" dirty="0" smtClean="0"/>
              <a:t> Operator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1097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  <a:ea typeface="+mj-ea"/>
                <a:cs typeface="+mj-cs"/>
              </a:rPr>
              <a:t>one </a:t>
            </a:r>
            <a:r>
              <a:rPr lang="en-GB" sz="2800" dirty="0">
                <a:latin typeface="+mj-lt"/>
                <a:ea typeface="+mj-ea"/>
                <a:cs typeface="+mj-cs"/>
              </a:rPr>
              <a:t>of the most commonly used edge </a:t>
            </a:r>
            <a:r>
              <a:rPr lang="en-GB" sz="2800" dirty="0" smtClean="0">
                <a:latin typeface="+mj-lt"/>
                <a:ea typeface="+mj-ea"/>
                <a:cs typeface="+mj-cs"/>
              </a:rPr>
              <a:t>detectors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  <a:ea typeface="+mj-ea"/>
                <a:cs typeface="+mj-cs"/>
              </a:rPr>
              <a:t>based </a:t>
            </a:r>
            <a:r>
              <a:rPr lang="en-GB" sz="2800" dirty="0">
                <a:latin typeface="+mj-lt"/>
                <a:ea typeface="+mj-ea"/>
                <a:cs typeface="+mj-cs"/>
              </a:rPr>
              <a:t>on convolving the image with a small, separable, and integer valued filter in horizontal and vertical </a:t>
            </a:r>
            <a:r>
              <a:rPr lang="en-GB" sz="2800" dirty="0" smtClean="0">
                <a:latin typeface="+mj-lt"/>
                <a:ea typeface="+mj-ea"/>
                <a:cs typeface="+mj-cs"/>
              </a:rPr>
              <a:t>direction</a:t>
            </a:r>
            <a:endParaRPr lang="en-GB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96371"/>
            <a:ext cx="5143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8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6376"/>
            <a:ext cx="9683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5" dirty="0" err="1" smtClean="0"/>
              <a:t>Sobel</a:t>
            </a:r>
            <a:r>
              <a:rPr lang="en-GB" sz="3600" spc="-5" dirty="0" smtClean="0"/>
              <a:t> Operator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10972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In the masks, the </a:t>
            </a:r>
            <a:r>
              <a:rPr lang="en-GB" sz="2800" dirty="0" err="1" smtClean="0"/>
              <a:t>center</a:t>
            </a:r>
            <a:r>
              <a:rPr lang="en-GB" sz="2800" dirty="0" smtClean="0"/>
              <a:t> column and centre row are zeros, because it does </a:t>
            </a:r>
            <a:r>
              <a:rPr lang="en-GB" sz="2800" dirty="0"/>
              <a:t>not include the original values of an image but rather it calculates the difference of right and left pixel values around that edge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Thus increasing the sudden change of intensities and making the edge more visible</a:t>
            </a:r>
            <a:endParaRPr lang="en-GB" sz="2800" dirty="0" smtClean="0"/>
          </a:p>
          <a:p>
            <a:endParaRPr lang="en-GB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76600"/>
            <a:ext cx="5143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0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ly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Elly" id="{8D02B73F-1FF4-4652-88FA-4815247D5DEF}" vid="{17C7D0F3-AE27-41CC-96ED-A1E82136BD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0695D6DC8E648BC0F167D77F16A6A" ma:contentTypeVersion="11" ma:contentTypeDescription="Create a new document." ma:contentTypeScope="" ma:versionID="92246fb20b5b5e5adaa289d3021b9290">
  <xsd:schema xmlns:xsd="http://www.w3.org/2001/XMLSchema" xmlns:xs="http://www.w3.org/2001/XMLSchema" xmlns:p="http://schemas.microsoft.com/office/2006/metadata/properties" xmlns:ns3="69edc15a-ce2b-429c-be4e-2f25a9c62c2c" xmlns:ns4="ab96659a-2d6c-4f12-925f-c985427daded" targetNamespace="http://schemas.microsoft.com/office/2006/metadata/properties" ma:root="true" ma:fieldsID="999dd062361cb5503a1ba6ce638f1216" ns3:_="" ns4:_="">
    <xsd:import namespace="69edc15a-ce2b-429c-be4e-2f25a9c62c2c"/>
    <xsd:import namespace="ab96659a-2d6c-4f12-925f-c985427dad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dc15a-ce2b-429c-be4e-2f25a9c62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6659a-2d6c-4f12-925f-c985427dade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75C8B8-A33A-4D26-854B-2017051CB5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85B514-1F34-4A23-9797-4E4E8180743F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ab96659a-2d6c-4f12-925f-c985427daded"/>
    <ds:schemaRef ds:uri="69edc15a-ce2b-429c-be4e-2f25a9c62c2c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2CBFEC-AEF6-4356-96F2-2D1B0EA30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dc15a-ce2b-429c-be4e-2f25a9c62c2c"/>
    <ds:schemaRef ds:uri="ab96659a-2d6c-4f12-925f-c985427dad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Elly</Template>
  <TotalTime>225</TotalTime>
  <Words>538</Words>
  <Application>Microsoft Office PowerPoint</Application>
  <PresentationFormat>Widescreen</PresentationFormat>
  <Paragraphs>111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Corbel</vt:lpstr>
      <vt:lpstr>Roboto</vt:lpstr>
      <vt:lpstr>Trebuchet MS</vt:lpstr>
      <vt:lpstr>Elly</vt:lpstr>
      <vt:lpstr>Edge Detection</vt:lpstr>
      <vt:lpstr>What is an edge?</vt:lpstr>
      <vt:lpstr>Edge detection</vt:lpstr>
      <vt:lpstr>Applications of Edge detection</vt:lpstr>
      <vt:lpstr>Applications of Edge detection</vt:lpstr>
      <vt:lpstr>Applications of Edge detection</vt:lpstr>
      <vt:lpstr>Different edge detection algorithms</vt:lpstr>
      <vt:lpstr>Sobel Operator</vt:lpstr>
      <vt:lpstr>Sobel Operator</vt:lpstr>
      <vt:lpstr>Sobel Operator</vt:lpstr>
      <vt:lpstr>Sobel Operator</vt:lpstr>
      <vt:lpstr>Laplacian Operator</vt:lpstr>
      <vt:lpstr>Laplacian Operator</vt:lpstr>
      <vt:lpstr>Laplacian Operator</vt:lpstr>
      <vt:lpstr>Canny Operator</vt:lpstr>
      <vt:lpstr>Canny Operator - Non-maximum suppression</vt:lpstr>
      <vt:lpstr>Canny Operator - Tresholding</vt:lpstr>
      <vt:lpstr>Canny Operator - Hysteresis</vt:lpstr>
      <vt:lpstr>Canny Operator</vt:lpstr>
      <vt:lpstr>Canny Operator</vt:lpstr>
      <vt:lpstr>Which??</vt:lpstr>
      <vt:lpstr>Suggested Read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Development</dc:title>
  <dc:creator>Falko Skye</dc:creator>
  <cp:lastModifiedBy>Elaine Farrugia</cp:lastModifiedBy>
  <cp:revision>119</cp:revision>
  <cp:lastPrinted>2019-09-30T10:47:41Z</cp:lastPrinted>
  <dcterms:created xsi:type="dcterms:W3CDTF">2019-09-25T17:14:56Z</dcterms:created>
  <dcterms:modified xsi:type="dcterms:W3CDTF">2020-10-12T23:16:04Z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2019-09-25T00:00:00Z</vt:filetime>
  </property>
  <property fmtid="{D5CDD505-2E9C-101B-9397-08002B2CF9AE}" pid="5" name="ContentTypeId">
    <vt:lpwstr>0x010100E3E0695D6DC8E648BC0F167D77F16A6A</vt:lpwstr>
  </property>
</Properties>
</file>