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65" r:id="rId13"/>
    <p:sldId id="266" r:id="rId14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6"/>
      <p:bold r:id="rId17"/>
      <p:boldItalic r:id="rId18"/>
    </p:embeddedFon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3f3437e72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2" name="Google Shape;82;g243f3437e72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3b0aba2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cc3b0aba2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734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3b0aba2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cc3b0aba2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079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019ed715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7" name="Google Shape;207;g2b019ed715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3b1b87a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63b1b87a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3f3437e72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g243f3437e72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1ccf5c149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61ccf5c149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1ccf5c149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61ccf5c149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025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b019ed7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2b019ed7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019ed71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b019ed71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c3b0aba2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cc3b0aba2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3b0aba2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cc3b0aba2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3b0aba2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cc3b0aba2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17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012064" y="1133716"/>
            <a:ext cx="1149070" cy="574535"/>
          </a:xfrm>
          <a:custGeom>
            <a:avLst/>
            <a:gdLst/>
            <a:ahLst/>
            <a:cxnLst/>
            <a:rect l="l" t="t" r="r" b="b"/>
            <a:pathLst>
              <a:path w="2298140" h="1149070" extrusionOk="0">
                <a:moveTo>
                  <a:pt x="0" y="0"/>
                </a:moveTo>
                <a:lnTo>
                  <a:pt x="2298140" y="0"/>
                </a:lnTo>
                <a:lnTo>
                  <a:pt x="2298140" y="1149070"/>
                </a:lnTo>
                <a:lnTo>
                  <a:pt x="0" y="11490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5" name="Google Shape;85;p13"/>
          <p:cNvGrpSpPr/>
          <p:nvPr/>
        </p:nvGrpSpPr>
        <p:grpSpPr>
          <a:xfrm>
            <a:off x="1025761" y="2618071"/>
            <a:ext cx="557371" cy="557371"/>
            <a:chOff x="0" y="0"/>
            <a:chExt cx="812800" cy="812800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299DD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/>
          <p:nvPr/>
        </p:nvSpPr>
        <p:spPr>
          <a:xfrm flipH="1">
            <a:off x="1225170" y="2736035"/>
            <a:ext cx="193668" cy="321442"/>
          </a:xfrm>
          <a:custGeom>
            <a:avLst/>
            <a:gdLst/>
            <a:ahLst/>
            <a:cxnLst/>
            <a:rect l="l" t="t" r="r" b="b"/>
            <a:pathLst>
              <a:path w="387337" h="642883" extrusionOk="0">
                <a:moveTo>
                  <a:pt x="387337" y="0"/>
                </a:moveTo>
                <a:lnTo>
                  <a:pt x="0" y="0"/>
                </a:lnTo>
                <a:lnTo>
                  <a:pt x="0" y="642883"/>
                </a:lnTo>
                <a:lnTo>
                  <a:pt x="387337" y="642883"/>
                </a:lnTo>
                <a:lnTo>
                  <a:pt x="387337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9" name="Google Shape;89;p13"/>
          <p:cNvSpPr txBox="1"/>
          <p:nvPr/>
        </p:nvSpPr>
        <p:spPr>
          <a:xfrm>
            <a:off x="972473" y="1704500"/>
            <a:ext cx="6295800" cy="92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300" dirty="0">
                <a:solidFill>
                  <a:srgbClr val="8299DD"/>
                </a:solidFill>
                <a:latin typeface="Proxima Nova"/>
                <a:ea typeface="Proxima Nova"/>
                <a:cs typeface="Proxima Nova"/>
                <a:sym typeface="Proxima Nova"/>
              </a:rPr>
              <a:t>Capstone Project</a:t>
            </a:r>
            <a:endParaRPr sz="200" dirty="0"/>
          </a:p>
        </p:txBody>
      </p:sp>
      <p:sp>
        <p:nvSpPr>
          <p:cNvPr id="90" name="Google Shape;90;p13"/>
          <p:cNvSpPr/>
          <p:nvPr/>
        </p:nvSpPr>
        <p:spPr>
          <a:xfrm>
            <a:off x="7596728" y="795674"/>
            <a:ext cx="4306435" cy="2469179"/>
          </a:xfrm>
          <a:custGeom>
            <a:avLst/>
            <a:gdLst/>
            <a:ahLst/>
            <a:cxnLst/>
            <a:rect l="l" t="t" r="r" b="b"/>
            <a:pathLst>
              <a:path w="8612870" h="4938358" extrusionOk="0">
                <a:moveTo>
                  <a:pt x="0" y="0"/>
                </a:moveTo>
                <a:lnTo>
                  <a:pt x="8612871" y="0"/>
                </a:lnTo>
                <a:lnTo>
                  <a:pt x="8612871" y="4938358"/>
                </a:lnTo>
                <a:lnTo>
                  <a:pt x="0" y="4938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1" name="Google Shape;91;p13"/>
          <p:cNvSpPr txBox="1"/>
          <p:nvPr/>
        </p:nvSpPr>
        <p:spPr>
          <a:xfrm>
            <a:off x="1844026" y="2446905"/>
            <a:ext cx="5137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>
                <a:solidFill>
                  <a:srgbClr val="F4F7FB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</a:t>
            </a:r>
            <a:endParaRPr sz="700"/>
          </a:p>
        </p:txBody>
      </p:sp>
      <p:grpSp>
        <p:nvGrpSpPr>
          <p:cNvPr id="92" name="Google Shape;92;p13"/>
          <p:cNvGrpSpPr/>
          <p:nvPr/>
        </p:nvGrpSpPr>
        <p:grpSpPr>
          <a:xfrm>
            <a:off x="0" y="3745528"/>
            <a:ext cx="9143818" cy="1615159"/>
            <a:chOff x="0" y="-38100"/>
            <a:chExt cx="4816592" cy="850800"/>
          </a:xfrm>
        </p:grpSpPr>
        <p:sp>
          <p:nvSpPr>
            <p:cNvPr id="93" name="Google Shape;93;p13"/>
            <p:cNvSpPr/>
            <p:nvPr/>
          </p:nvSpPr>
          <p:spPr>
            <a:xfrm>
              <a:off x="0" y="0"/>
              <a:ext cx="4816592" cy="698281"/>
            </a:xfrm>
            <a:custGeom>
              <a:avLst/>
              <a:gdLst/>
              <a:ahLst/>
              <a:cxnLst/>
              <a:rect l="l" t="t" r="r" b="b"/>
              <a:pathLst>
                <a:path w="4816592" h="698281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698281"/>
                  </a:lnTo>
                  <a:lnTo>
                    <a:pt x="0" y="698281"/>
                  </a:lnTo>
                  <a:close/>
                </a:path>
              </a:pathLst>
            </a:custGeom>
            <a:solidFill>
              <a:srgbClr val="F4F7FB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0" y="-38100"/>
              <a:ext cx="8127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1012075" y="4169723"/>
            <a:ext cx="5073000" cy="40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 b="0" i="0" u="none" strike="noStrike" cap="none" dirty="0">
                <a:solidFill>
                  <a:srgbClr val="120A59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Presented by </a:t>
            </a:r>
            <a:r>
              <a:rPr lang="en-US" sz="1200" dirty="0">
                <a:solidFill>
                  <a:srgbClr val="120A59"/>
                </a:solidFill>
                <a:latin typeface="Proxima Nova"/>
                <a:ea typeface="Proxima Nova"/>
                <a:cs typeface="Proxima Nova"/>
                <a:sym typeface="Proxima Nova"/>
              </a:rPr>
              <a:t>Rahaf, </a:t>
            </a:r>
            <a:r>
              <a:rPr lang="en-US" sz="1200" dirty="0" err="1">
                <a:solidFill>
                  <a:srgbClr val="120A59"/>
                </a:solidFill>
                <a:latin typeface="Proxima Nova"/>
                <a:ea typeface="Proxima Nova"/>
                <a:cs typeface="Proxima Nova"/>
                <a:sym typeface="Proxima Nova"/>
              </a:rPr>
              <a:t>Ghaidaa</a:t>
            </a:r>
            <a:r>
              <a:rPr lang="en-US" sz="1200" dirty="0">
                <a:solidFill>
                  <a:srgbClr val="120A59"/>
                </a:solidFill>
                <a:latin typeface="Proxima Nova"/>
                <a:ea typeface="Proxima Nova"/>
                <a:cs typeface="Proxima Nova"/>
                <a:sym typeface="Proxima Nova"/>
              </a:rPr>
              <a:t> and Fares</a:t>
            </a:r>
            <a:endParaRPr sz="700" dirty="0"/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83" name="Google Shape;183;p19"/>
          <p:cNvSpPr txBox="1"/>
          <p:nvPr/>
        </p:nvSpPr>
        <p:spPr>
          <a:xfrm>
            <a:off x="514350" y="378323"/>
            <a:ext cx="70737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Steps</a:t>
            </a:r>
            <a:endParaRPr sz="500" dirty="0">
              <a:solidFill>
                <a:schemeClr val="lt1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5" name="Google Shape;185;p19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6" name="Google Shape;186;p19"/>
          <p:cNvSpPr txBox="1"/>
          <p:nvPr/>
        </p:nvSpPr>
        <p:spPr>
          <a:xfrm>
            <a:off x="539275" y="836326"/>
            <a:ext cx="8184900" cy="125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rgbClr val="ECECEC"/>
                </a:solidFill>
              </a:rPr>
              <a:t>3. Data Analysis: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-US" sz="1200" dirty="0">
                <a:solidFill>
                  <a:srgbClr val="ECECEC"/>
                </a:solidFill>
              </a:rPr>
              <a:t>Display items with low supply levels for each week.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870F8-56A5-8C39-C072-A239B521B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982" y="2189842"/>
            <a:ext cx="6348068" cy="22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4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83" name="Google Shape;183;p19"/>
          <p:cNvSpPr txBox="1"/>
          <p:nvPr/>
        </p:nvSpPr>
        <p:spPr>
          <a:xfrm>
            <a:off x="514350" y="378323"/>
            <a:ext cx="70737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Steps</a:t>
            </a:r>
            <a:endParaRPr sz="500" dirty="0">
              <a:solidFill>
                <a:schemeClr val="lt1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5" name="Google Shape;185;p19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6" name="Google Shape;186;p19"/>
          <p:cNvSpPr txBox="1"/>
          <p:nvPr/>
        </p:nvSpPr>
        <p:spPr>
          <a:xfrm>
            <a:off x="539275" y="836326"/>
            <a:ext cx="8184900" cy="187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rgbClr val="ECECEC"/>
                </a:solidFill>
              </a:rPr>
              <a:t>3. Data Analysis:</a:t>
            </a:r>
          </a:p>
          <a:p>
            <a:pPr marL="457200" indent="-304800">
              <a:lnSpc>
                <a:spcPct val="115000"/>
              </a:lnSpc>
              <a:spcBef>
                <a:spcPts val="1500"/>
              </a:spcBef>
              <a:buClr>
                <a:srgbClr val="ECECEC"/>
              </a:buClr>
              <a:buSzPts val="1200"/>
              <a:buFont typeface="Arial"/>
              <a:buChar char="●"/>
            </a:pPr>
            <a:r>
              <a:rPr lang="en-US" sz="1200" dirty="0">
                <a:solidFill>
                  <a:srgbClr val="ECECEC"/>
                </a:solidFill>
              </a:rPr>
              <a:t>Detect items experiencing low stock levels, along with their corresponding week and warehouse numbers, marked as "True".</a:t>
            </a:r>
            <a:endParaRPr lang="en-CA" sz="1200" dirty="0">
              <a:solidFill>
                <a:srgbClr val="ECECEC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endParaRPr lang="en-US" sz="1200" dirty="0">
              <a:solidFill>
                <a:srgbClr val="ECECE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62AAA-5798-24AE-C089-7324BD810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022" y="2348442"/>
            <a:ext cx="5385955" cy="23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10" name="Google Shape;210;p22"/>
          <p:cNvSpPr txBox="1"/>
          <p:nvPr/>
        </p:nvSpPr>
        <p:spPr>
          <a:xfrm>
            <a:off x="495475" y="407893"/>
            <a:ext cx="70737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</a:t>
            </a:r>
            <a:endParaRPr sz="700" dirty="0">
              <a:solidFill>
                <a:schemeClr val="lt1"/>
              </a:solidFill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2" name="Google Shape;212;p22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3" name="Google Shape;213;p22"/>
          <p:cNvSpPr txBox="1"/>
          <p:nvPr/>
        </p:nvSpPr>
        <p:spPr>
          <a:xfrm>
            <a:off x="495475" y="1254933"/>
            <a:ext cx="8184900" cy="3694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 dirty="0">
                <a:solidFill>
                  <a:srgbClr val="ECECEC"/>
                </a:solidFill>
              </a:rPr>
              <a:t>Areas for Improvement: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lang="en-CA" sz="1200" dirty="0">
                <a:solidFill>
                  <a:srgbClr val="ECECEC"/>
                </a:solidFill>
              </a:rPr>
              <a:t>Time Management: Optimize data processes for efficiency.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lang="en-CA" sz="1200" dirty="0">
                <a:solidFill>
                  <a:srgbClr val="ECECEC"/>
                </a:solidFill>
              </a:rPr>
              <a:t>Data Quality: Enhance data cleansing for accuracy.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lang="en-CA" sz="1200" dirty="0">
                <a:solidFill>
                  <a:srgbClr val="ECECEC"/>
                </a:solidFill>
              </a:rPr>
              <a:t>Advanced Analytics: Explore deeper insights.</a:t>
            </a:r>
            <a:endParaRPr sz="1200" dirty="0">
              <a:solidFill>
                <a:srgbClr val="ECEC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 dirty="0">
                <a:solidFill>
                  <a:srgbClr val="ECECEC"/>
                </a:solidFill>
              </a:rPr>
              <a:t>Future Improvements: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lang="en-CA" sz="1200" dirty="0">
                <a:solidFill>
                  <a:srgbClr val="ECECEC"/>
                </a:solidFill>
              </a:rPr>
              <a:t>Automation: Streamline processes for scalability.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lang="en-CA" sz="1200" dirty="0">
                <a:solidFill>
                  <a:srgbClr val="ECECEC"/>
                </a:solidFill>
              </a:rPr>
              <a:t>Scalability: Design for future growth.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lang="en-CA" sz="1200" dirty="0">
                <a:solidFill>
                  <a:srgbClr val="ECECEC"/>
                </a:solidFill>
              </a:rPr>
              <a:t>User Experience: Improve BI tool usability.</a:t>
            </a:r>
            <a:endParaRPr sz="1200" dirty="0">
              <a:solidFill>
                <a:srgbClr val="ECEC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 dirty="0">
                <a:solidFill>
                  <a:srgbClr val="ECECEC"/>
                </a:solidFill>
              </a:rPr>
              <a:t>Future Research: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lang="en-CA" sz="1200" dirty="0">
                <a:solidFill>
                  <a:srgbClr val="ECECEC"/>
                </a:solidFill>
              </a:rPr>
              <a:t>Advanced Analytics: Explore predictive modeling.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lang="en-CA" sz="1200" dirty="0">
                <a:solidFill>
                  <a:srgbClr val="ECECEC"/>
                </a:solidFill>
              </a:rPr>
              <a:t>Data Governance: Implement robust policies.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None/>
            </a:pPr>
            <a:r>
              <a:rPr lang="en-CA" sz="1200" dirty="0">
                <a:solidFill>
                  <a:srgbClr val="ECECEC"/>
                </a:solidFill>
              </a:rPr>
              <a:t>Real-Time Analytics: Investigate low-latency option</a:t>
            </a:r>
            <a:endParaRPr sz="1200" dirty="0">
              <a:solidFill>
                <a:srgbClr val="ECECE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19" name="Google Shape;219;p23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0" name="Google Shape;220;p23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1" name="Google Shape;221;p23"/>
          <p:cNvSpPr/>
          <p:nvPr/>
        </p:nvSpPr>
        <p:spPr>
          <a:xfrm>
            <a:off x="2122600" y="1856450"/>
            <a:ext cx="4983900" cy="1370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400">
                <a:solidFill>
                  <a:srgbClr val="B6D7A8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3400">
              <a:solidFill>
                <a:srgbClr val="B6D7A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B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1" name="Google Shape;101;p14"/>
          <p:cNvSpPr/>
          <p:nvPr/>
        </p:nvSpPr>
        <p:spPr>
          <a:xfrm>
            <a:off x="1012064" y="1141844"/>
            <a:ext cx="1149070" cy="574535"/>
          </a:xfrm>
          <a:custGeom>
            <a:avLst/>
            <a:gdLst/>
            <a:ahLst/>
            <a:cxnLst/>
            <a:rect l="l" t="t" r="r" b="b"/>
            <a:pathLst>
              <a:path w="2298140" h="1149070" extrusionOk="0">
                <a:moveTo>
                  <a:pt x="0" y="0"/>
                </a:moveTo>
                <a:lnTo>
                  <a:pt x="2298140" y="0"/>
                </a:lnTo>
                <a:lnTo>
                  <a:pt x="2298140" y="1149070"/>
                </a:lnTo>
                <a:lnTo>
                  <a:pt x="0" y="11490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5090079" y="1664644"/>
            <a:ext cx="3539571" cy="597597"/>
            <a:chOff x="0" y="-47625"/>
            <a:chExt cx="2701605" cy="456121"/>
          </a:xfrm>
        </p:grpSpPr>
        <p:sp>
          <p:nvSpPr>
            <p:cNvPr id="103" name="Google Shape;103;p14"/>
            <p:cNvSpPr/>
            <p:nvPr/>
          </p:nvSpPr>
          <p:spPr>
            <a:xfrm>
              <a:off x="0" y="0"/>
              <a:ext cx="2701605" cy="408496"/>
            </a:xfrm>
            <a:custGeom>
              <a:avLst/>
              <a:gdLst/>
              <a:ahLst/>
              <a:cxnLst/>
              <a:rect l="l" t="t" r="r" b="b"/>
              <a:pathLst>
                <a:path w="2701605" h="408496" extrusionOk="0">
                  <a:moveTo>
                    <a:pt x="2498405" y="0"/>
                  </a:moveTo>
                  <a:cubicBezTo>
                    <a:pt x="2610630" y="0"/>
                    <a:pt x="2701605" y="91445"/>
                    <a:pt x="2701605" y="204248"/>
                  </a:cubicBezTo>
                  <a:cubicBezTo>
                    <a:pt x="2701605" y="317051"/>
                    <a:pt x="2610630" y="408496"/>
                    <a:pt x="2498405" y="408496"/>
                  </a:cubicBezTo>
                  <a:lnTo>
                    <a:pt x="203200" y="408496"/>
                  </a:lnTo>
                  <a:cubicBezTo>
                    <a:pt x="90976" y="408496"/>
                    <a:pt x="0" y="317051"/>
                    <a:pt x="0" y="204248"/>
                  </a:cubicBezTo>
                  <a:cubicBezTo>
                    <a:pt x="0" y="91445"/>
                    <a:pt x="90976" y="0"/>
                    <a:pt x="203200" y="0"/>
                  </a:cubicBezTo>
                  <a:lnTo>
                    <a:pt x="2498405" y="0"/>
                  </a:lnTo>
                  <a:close/>
                </a:path>
              </a:pathLst>
            </a:custGeom>
            <a:solidFill>
              <a:srgbClr val="120A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5090079" y="1727041"/>
            <a:ext cx="535200" cy="535200"/>
            <a:chOff x="0" y="0"/>
            <a:chExt cx="812800" cy="812800"/>
          </a:xfrm>
        </p:grpSpPr>
        <p:sp>
          <p:nvSpPr>
            <p:cNvPr id="106" name="Google Shape;106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7DBB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76238" y="52436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b="1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02</a:t>
              </a:r>
              <a:endParaRPr sz="700" b="1"/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5090079" y="2349854"/>
            <a:ext cx="3539571" cy="597597"/>
            <a:chOff x="0" y="-47625"/>
            <a:chExt cx="2701605" cy="456121"/>
          </a:xfrm>
        </p:grpSpPr>
        <p:sp>
          <p:nvSpPr>
            <p:cNvPr id="109" name="Google Shape;109;p14"/>
            <p:cNvSpPr/>
            <p:nvPr/>
          </p:nvSpPr>
          <p:spPr>
            <a:xfrm>
              <a:off x="0" y="0"/>
              <a:ext cx="2701605" cy="408496"/>
            </a:xfrm>
            <a:custGeom>
              <a:avLst/>
              <a:gdLst/>
              <a:ahLst/>
              <a:cxnLst/>
              <a:rect l="l" t="t" r="r" b="b"/>
              <a:pathLst>
                <a:path w="2701605" h="408496" extrusionOk="0">
                  <a:moveTo>
                    <a:pt x="2498405" y="0"/>
                  </a:moveTo>
                  <a:cubicBezTo>
                    <a:pt x="2610630" y="0"/>
                    <a:pt x="2701605" y="91445"/>
                    <a:pt x="2701605" y="204248"/>
                  </a:cubicBezTo>
                  <a:cubicBezTo>
                    <a:pt x="2701605" y="317051"/>
                    <a:pt x="2610630" y="408496"/>
                    <a:pt x="2498405" y="408496"/>
                  </a:cubicBezTo>
                  <a:lnTo>
                    <a:pt x="203200" y="408496"/>
                  </a:lnTo>
                  <a:cubicBezTo>
                    <a:pt x="90976" y="408496"/>
                    <a:pt x="0" y="317051"/>
                    <a:pt x="0" y="204248"/>
                  </a:cubicBezTo>
                  <a:cubicBezTo>
                    <a:pt x="0" y="91445"/>
                    <a:pt x="90976" y="0"/>
                    <a:pt x="203200" y="0"/>
                  </a:cubicBezTo>
                  <a:lnTo>
                    <a:pt x="2498405" y="0"/>
                  </a:lnTo>
                  <a:close/>
                </a:path>
              </a:pathLst>
            </a:custGeom>
            <a:solidFill>
              <a:srgbClr val="120A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5090079" y="2412251"/>
            <a:ext cx="535200" cy="535200"/>
            <a:chOff x="0" y="0"/>
            <a:chExt cx="812800" cy="812800"/>
          </a:xfrm>
        </p:grpSpPr>
        <p:sp>
          <p:nvSpPr>
            <p:cNvPr id="112" name="Google Shape;112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7DBB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76200" y="55720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b="1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03</a:t>
              </a:r>
              <a:endParaRPr sz="700" b="1"/>
            </a:p>
          </p:txBody>
        </p:sp>
      </p:grpSp>
      <p:sp>
        <p:nvSpPr>
          <p:cNvPr id="114" name="Google Shape;114;p14"/>
          <p:cNvSpPr/>
          <p:nvPr/>
        </p:nvSpPr>
        <p:spPr>
          <a:xfrm flipH="1">
            <a:off x="0" y="4010645"/>
            <a:ext cx="1216186" cy="1237011"/>
          </a:xfrm>
          <a:custGeom>
            <a:avLst/>
            <a:gdLst/>
            <a:ahLst/>
            <a:cxnLst/>
            <a:rect l="l" t="t" r="r" b="b"/>
            <a:pathLst>
              <a:path w="2432372" h="2474022" extrusionOk="0">
                <a:moveTo>
                  <a:pt x="2432372" y="0"/>
                </a:moveTo>
                <a:lnTo>
                  <a:pt x="0" y="0"/>
                </a:lnTo>
                <a:lnTo>
                  <a:pt x="0" y="2474022"/>
                </a:lnTo>
                <a:lnTo>
                  <a:pt x="2432372" y="2474022"/>
                </a:lnTo>
                <a:lnTo>
                  <a:pt x="2432372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5090079" y="3039443"/>
            <a:ext cx="3539571" cy="597597"/>
            <a:chOff x="0" y="-47625"/>
            <a:chExt cx="2701605" cy="456121"/>
          </a:xfrm>
        </p:grpSpPr>
        <p:sp>
          <p:nvSpPr>
            <p:cNvPr id="116" name="Google Shape;116;p14"/>
            <p:cNvSpPr/>
            <p:nvPr/>
          </p:nvSpPr>
          <p:spPr>
            <a:xfrm>
              <a:off x="0" y="0"/>
              <a:ext cx="2701605" cy="408496"/>
            </a:xfrm>
            <a:custGeom>
              <a:avLst/>
              <a:gdLst/>
              <a:ahLst/>
              <a:cxnLst/>
              <a:rect l="l" t="t" r="r" b="b"/>
              <a:pathLst>
                <a:path w="2701605" h="408496" extrusionOk="0">
                  <a:moveTo>
                    <a:pt x="2498405" y="0"/>
                  </a:moveTo>
                  <a:cubicBezTo>
                    <a:pt x="2610630" y="0"/>
                    <a:pt x="2701605" y="91445"/>
                    <a:pt x="2701605" y="204248"/>
                  </a:cubicBezTo>
                  <a:cubicBezTo>
                    <a:pt x="2701605" y="317051"/>
                    <a:pt x="2610630" y="408496"/>
                    <a:pt x="2498405" y="408496"/>
                  </a:cubicBezTo>
                  <a:lnTo>
                    <a:pt x="203200" y="408496"/>
                  </a:lnTo>
                  <a:cubicBezTo>
                    <a:pt x="90976" y="408496"/>
                    <a:pt x="0" y="317051"/>
                    <a:pt x="0" y="204248"/>
                  </a:cubicBezTo>
                  <a:cubicBezTo>
                    <a:pt x="0" y="91445"/>
                    <a:pt x="90976" y="0"/>
                    <a:pt x="203200" y="0"/>
                  </a:cubicBezTo>
                  <a:lnTo>
                    <a:pt x="2498405" y="0"/>
                  </a:lnTo>
                  <a:close/>
                </a:path>
              </a:pathLst>
            </a:custGeom>
            <a:solidFill>
              <a:srgbClr val="120A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5090079" y="3101840"/>
            <a:ext cx="535200" cy="535200"/>
            <a:chOff x="0" y="0"/>
            <a:chExt cx="812800" cy="812800"/>
          </a:xfrm>
        </p:grpSpPr>
        <p:sp>
          <p:nvSpPr>
            <p:cNvPr id="119" name="Google Shape;119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7DBB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4"/>
            <p:cNvSpPr txBox="1"/>
            <p:nvPr/>
          </p:nvSpPr>
          <p:spPr>
            <a:xfrm>
              <a:off x="76238" y="49076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b="1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04</a:t>
              </a:r>
              <a:endParaRPr sz="700" b="1"/>
            </a:p>
          </p:txBody>
        </p:sp>
      </p:grpSp>
      <p:sp>
        <p:nvSpPr>
          <p:cNvPr id="121" name="Google Shape;121;p14"/>
          <p:cNvSpPr/>
          <p:nvPr/>
        </p:nvSpPr>
        <p:spPr>
          <a:xfrm>
            <a:off x="1012064" y="1133716"/>
            <a:ext cx="1149070" cy="574535"/>
          </a:xfrm>
          <a:custGeom>
            <a:avLst/>
            <a:gdLst/>
            <a:ahLst/>
            <a:cxnLst/>
            <a:rect l="l" t="t" r="r" b="b"/>
            <a:pathLst>
              <a:path w="2298140" h="1149070" extrusionOk="0">
                <a:moveTo>
                  <a:pt x="0" y="0"/>
                </a:moveTo>
                <a:lnTo>
                  <a:pt x="2298140" y="0"/>
                </a:lnTo>
                <a:lnTo>
                  <a:pt x="2298140" y="1149070"/>
                </a:lnTo>
                <a:lnTo>
                  <a:pt x="0" y="11490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14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" name="Google Shape;123;p14"/>
          <p:cNvSpPr txBox="1"/>
          <p:nvPr/>
        </p:nvSpPr>
        <p:spPr>
          <a:xfrm>
            <a:off x="972479" y="1712638"/>
            <a:ext cx="3563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800" b="1">
                <a:solidFill>
                  <a:srgbClr val="330066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4800" b="1">
              <a:solidFill>
                <a:srgbClr val="3300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b="1">
                <a:solidFill>
                  <a:srgbClr val="330066"/>
                </a:solidFill>
                <a:latin typeface="Proxima Nova"/>
                <a:ea typeface="Proxima Nova"/>
                <a:cs typeface="Proxima Nova"/>
                <a:sym typeface="Proxima Nova"/>
              </a:rPr>
              <a:t>Capstone project</a:t>
            </a:r>
            <a:endParaRPr sz="3000" b="1">
              <a:solidFill>
                <a:srgbClr val="3300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5735038" y="1889169"/>
            <a:ext cx="2758800" cy="23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9988"/>
              </a:lnSpc>
            </a:pPr>
            <a:r>
              <a:rPr lang="en-CA" sz="11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Architecture</a:t>
            </a:r>
            <a:endParaRPr lang="en-CA" sz="1100" dirty="0">
              <a:solidFill>
                <a:schemeClr val="lt1"/>
              </a:solidFill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5728258" y="3282651"/>
            <a:ext cx="29265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dirty="0">
                <a:solidFill>
                  <a:srgbClr val="F4F7FB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Steps</a:t>
            </a:r>
            <a:endParaRPr sz="700" dirty="0"/>
          </a:p>
        </p:txBody>
      </p:sp>
      <p:grpSp>
        <p:nvGrpSpPr>
          <p:cNvPr id="127" name="Google Shape;127;p14"/>
          <p:cNvGrpSpPr/>
          <p:nvPr/>
        </p:nvGrpSpPr>
        <p:grpSpPr>
          <a:xfrm>
            <a:off x="5090075" y="954524"/>
            <a:ext cx="3539566" cy="622568"/>
            <a:chOff x="0" y="-202072"/>
            <a:chExt cx="8187754" cy="1440129"/>
          </a:xfrm>
        </p:grpSpPr>
        <p:grpSp>
          <p:nvGrpSpPr>
            <p:cNvPr id="128" name="Google Shape;128;p14"/>
            <p:cNvGrpSpPr/>
            <p:nvPr/>
          </p:nvGrpSpPr>
          <p:grpSpPr>
            <a:xfrm>
              <a:off x="0" y="-202072"/>
              <a:ext cx="8187754" cy="1440101"/>
              <a:chOff x="0" y="-66675"/>
              <a:chExt cx="2701605" cy="475171"/>
            </a:xfrm>
          </p:grpSpPr>
          <p:sp>
            <p:nvSpPr>
              <p:cNvPr id="129" name="Google Shape;129;p14"/>
              <p:cNvSpPr/>
              <p:nvPr/>
            </p:nvSpPr>
            <p:spPr>
              <a:xfrm>
                <a:off x="0" y="0"/>
                <a:ext cx="2701605" cy="408496"/>
              </a:xfrm>
              <a:custGeom>
                <a:avLst/>
                <a:gdLst/>
                <a:ahLst/>
                <a:cxnLst/>
                <a:rect l="l" t="t" r="r" b="b"/>
                <a:pathLst>
                  <a:path w="2701605" h="408496" extrusionOk="0">
                    <a:moveTo>
                      <a:pt x="2498405" y="0"/>
                    </a:moveTo>
                    <a:cubicBezTo>
                      <a:pt x="2610630" y="0"/>
                      <a:pt x="2701605" y="91445"/>
                      <a:pt x="2701605" y="204248"/>
                    </a:cubicBezTo>
                    <a:cubicBezTo>
                      <a:pt x="2701605" y="317051"/>
                      <a:pt x="2610630" y="408496"/>
                      <a:pt x="2498405" y="408496"/>
                    </a:cubicBezTo>
                    <a:lnTo>
                      <a:pt x="203200" y="408496"/>
                    </a:lnTo>
                    <a:cubicBezTo>
                      <a:pt x="90976" y="408496"/>
                      <a:pt x="0" y="317051"/>
                      <a:pt x="0" y="204248"/>
                    </a:cubicBezTo>
                    <a:cubicBezTo>
                      <a:pt x="0" y="91445"/>
                      <a:pt x="90976" y="0"/>
                      <a:pt x="203200" y="0"/>
                    </a:cubicBezTo>
                    <a:lnTo>
                      <a:pt x="2498405" y="0"/>
                    </a:lnTo>
                    <a:close/>
                  </a:path>
                </a:pathLst>
              </a:custGeom>
              <a:solidFill>
                <a:srgbClr val="120A59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4"/>
              <p:cNvSpPr txBox="1"/>
              <p:nvPr/>
            </p:nvSpPr>
            <p:spPr>
              <a:xfrm>
                <a:off x="0" y="-66675"/>
                <a:ext cx="812700" cy="47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94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4"/>
            <p:cNvGrpSpPr/>
            <p:nvPr/>
          </p:nvGrpSpPr>
          <p:grpSpPr>
            <a:xfrm>
              <a:off x="0" y="0"/>
              <a:ext cx="1238057" cy="1238057"/>
              <a:chOff x="0" y="0"/>
              <a:chExt cx="812800" cy="812800"/>
            </a:xfrm>
          </p:grpSpPr>
          <p:sp>
            <p:nvSpPr>
              <p:cNvPr id="132" name="Google Shape;132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F7DBB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76200" y="57779"/>
                <a:ext cx="660300" cy="72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001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CA" sz="1200" b="1" i="0" u="none" strike="noStrike" cap="none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01</a:t>
                </a:r>
                <a:endParaRPr sz="700"/>
              </a:p>
            </p:txBody>
          </p:sp>
        </p:grpSp>
        <p:sp>
          <p:nvSpPr>
            <p:cNvPr id="134" name="Google Shape;134;p14"/>
            <p:cNvSpPr txBox="1"/>
            <p:nvPr/>
          </p:nvSpPr>
          <p:spPr>
            <a:xfrm>
              <a:off x="1491934" y="346325"/>
              <a:ext cx="6381899" cy="39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4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100" dirty="0">
                  <a:solidFill>
                    <a:srgbClr val="F4F7FB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Project Objects</a:t>
              </a:r>
              <a:endParaRPr sz="700" dirty="0"/>
            </a:p>
          </p:txBody>
        </p:sp>
      </p:grpSp>
      <p:grpSp>
        <p:nvGrpSpPr>
          <p:cNvPr id="135" name="Google Shape;135;p14"/>
          <p:cNvGrpSpPr/>
          <p:nvPr/>
        </p:nvGrpSpPr>
        <p:grpSpPr>
          <a:xfrm>
            <a:off x="5090079" y="3715241"/>
            <a:ext cx="3539643" cy="597610"/>
            <a:chOff x="0" y="-47625"/>
            <a:chExt cx="2701605" cy="456121"/>
          </a:xfrm>
        </p:grpSpPr>
        <p:sp>
          <p:nvSpPr>
            <p:cNvPr id="136" name="Google Shape;136;p14"/>
            <p:cNvSpPr/>
            <p:nvPr/>
          </p:nvSpPr>
          <p:spPr>
            <a:xfrm>
              <a:off x="0" y="0"/>
              <a:ext cx="2701605" cy="408496"/>
            </a:xfrm>
            <a:custGeom>
              <a:avLst/>
              <a:gdLst/>
              <a:ahLst/>
              <a:cxnLst/>
              <a:rect l="l" t="t" r="r" b="b"/>
              <a:pathLst>
                <a:path w="2701605" h="408496" extrusionOk="0">
                  <a:moveTo>
                    <a:pt x="2498405" y="0"/>
                  </a:moveTo>
                  <a:cubicBezTo>
                    <a:pt x="2610630" y="0"/>
                    <a:pt x="2701605" y="91445"/>
                    <a:pt x="2701605" y="204248"/>
                  </a:cubicBezTo>
                  <a:cubicBezTo>
                    <a:pt x="2701605" y="317051"/>
                    <a:pt x="2610630" y="408496"/>
                    <a:pt x="2498405" y="408496"/>
                  </a:cubicBezTo>
                  <a:lnTo>
                    <a:pt x="203200" y="408496"/>
                  </a:lnTo>
                  <a:cubicBezTo>
                    <a:pt x="90976" y="408496"/>
                    <a:pt x="0" y="317051"/>
                    <a:pt x="0" y="204248"/>
                  </a:cubicBezTo>
                  <a:cubicBezTo>
                    <a:pt x="0" y="91445"/>
                    <a:pt x="90976" y="0"/>
                    <a:pt x="203200" y="0"/>
                  </a:cubicBezTo>
                  <a:lnTo>
                    <a:pt x="2498405" y="0"/>
                  </a:lnTo>
                  <a:close/>
                </a:path>
              </a:pathLst>
            </a:custGeom>
            <a:solidFill>
              <a:srgbClr val="120A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0" y="-47625"/>
              <a:ext cx="8127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14"/>
          <p:cNvGrpSpPr/>
          <p:nvPr/>
        </p:nvGrpSpPr>
        <p:grpSpPr>
          <a:xfrm>
            <a:off x="5090079" y="3777640"/>
            <a:ext cx="535229" cy="535229"/>
            <a:chOff x="0" y="0"/>
            <a:chExt cx="812800" cy="812800"/>
          </a:xfrm>
        </p:grpSpPr>
        <p:sp>
          <p:nvSpPr>
            <p:cNvPr id="139" name="Google Shape;139;p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7DBB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76238" y="49076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200" b="1" i="0" u="none" strike="noStrike" cap="none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0</a:t>
              </a:r>
              <a:r>
                <a:rPr lang="en-CA" sz="1200" b="1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5</a:t>
              </a:r>
              <a:endParaRPr sz="700" b="1"/>
            </a:p>
          </p:txBody>
        </p:sp>
      </p:grpSp>
      <p:sp>
        <p:nvSpPr>
          <p:cNvPr id="141" name="Google Shape;141;p14"/>
          <p:cNvSpPr txBox="1"/>
          <p:nvPr/>
        </p:nvSpPr>
        <p:spPr>
          <a:xfrm>
            <a:off x="5735038" y="3959515"/>
            <a:ext cx="27588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4F7FB"/>
                </a:solidFill>
                <a:latin typeface="Proxima Nova"/>
                <a:ea typeface="Proxima Nova"/>
                <a:cs typeface="Proxima Nova"/>
                <a:sym typeface="Proxima Nova"/>
              </a:rPr>
              <a:t>Future</a:t>
            </a:r>
            <a:endParaRPr sz="700"/>
          </a:p>
        </p:txBody>
      </p:sp>
      <p:sp>
        <p:nvSpPr>
          <p:cNvPr id="2" name="Google Shape;124;p14">
            <a:extLst>
              <a:ext uri="{FF2B5EF4-FFF2-40B4-BE49-F238E27FC236}">
                <a16:creationId xmlns:a16="http://schemas.microsoft.com/office/drawing/2014/main" id="{A9BBE993-FE7A-2E35-4400-1FA258661A43}"/>
              </a:ext>
            </a:extLst>
          </p:cNvPr>
          <p:cNvSpPr txBox="1"/>
          <p:nvPr/>
        </p:nvSpPr>
        <p:spPr>
          <a:xfrm>
            <a:off x="5728258" y="2585283"/>
            <a:ext cx="2758800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8"/>
              </a:lnSpc>
            </a:pPr>
            <a:r>
              <a:rPr lang="en-CA" sz="1100" dirty="0">
                <a:solidFill>
                  <a:srgbClr val="F4F7FB"/>
                </a:solidFill>
                <a:latin typeface="Proxima Nova"/>
                <a:ea typeface="Proxima Nova"/>
                <a:cs typeface="Proxima Nova"/>
                <a:sym typeface="Proxima Nova"/>
              </a:rPr>
              <a:t>Data Overview</a:t>
            </a:r>
            <a:endParaRPr lang="en-CA" sz="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47" name="Google Shape;147;p15"/>
          <p:cNvSpPr txBox="1"/>
          <p:nvPr/>
        </p:nvSpPr>
        <p:spPr>
          <a:xfrm>
            <a:off x="514350" y="252840"/>
            <a:ext cx="70737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Objects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9" name="Google Shape;149;p15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0" name="Google Shape;150;p15"/>
          <p:cNvSpPr txBox="1"/>
          <p:nvPr/>
        </p:nvSpPr>
        <p:spPr>
          <a:xfrm>
            <a:off x="463625" y="967967"/>
            <a:ext cx="8184900" cy="405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1329" dirty="0">
                <a:solidFill>
                  <a:srgbClr val="ECECEC"/>
                </a:solidFill>
              </a:rPr>
              <a:t>1. Project Requirements</a:t>
            </a:r>
            <a:endParaRPr sz="1329" dirty="0">
              <a:solidFill>
                <a:srgbClr val="ECECEC"/>
              </a:solidFill>
            </a:endParaRPr>
          </a:p>
          <a:p>
            <a:pPr marL="457200" lvl="0" indent="-28194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Ingest data from multiple sources (Postgres DB in AWS RDS and S3 bucket).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819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Transform and load data into Snowflake data warehouse.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819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Create a comprehensive data model for BI analysis.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819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Develop dashboards and reports in </a:t>
            </a:r>
            <a:r>
              <a:rPr lang="en-CA" sz="1200" dirty="0" err="1">
                <a:solidFill>
                  <a:srgbClr val="ECECEC"/>
                </a:solidFill>
              </a:rPr>
              <a:t>Metabase</a:t>
            </a:r>
            <a:r>
              <a:rPr lang="en-CA" sz="1200" dirty="0">
                <a:solidFill>
                  <a:srgbClr val="ECECEC"/>
                </a:solidFill>
              </a:rPr>
              <a:t> to visualize insights.</a:t>
            </a:r>
            <a:endParaRPr sz="1200" dirty="0">
              <a:solidFill>
                <a:srgbClr val="ECEC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1329" dirty="0">
                <a:solidFill>
                  <a:srgbClr val="ECECEC"/>
                </a:solidFill>
              </a:rPr>
              <a:t>2. Tools Used</a:t>
            </a:r>
            <a:endParaRPr sz="1329" dirty="0">
              <a:solidFill>
                <a:srgbClr val="ECECEC"/>
              </a:solidFill>
            </a:endParaRPr>
          </a:p>
          <a:p>
            <a:pPr marL="457200" lvl="0" indent="-28194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 err="1">
                <a:solidFill>
                  <a:srgbClr val="ECECEC"/>
                </a:solidFill>
              </a:rPr>
              <a:t>Airbyte</a:t>
            </a:r>
            <a:r>
              <a:rPr lang="en-CA" sz="1200" dirty="0">
                <a:solidFill>
                  <a:srgbClr val="ECECEC"/>
                </a:solidFill>
              </a:rPr>
              <a:t> and AWS Lambda for data ingestion.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819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Snowflake as the cloud data warehouse.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819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 err="1">
                <a:solidFill>
                  <a:srgbClr val="ECECEC"/>
                </a:solidFill>
              </a:rPr>
              <a:t>Metabase</a:t>
            </a:r>
            <a:r>
              <a:rPr lang="en-CA" sz="1200" dirty="0">
                <a:solidFill>
                  <a:srgbClr val="ECECEC"/>
                </a:solidFill>
              </a:rPr>
              <a:t> for BI analysis.</a:t>
            </a:r>
            <a:endParaRPr sz="1200" dirty="0">
              <a:solidFill>
                <a:srgbClr val="ECEC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1329" dirty="0">
                <a:solidFill>
                  <a:srgbClr val="ECECEC"/>
                </a:solidFill>
              </a:rPr>
              <a:t>3. Project Process Design</a:t>
            </a:r>
            <a:endParaRPr sz="1329" dirty="0">
              <a:solidFill>
                <a:srgbClr val="ECECEC"/>
              </a:solidFill>
            </a:endParaRPr>
          </a:p>
          <a:p>
            <a:pPr marL="457200" lvl="0" indent="-28194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Data Ingestion: Establish connections using </a:t>
            </a:r>
            <a:r>
              <a:rPr lang="en-CA" sz="1200" dirty="0" err="1">
                <a:solidFill>
                  <a:srgbClr val="ECECEC"/>
                </a:solidFill>
              </a:rPr>
              <a:t>Airbyte</a:t>
            </a:r>
            <a:r>
              <a:rPr lang="en-CA" sz="1200" dirty="0">
                <a:solidFill>
                  <a:srgbClr val="ECECEC"/>
                </a:solidFill>
              </a:rPr>
              <a:t> and AWS Lambda.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819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Data Transformation: Transform data within Snowflake, develop ETL scripts, and schedule data loading.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819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Data Analysis: Connect Snowflake to </a:t>
            </a:r>
            <a:r>
              <a:rPr lang="en-CA" sz="1200" dirty="0" err="1">
                <a:solidFill>
                  <a:srgbClr val="ECECEC"/>
                </a:solidFill>
              </a:rPr>
              <a:t>Metabase</a:t>
            </a:r>
            <a:r>
              <a:rPr lang="en-CA" sz="1200" dirty="0">
                <a:solidFill>
                  <a:srgbClr val="ECECEC"/>
                </a:solidFill>
              </a:rPr>
              <a:t>, generate dashboards, and reports.</a:t>
            </a: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en-US"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47" name="Google Shape;147;p15"/>
          <p:cNvSpPr txBox="1"/>
          <p:nvPr/>
        </p:nvSpPr>
        <p:spPr>
          <a:xfrm>
            <a:off x="514350" y="252840"/>
            <a:ext cx="70737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Architecture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9" name="Google Shape;149;p15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AAE7F-4988-CAC8-6252-1B6132435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48" y="1322714"/>
            <a:ext cx="5976272" cy="34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4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56" name="Google Shape;156;p16"/>
          <p:cNvSpPr txBox="1"/>
          <p:nvPr/>
        </p:nvSpPr>
        <p:spPr>
          <a:xfrm>
            <a:off x="514350" y="326645"/>
            <a:ext cx="70737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Data Overview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8" name="Google Shape;158;p16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9" name="Google Shape;159;p16"/>
          <p:cNvSpPr txBox="1"/>
          <p:nvPr/>
        </p:nvSpPr>
        <p:spPr>
          <a:xfrm>
            <a:off x="514350" y="1019345"/>
            <a:ext cx="7531200" cy="392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rgbClr val="ECECEC"/>
                </a:solidFill>
              </a:rPr>
              <a:t>1. Tables Included in the Project: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8194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Sales records from websites and catalogs.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819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Inventory levels for each item in every warehouse.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819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Dimensional tables containing customer, warehouse, item, and more.</a:t>
            </a:r>
            <a:endParaRPr sz="1200" dirty="0">
              <a:solidFill>
                <a:srgbClr val="ECECE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rgbClr val="ECECEC"/>
                </a:solidFill>
              </a:rPr>
              <a:t>2. Relationships Between Tables: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8194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Primary keys and foreign keys establish relationships.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2819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Example: Sales tables linked to item and warehouse tables.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rgbClr val="ECECEC"/>
                </a:solidFill>
              </a:rPr>
              <a:t>3. Continuous Data Loading:</a:t>
            </a:r>
          </a:p>
          <a:p>
            <a:pPr marL="457200" lvl="0" indent="-28194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Continuous Loading:</a:t>
            </a:r>
          </a:p>
          <a:p>
            <a:pPr marL="914400" lvl="1" indent="-2819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Sales records from Postgres DB (refreshed daily).</a:t>
            </a:r>
          </a:p>
          <a:p>
            <a:pPr marL="914400" lvl="1" indent="-2819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Inventory table from S3 bucket (updated weekly).</a:t>
            </a:r>
          </a:p>
          <a:p>
            <a:pPr marL="457200" lvl="0" indent="-28194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Loading Once:</a:t>
            </a:r>
          </a:p>
          <a:p>
            <a:pPr marL="914400" lvl="1" indent="-2819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ct val="1000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Dimension tables containing static information (e.g., customer details, warehouse information).</a:t>
            </a:r>
            <a:endParaRPr lang="en-CA"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04914-CF05-EB44-EFB3-2C9408729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907" y="1080512"/>
            <a:ext cx="2314949" cy="23410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65" name="Google Shape;165;p17"/>
          <p:cNvSpPr txBox="1"/>
          <p:nvPr/>
        </p:nvSpPr>
        <p:spPr>
          <a:xfrm>
            <a:off x="495475" y="461738"/>
            <a:ext cx="70737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Steps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7" name="Google Shape;167;p17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8" name="Google Shape;168;p17"/>
          <p:cNvSpPr txBox="1"/>
          <p:nvPr/>
        </p:nvSpPr>
        <p:spPr>
          <a:xfrm>
            <a:off x="467766" y="1088494"/>
            <a:ext cx="4776180" cy="2066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200" dirty="0">
                <a:solidFill>
                  <a:srgbClr val="ECECEC"/>
                </a:solidFill>
              </a:rPr>
              <a:t>1. Data Ingestion: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endParaRPr lang="en-US" sz="1200" dirty="0">
              <a:solidFill>
                <a:srgbClr val="ECECEC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-US" sz="1200" dirty="0">
                <a:solidFill>
                  <a:srgbClr val="ECECEC"/>
                </a:solidFill>
              </a:rPr>
              <a:t>Data Source 1: Amazon RDS source database and this was ingested using </a:t>
            </a:r>
            <a:r>
              <a:rPr lang="en-US" sz="1200" dirty="0" err="1">
                <a:solidFill>
                  <a:srgbClr val="ECECEC"/>
                </a:solidFill>
              </a:rPr>
              <a:t>Airbyte</a:t>
            </a:r>
            <a:r>
              <a:rPr lang="en-US" sz="1200" dirty="0">
                <a:solidFill>
                  <a:srgbClr val="ECECEC"/>
                </a:solidFill>
              </a:rPr>
              <a:t>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-US" sz="1200" dirty="0">
                <a:solidFill>
                  <a:srgbClr val="ECECEC"/>
                </a:solidFill>
              </a:rPr>
              <a:t>Data Source 2: CSV file stored in S3 bucket and this was ingested using AWS Lambda.</a:t>
            </a: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2843D-47AA-2EE2-7D12-619301FC3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778" y="808088"/>
            <a:ext cx="3076729" cy="34633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74" name="Google Shape;174;p18"/>
          <p:cNvSpPr txBox="1"/>
          <p:nvPr/>
        </p:nvSpPr>
        <p:spPr>
          <a:xfrm>
            <a:off x="495475" y="461738"/>
            <a:ext cx="70737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Steps</a:t>
            </a:r>
            <a:endParaRPr sz="500" dirty="0">
              <a:solidFill>
                <a:schemeClr val="lt1"/>
              </a:solidFill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6" name="Google Shape;176;p18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7" name="Google Shape;177;p18"/>
          <p:cNvSpPr txBox="1"/>
          <p:nvPr/>
        </p:nvSpPr>
        <p:spPr>
          <a:xfrm>
            <a:off x="495475" y="1004015"/>
            <a:ext cx="5126007" cy="273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rgbClr val="ECECEC"/>
                </a:solidFill>
              </a:rPr>
              <a:t>2. Data Transformation: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-CA" sz="1200" dirty="0">
                <a:solidFill>
                  <a:srgbClr val="ECECEC"/>
                </a:solidFill>
              </a:rPr>
              <a:t>Data modeling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-US" sz="1200" dirty="0">
                <a:solidFill>
                  <a:srgbClr val="ECECEC"/>
                </a:solidFill>
              </a:rPr>
              <a:t>ETL scripts to populate data from the RAW tables to the Data Model tables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-US" sz="1200" dirty="0">
                <a:solidFill>
                  <a:srgbClr val="ECECEC"/>
                </a:solidFill>
              </a:rPr>
              <a:t>Scheduling tasks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4DB0C1-6F89-7A32-1789-577B1D3DA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4172" y="1012591"/>
            <a:ext cx="2922885" cy="3118318"/>
          </a:xfrm>
          <a:prstGeom prst="rect">
            <a:avLst/>
          </a:prstGeom>
        </p:spPr>
      </p:pic>
      <p:sp>
        <p:nvSpPr>
          <p:cNvPr id="4" name="Google Shape;177;p18">
            <a:extLst>
              <a:ext uri="{FF2B5EF4-FFF2-40B4-BE49-F238E27FC236}">
                <a16:creationId xmlns:a16="http://schemas.microsoft.com/office/drawing/2014/main" id="{05715C64-7F1E-BB65-EBE2-ACFF3F2D3FF2}"/>
              </a:ext>
            </a:extLst>
          </p:cNvPr>
          <p:cNvSpPr txBox="1"/>
          <p:nvPr/>
        </p:nvSpPr>
        <p:spPr>
          <a:xfrm>
            <a:off x="1008253" y="3060964"/>
            <a:ext cx="5126007" cy="1398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-US" sz="1100" dirty="0">
                <a:solidFill>
                  <a:srgbClr val="ECECEC"/>
                </a:solidFill>
              </a:rPr>
              <a:t>Customer table (daily)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-US" sz="1100" dirty="0">
                <a:solidFill>
                  <a:srgbClr val="ECECEC"/>
                </a:solidFill>
              </a:rPr>
              <a:t>Daily aggregated sales table (daily)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-US" sz="1100" dirty="0">
                <a:solidFill>
                  <a:srgbClr val="ECECEC"/>
                </a:solidFill>
              </a:rPr>
              <a:t>Weekly aggregated sales (weekly)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83" name="Google Shape;183;p19"/>
          <p:cNvSpPr txBox="1"/>
          <p:nvPr/>
        </p:nvSpPr>
        <p:spPr>
          <a:xfrm>
            <a:off x="514350" y="378323"/>
            <a:ext cx="70737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Steps</a:t>
            </a:r>
            <a:endParaRPr sz="500" dirty="0">
              <a:solidFill>
                <a:schemeClr val="lt1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5" name="Google Shape;185;p19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6" name="Google Shape;186;p19"/>
          <p:cNvSpPr txBox="1"/>
          <p:nvPr/>
        </p:nvSpPr>
        <p:spPr>
          <a:xfrm>
            <a:off x="539275" y="836326"/>
            <a:ext cx="8184900" cy="2682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rgbClr val="ECECEC"/>
                </a:solidFill>
              </a:rPr>
              <a:t>3. Data Analysis:</a:t>
            </a: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rgbClr val="ECECEC"/>
                </a:solidFill>
              </a:rPr>
              <a:t>Business requirements:</a:t>
            </a:r>
            <a:endParaRPr sz="1200" dirty="0">
              <a:solidFill>
                <a:srgbClr val="ECECEC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-US" sz="1200" dirty="0">
                <a:solidFill>
                  <a:srgbClr val="ECECEC"/>
                </a:solidFill>
              </a:rPr>
              <a:t>Identify the highest and lowest performing items of the week by analyzing sales amounts and quantities.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-US" sz="1200" dirty="0">
                <a:solidFill>
                  <a:srgbClr val="ECECEC"/>
                </a:solidFill>
              </a:rPr>
              <a:t>Display items with low supply levels for each week.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-US" sz="1200" dirty="0">
                <a:solidFill>
                  <a:srgbClr val="ECECEC"/>
                </a:solidFill>
              </a:rPr>
              <a:t>Detect items experiencing low stock levels, along with their corresponding week and warehouse numbers, marked as "True".</a:t>
            </a:r>
            <a:endParaRPr lang="en-CA" sz="1200" dirty="0">
              <a:solidFill>
                <a:srgbClr val="ECECE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A59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/>
        </p:nvSpPr>
        <p:spPr>
          <a:xfrm>
            <a:off x="344510" y="122713"/>
            <a:ext cx="75312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83" name="Google Shape;183;p19"/>
          <p:cNvSpPr txBox="1"/>
          <p:nvPr/>
        </p:nvSpPr>
        <p:spPr>
          <a:xfrm>
            <a:off x="514350" y="378323"/>
            <a:ext cx="70737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Steps</a:t>
            </a:r>
            <a:endParaRPr sz="500" dirty="0">
              <a:solidFill>
                <a:schemeClr val="lt1"/>
              </a:solidFill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6939143" y="-422627"/>
            <a:ext cx="1690507" cy="845254"/>
          </a:xfrm>
          <a:custGeom>
            <a:avLst/>
            <a:gdLst/>
            <a:ahLst/>
            <a:cxnLst/>
            <a:rect l="l" t="t" r="r" b="b"/>
            <a:pathLst>
              <a:path w="3381014" h="1690507" extrusionOk="0">
                <a:moveTo>
                  <a:pt x="0" y="0"/>
                </a:moveTo>
                <a:lnTo>
                  <a:pt x="3381014" y="0"/>
                </a:lnTo>
                <a:lnTo>
                  <a:pt x="3381014" y="1690506"/>
                </a:lnTo>
                <a:lnTo>
                  <a:pt x="0" y="1690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5" name="Google Shape;185;p19"/>
          <p:cNvSpPr/>
          <p:nvPr/>
        </p:nvSpPr>
        <p:spPr>
          <a:xfrm>
            <a:off x="7322382" y="4676163"/>
            <a:ext cx="1307268" cy="205133"/>
          </a:xfrm>
          <a:custGeom>
            <a:avLst/>
            <a:gdLst/>
            <a:ahLst/>
            <a:cxnLst/>
            <a:rect l="l" t="t" r="r" b="b"/>
            <a:pathLst>
              <a:path w="2614535" h="410266" extrusionOk="0">
                <a:moveTo>
                  <a:pt x="0" y="0"/>
                </a:moveTo>
                <a:lnTo>
                  <a:pt x="2614535" y="0"/>
                </a:lnTo>
                <a:lnTo>
                  <a:pt x="2614535" y="410265"/>
                </a:lnTo>
                <a:lnTo>
                  <a:pt x="0" y="4102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09" r="-219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6" name="Google Shape;186;p19"/>
          <p:cNvSpPr txBox="1"/>
          <p:nvPr/>
        </p:nvSpPr>
        <p:spPr>
          <a:xfrm>
            <a:off x="539275" y="836326"/>
            <a:ext cx="8184900" cy="125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CA" sz="1200" dirty="0">
                <a:solidFill>
                  <a:srgbClr val="ECECEC"/>
                </a:solidFill>
              </a:rPr>
              <a:t>3. Data Analysis: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ECECEC"/>
              </a:buClr>
              <a:buSzPts val="1200"/>
              <a:buChar char="●"/>
            </a:pPr>
            <a:r>
              <a:rPr lang="en-US" sz="1200" dirty="0">
                <a:solidFill>
                  <a:srgbClr val="ECECEC"/>
                </a:solidFill>
              </a:rPr>
              <a:t>Identify the highest and lowest performing items of the week by analyzing sales amounts and quantities.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4A90A-C8FB-CA8B-404C-07BE37EF7B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372"/>
          <a:stretch/>
        </p:blipFill>
        <p:spPr>
          <a:xfrm>
            <a:off x="444424" y="2206336"/>
            <a:ext cx="4072158" cy="20868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18731A-68B3-3B43-95C4-6C1D277712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892"/>
          <a:stretch/>
        </p:blipFill>
        <p:spPr>
          <a:xfrm>
            <a:off x="4578328" y="2206335"/>
            <a:ext cx="4246416" cy="20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03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549</Words>
  <Application>Microsoft Office PowerPoint</Application>
  <PresentationFormat>On-screen Show (16:9)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Proxima Nova</vt:lpstr>
      <vt:lpstr>Calibri</vt:lpstr>
      <vt:lpstr>Poppins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Rahaf Alweldi</dc:creator>
  <cp:lastModifiedBy>Rahaf Alweldi</cp:lastModifiedBy>
  <cp:revision>6</cp:revision>
  <dcterms:modified xsi:type="dcterms:W3CDTF">2024-04-18T13:16:46Z</dcterms:modified>
</cp:coreProperties>
</file>