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2"/>
  </p:notesMasterIdLst>
  <p:sldIdLst>
    <p:sldId id="256" r:id="rId2"/>
    <p:sldId id="301" r:id="rId3"/>
    <p:sldId id="302" r:id="rId4"/>
    <p:sldId id="259" r:id="rId5"/>
    <p:sldId id="260" r:id="rId6"/>
    <p:sldId id="261" r:id="rId7"/>
    <p:sldId id="262" r:id="rId8"/>
    <p:sldId id="263" r:id="rId9"/>
    <p:sldId id="264" r:id="rId10"/>
    <p:sldId id="303" r:id="rId11"/>
    <p:sldId id="270" r:id="rId12"/>
    <p:sldId id="304" r:id="rId13"/>
    <p:sldId id="266" r:id="rId14"/>
    <p:sldId id="267" r:id="rId15"/>
    <p:sldId id="305" r:id="rId16"/>
    <p:sldId id="306" r:id="rId17"/>
    <p:sldId id="307" r:id="rId18"/>
    <p:sldId id="272" r:id="rId19"/>
    <p:sldId id="273" r:id="rId20"/>
    <p:sldId id="308" r:id="rId21"/>
    <p:sldId id="274" r:id="rId22"/>
    <p:sldId id="275" r:id="rId23"/>
    <p:sldId id="309" r:id="rId24"/>
    <p:sldId id="276" r:id="rId25"/>
    <p:sldId id="310" r:id="rId26"/>
    <p:sldId id="311" r:id="rId27"/>
    <p:sldId id="312" r:id="rId28"/>
    <p:sldId id="277" r:id="rId29"/>
    <p:sldId id="313" r:id="rId30"/>
    <p:sldId id="281" r:id="rId31"/>
  </p:sldIdLst>
  <p:sldSz cx="9144000" cy="5143500" type="screen16x9"/>
  <p:notesSz cx="7315200" cy="9601200"/>
  <p:embeddedFontLst>
    <p:embeddedFont>
      <p:font typeface="Anaheim" panose="020B0604020202020204" charset="0"/>
      <p:regular r:id="rId33"/>
    </p:embeddedFont>
    <p:embeddedFont>
      <p:font typeface="Barlow Condensed ExtraBold" panose="00000906000000000000" pitchFamily="2" charset="0"/>
      <p:bold r:id="rId34"/>
      <p:boldItalic r:id="rId35"/>
    </p:embeddedFont>
    <p:embeddedFont>
      <p:font typeface="Nunito Light" pitchFamily="2" charset="0"/>
      <p:regular r:id="rId36"/>
      <p:italic r:id="rId37"/>
    </p:embeddedFont>
    <p:embeddedFont>
      <p:font typeface="Overpass Mono" panose="020B0604020202020204" charset="0"/>
      <p:regular r:id="rId38"/>
      <p:bold r:id="rId39"/>
    </p:embeddedFont>
    <p:embeddedFont>
      <p:font typeface="Raleway SemiBold" pitchFamily="2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  <a:srgbClr val="EC008C"/>
    <a:srgbClr val="00FF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3A93CA-A46B-4134-9F60-7B8DA48E3C5A}">
  <a:tblStyle styleId="{6C3A93CA-A46B-4134-9F60-7B8DA48E3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1B8AA3-EC20-471B-B198-B2880C4668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8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09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003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19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8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254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55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529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568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86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680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07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78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 Brief </a:t>
            </a:r>
            <a:r>
              <a:rPr lang="en-US" sz="5400" u="sng" dirty="0"/>
              <a:t>MATPLOTLIB</a:t>
            </a:r>
            <a:r>
              <a:rPr lang="en-US" sz="5400" dirty="0"/>
              <a:t> API Primer</a:t>
            </a:r>
            <a:endParaRPr sz="5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Let’s Unlock The World of Visualization.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4F7897-7137-0815-D5AC-69F741A7A6BE}"/>
              </a:ext>
            </a:extLst>
          </p:cNvPr>
          <p:cNvCxnSpPr/>
          <p:nvPr/>
        </p:nvCxnSpPr>
        <p:spPr>
          <a:xfrm flipH="1">
            <a:off x="223024" y="200722"/>
            <a:ext cx="669074" cy="0"/>
          </a:xfrm>
          <a:prstGeom prst="line">
            <a:avLst/>
          </a:prstGeom>
          <a:ln w="28575"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8F4CE6-099B-0D33-D80C-4C09D6B5D51D}"/>
              </a:ext>
            </a:extLst>
          </p:cNvPr>
          <p:cNvCxnSpPr>
            <a:cxnSpLocks/>
          </p:cNvCxnSpPr>
          <p:nvPr/>
        </p:nvCxnSpPr>
        <p:spPr>
          <a:xfrm>
            <a:off x="234175" y="2349190"/>
            <a:ext cx="0" cy="213360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B9282C-D952-FF06-3B8D-D29F5DB2B152}"/>
              </a:ext>
            </a:extLst>
          </p:cNvPr>
          <p:cNvCxnSpPr>
            <a:cxnSpLocks/>
          </p:cNvCxnSpPr>
          <p:nvPr/>
        </p:nvCxnSpPr>
        <p:spPr>
          <a:xfrm flipH="1">
            <a:off x="1535151" y="185854"/>
            <a:ext cx="427463" cy="0"/>
          </a:xfrm>
          <a:prstGeom prst="line">
            <a:avLst/>
          </a:prstGeom>
          <a:ln w="28575"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562D1B-D4CB-38ED-46C4-9634324DDA44}"/>
              </a:ext>
            </a:extLst>
          </p:cNvPr>
          <p:cNvCxnSpPr>
            <a:cxnSpLocks/>
          </p:cNvCxnSpPr>
          <p:nvPr/>
        </p:nvCxnSpPr>
        <p:spPr>
          <a:xfrm flipH="1">
            <a:off x="4627755" y="204439"/>
            <a:ext cx="4661895" cy="0"/>
          </a:xfrm>
          <a:prstGeom prst="line">
            <a:avLst/>
          </a:prstGeom>
          <a:ln w="28575">
            <a:solidFill>
              <a:srgbClr val="00FF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4D91E7-0E19-01B1-377F-5A56CAAD4B11}"/>
              </a:ext>
            </a:extLst>
          </p:cNvPr>
          <p:cNvCxnSpPr>
            <a:cxnSpLocks/>
          </p:cNvCxnSpPr>
          <p:nvPr/>
        </p:nvCxnSpPr>
        <p:spPr>
          <a:xfrm flipH="1">
            <a:off x="1747023" y="185854"/>
            <a:ext cx="427463" cy="0"/>
          </a:xfrm>
          <a:prstGeom prst="line">
            <a:avLst/>
          </a:prstGeom>
          <a:ln w="28575">
            <a:solidFill>
              <a:srgbClr val="00FF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F217DF-A174-09C4-2CD7-AF382F51806D}"/>
              </a:ext>
            </a:extLst>
          </p:cNvPr>
          <p:cNvCxnSpPr>
            <a:cxnSpLocks/>
          </p:cNvCxnSpPr>
          <p:nvPr/>
        </p:nvCxnSpPr>
        <p:spPr>
          <a:xfrm>
            <a:off x="228104" y="185854"/>
            <a:ext cx="0" cy="2237678"/>
          </a:xfrm>
          <a:prstGeom prst="line">
            <a:avLst/>
          </a:prstGeom>
          <a:ln w="28575">
            <a:solidFill>
              <a:srgbClr val="EC0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78320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Overpass Mono"/>
                <a:ea typeface="Overpass Mono"/>
                <a:cs typeface="Overpass Mono"/>
                <a:sym typeface="Overpass Mono"/>
              </a:rPr>
              <a:t>INTRODUCTION TO</a:t>
            </a:r>
            <a:br>
              <a:rPr lang="en-IN" sz="3600" b="1" dirty="0"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  <a:t>MATPLOTLIB</a:t>
            </a:r>
            <a:endParaRPr lang="en-IN" sz="36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02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50" y="191047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Matplotlib is a widely-used data visualization library in Python that provides a comprehensive set of tools for creating a wide range of static, animated, and interactive plots and charts.</a:t>
            </a:r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TOPIC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BE6C0-50AC-B6B5-1394-1CEDD3545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754380"/>
            <a:ext cx="3634740" cy="3634740"/>
          </a:xfrm>
          <a:prstGeom prst="rect">
            <a:avLst/>
          </a:prstGeom>
          <a:effectLst>
            <a:glow rad="12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88126-51EE-5325-C7C2-B04E3F96C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22" y="3634674"/>
            <a:ext cx="2979678" cy="15088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343400" y="1719201"/>
            <a:ext cx="416882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Understanding Data: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Visual representations of data make complex datasets more understandable, allowing you to identify trends, patterns, and outliers.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Effective Communication: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Data visualizations are powerful tools for conveying insights to stakeholders, making it easier for non-technical audiences to grasp the data's significance.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Decision-Making: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 Visualizations assist in data-driven decision-making by presenting information in a clear and actionable format.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015614" y="624400"/>
            <a:ext cx="449661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of DATA VISUALIZATION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3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665670" y="342000"/>
            <a:ext cx="78126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MATPLOTLIB as a Powerful Library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5946105" y="1807285"/>
            <a:ext cx="234619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Matplotlib seamlessly integrates with other data science libraries like NumPy and Pandas.</a:t>
            </a:r>
            <a:endParaRPr sz="12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960721" y="1374707"/>
            <a:ext cx="213626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Versatility</a:t>
            </a:r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6091" y="1879104"/>
            <a:ext cx="2206738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Matplotlib supports a wide variety of chart types.</a:t>
            </a:r>
            <a:endParaRPr lang="en-US" sz="12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333255" y="1788984"/>
            <a:ext cx="2479013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It provides extensive options for customizing the appearance of plots, allowing you to fine-tune</a:t>
            </a:r>
            <a:endParaRPr sz="12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321244" y="1360174"/>
            <a:ext cx="2501513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Customization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8542" y="1360174"/>
            <a:ext cx="2141317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6750281" y="2848950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1614433" y="2855089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4019805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A Depiction of a LINE CHART using MATPLOTLIB</a:t>
            </a:r>
            <a:endParaRPr sz="2400" dirty="0"/>
          </a:p>
        </p:txBody>
      </p:sp>
      <p:pic>
        <p:nvPicPr>
          <p:cNvPr id="2" name="image10.png">
            <a:extLst>
              <a:ext uri="{FF2B5EF4-FFF2-40B4-BE49-F238E27FC236}">
                <a16:creationId xmlns:a16="http://schemas.microsoft.com/office/drawing/2014/main" id="{DE1330F0-CD90-9449-F738-CD98FF28DDE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57300" y="904875"/>
            <a:ext cx="6629400" cy="2798445"/>
          </a:xfrm>
          <a:prstGeom prst="rect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dist="38100" dir="2700000" sx="101000" sy="101000" algn="t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78320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  <a:t>MATPLOTLIB </a:t>
            </a:r>
            <a:r>
              <a:rPr lang="en-IN" sz="3200" b="1" dirty="0">
                <a:latin typeface="Overpass Mono"/>
                <a:ea typeface="Overpass Mono"/>
                <a:cs typeface="Overpass Mono"/>
                <a:sym typeface="Overpass Mono"/>
              </a:rPr>
              <a:t>BASICS</a:t>
            </a:r>
            <a:endParaRPr lang="en-IN" sz="36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2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472940" y="455650"/>
            <a:ext cx="416882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l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1) Figure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The Figure is the top-level container for your plots. It can be thought of as the canvas on which you create your visualizations.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It encompasses the entire graphical window or page.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A single Figure can contain one or more subplots (Axes).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49835" y="525340"/>
            <a:ext cx="502988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</a:t>
            </a:r>
            <a:br>
              <a:rPr lang="en" dirty="0"/>
            </a:br>
            <a:r>
              <a:rPr lang="en" dirty="0"/>
              <a:t>BASICs?</a:t>
            </a:r>
            <a:endParaRPr dirty="0"/>
          </a:p>
        </p:txBody>
      </p:sp>
      <p:sp>
        <p:nvSpPr>
          <p:cNvPr id="2" name="Google Shape;380;p33">
            <a:extLst>
              <a:ext uri="{FF2B5EF4-FFF2-40B4-BE49-F238E27FC236}">
                <a16:creationId xmlns:a16="http://schemas.microsoft.com/office/drawing/2014/main" id="{172D565A-991E-529A-535D-2F4BD7FAB217}"/>
              </a:ext>
            </a:extLst>
          </p:cNvPr>
          <p:cNvSpPr txBox="1">
            <a:spLocks/>
          </p:cNvSpPr>
          <p:nvPr/>
        </p:nvSpPr>
        <p:spPr>
          <a:xfrm>
            <a:off x="4472940" y="2571750"/>
            <a:ext cx="4168825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 algn="l"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2) Axes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Axes represent individual plots or subplots within a Figure.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Each Axes is a separate area where you can create visualizations such as line plots, bar charts, scatter plots,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Multiple Axes can be placed within a single Figure, allowing you to arrange and display multiple plots together.</a:t>
            </a:r>
          </a:p>
        </p:txBody>
      </p:sp>
    </p:spTree>
    <p:extLst>
      <p:ext uri="{BB962C8B-B14F-4D97-AF65-F5344CB8AC3E}">
        <p14:creationId xmlns:p14="http://schemas.microsoft.com/office/powerpoint/2010/main" val="224986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78320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  <a:t>TYPES OF PLOTS</a:t>
            </a:r>
            <a:endParaRPr lang="en-IN" sz="36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52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 rot="16200000">
            <a:off x="-3006524" y="2312243"/>
            <a:ext cx="6588000" cy="519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Types of Charts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93297" y="303767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 Chart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65138" y="303767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Chart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18554" y="303767"/>
            <a:ext cx="2121779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Scatter Plot</a:t>
            </a:r>
            <a:endParaRPr sz="2000"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93297" y="267964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Box Plot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8141" y="266007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Chart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600719" y="2679642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4C8629-9CA2-14B5-F54E-AB01EF8A2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3" y="1100586"/>
            <a:ext cx="2421076" cy="1361813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63C1D-317F-CF9F-FD83-88ABE4BED6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 t="15102" r="12885" b="41299"/>
          <a:stretch/>
        </p:blipFill>
        <p:spPr bwMode="auto">
          <a:xfrm>
            <a:off x="3284073" y="1092231"/>
            <a:ext cx="2575853" cy="1385407"/>
          </a:xfrm>
          <a:prstGeom prst="rect">
            <a:avLst/>
          </a:prstGeom>
          <a:ln w="19050" cap="flat" cmpd="sng" algn="ctr">
            <a:solidFill>
              <a:srgbClr val="EC008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F64D16-B7B9-BA93-1D0D-D7E4830D9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4297" y="3354221"/>
            <a:ext cx="1630291" cy="1630291"/>
          </a:xfrm>
          <a:prstGeom prst="rect">
            <a:avLst/>
          </a:prstGeom>
          <a:ln w="19050" cap="flat" cmpd="sng" algn="ctr">
            <a:solidFill>
              <a:srgbClr val="00FFC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64F837-9CD4-BFD2-9F75-EAC265F12F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9"/>
          <a:stretch/>
        </p:blipFill>
        <p:spPr bwMode="auto">
          <a:xfrm>
            <a:off x="6617911" y="1100586"/>
            <a:ext cx="1508272" cy="1368031"/>
          </a:xfrm>
          <a:prstGeom prst="rect">
            <a:avLst/>
          </a:prstGeom>
          <a:ln w="19050" cap="flat" cmpd="sng" algn="ctr">
            <a:solidFill>
              <a:srgbClr val="00FFC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AA2235-DA0C-49B0-1180-EA6997ECCD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3" y="3354221"/>
            <a:ext cx="2535835" cy="1630291"/>
          </a:xfrm>
          <a:prstGeom prst="rect">
            <a:avLst/>
          </a:prstGeom>
          <a:ln w="19050">
            <a:solidFill>
              <a:srgbClr val="EC008C"/>
            </a:solidFill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4D9E13-5808-016B-8409-AF188BB03F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677" r="7357"/>
          <a:stretch/>
        </p:blipFill>
        <p:spPr>
          <a:xfrm>
            <a:off x="5870980" y="3354221"/>
            <a:ext cx="3002134" cy="1630291"/>
          </a:xfrm>
          <a:prstGeom prst="rect">
            <a:avLst/>
          </a:prstGeom>
          <a:ln w="19050">
            <a:solidFill>
              <a:srgbClr val="EC008C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br>
              <a:rPr lang="en-US" dirty="0"/>
            </a:br>
            <a:r>
              <a:rPr lang="en-US" dirty="0"/>
              <a:t>is daydreaming</a:t>
            </a:r>
            <a:br>
              <a:rPr lang="en-US" dirty="0"/>
            </a:br>
            <a:r>
              <a:rPr lang="en-US" dirty="0"/>
              <a:t>with a purpose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112014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1120140" y="2162325"/>
            <a:ext cx="3233561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Justification of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The Topic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MATPLOTLIB Basics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MATPLOTLIB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Plots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63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78320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  <a:t>Best Practices of</a:t>
            </a:r>
            <a:b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  <a:t>DATA VISUALIZATION</a:t>
            </a:r>
            <a:endParaRPr lang="en-IN" sz="36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171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>
          <a:blip r:embed="rId3"/>
          <a:srcRect l="13808" r="13808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Difficult to Understand &amp; Comprehend.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Just a Couple of HARD &amp; FAST  tips.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DIAGRAM</a:t>
            </a:r>
            <a:endParaRPr dirty="0"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dk2"/>
                </a:solidFill>
              </a:rPr>
              <a:t>Simplicity</a:t>
            </a: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341598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Keep visualizations simple and uncluttered</a:t>
            </a:r>
            <a:endParaRPr sz="14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Clarity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4" y="2465100"/>
            <a:ext cx="3415905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Ensure that the Data is presented clearly and easily understood</a:t>
            </a: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Relevance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3415904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the right data and visuals to convey the intended message</a:t>
            </a: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Consistency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3415904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Maintain a consistent style throughout your visualizations</a:t>
            </a: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1000635" y="2335954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Principles for Effective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Google Shape;704;p46">
            <a:extLst>
              <a:ext uri="{FF2B5EF4-FFF2-40B4-BE49-F238E27FC236}">
                <a16:creationId xmlns:a16="http://schemas.microsoft.com/office/drawing/2014/main" id="{AA9D5535-D285-D21B-497D-3AAC1DCCEA6F}"/>
              </a:ext>
            </a:extLst>
          </p:cNvPr>
          <p:cNvSpPr txBox="1">
            <a:spLocks/>
          </p:cNvSpPr>
          <p:nvPr/>
        </p:nvSpPr>
        <p:spPr>
          <a:xfrm flipH="1">
            <a:off x="44347" y="3072465"/>
            <a:ext cx="3391988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dk1"/>
                </a:solidFill>
              </a:rPr>
              <a:t>DATA VISUALIZATION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78320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  <a:t>Real World</a:t>
            </a:r>
            <a:b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  <a:t>Applications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03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708825" y="33628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Applications of MATPLOTLIB in Real - World</a:t>
            </a:r>
            <a:endParaRPr dirty="0"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614130" y="3070940"/>
            <a:ext cx="2537565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Astronomy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Biological Research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Environmental Sciences</a:t>
            </a:r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234612" y="2523676"/>
            <a:ext cx="32966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Scientific Research</a:t>
            </a:r>
            <a:endParaRPr sz="2000"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07864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Structural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Simulations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Quality Control</a:t>
            </a:r>
            <a:endParaRPr sz="1600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Engineering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6919921" y="1718967"/>
            <a:ext cx="526759" cy="584845"/>
            <a:chOff x="5415892" y="1465405"/>
            <a:chExt cx="526759" cy="584845"/>
          </a:xfrm>
        </p:grpSpPr>
        <p:sp>
          <p:nvSpPr>
            <p:cNvPr id="735" name="Google Shape;735;p47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7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40" name="Google Shape;740;p47"/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238265" y="1978444"/>
            <a:ext cx="2537565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Medical Imaging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Epidemiology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Patient Data Analysis</a:t>
            </a:r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858747" y="1431180"/>
            <a:ext cx="3296600" cy="524400"/>
          </a:xfrm>
          <a:prstGeom prst="rect">
            <a:avLst/>
          </a:prstGeom>
          <a:solidFill>
            <a:srgbClr val="00FFC5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B1464"/>
                </a:solidFill>
              </a:rPr>
              <a:t>Healthcare</a:t>
            </a:r>
            <a:endParaRPr sz="2000"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4694135" y="197844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Teaching &amp; Learning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Student Projects</a:t>
            </a:r>
            <a:endParaRPr sz="1600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4566785" y="1431180"/>
            <a:ext cx="2481300" cy="524400"/>
          </a:xfrm>
          <a:prstGeom prst="rect">
            <a:avLst/>
          </a:prstGeom>
          <a:solidFill>
            <a:srgbClr val="EC008C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Education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7320825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6586123" y="440387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28;p47">
            <a:extLst>
              <a:ext uri="{FF2B5EF4-FFF2-40B4-BE49-F238E27FC236}">
                <a16:creationId xmlns:a16="http://schemas.microsoft.com/office/drawing/2014/main" id="{B98AD98E-6B55-5786-8A86-E5EF622E3881}"/>
              </a:ext>
            </a:extLst>
          </p:cNvPr>
          <p:cNvGrpSpPr/>
          <p:nvPr/>
        </p:nvGrpSpPr>
        <p:grpSpPr>
          <a:xfrm flipH="1">
            <a:off x="-1021434" y="203381"/>
            <a:ext cx="2643725" cy="1386805"/>
            <a:chOff x="1156673" y="4600809"/>
            <a:chExt cx="1015032" cy="325196"/>
          </a:xfrm>
        </p:grpSpPr>
        <p:sp>
          <p:nvSpPr>
            <p:cNvPr id="3" name="Google Shape;729;p47">
              <a:extLst>
                <a:ext uri="{FF2B5EF4-FFF2-40B4-BE49-F238E27FC236}">
                  <a16:creationId xmlns:a16="http://schemas.microsoft.com/office/drawing/2014/main" id="{41E0E772-68CF-9084-2C5D-2D0054168571}"/>
                </a:ext>
              </a:extLst>
            </p:cNvPr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0;p47">
              <a:extLst>
                <a:ext uri="{FF2B5EF4-FFF2-40B4-BE49-F238E27FC236}">
                  <a16:creationId xmlns:a16="http://schemas.microsoft.com/office/drawing/2014/main" id="{076D7200-3EA4-90E3-9BB1-3F3FE95E59F0}"/>
                </a:ext>
              </a:extLst>
            </p:cNvPr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1;p47">
              <a:extLst>
                <a:ext uri="{FF2B5EF4-FFF2-40B4-BE49-F238E27FC236}">
                  <a16:creationId xmlns:a16="http://schemas.microsoft.com/office/drawing/2014/main" id="{A7E5D514-C19A-C481-1DFA-5144C65D1B9C}"/>
                </a:ext>
              </a:extLst>
            </p:cNvPr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2;p47">
              <a:extLst>
                <a:ext uri="{FF2B5EF4-FFF2-40B4-BE49-F238E27FC236}">
                  <a16:creationId xmlns:a16="http://schemas.microsoft.com/office/drawing/2014/main" id="{E8F1726B-ED4F-3365-455D-7BB1DEE0D452}"/>
                </a:ext>
              </a:extLst>
            </p:cNvPr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3;p47">
              <a:extLst>
                <a:ext uri="{FF2B5EF4-FFF2-40B4-BE49-F238E27FC236}">
                  <a16:creationId xmlns:a16="http://schemas.microsoft.com/office/drawing/2014/main" id="{5B602B93-7A21-BA35-B996-2F8C6F4A48FE}"/>
                </a:ext>
              </a:extLst>
            </p:cNvPr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725;p47">
            <a:extLst>
              <a:ext uri="{FF2B5EF4-FFF2-40B4-BE49-F238E27FC236}">
                <a16:creationId xmlns:a16="http://schemas.microsoft.com/office/drawing/2014/main" id="{CF02D497-C5F0-0582-5C87-02D6BFD678F2}"/>
              </a:ext>
            </a:extLst>
          </p:cNvPr>
          <p:cNvSpPr txBox="1">
            <a:spLocks/>
          </p:cNvSpPr>
          <p:nvPr/>
        </p:nvSpPr>
        <p:spPr>
          <a:xfrm>
            <a:off x="2941984" y="4057652"/>
            <a:ext cx="2481299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Stock Market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Portfolio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Economic Trends</a:t>
            </a:r>
          </a:p>
        </p:txBody>
      </p:sp>
      <p:sp>
        <p:nvSpPr>
          <p:cNvPr id="18" name="Google Shape;726;p47">
            <a:extLst>
              <a:ext uri="{FF2B5EF4-FFF2-40B4-BE49-F238E27FC236}">
                <a16:creationId xmlns:a16="http://schemas.microsoft.com/office/drawing/2014/main" id="{516DBFAD-6A52-174B-B929-6077B50B20E6}"/>
              </a:ext>
            </a:extLst>
          </p:cNvPr>
          <p:cNvSpPr txBox="1">
            <a:spLocks/>
          </p:cNvSpPr>
          <p:nvPr/>
        </p:nvSpPr>
        <p:spPr>
          <a:xfrm>
            <a:off x="2943644" y="3472328"/>
            <a:ext cx="2481300" cy="5244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 b="0" i="0" u="none" strike="noStrike" cap="none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IN" dirty="0">
                <a:solidFill>
                  <a:srgbClr val="1B1464"/>
                </a:solidFill>
              </a:rPr>
              <a:t>Finance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0E1FFC-C701-32AA-11BB-F2C24B015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46" y="692773"/>
            <a:ext cx="656378" cy="656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474FEB-7EA5-67D7-355D-341F965B1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949" y="2746994"/>
            <a:ext cx="618690" cy="6186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9F064-8F95-7EEB-6189-D77D33000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858" y="692773"/>
            <a:ext cx="656378" cy="6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93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4378200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A Small Snippet of MATPLOTLIB used in Stock Market.</a:t>
            </a:r>
            <a:endParaRPr sz="2400" dirty="0"/>
          </a:p>
        </p:txBody>
      </p:sp>
      <p:pic>
        <p:nvPicPr>
          <p:cNvPr id="2" name="image10.png">
            <a:extLst>
              <a:ext uri="{FF2B5EF4-FFF2-40B4-BE49-F238E27FC236}">
                <a16:creationId xmlns:a16="http://schemas.microsoft.com/office/drawing/2014/main" id="{DE1330F0-CD90-9449-F738-CD98FF28DDEF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1775512" y="546735"/>
            <a:ext cx="5592976" cy="3568065"/>
          </a:xfrm>
          <a:prstGeom prst="rect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dist="38100" dir="2700000" sx="101000" sy="101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388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640450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Overpass Mono"/>
                <a:ea typeface="Overpass Mono"/>
                <a:cs typeface="Overpass Mono"/>
                <a:sym typeface="Overpass Mono"/>
              </a:rPr>
              <a:t>Conclusion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59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306080" y="3509871"/>
            <a:ext cx="230123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Basics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3684900" y="3866125"/>
            <a:ext cx="3782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Figure is the top-level container for plots, acting as a canvas for visualizations, while Axes are individual areas for creating various plots within a Figure, enabling multiple plots in one Figure.</a:t>
            </a: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520926" y="1899275"/>
            <a:ext cx="232794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Introduction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163622" y="1346060"/>
            <a:ext cx="306324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Matplotlib, a widely-used Python library, offers versatile tools for creating static, animated, and interactive data visualizations.</a:t>
            </a: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API Primer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334338" y="3866125"/>
            <a:ext cx="319278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A "Matplotlib API Primer" is an introductory guide that provides an overview of Matplotlib's API, helping users start creating plots and charts in Python.</a:t>
            </a:r>
            <a:endParaRPr sz="1300" dirty="0">
              <a:solidFill>
                <a:schemeClr val="bg1"/>
              </a:solidFill>
              <a:latin typeface="Anaheim" panose="020B0604020202020204" charset="0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5889247" y="1881880"/>
            <a:ext cx="2651755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Types of Plots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012179" y="1277375"/>
            <a:ext cx="2377439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Line Chart, Scatter Plots, Pie Charts, Histograms, Bar Graphs, Box Plots, etc.</a:t>
            </a:r>
            <a:endParaRPr sz="13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7800" y="21985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TIMELINE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01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02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03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04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1477822" y="1890578"/>
            <a:ext cx="443484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Real World Applications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1124484" y="1348324"/>
            <a:ext cx="5120831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Scientific Research spans Astronomy, Biological Research, Environmental Sciences, Engineering, Healthcare, Education, and Finance, which includes Stock Market Analysis, Portfolio Management, and Economic Trends.</a:t>
            </a:r>
            <a:endParaRPr sz="125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463879" y="3518580"/>
            <a:ext cx="29336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Best Practices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334338" y="3866125"/>
            <a:ext cx="319278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Balancing simplicity, clarity, relevance, and consistency is key to effective data visualization.</a:t>
            </a:r>
            <a:endParaRPr lang="en-US" sz="1300" dirty="0">
              <a:solidFill>
                <a:schemeClr val="bg1"/>
              </a:solidFill>
              <a:latin typeface="Anaheim" panose="020B0604020202020204" charset="0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TIMELINE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05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06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5156452" y="2727742"/>
            <a:ext cx="3343606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EOL ----------------&gt;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B61598-D4FB-0BC8-E4EE-2617FA09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413" y="3509882"/>
            <a:ext cx="1491570" cy="14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2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112014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</a:t>
            </a:r>
            <a:r>
              <a:rPr lang="en" dirty="0"/>
              <a:t>5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1120139" y="2162325"/>
            <a:ext cx="334518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Best Practices of DATA VISUALIZATION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06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572000" y="2163531"/>
            <a:ext cx="240357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Real World Applications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170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260785" y="633539"/>
            <a:ext cx="462243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443665" y="1597225"/>
            <a:ext cx="4256670" cy="50342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For Being A Patient Listener !!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6ACAC-EFC2-5C82-8AEA-EE8138D0E3E9}"/>
              </a:ext>
            </a:extLst>
          </p:cNvPr>
          <p:cNvSpPr/>
          <p:nvPr/>
        </p:nvSpPr>
        <p:spPr>
          <a:xfrm>
            <a:off x="3307080" y="3368040"/>
            <a:ext cx="3240300" cy="746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E23BE-56C9-371B-7DAF-A3F52A925959}"/>
              </a:ext>
            </a:extLst>
          </p:cNvPr>
          <p:cNvSpPr/>
          <p:nvPr/>
        </p:nvSpPr>
        <p:spPr>
          <a:xfrm>
            <a:off x="2392680" y="3606611"/>
            <a:ext cx="262308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520C7-97C3-E04E-48A7-8F74D33BF1F9}"/>
              </a:ext>
            </a:extLst>
          </p:cNvPr>
          <p:cNvSpPr txBox="1"/>
          <p:nvPr/>
        </p:nvSpPr>
        <p:spPr>
          <a:xfrm>
            <a:off x="3307080" y="3337560"/>
            <a:ext cx="33299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naheim" panose="020B0604020202020204" charset="0"/>
              </a:rPr>
              <a:t>1)   Sahaj Khurana 224019</a:t>
            </a:r>
          </a:p>
          <a:p>
            <a:r>
              <a:rPr lang="en-IN" sz="1600" dirty="0">
                <a:solidFill>
                  <a:schemeClr val="bg1"/>
                </a:solidFill>
                <a:latin typeface="Anaheim" panose="020B0604020202020204" charset="0"/>
              </a:rPr>
              <a:t>2)   </a:t>
            </a:r>
            <a:r>
              <a:rPr lang="en-IN" sz="1600" dirty="0" err="1">
                <a:solidFill>
                  <a:schemeClr val="bg1"/>
                </a:solidFill>
                <a:latin typeface="Anaheim" panose="020B0604020202020204" charset="0"/>
              </a:rPr>
              <a:t>Harnoor</a:t>
            </a:r>
            <a:r>
              <a:rPr lang="en-IN" sz="1600" dirty="0">
                <a:solidFill>
                  <a:schemeClr val="bg1"/>
                </a:solidFill>
                <a:latin typeface="Anaheim" panose="020B0604020202020204" charset="0"/>
              </a:rPr>
              <a:t> Singh Anand 224028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19444-2702-7289-656A-6BC91999A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456" y="1051560"/>
            <a:ext cx="1529484" cy="1529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solidFill>
                  <a:schemeClr val="bg1"/>
                </a:solidFill>
                <a:latin typeface="Anaheim" panose="020B0604020202020204" charset="0"/>
              </a:rPr>
              <a:t>This Unit Offers us a visual journey through the world of Data Visualization in Python thru MATPLOTLIB.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It introduces Matplotlib, a versatile library for creating plots, charts, and graphs, making it a valuable tool for analysts, scientists, and data enthusiasts.</a:t>
            </a:r>
            <a:endParaRPr sz="15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IN" dirty="0"/>
              <a:t>JACK YOUNGBLOOD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350560" y="2167500"/>
            <a:ext cx="444288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"I visualize things in my mind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before I have to do them. It’s like having a mental workshop."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Overpass Mono"/>
                <a:ea typeface="Overpass Mono"/>
                <a:cs typeface="Overpass Mono"/>
                <a:sym typeface="Overpass Mono"/>
              </a:rPr>
              <a:t>JUSTIFICATION OF</a:t>
            </a:r>
            <a:br>
              <a:rPr lang="en-IN" sz="3600" b="1" dirty="0">
                <a:latin typeface="Overpass Mono"/>
                <a:ea typeface="Overpass Mono"/>
                <a:cs typeface="Overpass Mono"/>
                <a:sym typeface="Overpass Mono"/>
              </a:rPr>
            </a:br>
            <a:r>
              <a:rPr lang="en-IN" sz="3600" b="1" dirty="0">
                <a:latin typeface="Overpass Mono"/>
                <a:ea typeface="Overpass Mono"/>
                <a:cs typeface="Overpass Mono"/>
                <a:sym typeface="Overpass Mono"/>
              </a:rPr>
              <a:t>THE TOPIC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343400" y="2388200"/>
            <a:ext cx="4168825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A "Matplotlib API Primer" refers to an introductory guide or documentation that provides an overview of the Application Programming Interface (API) offered by Matplotlib.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bg1"/>
              </a:solidFill>
              <a:latin typeface="Anaheim" panose="020B060402020202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This primer serves as a starting point for users who want to learn how to use Matplotlib for creating various types of plots and charts in Python.</a:t>
            </a:r>
            <a:endParaRPr sz="1500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THIS TOPIC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Parts of The API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7" y="1775350"/>
            <a:ext cx="2448167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Anaheim" panose="020B0604020202020204" charset="0"/>
              </a:rPr>
              <a:t>Intro to Matplotlib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Anaheim" panose="020B0604020202020204" charset="0"/>
              </a:rPr>
              <a:t>Usage of The API</a:t>
            </a:r>
            <a:endParaRPr lang="en-IN"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488180" y="2208199"/>
            <a:ext cx="2389895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It explains how to use Matplotlib's API for creating different types of plots.</a:t>
            </a:r>
            <a:endParaRPr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Anaheim" panose="020B0604020202020204" charset="0"/>
              </a:rPr>
              <a:t>Customization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306325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Customize the appearance of plots, including labels, colors, legends, and other visual elements.</a:t>
            </a:r>
            <a:endParaRPr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429901" y="3155754"/>
            <a:ext cx="2448199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Anaheim" panose="020B0604020202020204" charset="0"/>
              </a:rPr>
              <a:t>Advanced Features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622853" y="3585925"/>
            <a:ext cx="225522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The primer may also touch upon advanced features of Matplotlib, like creating subplots and annotations.</a:t>
            </a:r>
            <a:endParaRPr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7" y="2208197"/>
            <a:ext cx="2301637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Anaheim" panose="020B0604020202020204" charset="0"/>
              </a:rPr>
              <a:t>It introduces Matplotlib as a powerful data visualization and plotting library.</a:t>
            </a:r>
            <a:endParaRPr dirty="0">
              <a:solidFill>
                <a:schemeClr val="bg1"/>
              </a:solidFill>
              <a:latin typeface="Anaheim" panose="020B0604020202020204" charset="0"/>
            </a:endParaRPr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972255" y="346707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400" dirty="0"/>
              <a:t>Top Programming Languages for Data Visualization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400" dirty="0"/>
              <a:t>which Compete for the Top Spot</a:t>
            </a:r>
            <a:endParaRPr sz="1400" dirty="0"/>
          </a:p>
        </p:txBody>
      </p:sp>
      <p:pic>
        <p:nvPicPr>
          <p:cNvPr id="433" name="Google Shape;433;p35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t="20777" b="8315"/>
          <a:stretch/>
        </p:blipFill>
        <p:spPr>
          <a:xfrm>
            <a:off x="3429237" y="1577522"/>
            <a:ext cx="3356525" cy="172982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160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R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200" b="1" dirty="0"/>
              <a:t>PYTHON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200" b="1" dirty="0"/>
              <a:t>JAVASCRIPT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200" b="1" dirty="0"/>
              <a:t>MATLAB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JAVA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200" b="1" dirty="0"/>
              <a:t>C / C++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917</Words>
  <Application>Microsoft Office PowerPoint</Application>
  <PresentationFormat>On-screen Show (16:9)</PresentationFormat>
  <Paragraphs>158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Barlow Condensed ExtraBold</vt:lpstr>
      <vt:lpstr>Nunito Light</vt:lpstr>
      <vt:lpstr>Raleway SemiBold</vt:lpstr>
      <vt:lpstr>Anaheim</vt:lpstr>
      <vt:lpstr>Arial</vt:lpstr>
      <vt:lpstr>Overpass Mono</vt:lpstr>
      <vt:lpstr>Programming Lesson by Slidesgo</vt:lpstr>
      <vt:lpstr>A Brief MATPLOTLIB API Primer</vt:lpstr>
      <vt:lpstr>TABLE OF CONTENTS</vt:lpstr>
      <vt:lpstr>TABLE OF CONTENTS</vt:lpstr>
      <vt:lpstr>INTRODUCTION</vt:lpstr>
      <vt:lpstr>—JACK YOUNGBLOOD  </vt:lpstr>
      <vt:lpstr>JUSTIFICATION OF THE TOPIC</vt:lpstr>
      <vt:lpstr>ABOUT THIS TOPIC</vt:lpstr>
      <vt:lpstr>Parts of The API</vt:lpstr>
      <vt:lpstr>DID YOU KNOW THIS?</vt:lpstr>
      <vt:lpstr>INTRODUCTION TO MATPLOTLIB</vt:lpstr>
      <vt:lpstr>ABOUT THE TOPIC</vt:lpstr>
      <vt:lpstr>Importance of DATA VISUALIZATION</vt:lpstr>
      <vt:lpstr>MATPLOTLIB as a Powerful Library</vt:lpstr>
      <vt:lpstr>PowerPoint Presentation</vt:lpstr>
      <vt:lpstr>MATPLOTLIB BASICS</vt:lpstr>
      <vt:lpstr>What are The  BASICs?</vt:lpstr>
      <vt:lpstr>TYPES OF PLOTS</vt:lpstr>
      <vt:lpstr>Some Types of Charts</vt:lpstr>
      <vt:lpstr>Visualization is daydreaming with a purpose</vt:lpstr>
      <vt:lpstr>Best Practices of DATA VISUALIZATION</vt:lpstr>
      <vt:lpstr>Problem</vt:lpstr>
      <vt:lpstr>OVERVIEW DIAGRAM</vt:lpstr>
      <vt:lpstr>Real World Applications</vt:lpstr>
      <vt:lpstr>Some Applications of MATPLOTLIB in Real - World</vt:lpstr>
      <vt:lpstr>Healthcare</vt:lpstr>
      <vt:lpstr>PowerPoint Presentation</vt:lpstr>
      <vt:lpstr>Conclusion</vt:lpstr>
      <vt:lpstr>PRESENTATION TIMELINE</vt:lpstr>
      <vt:lpstr>PRESENTATION TIMELINE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MATPLOTLIB API Primer</dc:title>
  <dc:creator>Sahaj Khurana</dc:creator>
  <cp:lastModifiedBy>Sahaj Khurana</cp:lastModifiedBy>
  <cp:revision>7</cp:revision>
  <dcterms:modified xsi:type="dcterms:W3CDTF">2023-10-13T16:38:42Z</dcterms:modified>
</cp:coreProperties>
</file>