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cecf23db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cecf23db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cecf23db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cecf23db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cecf23db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cecf23db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cecf23db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cecf23db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cecf23db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cecf23db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cecf23db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cecf23db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cecf23db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cecf23db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cecf23d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cecf23db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cecf23db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cecf23db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cecf23db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cecf23db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cecf23db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cecf23db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cecf23db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cecf23db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cecf23db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cecf23db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cecf23db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cecf23db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cecf23db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cecf23db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cecf23db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cecf23db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cecf23db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cecf23db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 Artificial Neural Networks</a:t>
            </a:r>
            <a:endParaRPr/>
          </a:p>
        </p:txBody>
      </p:sp>
      <p:sp>
        <p:nvSpPr>
          <p:cNvPr id="132" name="Google Shape;132;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Tejvi 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functions and errors</a:t>
            </a:r>
            <a:endParaRPr/>
          </a:p>
        </p:txBody>
      </p:sp>
      <p:sp>
        <p:nvSpPr>
          <p:cNvPr id="189" name="Google Shape;189;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must </a:t>
            </a:r>
            <a:r>
              <a:rPr b="1" lang="en" sz="1800"/>
              <a:t>minimize the difference between the prediction and the actual target value.</a:t>
            </a:r>
            <a:r>
              <a:rPr lang="en" sz="1800"/>
              <a:t> So we define the cost function, which is what we will be minimizing.</a:t>
            </a:r>
            <a:endParaRPr sz="1800"/>
          </a:p>
          <a:p>
            <a:pPr indent="0" lvl="0" marL="0" rtl="0" algn="l">
              <a:spcBef>
                <a:spcPts val="1600"/>
              </a:spcBef>
              <a:spcAft>
                <a:spcPts val="1600"/>
              </a:spcAft>
              <a:buNone/>
            </a:pPr>
            <a:r>
              <a:rPr lang="en" sz="1800"/>
              <a:t>The cost function is dependent on the type of data and the type of neural network we are using. In most cases of regression we can use mean squared errors. And for categorical data, we can use cost functions like categorical cross entropy.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propagation</a:t>
            </a:r>
            <a:endParaRPr/>
          </a:p>
        </p:txBody>
      </p:sp>
      <p:sp>
        <p:nvSpPr>
          <p:cNvPr id="195" name="Google Shape;195;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Backpropagation, short for "</a:t>
            </a:r>
            <a:r>
              <a:rPr b="1" lang="en" sz="1800"/>
              <a:t>backward propagation of errors,</a:t>
            </a:r>
            <a:r>
              <a:rPr lang="en" sz="1800"/>
              <a:t>" is an algorithm we use to compute the gradient of the error function with respect to each of the neural network's weights. </a:t>
            </a:r>
            <a:endParaRPr sz="1800"/>
          </a:p>
          <a:p>
            <a:pPr indent="0" lvl="0" marL="0" marR="0" rtl="0" algn="l">
              <a:lnSpc>
                <a:spcPct val="115000"/>
              </a:lnSpc>
              <a:spcBef>
                <a:spcPts val="1600"/>
              </a:spcBef>
              <a:spcAft>
                <a:spcPts val="0"/>
              </a:spcAft>
              <a:buNone/>
            </a:pPr>
            <a:r>
              <a:rPr lang="en" sz="1800"/>
              <a:t>The "backwards" part of the name stems from the fact that calculation of the gradient proceeds backwards through the network.</a:t>
            </a:r>
            <a:endParaRPr sz="1800"/>
          </a:p>
          <a:p>
            <a:pPr indent="0" lvl="0" marL="0" marR="0" rtl="0" algn="l">
              <a:lnSpc>
                <a:spcPct val="115000"/>
              </a:lnSpc>
              <a:spcBef>
                <a:spcPts val="1600"/>
              </a:spcBef>
              <a:spcAft>
                <a:spcPts val="0"/>
              </a:spcAft>
              <a:buNone/>
            </a:pPr>
            <a:r>
              <a:rPr lang="en" sz="1800"/>
              <a:t>Calculating the </a:t>
            </a:r>
            <a:r>
              <a:rPr b="1" lang="en" sz="1800"/>
              <a:t>partial derivative of the error with respect to a weight</a:t>
            </a:r>
            <a:r>
              <a:rPr lang="en" sz="1800"/>
              <a:t> is done using the</a:t>
            </a:r>
            <a:r>
              <a:rPr b="1" lang="en" sz="1800"/>
              <a:t> chain rule of differentiation</a:t>
            </a:r>
            <a:r>
              <a:rPr lang="en" sz="1800"/>
              <a:t>.</a:t>
            </a:r>
            <a:endParaRPr sz="1800"/>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36"/>
          <p:cNvPicPr preferRelativeResize="0"/>
          <p:nvPr/>
        </p:nvPicPr>
        <p:blipFill>
          <a:blip r:embed="rId3">
            <a:alphaModFix/>
          </a:blip>
          <a:stretch>
            <a:fillRect/>
          </a:stretch>
        </p:blipFill>
        <p:spPr>
          <a:xfrm>
            <a:off x="541829" y="0"/>
            <a:ext cx="8060342"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a:t>
            </a:r>
            <a:endParaRPr/>
          </a:p>
        </p:txBody>
      </p:sp>
      <p:sp>
        <p:nvSpPr>
          <p:cNvPr id="208" name="Google Shape;208;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Gradient descent is the </a:t>
            </a:r>
            <a:r>
              <a:rPr b="1" lang="en" sz="1800"/>
              <a:t>optimization algorithm </a:t>
            </a:r>
            <a:r>
              <a:rPr lang="en" sz="1800"/>
              <a:t>that we use to reach the optimal values of the parameters used.</a:t>
            </a:r>
            <a:endParaRPr sz="1800"/>
          </a:p>
          <a:p>
            <a:pPr indent="-342900" lvl="0" marL="457200" rtl="0" algn="l">
              <a:spcBef>
                <a:spcPts val="0"/>
              </a:spcBef>
              <a:spcAft>
                <a:spcPts val="0"/>
              </a:spcAft>
              <a:buSzPts val="1800"/>
              <a:buChar char="●"/>
            </a:pPr>
            <a:r>
              <a:rPr lang="en" sz="1800"/>
              <a:t>From the gradients we calculate during back propagation we increase or decrease a parameters value so that we move in </a:t>
            </a:r>
            <a:r>
              <a:rPr b="1" lang="en" sz="1800"/>
              <a:t>the direction of reduced error</a:t>
            </a:r>
            <a:r>
              <a:rPr lang="en" sz="1800"/>
              <a:t>.</a:t>
            </a:r>
            <a:endParaRPr sz="1800"/>
          </a:p>
          <a:p>
            <a:pPr indent="-342900" lvl="0" marL="457200" rtl="0" algn="l">
              <a:spcBef>
                <a:spcPts val="0"/>
              </a:spcBef>
              <a:spcAft>
                <a:spcPts val="0"/>
              </a:spcAft>
              <a:buSzPts val="1800"/>
              <a:buChar char="●"/>
            </a:pPr>
            <a:r>
              <a:rPr lang="en" sz="1800"/>
              <a:t>The intuition behind this being that at the </a:t>
            </a:r>
            <a:r>
              <a:rPr b="1" lang="en" sz="1800"/>
              <a:t>minimum error</a:t>
            </a:r>
            <a:r>
              <a:rPr lang="en" sz="1800"/>
              <a:t>, the gradient of the cost function is 0 and we can get to this point using the update rule.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rule for gradient descent</a:t>
            </a:r>
            <a:endParaRPr/>
          </a:p>
        </p:txBody>
      </p:sp>
      <p:sp>
        <p:nvSpPr>
          <p:cNvPr id="214" name="Google Shape;214;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Alpha is the learning rate. It is multiplied by the gradient. w is the weight.</a:t>
            </a:r>
            <a:endParaRPr sz="1800"/>
          </a:p>
        </p:txBody>
      </p:sp>
      <p:pic>
        <p:nvPicPr>
          <p:cNvPr id="215" name="Google Shape;215;p38"/>
          <p:cNvPicPr preferRelativeResize="0"/>
          <p:nvPr/>
        </p:nvPicPr>
        <p:blipFill>
          <a:blip r:embed="rId3">
            <a:alphaModFix/>
          </a:blip>
          <a:stretch>
            <a:fillRect/>
          </a:stretch>
        </p:blipFill>
        <p:spPr>
          <a:xfrm>
            <a:off x="2386663" y="2628900"/>
            <a:ext cx="3762375" cy="208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39"/>
          <p:cNvPicPr preferRelativeResize="0"/>
          <p:nvPr/>
        </p:nvPicPr>
        <p:blipFill>
          <a:blip r:embed="rId3">
            <a:alphaModFix/>
          </a:blip>
          <a:stretch>
            <a:fillRect/>
          </a:stretch>
        </p:blipFill>
        <p:spPr>
          <a:xfrm>
            <a:off x="0" y="94277"/>
            <a:ext cx="9144002" cy="49549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a:t>
            </a:r>
            <a:endParaRPr/>
          </a:p>
        </p:txBody>
      </p:sp>
      <p:sp>
        <p:nvSpPr>
          <p:cNvPr id="228" name="Google Shape;228;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arenR"/>
            </a:pPr>
            <a:r>
              <a:rPr lang="en" sz="1800"/>
              <a:t>Feed in data to the input layer</a:t>
            </a:r>
            <a:endParaRPr sz="1800"/>
          </a:p>
          <a:p>
            <a:pPr indent="-342900" lvl="0" marL="457200" rtl="0" algn="l">
              <a:spcBef>
                <a:spcPts val="0"/>
              </a:spcBef>
              <a:spcAft>
                <a:spcPts val="0"/>
              </a:spcAft>
              <a:buSzPts val="1800"/>
              <a:buAutoNum type="alphaUcParenR"/>
            </a:pPr>
            <a:r>
              <a:rPr lang="en" sz="1800"/>
              <a:t>Through forward propagation, the data propagates to the output layer</a:t>
            </a:r>
            <a:endParaRPr sz="1800"/>
          </a:p>
          <a:p>
            <a:pPr indent="-342900" lvl="0" marL="457200" rtl="0" algn="l">
              <a:spcBef>
                <a:spcPts val="0"/>
              </a:spcBef>
              <a:spcAft>
                <a:spcPts val="0"/>
              </a:spcAft>
              <a:buSzPts val="1800"/>
              <a:buAutoNum type="alphaUcParenR"/>
            </a:pPr>
            <a:r>
              <a:rPr lang="en" sz="1800"/>
              <a:t>The error is calculated and we back propagate all the way to the input layer</a:t>
            </a:r>
            <a:endParaRPr sz="1800"/>
          </a:p>
          <a:p>
            <a:pPr indent="-342900" lvl="0" marL="457200" rtl="0" algn="l">
              <a:spcBef>
                <a:spcPts val="0"/>
              </a:spcBef>
              <a:spcAft>
                <a:spcPts val="0"/>
              </a:spcAft>
              <a:buSzPts val="1800"/>
              <a:buAutoNum type="alphaUcParenR"/>
            </a:pPr>
            <a:r>
              <a:rPr lang="en" sz="1800"/>
              <a:t>During this process, we update the values of the weights.</a:t>
            </a:r>
            <a:endParaRPr sz="1800"/>
          </a:p>
          <a:p>
            <a:pPr indent="0" lvl="0" marL="0" rtl="0" algn="l">
              <a:spcBef>
                <a:spcPts val="1600"/>
              </a:spcBef>
              <a:spcAft>
                <a:spcPts val="1600"/>
              </a:spcAft>
              <a:buNone/>
            </a:pPr>
            <a:r>
              <a:rPr lang="en" sz="1800"/>
              <a:t>After we reach the minima or after a certain number of training iterations, we can use the model (after running it on the test data, of course).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 pass, backward pass</a:t>
            </a:r>
            <a:endParaRPr/>
          </a:p>
        </p:txBody>
      </p:sp>
      <p:sp>
        <p:nvSpPr>
          <p:cNvPr id="234" name="Google Shape;234;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5" name="Google Shape;235;p41"/>
          <p:cNvPicPr preferRelativeResize="0"/>
          <p:nvPr/>
        </p:nvPicPr>
        <p:blipFill>
          <a:blip r:embed="rId3">
            <a:alphaModFix/>
          </a:blip>
          <a:stretch>
            <a:fillRect/>
          </a:stretch>
        </p:blipFill>
        <p:spPr>
          <a:xfrm>
            <a:off x="0" y="1076826"/>
            <a:ext cx="9144001" cy="29898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neural networks</a:t>
            </a:r>
            <a:endParaRPr/>
          </a:p>
        </p:txBody>
      </p:sp>
      <p:sp>
        <p:nvSpPr>
          <p:cNvPr id="138" name="Google Shape;13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Though </a:t>
            </a:r>
            <a:r>
              <a:rPr b="1" lang="en" sz="1800"/>
              <a:t>less interpretable</a:t>
            </a:r>
            <a:r>
              <a:rPr lang="en" sz="1800"/>
              <a:t> than most ML models, they are </a:t>
            </a:r>
            <a:r>
              <a:rPr b="1" lang="en" sz="1800"/>
              <a:t>more generalizable</a:t>
            </a:r>
            <a:r>
              <a:rPr lang="en" sz="1800"/>
              <a:t> and robust. For example, they can perform automatic feature extraction (it is still advisable to perform it beforehand, and not leave it up to the neural network).</a:t>
            </a:r>
            <a:endParaRPr sz="1800"/>
          </a:p>
          <a:p>
            <a:pPr indent="0" lvl="0" marL="0" rtl="0" algn="l">
              <a:spcBef>
                <a:spcPts val="1600"/>
              </a:spcBef>
              <a:spcAft>
                <a:spcPts val="1600"/>
              </a:spcAft>
              <a:buNone/>
            </a:pPr>
            <a:r>
              <a:rPr lang="en" sz="1800"/>
              <a:t>Also seen as the brute force algorithms of ML as they start with a blank slate and hammer their way into a being good model.</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623400" y="14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perceptron model</a:t>
            </a:r>
            <a:endParaRPr/>
          </a:p>
        </p:txBody>
      </p:sp>
      <p:sp>
        <p:nvSpPr>
          <p:cNvPr id="144" name="Google Shape;144;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a:t>
            </a:r>
            <a:r>
              <a:rPr b="1" lang="en" sz="1800"/>
              <a:t>neuron</a:t>
            </a:r>
            <a:r>
              <a:rPr lang="en" sz="1800"/>
              <a:t>, which is a </a:t>
            </a:r>
            <a:r>
              <a:rPr b="1" lang="en" sz="1800"/>
              <a:t>mathematical unit</a:t>
            </a:r>
            <a:r>
              <a:rPr lang="en" sz="1800"/>
              <a:t>, takes in the inputs and applies an activation function on their </a:t>
            </a:r>
            <a:r>
              <a:rPr b="1" lang="en" sz="1800"/>
              <a:t>weighted sum</a:t>
            </a:r>
            <a:r>
              <a:rPr lang="en" sz="1800"/>
              <a:t>(the weights are determined by the weights/significance of their connections), and this is the output of that neuron.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Perceptron </a:t>
            </a:r>
            <a:endParaRPr/>
          </a:p>
        </p:txBody>
      </p:sp>
      <p:sp>
        <p:nvSpPr>
          <p:cNvPr id="150" name="Google Shape;15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8"/>
          <p:cNvPicPr preferRelativeResize="0"/>
          <p:nvPr/>
        </p:nvPicPr>
        <p:blipFill>
          <a:blip r:embed="rId3">
            <a:alphaModFix/>
          </a:blip>
          <a:stretch>
            <a:fillRect/>
          </a:stretch>
        </p:blipFill>
        <p:spPr>
          <a:xfrm>
            <a:off x="707633" y="1152475"/>
            <a:ext cx="6881516" cy="382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Layers in a neural network</a:t>
            </a:r>
            <a:endParaRPr/>
          </a:p>
        </p:txBody>
      </p:sp>
      <p:sp>
        <p:nvSpPr>
          <p:cNvPr id="157" name="Google Shape;157;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I</a:t>
            </a:r>
            <a:r>
              <a:rPr lang="en" sz="1400"/>
              <a:t>nput: inputs are fed to the neurons. The neurons pass on the input to the next layer through weighted edges and each of the neuron has a constant that it adds to its output, called the bias. </a:t>
            </a:r>
            <a:endParaRPr sz="1400"/>
          </a:p>
          <a:p>
            <a:pPr indent="-317500" lvl="0" marL="457200" rtl="0" algn="l">
              <a:spcBef>
                <a:spcPts val="0"/>
              </a:spcBef>
              <a:spcAft>
                <a:spcPts val="0"/>
              </a:spcAft>
              <a:buSzPts val="1400"/>
              <a:buAutoNum type="arabicPeriod"/>
            </a:pPr>
            <a:r>
              <a:rPr lang="en" sz="1400"/>
              <a:t>Hidden: every neuron in a hidden layer is connected to every other neuron in its previous and next layer. The neurons take in the inputs from the previous layer and pass it on to the next through a series of weighted connections.</a:t>
            </a:r>
            <a:endParaRPr sz="1400"/>
          </a:p>
          <a:p>
            <a:pPr indent="-317500" lvl="0" marL="457200" rtl="0" algn="l">
              <a:spcBef>
                <a:spcPts val="0"/>
              </a:spcBef>
              <a:spcAft>
                <a:spcPts val="0"/>
              </a:spcAft>
              <a:buSzPts val="1400"/>
              <a:buAutoNum type="arabicPeriod"/>
            </a:pPr>
            <a:r>
              <a:rPr lang="en" sz="1400"/>
              <a:t>Output Layer: This is the layer at which we get our output and measure the loss.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feed forward mechanism</a:t>
            </a:r>
            <a:endParaRPr/>
          </a:p>
        </p:txBody>
      </p:sp>
      <p:sp>
        <p:nvSpPr>
          <p:cNvPr id="163" name="Google Shape;163;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see a flow of data from the </a:t>
            </a:r>
            <a:r>
              <a:rPr b="1" lang="en" sz="1800"/>
              <a:t>input to the output through zero or more hidden layers to the output layer</a:t>
            </a:r>
            <a:r>
              <a:rPr lang="en" sz="1800"/>
              <a:t>. At each layer, data is multiplied with the weights and has the bias added to it, and then the activation function is applied, and this output is then fed into the next layer.</a:t>
            </a:r>
            <a:endParaRPr sz="1800"/>
          </a:p>
          <a:p>
            <a:pPr indent="0" lvl="0" marL="0" rtl="0" algn="l">
              <a:spcBef>
                <a:spcPts val="1600"/>
              </a:spcBef>
              <a:spcAft>
                <a:spcPts val="1600"/>
              </a:spcAft>
              <a:buNone/>
            </a:pPr>
            <a:r>
              <a:rPr lang="en" sz="1800"/>
              <a:t>Weights and bias are represented by a weight matrix and a bias vector at each layer</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31"/>
          <p:cNvPicPr preferRelativeResize="0"/>
          <p:nvPr/>
        </p:nvPicPr>
        <p:blipFill>
          <a:blip r:embed="rId3">
            <a:alphaModFix/>
          </a:blip>
          <a:stretch>
            <a:fillRect/>
          </a:stretch>
        </p:blipFill>
        <p:spPr>
          <a:xfrm>
            <a:off x="311700" y="445025"/>
            <a:ext cx="7427225" cy="4474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176" name="Google Shape;17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At every level, we perform a </a:t>
            </a:r>
            <a:r>
              <a:rPr b="1" lang="en" sz="1800"/>
              <a:t>linear transformation</a:t>
            </a:r>
            <a:r>
              <a:rPr lang="en" sz="1800"/>
              <a:t> on the data, i.e., </a:t>
            </a:r>
            <a:endParaRPr sz="1800"/>
          </a:p>
          <a:p>
            <a:pPr indent="0" lvl="0" marL="0" rtl="0" algn="l">
              <a:spcBef>
                <a:spcPts val="1600"/>
              </a:spcBef>
              <a:spcAft>
                <a:spcPts val="0"/>
              </a:spcAft>
              <a:buNone/>
            </a:pPr>
            <a:r>
              <a:rPr lang="en" sz="1800"/>
              <a:t>Y = w.x + b</a:t>
            </a:r>
            <a:endParaRPr sz="1800"/>
          </a:p>
          <a:p>
            <a:pPr indent="0" lvl="0" marL="0" rtl="0" algn="l">
              <a:spcBef>
                <a:spcPts val="1600"/>
              </a:spcBef>
              <a:spcAft>
                <a:spcPts val="0"/>
              </a:spcAft>
              <a:buNone/>
            </a:pPr>
            <a:r>
              <a:rPr lang="en" sz="1800"/>
              <a:t>However, to approximate all functions, we need to </a:t>
            </a:r>
            <a:r>
              <a:rPr b="1" lang="en" sz="1800"/>
              <a:t>introduce non linearities</a:t>
            </a:r>
            <a:r>
              <a:rPr lang="en" sz="1800"/>
              <a:t>, and with activation functions, we do exactly that.</a:t>
            </a:r>
            <a:endParaRPr sz="1800"/>
          </a:p>
          <a:p>
            <a:pPr indent="0" lvl="0" marL="0" rtl="0" algn="l">
              <a:spcBef>
                <a:spcPts val="1600"/>
              </a:spcBef>
              <a:spcAft>
                <a:spcPts val="1600"/>
              </a:spcAft>
              <a:buNone/>
            </a:pPr>
            <a:r>
              <a:rPr lang="en" sz="1800"/>
              <a:t>Y = activation(wx + b)</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182" name="Google Shape;18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output = activation(output). Some examples are:</a:t>
            </a:r>
            <a:endParaRPr/>
          </a:p>
          <a:p>
            <a:pPr indent="0" lvl="0" marL="0" rtl="0" algn="l">
              <a:spcBef>
                <a:spcPts val="1600"/>
              </a:spcBef>
              <a:spcAft>
                <a:spcPts val="1600"/>
              </a:spcAft>
              <a:buNone/>
            </a:pPr>
            <a:r>
              <a:t/>
            </a:r>
            <a:endParaRPr/>
          </a:p>
        </p:txBody>
      </p:sp>
      <p:pic>
        <p:nvPicPr>
          <p:cNvPr id="183" name="Google Shape;183;p33"/>
          <p:cNvPicPr preferRelativeResize="0"/>
          <p:nvPr/>
        </p:nvPicPr>
        <p:blipFill rotWithShape="1">
          <a:blip r:embed="rId3">
            <a:alphaModFix/>
          </a:blip>
          <a:srcRect b="0" l="0" r="0" t="14398"/>
          <a:stretch/>
        </p:blipFill>
        <p:spPr>
          <a:xfrm>
            <a:off x="1092850" y="1932250"/>
            <a:ext cx="6859048" cy="2950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