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9" r:id="rId4"/>
    <p:sldId id="260" r:id="rId5"/>
    <p:sldId id="297" r:id="rId6"/>
    <p:sldId id="262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</p:sldIdLst>
  <p:sldSz cx="12192000" cy="6858000"/>
  <p:notesSz cx="6858000" cy="9144000"/>
  <p:embeddedFontLst>
    <p:embeddedFont>
      <p:font typeface="STLiti" panose="020B0604020202020204" charset="-122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DM Sans" pitchFamily="2" charset="-18"/>
      <p:regular r:id="rId24"/>
      <p:bold r:id="rId25"/>
      <p:italic r:id="rId26"/>
      <p:boldItalic r:id="rId27"/>
    </p:embeddedFont>
    <p:embeddedFont>
      <p:font typeface="Fraunces SemiBold" panose="020B0604020202020204" charset="-18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楊儀珈" initials="楊" lastIdx="1" clrIdx="0">
    <p:extLst>
      <p:ext uri="{19B8F6BF-5375-455C-9EA6-DF929625EA0E}">
        <p15:presenceInfo xmlns:p15="http://schemas.microsoft.com/office/powerpoint/2012/main" userId="S::109A50009@cc.ntut.edu.tw::ebf90c0e-97b4-47e2-afbf-5cc6566be0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2A77B764-5050-0AA7-D42C-9836F3A625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8DF8FA6-0E82-7DCB-1BF5-7F1832F9DA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D546A-B73C-4ED2-8D50-44B21078402B}" type="datetimeFigureOut">
              <a:rPr lang="zh-TW" altLang="en-US" smtClean="0"/>
              <a:t>2024/1/2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4AFE589-455D-408F-E3A7-22B189360D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494D3EF-C431-98AE-6FF0-D5106249F5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A1B20-05A4-4B96-9AA9-2C1AE86541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3346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Entered text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8.1 Single proportions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Tests of single proportions are generally based on the binomial distribution with size parameter N and probability parameter p.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large sample sizes, this can be well approximated by a normal distribution with mean N p and variance N p(1 − p). As a rule of thumb, the approximation is satisfactory when the expected numbers of “successes” and “failures” are both larger than 5.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Denoting the observed number of “successes” by x, the test for the hypothesis that p = p0 can be based 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 = 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 − N p0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 p0(1 − p0)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which has an approximate normal distribution with mean zero and standard deviation 1, or on u2, which has an approximate χ2 distribution with1 degree of freedom.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normal approximation can be somewhat improved by the Yates correction, which shrinks the observed value by half a unit towards the expected value when calculating u.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consider an example (Altman, 1991, p. 230) where 39 of 215 randomly chosen patients are observed to have asthma and one wants to test the hypothesis that the probability of a “random patient” having asthma is 0.15. This can be done using prop.test:</a:t>
            </a:r>
            <a:endParaRPr/>
          </a:p>
        </p:txBody>
      </p:sp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ADEFB-5E87-4E30-9E17-3E7F0708B79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631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9162D4-B7D7-3A36-4192-1618F476D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3B829E-C3EF-4B2C-9320-B942E6011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18AA06F-D1B7-E3D2-6942-06D48D1A3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D6A3A62-9AE4-01B2-CB01-86F28E61C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D5F31DB-6790-C751-5CD4-D5481A1F6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F244457-4E54-4E43-3C8A-4AD7EC43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E21F-2270-4300-B06B-F5255B6FE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51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8" r:id="rId9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004716" y="3670717"/>
            <a:ext cx="4119873" cy="2254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0" y="0"/>
            <a:ext cx="685800" cy="68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1"/>
          <p:cNvCxnSpPr/>
          <p:nvPr/>
        </p:nvCxnSpPr>
        <p:spPr>
          <a:xfrm rot="5400000">
            <a:off x="-2403568" y="3768177"/>
            <a:ext cx="6172386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" name="Google Shape;136;p21"/>
          <p:cNvCxnSpPr/>
          <p:nvPr/>
        </p:nvCxnSpPr>
        <p:spPr>
          <a:xfrm rot="10800000">
            <a:off x="685800" y="672459"/>
            <a:ext cx="11506200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7" name="Google Shape;137;p21"/>
          <p:cNvSpPr txBox="1"/>
          <p:nvPr/>
        </p:nvSpPr>
        <p:spPr>
          <a:xfrm>
            <a:off x="1404703" y="2547980"/>
            <a:ext cx="9533975" cy="1141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206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2D2D2D"/>
                </a:solidFill>
                <a:latin typeface="Fraunces SemiBold"/>
                <a:ea typeface="Fraunces SemiBold"/>
                <a:cs typeface="Fraunces SemiBold"/>
                <a:sym typeface="Fraunces SemiBold"/>
              </a:rPr>
              <a:t>Chp7. Hypothesis Tests</a:t>
            </a:r>
            <a:endParaRPr sz="3600" b="1" i="0" u="none" strike="noStrike" cap="none" dirty="0">
              <a:solidFill>
                <a:srgbClr val="2D2D2D"/>
              </a:solidFill>
              <a:latin typeface="Fraunces SemiBold"/>
              <a:ea typeface="Fraunces SemiBold"/>
              <a:cs typeface="Fraunces SemiBold"/>
              <a:sym typeface="Fraunces SemiBold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9735730" y="397098"/>
            <a:ext cx="2657845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19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0" i="0" u="none" strike="noStrike" cap="none" dirty="0">
                <a:solidFill>
                  <a:srgbClr val="2D2D2D"/>
                </a:solidFill>
                <a:latin typeface="DM Sans"/>
                <a:ea typeface="DM Sans"/>
                <a:cs typeface="DM Sans"/>
                <a:sym typeface="DM Sans"/>
              </a:rPr>
              <a:t>2024</a:t>
            </a:r>
            <a:r>
              <a:rPr lang="zh-TW" altLang="en-US" sz="2000" b="0" i="0" u="none" strike="noStrike" cap="none" dirty="0">
                <a:solidFill>
                  <a:srgbClr val="2D2D2D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altLang="zh-TW" sz="2000" b="0" i="0" u="none" strike="noStrike" cap="none" dirty="0">
                <a:solidFill>
                  <a:srgbClr val="2D2D2D"/>
                </a:solidFill>
                <a:latin typeface="DM Sans"/>
                <a:ea typeface="DM Sans"/>
                <a:cs typeface="DM Sans"/>
                <a:sym typeface="DM Sans"/>
              </a:rPr>
              <a:t>01</a:t>
            </a:r>
            <a:r>
              <a:rPr lang="zh-TW" altLang="en-US" sz="2000" b="0" i="0" u="none" strike="noStrike" cap="none" dirty="0">
                <a:solidFill>
                  <a:srgbClr val="2D2D2D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altLang="zh-TW" sz="2000" b="0" i="0" u="none" strike="noStrike" cap="none" dirty="0">
                <a:solidFill>
                  <a:srgbClr val="2D2D2D"/>
                </a:solidFill>
                <a:latin typeface="DM Sans"/>
                <a:ea typeface="DM Sans"/>
                <a:cs typeface="DM Sans"/>
                <a:sym typeface="DM Sans"/>
              </a:rPr>
              <a:t>02</a:t>
            </a:r>
            <a:endParaRPr dirty="0"/>
          </a:p>
        </p:txBody>
      </p:sp>
      <p:sp>
        <p:nvSpPr>
          <p:cNvPr id="139" name="Google Shape;139;p21"/>
          <p:cNvSpPr txBox="1"/>
          <p:nvPr/>
        </p:nvSpPr>
        <p:spPr>
          <a:xfrm>
            <a:off x="2725573" y="4403909"/>
            <a:ext cx="4766987" cy="1034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1" i="0" u="none" strike="noStrike" cap="none" dirty="0">
                <a:solidFill>
                  <a:srgbClr val="2D2D2D"/>
                </a:solidFill>
                <a:latin typeface="DM Sans"/>
                <a:ea typeface="DM Sans"/>
                <a:cs typeface="DM Sans"/>
                <a:sym typeface="DM Sans"/>
              </a:rPr>
              <a:t>Presenter: </a:t>
            </a:r>
            <a:r>
              <a:rPr lang="en-US" sz="1867" b="1" i="0" u="none" strike="noStrike" cap="none" dirty="0" err="1">
                <a:solidFill>
                  <a:srgbClr val="2D2D2D"/>
                </a:solidFill>
                <a:latin typeface="DM Sans"/>
                <a:ea typeface="DM Sans"/>
                <a:cs typeface="DM Sans"/>
                <a:sym typeface="DM Sans"/>
              </a:rPr>
              <a:t>工管</a:t>
            </a:r>
            <a:r>
              <a:rPr lang="zh-TW" altLang="en-US" sz="1867" b="1" i="0" u="none" strike="noStrike" cap="none" dirty="0">
                <a:solidFill>
                  <a:srgbClr val="2D2D2D"/>
                </a:solidFill>
                <a:latin typeface="DM Sans"/>
                <a:ea typeface="DM Sans"/>
                <a:cs typeface="DM Sans"/>
                <a:sym typeface="DM Sans"/>
              </a:rPr>
              <a:t>四</a:t>
            </a:r>
            <a:r>
              <a:rPr lang="en-US" sz="1867" b="1" i="0" u="none" strike="noStrike" cap="none" dirty="0">
                <a:solidFill>
                  <a:srgbClr val="2D2D2D"/>
                </a:solidFill>
                <a:latin typeface="DM Sans"/>
                <a:ea typeface="DM Sans"/>
                <a:cs typeface="DM Sans"/>
                <a:sym typeface="DM Sans"/>
              </a:rPr>
              <a:t>乙 109A50009 楊儀珈</a:t>
            </a:r>
          </a:p>
          <a:p>
            <a:pPr marL="0" marR="0" lvl="0" indent="0" algn="l" rtl="0">
              <a:lnSpc>
                <a:spcPct val="1199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67" b="1" i="0" u="none" strike="noStrike" cap="none" dirty="0">
                <a:solidFill>
                  <a:srgbClr val="2D2D2D"/>
                </a:solidFill>
                <a:latin typeface="DM Sans"/>
                <a:ea typeface="DM Sans"/>
                <a:cs typeface="DM Sans"/>
                <a:sym typeface="DM Sans"/>
              </a:rPr>
              <a:t>                                           </a:t>
            </a:r>
            <a:r>
              <a:rPr lang="en-US" sz="1867" b="1" i="0" u="none" strike="noStrike" cap="none" dirty="0">
                <a:solidFill>
                  <a:srgbClr val="2D2D2D"/>
                </a:solidFill>
                <a:latin typeface="DM Sans"/>
                <a:ea typeface="DM Sans"/>
                <a:cs typeface="DM Sans"/>
                <a:sym typeface="DM Sans"/>
              </a:rPr>
              <a:t>Oskar </a:t>
            </a:r>
            <a:r>
              <a:rPr lang="en-US" sz="1867" b="1" i="0" u="none" strike="noStrike" cap="none" dirty="0" err="1">
                <a:solidFill>
                  <a:srgbClr val="2D2D2D"/>
                </a:solidFill>
                <a:latin typeface="DM Sans"/>
                <a:ea typeface="DM Sans"/>
                <a:cs typeface="DM Sans"/>
                <a:sym typeface="DM Sans"/>
              </a:rPr>
              <a:t>Wladař</a:t>
            </a:r>
            <a:endParaRPr sz="1867" b="1" i="0" u="none" strike="noStrike" cap="none" dirty="0">
              <a:solidFill>
                <a:srgbClr val="2D2D2D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199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1" i="0" u="none" strike="noStrike" cap="none" dirty="0">
                <a:solidFill>
                  <a:srgbClr val="2D2D2D"/>
                </a:solidFill>
                <a:latin typeface="DM Sans"/>
                <a:ea typeface="DM Sans"/>
                <a:cs typeface="DM Sans"/>
                <a:sym typeface="DM Sans"/>
              </a:rPr>
              <a:t>		</a:t>
            </a:r>
            <a:endParaRPr sz="1867" b="1" i="0" u="none" strike="noStrike" cap="none" dirty="0">
              <a:solidFill>
                <a:srgbClr val="2D2D2D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40" name="Google Shape;140;p21"/>
          <p:cNvCxnSpPr>
            <a:cxnSpLocks/>
          </p:cNvCxnSpPr>
          <p:nvPr/>
        </p:nvCxnSpPr>
        <p:spPr>
          <a:xfrm flipH="1">
            <a:off x="4097157" y="3689190"/>
            <a:ext cx="4149068" cy="0"/>
          </a:xfrm>
          <a:prstGeom prst="straightConnector1">
            <a:avLst/>
          </a:prstGeom>
          <a:noFill/>
          <a:ln w="2857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0B33F1A-D137-6699-8F26-A5609E0BF8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9C78388-807E-2EAD-31C0-29AA2212E84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7A0C22-DA0D-3776-9512-A2D18E5F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Sensitivity and Specificity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B77F158-FF86-EB69-5BF3-46B82525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b="1" dirty="0"/>
              <a:t>Sensitivity</a:t>
            </a:r>
            <a:r>
              <a:rPr lang="en-GB" sz="2400" dirty="0"/>
              <a:t> = proportion if positives that are correctly identified by a test </a:t>
            </a:r>
            <a:r>
              <a:rPr lang="en-GB" sz="2400" i="1" dirty="0"/>
              <a:t>(= probability of a positive test, given the patient is ill)</a:t>
            </a:r>
          </a:p>
          <a:p>
            <a:r>
              <a:rPr lang="en-GB" sz="2400" b="1" dirty="0"/>
              <a:t>Specificity</a:t>
            </a:r>
            <a:r>
              <a:rPr lang="en-GB" sz="2400" dirty="0"/>
              <a:t> = proportion of negatives that are correctly identified by a test </a:t>
            </a:r>
            <a:r>
              <a:rPr lang="en-GB" sz="2400" i="1" dirty="0"/>
              <a:t>(=probability of a negative test, given that patient is well)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72222B9-8B2D-7D5F-185C-E9A8DF8D5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1FAF1A9-E6BB-90A5-B3EC-4A3C9377E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E21F-2270-4300-B06B-F5255B6FEC05}" type="slidenum">
              <a:rPr lang="en-GB" smtClean="0"/>
              <a:t>10</a:t>
            </a:fld>
            <a:endParaRPr lang="en-GB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2EBBE22B-FEAE-0F4A-E1A5-E933AF583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470" y="3519279"/>
            <a:ext cx="4893060" cy="336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69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607C86-1EDA-7D41-A375-74DE9FF5F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Worked Example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F244035-329A-8EEA-E92C-754A7177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BA888D6-5D69-89E6-D312-A19CFAD8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E21F-2270-4300-B06B-F5255B6FEC05}" type="slidenum">
              <a:rPr lang="en-GB" smtClean="0"/>
              <a:t>11</a:t>
            </a:fld>
            <a:endParaRPr lang="en-GB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5FADB67C-4EFC-97EF-50DD-E9ADE2689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594" y="1459773"/>
            <a:ext cx="5852811" cy="393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0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0004BC-51F8-1598-B5EF-F7C570D3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Positive/Negative likelihood ratio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943EDB-3AF9-D98C-DE68-0FD2D9986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cs-CZ" dirty="0" err="1"/>
              <a:t>Closely</a:t>
            </a:r>
            <a:r>
              <a:rPr lang="cs-CZ" dirty="0"/>
              <a:t> </a:t>
            </a:r>
            <a:r>
              <a:rPr lang="cs-CZ" dirty="0" err="1"/>
              <a:t>related</a:t>
            </a:r>
            <a:r>
              <a:rPr lang="cs-CZ" dirty="0"/>
              <a:t> to sensitivity and specificity</a:t>
            </a:r>
          </a:p>
          <a:p>
            <a:r>
              <a:rPr lang="cs-CZ" dirty="0" err="1"/>
              <a:t>Used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determining</a:t>
            </a:r>
            <a:r>
              <a:rPr lang="cs-CZ" dirty="0"/>
              <a:t> </a:t>
            </a:r>
            <a:r>
              <a:rPr lang="cs-CZ" dirty="0" err="1"/>
              <a:t>whether</a:t>
            </a:r>
            <a:r>
              <a:rPr lang="cs-CZ" dirty="0"/>
              <a:t> a test </a:t>
            </a:r>
            <a:r>
              <a:rPr lang="cs-CZ" dirty="0" err="1"/>
              <a:t>result</a:t>
            </a:r>
            <a:r>
              <a:rPr lang="cs-CZ" dirty="0"/>
              <a:t> </a:t>
            </a:r>
            <a:r>
              <a:rPr lang="cs-CZ" dirty="0" err="1"/>
              <a:t>changes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probability </a:t>
            </a:r>
            <a:r>
              <a:rPr lang="cs-CZ" dirty="0" err="1"/>
              <a:t>that</a:t>
            </a:r>
            <a:r>
              <a:rPr lang="cs-CZ" dirty="0"/>
              <a:t> a </a:t>
            </a:r>
            <a:r>
              <a:rPr lang="cs-CZ" dirty="0" err="1"/>
              <a:t>condition</a:t>
            </a:r>
            <a:r>
              <a:rPr lang="cs-CZ" dirty="0"/>
              <a:t> </a:t>
            </a:r>
            <a:r>
              <a:rPr lang="cs-CZ" dirty="0" err="1"/>
              <a:t>exists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7813663-E074-CF3E-4DBE-E0B5301B6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48B789E-8431-93A6-60FB-0CFF15F6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E21F-2270-4300-B06B-F5255B6FEC05}" type="slidenum">
              <a:rPr lang="en-GB" smtClean="0"/>
              <a:t>12</a:t>
            </a:fld>
            <a:endParaRPr lang="en-GB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751EB35F-1B89-B839-1194-092605E16D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33" r="26927"/>
          <a:stretch/>
        </p:blipFill>
        <p:spPr>
          <a:xfrm>
            <a:off x="2634364" y="4050890"/>
            <a:ext cx="6923272" cy="140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85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CB7C17-CB3C-EBF9-60C8-302B754F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Receiver-Operating-Characteristic Curve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060E93-592F-9BF9-3969-7FCEF2B70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cs-CZ" dirty="0" err="1"/>
              <a:t>Graph</a:t>
            </a:r>
            <a:r>
              <a:rPr lang="cs-CZ" dirty="0"/>
              <a:t> </a:t>
            </a:r>
            <a:r>
              <a:rPr lang="cs-CZ" dirty="0" err="1"/>
              <a:t>displaying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relationship</a:t>
            </a:r>
            <a:r>
              <a:rPr lang="cs-CZ" dirty="0"/>
              <a:t> </a:t>
            </a:r>
            <a:r>
              <a:rPr lang="cs-CZ" dirty="0" err="1"/>
              <a:t>between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true</a:t>
            </a:r>
            <a:r>
              <a:rPr lang="cs-CZ" dirty="0"/>
              <a:t> positive </a:t>
            </a:r>
            <a:r>
              <a:rPr lang="cs-CZ" dirty="0" err="1"/>
              <a:t>rate</a:t>
            </a:r>
            <a:r>
              <a:rPr lang="cs-CZ" dirty="0"/>
              <a:t> </a:t>
            </a:r>
            <a:r>
              <a:rPr lang="en-AE" dirty="0"/>
              <a:t>(vertical axis) and false positive rate (horizontal axis)</a:t>
            </a:r>
          </a:p>
          <a:p>
            <a:r>
              <a:rPr lang="en-AE" dirty="0"/>
              <a:t>True positive rate = sensitivity</a:t>
            </a:r>
          </a:p>
          <a:p>
            <a:r>
              <a:rPr lang="en-AE" dirty="0"/>
              <a:t>False positive rate = 1-specificity</a:t>
            </a:r>
          </a:p>
          <a:p>
            <a:r>
              <a:rPr lang="en-US" dirty="0"/>
              <a:t>Used for discriminating between two given distributions</a:t>
            </a:r>
            <a:endParaRPr lang="en-GB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D6E0A50-88A1-AF7E-2ECF-E07C327D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4FFADFD-671A-2AF5-DFCB-1692BE9C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E21F-2270-4300-B06B-F5255B6FEC05}" type="slidenum">
              <a:rPr lang="en-GB" smtClean="0"/>
              <a:t>13</a:t>
            </a:fld>
            <a:endParaRPr lang="en-GB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401C6A22-239A-D6B1-08F7-02093B29C1C6}"/>
              </a:ext>
            </a:extLst>
          </p:cNvPr>
          <p:cNvSpPr/>
          <p:nvPr/>
        </p:nvSpPr>
        <p:spPr>
          <a:xfrm>
            <a:off x="6558116" y="2969342"/>
            <a:ext cx="393290" cy="2458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77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438A4D-9478-3D3C-6A1D-3F34F740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b="1" dirty="0"/>
              <a:t>Worked Example</a:t>
            </a:r>
            <a:endParaRPr lang="en-GB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F5C0F8-D79E-FC38-0956-D23A6B720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AE" dirty="0"/>
              <a:t>ROC first used during WW2 to </a:t>
            </a:r>
            <a:r>
              <a:rPr lang="en-AE" b="1" dirty="0" err="1"/>
              <a:t>analyze</a:t>
            </a:r>
            <a:r>
              <a:rPr lang="en-AE" b="1" dirty="0"/>
              <a:t> radar effectiveness</a:t>
            </a:r>
          </a:p>
          <a:p>
            <a:r>
              <a:rPr lang="en-AE" b="1" dirty="0"/>
              <a:t>Example: </a:t>
            </a:r>
            <a:r>
              <a:rPr lang="en-AE" dirty="0"/>
              <a:t>Find a way to optimize the approach to rely on a radar that he is discriminating between birds and </a:t>
            </a:r>
            <a:r>
              <a:rPr lang="en-AE" dirty="0" err="1"/>
              <a:t>german</a:t>
            </a:r>
            <a:r>
              <a:rPr lang="en-AE" dirty="0"/>
              <a:t> planes correctly</a:t>
            </a:r>
          </a:p>
          <a:p>
            <a:pPr marL="50800" indent="0">
              <a:buNone/>
            </a:pPr>
            <a:r>
              <a:rPr lang="en-AE" dirty="0"/>
              <a:t>We have two distributions: radar signal for </a:t>
            </a:r>
            <a:r>
              <a:rPr lang="en-AE" b="1" i="1" dirty="0"/>
              <a:t>Birds</a:t>
            </a:r>
            <a:r>
              <a:rPr lang="en-AE" b="1" dirty="0"/>
              <a:t> </a:t>
            </a:r>
            <a:r>
              <a:rPr lang="en-AE" dirty="0"/>
              <a:t>and radar signal for </a:t>
            </a:r>
            <a:r>
              <a:rPr lang="en-AE" b="1" i="1" dirty="0"/>
              <a:t>German planes </a:t>
            </a:r>
            <a:r>
              <a:rPr lang="en-AE" dirty="0"/>
              <a:t>and we want to determine a cut-off value for an indicator in order to assign a test result to either </a:t>
            </a:r>
            <a:r>
              <a:rPr lang="en-AE" i="1" dirty="0"/>
              <a:t>Birds</a:t>
            </a:r>
            <a:r>
              <a:rPr lang="en-AE" dirty="0"/>
              <a:t> or </a:t>
            </a:r>
            <a:r>
              <a:rPr lang="en-AE" i="1" dirty="0"/>
              <a:t>Planes</a:t>
            </a:r>
            <a:endParaRPr lang="en-GB" b="1" i="1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0A3C7DD-C99E-CE23-9493-F0EC7E67D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AB22C9C-5A12-2242-293A-6F089941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E21F-2270-4300-B06B-F5255B6FEC0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687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740FD0-60E8-0F56-8165-072E6404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b="1" dirty="0"/>
              <a:t>Worked Example: ROC Graph</a:t>
            </a:r>
            <a:endParaRPr lang="en-GB" b="1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059C575-657B-8576-61A0-F2B95B85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C289313-A57B-24DA-D25B-7159088F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E21F-2270-4300-B06B-F5255B6FEC05}" type="slidenum">
              <a:rPr lang="en-GB" smtClean="0"/>
              <a:t>15</a:t>
            </a:fld>
            <a:endParaRPr lang="en-GB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0FF8D2D9-E6D3-4808-639E-DBAC9434F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1"/>
          <a:stretch/>
        </p:blipFill>
        <p:spPr>
          <a:xfrm>
            <a:off x="0" y="1690688"/>
            <a:ext cx="6958935" cy="1932360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63F0644D-3D34-D826-4CA1-530928F75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520" y="3647758"/>
            <a:ext cx="3839083" cy="2694450"/>
          </a:xfrm>
          <a:prstGeom prst="rect">
            <a:avLst/>
          </a:prstGeom>
        </p:spPr>
      </p:pic>
      <p:sp>
        <p:nvSpPr>
          <p:cNvPr id="13" name="Šipka: doprava 12">
            <a:extLst>
              <a:ext uri="{FF2B5EF4-FFF2-40B4-BE49-F238E27FC236}">
                <a16:creationId xmlns:a16="http://schemas.microsoft.com/office/drawing/2014/main" id="{4165B6F7-99B3-D917-6829-DB003ABA7C95}"/>
              </a:ext>
            </a:extLst>
          </p:cNvPr>
          <p:cNvSpPr/>
          <p:nvPr/>
        </p:nvSpPr>
        <p:spPr>
          <a:xfrm rot="1000585">
            <a:off x="4490720" y="4207852"/>
            <a:ext cx="1252609" cy="6204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Obrázek 14">
            <a:extLst>
              <a:ext uri="{FF2B5EF4-FFF2-40B4-BE49-F238E27FC236}">
                <a16:creationId xmlns:a16="http://schemas.microsoft.com/office/drawing/2014/main" id="{883A22D0-6003-ED51-ADFB-C55482A91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649" y="5544801"/>
            <a:ext cx="5502117" cy="4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63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0E6918-9524-620F-722B-F94A3A3E1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Confidence Interval</a:t>
            </a:r>
          </a:p>
        </p:txBody>
      </p:sp>
      <p:sp>
        <p:nvSpPr>
          <p:cNvPr id="22" name="投影片編號版面配置區 21">
            <a:extLst>
              <a:ext uri="{FF2B5EF4-FFF2-40B4-BE49-F238E27FC236}">
                <a16:creationId xmlns:a16="http://schemas.microsoft.com/office/drawing/2014/main" id="{E947610D-F1F0-0445-07D1-E3084194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E21F-2270-4300-B06B-F5255B6FEC05}" type="slidenum">
              <a:rPr lang="en-GB" smtClean="0"/>
              <a:t>2</a:t>
            </a:fld>
            <a:endParaRPr lang="en-GB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0C4E53B-164C-59AE-021D-A62F65700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701" y="1943078"/>
            <a:ext cx="7338696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5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頁尾版面配置區 14">
            <a:extLst>
              <a:ext uri="{FF2B5EF4-FFF2-40B4-BE49-F238E27FC236}">
                <a16:creationId xmlns:a16="http://schemas.microsoft.com/office/drawing/2014/main" id="{8F10B80A-8C7A-F24B-C724-01283D66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投影片編號版面配置區 16">
            <a:extLst>
              <a:ext uri="{FF2B5EF4-FFF2-40B4-BE49-F238E27FC236}">
                <a16:creationId xmlns:a16="http://schemas.microsoft.com/office/drawing/2014/main" id="{C79FDF10-49DF-97A0-2A95-0452B232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E21F-2270-4300-B06B-F5255B6FEC05}" type="slidenum">
              <a:rPr lang="en-GB" smtClean="0"/>
              <a:t>3</a:t>
            </a:fld>
            <a:endParaRPr lang="en-GB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9D56ED-92EF-CDAB-4555-583A66A3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72"/>
          <a:stretch/>
        </p:blipFill>
        <p:spPr>
          <a:xfrm>
            <a:off x="2350445" y="1647825"/>
            <a:ext cx="7491109" cy="453604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E1230B5-F43C-6BD4-6DBC-324FCF1C7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993" y="954369"/>
            <a:ext cx="4541914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80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頁尾版面配置區 24">
            <a:extLst>
              <a:ext uri="{FF2B5EF4-FFF2-40B4-BE49-F238E27FC236}">
                <a16:creationId xmlns:a16="http://schemas.microsoft.com/office/drawing/2014/main" id="{2009C887-14E2-ED02-F4E9-E3EFA9FB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6" name="投影片編號版面配置區 25">
            <a:extLst>
              <a:ext uri="{FF2B5EF4-FFF2-40B4-BE49-F238E27FC236}">
                <a16:creationId xmlns:a16="http://schemas.microsoft.com/office/drawing/2014/main" id="{517552AC-A9D6-E91C-CEAE-3CFE3D6D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E21F-2270-4300-B06B-F5255B6FEC05}" type="slidenum">
              <a:rPr lang="en-GB" smtClean="0"/>
              <a:t>4</a:t>
            </a:fld>
            <a:endParaRPr lang="en-GB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22AF903-7A84-9E00-C699-C3AEBE83E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357" y="596377"/>
            <a:ext cx="7426136" cy="545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9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EA5A2E7-05F7-9DCD-F058-0223D8661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593" y="2147414"/>
            <a:ext cx="9225700" cy="3211161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946"/>
          <a:stretch/>
        </p:blipFill>
        <p:spPr>
          <a:xfrm rot="5400000">
            <a:off x="10635434" y="4873502"/>
            <a:ext cx="1715756" cy="2176037"/>
          </a:xfrm>
          <a:prstGeom prst="rect">
            <a:avLst/>
          </a:prstGeom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6AECFF16-7B3C-661F-DC1C-65240FC3D12D}"/>
              </a:ext>
            </a:extLst>
          </p:cNvPr>
          <p:cNvSpPr txBox="1"/>
          <p:nvPr/>
        </p:nvSpPr>
        <p:spPr>
          <a:xfrm>
            <a:off x="902728" y="1341293"/>
            <a:ext cx="2231169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Range of p-value</a:t>
            </a:r>
            <a:endParaRPr lang="zh-TW" altLang="en-US" sz="200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789CBA-D02D-5D70-4004-E073DEC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A624-6AA6-4147-BCEB-5D924AAF590B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CC5F01-DE17-119F-855C-F016A558B8E5}"/>
              </a:ext>
            </a:extLst>
          </p:cNvPr>
          <p:cNvSpPr/>
          <p:nvPr/>
        </p:nvSpPr>
        <p:spPr>
          <a:xfrm>
            <a:off x="1190625" y="3005880"/>
            <a:ext cx="1582072" cy="420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F53FD52-6309-88DE-A9D1-F09C8B2C475B}"/>
              </a:ext>
            </a:extLst>
          </p:cNvPr>
          <p:cNvSpPr/>
          <p:nvPr/>
        </p:nvSpPr>
        <p:spPr>
          <a:xfrm>
            <a:off x="1224039" y="4819932"/>
            <a:ext cx="1582072" cy="420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081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014C3347-0C45-4BB5-F232-D4BD7401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555C84D6-41F4-8543-DF26-FCF69DEA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E21F-2270-4300-B06B-F5255B6FEC05}" type="slidenum">
              <a:rPr lang="en-GB" smtClean="0"/>
              <a:t>6</a:t>
            </a:fld>
            <a:endParaRPr lang="en-GB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1719C38-2D2F-49DC-E377-5157BAECCA55}"/>
              </a:ext>
            </a:extLst>
          </p:cNvPr>
          <p:cNvSpPr txBox="1"/>
          <p:nvPr/>
        </p:nvSpPr>
        <p:spPr>
          <a:xfrm>
            <a:off x="756458" y="83958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e.g.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3C4C811-8019-24C7-FFFF-235228B974BE}"/>
              </a:ext>
            </a:extLst>
          </p:cNvPr>
          <p:cNvSpPr txBox="1"/>
          <p:nvPr/>
        </p:nvSpPr>
        <p:spPr>
          <a:xfrm>
            <a:off x="1239282" y="1232931"/>
            <a:ext cx="705958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effectLst/>
                <a:latin typeface="+mj-lt"/>
              </a:rPr>
              <a:t>Assume that you are running a private educational institution. Your contract says</a:t>
            </a:r>
            <a:br>
              <a:rPr lang="en-US" altLang="zh-TW" dirty="0">
                <a:latin typeface="+mj-lt"/>
              </a:rPr>
            </a:br>
            <a:r>
              <a:rPr lang="en-US" altLang="zh-TW" b="0" i="0" dirty="0">
                <a:effectLst/>
                <a:latin typeface="+mj-lt"/>
              </a:rPr>
              <a:t>that if your students score 110 in the final exam, where the national average is 100,</a:t>
            </a:r>
            <a:br>
              <a:rPr lang="en-US" altLang="zh-TW" dirty="0">
                <a:latin typeface="+mj-lt"/>
              </a:rPr>
            </a:br>
            <a:r>
              <a:rPr lang="en-US" altLang="zh-TW" b="0" i="0" dirty="0">
                <a:effectLst/>
                <a:latin typeface="+mj-lt"/>
              </a:rPr>
              <a:t>you get a bonus. When the results are significantly lower, you loose your bonus</a:t>
            </a:r>
            <a:br>
              <a:rPr lang="en-US" altLang="zh-TW" dirty="0">
                <a:latin typeface="+mj-lt"/>
              </a:rPr>
            </a:br>
            <a:r>
              <a:rPr lang="en-US" altLang="zh-TW" b="0" i="0" dirty="0">
                <a:effectLst/>
                <a:latin typeface="+mj-lt"/>
              </a:rPr>
              <a:t>(because the students are not good enough), and you have to hire more teachers; and</a:t>
            </a:r>
            <a:br>
              <a:rPr lang="en-US" altLang="zh-TW" dirty="0">
                <a:latin typeface="+mj-lt"/>
              </a:rPr>
            </a:br>
            <a:r>
              <a:rPr lang="en-US" altLang="zh-TW" b="0" i="0" dirty="0">
                <a:effectLst/>
                <a:latin typeface="+mj-lt"/>
              </a:rPr>
              <a:t>when the results are significantly higher, you also loose your bonus (because you</a:t>
            </a:r>
            <a:br>
              <a:rPr lang="en-US" altLang="zh-TW" dirty="0">
                <a:latin typeface="+mj-lt"/>
              </a:rPr>
            </a:br>
            <a:r>
              <a:rPr lang="en-US" altLang="zh-TW" b="0" i="0" dirty="0">
                <a:effectLst/>
                <a:latin typeface="+mj-lt"/>
              </a:rPr>
              <a:t>have spent too much money on teachers), and you have to cut back on the number</a:t>
            </a:r>
            <a:br>
              <a:rPr lang="en-US" altLang="zh-TW" dirty="0">
                <a:latin typeface="+mj-lt"/>
              </a:rPr>
            </a:br>
            <a:r>
              <a:rPr lang="en-US" altLang="zh-TW" b="0" i="0" dirty="0">
                <a:effectLst/>
                <a:latin typeface="+mj-lt"/>
              </a:rPr>
              <a:t>of teachers.</a:t>
            </a:r>
            <a:br>
              <a:rPr lang="en-US" altLang="zh-TW" dirty="0">
                <a:latin typeface="+mj-lt"/>
              </a:rPr>
            </a:br>
            <a:r>
              <a:rPr lang="en-US" altLang="zh-TW" b="0" i="0" dirty="0">
                <a:effectLst/>
                <a:latin typeface="+mj-lt"/>
              </a:rPr>
              <a:t>The final exam of your ten students produce the following scores </a:t>
            </a:r>
            <a:endParaRPr lang="zh-TW" altLang="en-US" dirty="0">
              <a:latin typeface="+mj-lt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FD5EB40D-ED4E-EF4B-EA87-174572296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231" y="3251974"/>
            <a:ext cx="5730737" cy="76968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E42E216-BA66-6D3A-85B1-9FCDDC67F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863" y="2656831"/>
            <a:ext cx="4656223" cy="2857748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2476851F-B6CA-DDB8-1844-73C97E957F0A}"/>
              </a:ext>
            </a:extLst>
          </p:cNvPr>
          <p:cNvSpPr txBox="1"/>
          <p:nvPr/>
        </p:nvSpPr>
        <p:spPr>
          <a:xfrm>
            <a:off x="1239282" y="4240916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Ho : x=110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63554AE-2E54-86BA-E135-667CB9C73A89}"/>
              </a:ext>
            </a:extLst>
          </p:cNvPr>
          <p:cNvSpPr txBox="1"/>
          <p:nvPr/>
        </p:nvSpPr>
        <p:spPr>
          <a:xfrm>
            <a:off x="2962275" y="4959726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0" i="0" dirty="0">
                <a:effectLst/>
                <a:highlight>
                  <a:srgbClr val="FFFF00"/>
                </a:highlight>
                <a:latin typeface="STLiti" panose="02010800040101010101" pitchFamily="2" charset="-122"/>
                <a:ea typeface="STLiti" panose="02010800040101010101" pitchFamily="2" charset="-122"/>
              </a:rPr>
              <a:t>Is the mean value of the scores (97.1)</a:t>
            </a:r>
            <a:br>
              <a:rPr lang="en-US" altLang="zh-TW" sz="2400" b="0" i="0" dirty="0">
                <a:effectLst/>
                <a:highlight>
                  <a:srgbClr val="FFFF00"/>
                </a:highlight>
                <a:latin typeface="STLiti" panose="02010800040101010101" pitchFamily="2" charset="-122"/>
                <a:ea typeface="STLiti" panose="02010800040101010101" pitchFamily="2" charset="-122"/>
              </a:rPr>
            </a:br>
            <a:r>
              <a:rPr lang="en-US" altLang="zh-TW" sz="2400" b="0" i="0" dirty="0">
                <a:effectLst/>
                <a:highlight>
                  <a:srgbClr val="FFFF00"/>
                </a:highlight>
                <a:latin typeface="STLiti" panose="02010800040101010101" pitchFamily="2" charset="-122"/>
                <a:ea typeface="STLiti" panose="02010800040101010101" pitchFamily="2" charset="-122"/>
              </a:rPr>
              <a:t>significantly different from 110?</a:t>
            </a:r>
            <a:endParaRPr lang="zh-TW" altLang="en-US" sz="2400" dirty="0">
              <a:highlight>
                <a:srgbClr val="FFFF00"/>
              </a:highlight>
              <a:latin typeface="STLiti" panose="02010800040101010101" pitchFamily="2" charset="-122"/>
              <a:ea typeface="STLiti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979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頁尾版面配置區 14">
            <a:extLst>
              <a:ext uri="{FF2B5EF4-FFF2-40B4-BE49-F238E27FC236}">
                <a16:creationId xmlns:a16="http://schemas.microsoft.com/office/drawing/2014/main" id="{8F10B80A-8C7A-F24B-C724-01283D66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投影片編號版面配置區 16">
            <a:extLst>
              <a:ext uri="{FF2B5EF4-FFF2-40B4-BE49-F238E27FC236}">
                <a16:creationId xmlns:a16="http://schemas.microsoft.com/office/drawing/2014/main" id="{C79FDF10-49DF-97A0-2A95-0452B232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E21F-2270-4300-B06B-F5255B6FEC05}" type="slidenum">
              <a:rPr lang="en-GB" smtClean="0"/>
              <a:t>7</a:t>
            </a:fld>
            <a:endParaRPr lang="en-GB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A8036D2-A0FF-4B63-9E1D-23ADE63A6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24" y="1945767"/>
            <a:ext cx="7240376" cy="79445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66577F4-E137-E644-D0A8-4AB2E6B74747}"/>
              </a:ext>
            </a:extLst>
          </p:cNvPr>
          <p:cNvSpPr txBox="1"/>
          <p:nvPr/>
        </p:nvSpPr>
        <p:spPr>
          <a:xfrm>
            <a:off x="7772400" y="1945767"/>
            <a:ext cx="2095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t </a:t>
            </a:r>
            <a:r>
              <a:rPr lang="en-US" altLang="zh-TW" sz="1600" b="0" i="0" dirty="0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&lt; 1.84 </a:t>
            </a:r>
            <a:r>
              <a:rPr lang="en-US" altLang="zh-TW" sz="16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and t </a:t>
            </a:r>
            <a:r>
              <a:rPr lang="en-US" altLang="zh-TW" sz="1600" b="0" i="0" dirty="0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&gt; 1.84 </a:t>
            </a:r>
            <a:endParaRPr lang="zh-TW" altLang="en-US" sz="1600" dirty="0">
              <a:highlight>
                <a:srgbClr val="FFFF00"/>
              </a:highlight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C7F3EC7-D28B-1F0C-1FAB-3BCE8B347599}"/>
              </a:ext>
            </a:extLst>
          </p:cNvPr>
          <p:cNvSpPr txBox="1"/>
          <p:nvPr/>
        </p:nvSpPr>
        <p:spPr>
          <a:xfrm>
            <a:off x="2152650" y="391642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i="0" dirty="0">
                <a:effectLst/>
                <a:highlight>
                  <a:srgbClr val="00FFFF"/>
                </a:highlight>
                <a:latin typeface="+mj-lt"/>
              </a:rPr>
              <a:t>the likelihood that the population mean is 110 is 9.95 %</a:t>
            </a:r>
            <a:endParaRPr lang="zh-TW" altLang="en-US" sz="1600" dirty="0">
              <a:highlight>
                <a:srgbClr val="00FFFF"/>
              </a:highlight>
              <a:latin typeface="+mj-lt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BCCB137-A5FC-C19F-E783-826272933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863" y="2656831"/>
            <a:ext cx="4656223" cy="28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5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頁尾版面配置區 14">
            <a:extLst>
              <a:ext uri="{FF2B5EF4-FFF2-40B4-BE49-F238E27FC236}">
                <a16:creationId xmlns:a16="http://schemas.microsoft.com/office/drawing/2014/main" id="{8F10B80A-8C7A-F24B-C724-01283D66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投影片編號版面配置區 16">
            <a:extLst>
              <a:ext uri="{FF2B5EF4-FFF2-40B4-BE49-F238E27FC236}">
                <a16:creationId xmlns:a16="http://schemas.microsoft.com/office/drawing/2014/main" id="{C79FDF10-49DF-97A0-2A95-0452B232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E21F-2270-4300-B06B-F5255B6FEC05}" type="slidenum">
              <a:rPr lang="en-GB" smtClean="0"/>
              <a:t>8</a:t>
            </a:fld>
            <a:endParaRPr lang="en-GB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E04C136-2532-90E4-FE61-33C086B3C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015" y="407408"/>
            <a:ext cx="7955969" cy="60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84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頁尾版面配置區 14">
            <a:extLst>
              <a:ext uri="{FF2B5EF4-FFF2-40B4-BE49-F238E27FC236}">
                <a16:creationId xmlns:a16="http://schemas.microsoft.com/office/drawing/2014/main" id="{8F10B80A-8C7A-F24B-C724-01283D66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投影片編號版面配置區 16">
            <a:extLst>
              <a:ext uri="{FF2B5EF4-FFF2-40B4-BE49-F238E27FC236}">
                <a16:creationId xmlns:a16="http://schemas.microsoft.com/office/drawing/2014/main" id="{C79FDF10-49DF-97A0-2A95-0452B232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E21F-2270-4300-B06B-F5255B6FEC05}" type="slidenum">
              <a:rPr lang="en-GB" smtClean="0"/>
              <a:t>9</a:t>
            </a:fld>
            <a:endParaRPr lang="en-GB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F04237B-F893-22B7-AC17-FDF5AF108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636" y="430270"/>
            <a:ext cx="7940728" cy="59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75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2672</TotalTime>
  <Words>628</Words>
  <Application>Microsoft Office PowerPoint</Application>
  <PresentationFormat>Širokoúhlá obrazovka</PresentationFormat>
  <Paragraphs>58</Paragraphs>
  <Slides>15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22" baseType="lpstr">
      <vt:lpstr>Arial</vt:lpstr>
      <vt:lpstr>Calibri</vt:lpstr>
      <vt:lpstr>STLiti</vt:lpstr>
      <vt:lpstr>DM Sans</vt:lpstr>
      <vt:lpstr>Fraunces SemiBold</vt:lpstr>
      <vt:lpstr>Times New Roman</vt:lpstr>
      <vt:lpstr>Office 佈景主題</vt:lpstr>
      <vt:lpstr>Prezentace aplikace PowerPoint</vt:lpstr>
      <vt:lpstr>Confidence Interval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Sensitivity and Specificity</vt:lpstr>
      <vt:lpstr>Worked Example</vt:lpstr>
      <vt:lpstr>Positive/Negative likelihood ratio</vt:lpstr>
      <vt:lpstr>Receiver-Operating-Characteristic Curve</vt:lpstr>
      <vt:lpstr>Worked Example</vt:lpstr>
      <vt:lpstr>Worked Example: ROC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Lulu</dc:creator>
  <cp:lastModifiedBy>Wladar, Oskar</cp:lastModifiedBy>
  <cp:revision>36</cp:revision>
  <dcterms:modified xsi:type="dcterms:W3CDTF">2024-01-02T06:48:55Z</dcterms:modified>
</cp:coreProperties>
</file>