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325" r:id="rId3"/>
    <p:sldId id="284" r:id="rId4"/>
    <p:sldId id="326" r:id="rId5"/>
    <p:sldId id="327" r:id="rId6"/>
    <p:sldId id="342" r:id="rId7"/>
    <p:sldId id="328" r:id="rId8"/>
    <p:sldId id="346" r:id="rId9"/>
    <p:sldId id="347" r:id="rId10"/>
    <p:sldId id="343" r:id="rId11"/>
    <p:sldId id="348" r:id="rId12"/>
    <p:sldId id="344" r:id="rId13"/>
    <p:sldId id="349" r:id="rId14"/>
    <p:sldId id="350" r:id="rId15"/>
    <p:sldId id="351" r:id="rId16"/>
    <p:sldId id="352" r:id="rId17"/>
    <p:sldId id="329" r:id="rId18"/>
    <p:sldId id="345" r:id="rId19"/>
    <p:sldId id="353" r:id="rId20"/>
    <p:sldId id="354" r:id="rId21"/>
    <p:sldId id="355" r:id="rId22"/>
    <p:sldId id="356" r:id="rId23"/>
    <p:sldId id="357" r:id="rId24"/>
    <p:sldId id="330" r:id="rId25"/>
    <p:sldId id="358" r:id="rId26"/>
    <p:sldId id="359" r:id="rId27"/>
    <p:sldId id="362" r:id="rId28"/>
    <p:sldId id="360" r:id="rId29"/>
    <p:sldId id="363" r:id="rId30"/>
    <p:sldId id="364" r:id="rId31"/>
    <p:sldId id="282" r:id="rId32"/>
    <p:sldId id="28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0" autoAdjust="0"/>
    <p:restoredTop sz="76901" autoAdjust="0"/>
  </p:normalViewPr>
  <p:slideViewPr>
    <p:cSldViewPr>
      <p:cViewPr varScale="1">
        <p:scale>
          <a:sx n="49" d="100"/>
          <a:sy n="49" d="100"/>
        </p:scale>
        <p:origin x="1804"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uise Hadden" userId="158a5f1b1d89b271" providerId="LiveId" clId="{8F320969-6406-4CCB-A85D-CAB39F5612A5}"/>
    <pc:docChg chg="undo custSel modSld">
      <pc:chgData name="Louise Hadden" userId="158a5f1b1d89b271" providerId="LiveId" clId="{8F320969-6406-4CCB-A85D-CAB39F5612A5}" dt="2024-10-06T17:25:24.823" v="259" actId="1076"/>
      <pc:docMkLst>
        <pc:docMk/>
      </pc:docMkLst>
      <pc:sldChg chg="modSp mod">
        <pc:chgData name="Louise Hadden" userId="158a5f1b1d89b271" providerId="LiveId" clId="{8F320969-6406-4CCB-A85D-CAB39F5612A5}" dt="2024-10-06T17:19:07.668" v="176" actId="20577"/>
        <pc:sldMkLst>
          <pc:docMk/>
          <pc:sldMk cId="3661656989" sldId="257"/>
        </pc:sldMkLst>
        <pc:spChg chg="mod">
          <ac:chgData name="Louise Hadden" userId="158a5f1b1d89b271" providerId="LiveId" clId="{8F320969-6406-4CCB-A85D-CAB39F5612A5}" dt="2024-10-06T17:19:07.668" v="176" actId="20577"/>
          <ac:spMkLst>
            <pc:docMk/>
            <pc:sldMk cId="3661656989" sldId="257"/>
            <ac:spMk id="2" creationId="{92FA4806-4C56-49DA-90BA-BB2F7055F60D}"/>
          </ac:spMkLst>
        </pc:spChg>
      </pc:sldChg>
      <pc:sldChg chg="addSp modSp mod">
        <pc:chgData name="Louise Hadden" userId="158a5f1b1d89b271" providerId="LiveId" clId="{8F320969-6406-4CCB-A85D-CAB39F5612A5}" dt="2024-10-06T17:25:24.823" v="259" actId="1076"/>
        <pc:sldMkLst>
          <pc:docMk/>
          <pc:sldMk cId="473229671" sldId="283"/>
        </pc:sldMkLst>
        <pc:spChg chg="mod">
          <ac:chgData name="Louise Hadden" userId="158a5f1b1d89b271" providerId="LiveId" clId="{8F320969-6406-4CCB-A85D-CAB39F5612A5}" dt="2024-10-06T17:21:13.151" v="253" actId="20577"/>
          <ac:spMkLst>
            <pc:docMk/>
            <pc:sldMk cId="473229671" sldId="283"/>
            <ac:spMk id="7" creationId="{CD34E1C0-6F91-B14B-C5D2-5E963BDBB962}"/>
          </ac:spMkLst>
        </pc:spChg>
        <pc:picChg chg="mod">
          <ac:chgData name="Louise Hadden" userId="158a5f1b1d89b271" providerId="LiveId" clId="{8F320969-6406-4CCB-A85D-CAB39F5612A5}" dt="2024-10-06T17:25:10.135" v="255" actId="1076"/>
          <ac:picMkLst>
            <pc:docMk/>
            <pc:sldMk cId="473229671" sldId="283"/>
            <ac:picMk id="2" creationId="{7B1E50C5-99C6-61C1-E2D9-AEFBC1E8AAEC}"/>
          </ac:picMkLst>
        </pc:picChg>
        <pc:picChg chg="add mod">
          <ac:chgData name="Louise Hadden" userId="158a5f1b1d89b271" providerId="LiveId" clId="{8F320969-6406-4CCB-A85D-CAB39F5612A5}" dt="2024-10-06T17:25:24.823" v="259" actId="1076"/>
          <ac:picMkLst>
            <pc:docMk/>
            <pc:sldMk cId="473229671" sldId="283"/>
            <ac:picMk id="3" creationId="{83CF88BE-397E-0BC5-5FAC-130973C4A4AF}"/>
          </ac:picMkLst>
        </pc:picChg>
      </pc:sldChg>
      <pc:sldChg chg="modSp mod">
        <pc:chgData name="Louise Hadden" userId="158a5f1b1d89b271" providerId="LiveId" clId="{8F320969-6406-4CCB-A85D-CAB39F5612A5}" dt="2024-10-06T17:19:37.515" v="200" actId="20577"/>
        <pc:sldMkLst>
          <pc:docMk/>
          <pc:sldMk cId="846651320" sldId="325"/>
        </pc:sldMkLst>
        <pc:spChg chg="mod">
          <ac:chgData name="Louise Hadden" userId="158a5f1b1d89b271" providerId="LiveId" clId="{8F320969-6406-4CCB-A85D-CAB39F5612A5}" dt="2024-10-06T17:19:37.515" v="200" actId="20577"/>
          <ac:spMkLst>
            <pc:docMk/>
            <pc:sldMk cId="846651320" sldId="325"/>
            <ac:spMk id="5" creationId="{A4646D2A-B0EC-4020-8E53-5FEDC39670C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AFA509-9930-4DC2-86F2-BB0CAEB3D513}" type="datetimeFigureOut">
              <a:rPr lang="en-US" smtClean="0"/>
              <a:t>10/6/2024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5B60BF-7B47-41C7-AB9C-57AB62C05652}" type="slidenum">
              <a:rPr lang="en-US" smtClean="0"/>
              <a:t>‹#›</a:t>
            </a:fld>
            <a:endParaRPr lang="en-US"/>
          </a:p>
        </p:txBody>
      </p:sp>
    </p:spTree>
    <p:extLst>
      <p:ext uri="{BB962C8B-B14F-4D97-AF65-F5344CB8AC3E}">
        <p14:creationId xmlns:p14="http://schemas.microsoft.com/office/powerpoint/2010/main" val="2681945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BC6BCA-4F62-9842-B13B-CF73C3B9F8EE}" type="slidenum">
              <a:rPr lang="en-US" smtClean="0"/>
              <a:t>1</a:t>
            </a:fld>
            <a:endParaRPr lang="en-US"/>
          </a:p>
        </p:txBody>
      </p:sp>
    </p:spTree>
    <p:extLst>
      <p:ext uri="{BB962C8B-B14F-4D97-AF65-F5344CB8AC3E}">
        <p14:creationId xmlns:p14="http://schemas.microsoft.com/office/powerpoint/2010/main" val="979826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a:spcBef>
                <a:spcPts val="0"/>
              </a:spcBef>
              <a:spcAft>
                <a:spcPts val="600"/>
              </a:spcAft>
            </a:pPr>
            <a:r>
              <a:rPr lang="en-US" sz="1800" dirty="0">
                <a:effectLst/>
                <a:latin typeface="Arial" panose="020B0604020202020204" pitchFamily="34" charset="0"/>
                <a:ea typeface="Times New Roman" panose="02020603050405020304" pitchFamily="18" charset="0"/>
                <a:cs typeface="Arial" panose="020B0604020202020204" pitchFamily="34" charset="0"/>
              </a:rPr>
              <a:t>PROC FORMAT will report on the different missing values when used with reporting procedures and PROC FREQ. When the format below is applied to a variable, .O, .M, and .V are all reported out separately.</a:t>
            </a:r>
          </a:p>
          <a:p>
            <a:pPr marL="0" marR="0">
              <a:spcBef>
                <a:spcPts val="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182880" marR="0">
              <a:spcBef>
                <a:spcPts val="0"/>
              </a:spcBef>
              <a:spcAft>
                <a:spcPts val="0"/>
              </a:spcAf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proc format;</a:t>
            </a:r>
          </a:p>
          <a:p>
            <a:pPr marL="182880" marR="0">
              <a:spcBef>
                <a:spcPts val="0"/>
              </a:spcBef>
              <a:spcAft>
                <a:spcPts val="0"/>
              </a:spcAf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value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varx_f</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.O = 'Other Specify'</a:t>
            </a:r>
          </a:p>
          <a:p>
            <a:pPr marL="182880" marR="0">
              <a:spcBef>
                <a:spcPts val="0"/>
              </a:spcBef>
              <a:spcAft>
                <a:spcPts val="0"/>
              </a:spcAf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.M = 'Missing'</a:t>
            </a:r>
          </a:p>
          <a:p>
            <a:pPr marL="182880" marR="0">
              <a:spcBef>
                <a:spcPts val="0"/>
              </a:spcBef>
              <a:spcAft>
                <a:spcPts val="0"/>
              </a:spcAf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.V = 'Valid Skip'</a:t>
            </a:r>
          </a:p>
          <a:p>
            <a:pPr marL="182880" marR="0">
              <a:spcBef>
                <a:spcPts val="0"/>
              </a:spcBef>
              <a:spcAft>
                <a:spcPts val="0"/>
              </a:spcAf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other = 'Non-Missing';</a:t>
            </a:r>
          </a:p>
          <a:p>
            <a:pPr marL="182880" marR="0">
              <a:spcBef>
                <a:spcPts val="0"/>
              </a:spcBef>
              <a:spcAft>
                <a:spcPts val="0"/>
              </a:spcAf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run;</a:t>
            </a:r>
          </a:p>
          <a:p>
            <a:endParaRPr lang="en-US" dirty="0"/>
          </a:p>
        </p:txBody>
      </p:sp>
      <p:sp>
        <p:nvSpPr>
          <p:cNvPr id="4" name="Slide Number Placeholder 3"/>
          <p:cNvSpPr>
            <a:spLocks noGrp="1"/>
          </p:cNvSpPr>
          <p:nvPr>
            <p:ph type="sldNum" sz="quarter" idx="10"/>
          </p:nvPr>
        </p:nvSpPr>
        <p:spPr/>
        <p:txBody>
          <a:bodyPr/>
          <a:lstStyle/>
          <a:p>
            <a:fld id="{C2BC6BCA-4F62-9842-B13B-CF73C3B9F8EE}" type="slidenum">
              <a:rPr lang="en-US" smtClean="0"/>
              <a:t>10</a:t>
            </a:fld>
            <a:endParaRPr lang="en-US"/>
          </a:p>
        </p:txBody>
      </p:sp>
    </p:spTree>
    <p:extLst>
      <p:ext uri="{BB962C8B-B14F-4D97-AF65-F5344CB8AC3E}">
        <p14:creationId xmlns:p14="http://schemas.microsoft.com/office/powerpoint/2010/main" val="3863079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a:spcBef>
                <a:spcPts val="0"/>
              </a:spcBef>
              <a:spcAft>
                <a:spcPts val="600"/>
              </a:spcAft>
            </a:pPr>
            <a:r>
              <a:rPr lang="en-US" sz="1800" dirty="0">
                <a:effectLst/>
                <a:latin typeface="Arial" panose="020B0604020202020204" pitchFamily="34" charset="0"/>
                <a:ea typeface="Times New Roman" panose="02020603050405020304" pitchFamily="18" charset="0"/>
                <a:cs typeface="Arial" panose="020B0604020202020204" pitchFamily="34" charset="0"/>
              </a:rPr>
              <a:t>As you can see, the special missing values are reported on, and will show up on proc </a:t>
            </a:r>
            <a:r>
              <a:rPr lang="en-US" sz="1800" dirty="0" err="1">
                <a:effectLst/>
                <a:latin typeface="Arial" panose="020B0604020202020204" pitchFamily="34" charset="0"/>
                <a:ea typeface="Times New Roman" panose="02020603050405020304" pitchFamily="18" charset="0"/>
                <a:cs typeface="Arial" panose="020B0604020202020204" pitchFamily="34" charset="0"/>
              </a:rPr>
              <a:t>freq</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nlevels</a:t>
            </a:r>
            <a:r>
              <a:rPr lang="en-US" sz="1800" dirty="0">
                <a:effectLst/>
                <a:latin typeface="Arial" panose="020B0604020202020204" pitchFamily="34" charset="0"/>
                <a:ea typeface="Times New Roman" panose="02020603050405020304" pitchFamily="18" charset="0"/>
                <a:cs typeface="Arial" panose="020B0604020202020204" pitchFamily="34" charset="0"/>
              </a:rPr>
              <a:t>.</a:t>
            </a:r>
            <a:endParaRPr lang="en-US" sz="1800" dirty="0">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C2BC6BCA-4F62-9842-B13B-CF73C3B9F8EE}" type="slidenum">
              <a:rPr lang="en-US" smtClean="0"/>
              <a:t>11</a:t>
            </a:fld>
            <a:endParaRPr lang="en-US"/>
          </a:p>
        </p:txBody>
      </p:sp>
    </p:spTree>
    <p:extLst>
      <p:ext uri="{BB962C8B-B14F-4D97-AF65-F5344CB8AC3E}">
        <p14:creationId xmlns:p14="http://schemas.microsoft.com/office/powerpoint/2010/main" val="1373085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a:spcBef>
                <a:spcPts val="0"/>
              </a:spcBef>
              <a:spcAft>
                <a:spcPts val="600"/>
              </a:spcAft>
            </a:pPr>
            <a:r>
              <a:rPr lang="en-US" sz="1800" dirty="0">
                <a:effectLst/>
                <a:latin typeface="Arial" panose="020B0604020202020204" pitchFamily="34" charset="0"/>
                <a:ea typeface="Times New Roman" panose="02020603050405020304" pitchFamily="18" charset="0"/>
                <a:cs typeface="Arial" panose="020B0604020202020204" pitchFamily="34" charset="0"/>
              </a:rPr>
              <a:t>Regardless of how your data was prepared with respect to missing values, SAS has a sadly underutilized variant of PROC FREQ that allows you to produce a missingness report with ease. This procedural option is NLEVELS. If your data set has special missing numeric values, these will be reported as “levels” of missing. Character variables have a single “level” of missing. The syntax for PROC FREQ NLEVELS is as follows:</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C2BC6BCA-4F62-9842-B13B-CF73C3B9F8EE}" type="slidenum">
              <a:rPr lang="en-US" smtClean="0"/>
              <a:t>12</a:t>
            </a:fld>
            <a:endParaRPr lang="en-US"/>
          </a:p>
        </p:txBody>
      </p:sp>
    </p:spTree>
    <p:extLst>
      <p:ext uri="{BB962C8B-B14F-4D97-AF65-F5344CB8AC3E}">
        <p14:creationId xmlns:p14="http://schemas.microsoft.com/office/powerpoint/2010/main" val="3926744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sz="1800" dirty="0">
                <a:effectLst/>
                <a:latin typeface="Arial" panose="020B0604020202020204" pitchFamily="34" charset="0"/>
                <a:ea typeface="Times New Roman" panose="02020603050405020304" pitchFamily="18" charset="0"/>
                <a:cs typeface="Arial" panose="020B0604020202020204" pitchFamily="34" charset="0"/>
              </a:rPr>
              <a:t>Here is the syntax for PROC FREQ NLEVELS. ODS TRACE and ODS TRACE OFF lets us know what ODS OUTPUT objects are created by the procedural variant. The only ODS output object that PROC FREQ NLEVELS produces is NLEVELS. The NLEVELS0 data set contains 5 variables: TABLEVAR (variable name), TABLEVARLABEL (variable label), NLEVELS (number of different values, including missing), NMISSLEVELS (number of different missing values),  and NNONMISSLEVELS (number of different non-missing values). Using _all_ in the </a:t>
            </a:r>
            <a:r>
              <a:rPr lang="en-US" sz="1800" dirty="0" err="1">
                <a:effectLst/>
                <a:latin typeface="Arial" panose="020B0604020202020204" pitchFamily="34" charset="0"/>
                <a:ea typeface="Times New Roman" panose="02020603050405020304" pitchFamily="18" charset="0"/>
                <a:cs typeface="Arial" panose="020B0604020202020204" pitchFamily="34" charset="0"/>
              </a:rPr>
              <a:t>tablue</a:t>
            </a:r>
            <a:r>
              <a:rPr lang="en-US" sz="1800" dirty="0">
                <a:effectLst/>
                <a:latin typeface="Arial" panose="020B0604020202020204" pitchFamily="34" charset="0"/>
                <a:ea typeface="Times New Roman" panose="02020603050405020304" pitchFamily="18" charset="0"/>
                <a:cs typeface="Arial" panose="020B0604020202020204" pitchFamily="34" charset="0"/>
              </a:rPr>
              <a:t> statement means that all variables are tabulated. Thus, you can generate a single line with missing value statistics for each variable in a single report.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600"/>
              </a:spcAft>
            </a:pPr>
            <a:endParaRPr lang="en-US" dirty="0"/>
          </a:p>
        </p:txBody>
      </p:sp>
      <p:sp>
        <p:nvSpPr>
          <p:cNvPr id="4" name="Slide Number Placeholder 3"/>
          <p:cNvSpPr>
            <a:spLocks noGrp="1"/>
          </p:cNvSpPr>
          <p:nvPr>
            <p:ph type="sldNum" sz="quarter" idx="10"/>
          </p:nvPr>
        </p:nvSpPr>
        <p:spPr/>
        <p:txBody>
          <a:bodyPr/>
          <a:lstStyle/>
          <a:p>
            <a:fld id="{C2BC6BCA-4F62-9842-B13B-CF73C3B9F8EE}" type="slidenum">
              <a:rPr lang="en-US" smtClean="0"/>
              <a:t>13</a:t>
            </a:fld>
            <a:endParaRPr lang="en-US"/>
          </a:p>
        </p:txBody>
      </p:sp>
    </p:spTree>
    <p:extLst>
      <p:ext uri="{BB962C8B-B14F-4D97-AF65-F5344CB8AC3E}">
        <p14:creationId xmlns:p14="http://schemas.microsoft.com/office/powerpoint/2010/main" val="2240373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a:spcBef>
                <a:spcPts val="0"/>
              </a:spcBef>
              <a:spcAft>
                <a:spcPts val="600"/>
              </a:spcAft>
            </a:pPr>
            <a:r>
              <a:rPr lang="en-US" sz="1800" dirty="0">
                <a:effectLst/>
                <a:latin typeface="Arial" panose="020B0604020202020204" pitchFamily="34" charset="0"/>
                <a:ea typeface="Times New Roman" panose="02020603050405020304" pitchFamily="18" charset="0"/>
                <a:cs typeface="Arial" panose="020B0604020202020204" pitchFamily="34" charset="0"/>
              </a:rPr>
              <a:t>PROC FREQ with the _ALL_ tables option will report on variables in the order in which they entered the PDV, so if a different order is desired, prepare your data set for reporting by reordering your variables. Additionally, ensure that all variables are labelled prior to reporting.</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600"/>
              </a:spcAft>
            </a:pPr>
            <a:r>
              <a:rPr lang="en-US" sz="1800" dirty="0">
                <a:effectLst/>
                <a:latin typeface="Arial" panose="020B0604020202020204" pitchFamily="34" charset="0"/>
                <a:ea typeface="Times New Roman" panose="02020603050405020304" pitchFamily="18" charset="0"/>
                <a:cs typeface="Arial" panose="020B0604020202020204" pitchFamily="34" charset="0"/>
              </a:rPr>
              <a:t>The listing output from PROC FREQ NLEVELS is not ideal for reporting. We use a PROC REPORT step, using the ODS OUTPUT object generated by the procedure.</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600"/>
              </a:spcAft>
            </a:pPr>
            <a:endParaRPr lang="en-US" dirty="0"/>
          </a:p>
        </p:txBody>
      </p:sp>
      <p:sp>
        <p:nvSpPr>
          <p:cNvPr id="4" name="Slide Number Placeholder 3"/>
          <p:cNvSpPr>
            <a:spLocks noGrp="1"/>
          </p:cNvSpPr>
          <p:nvPr>
            <p:ph type="sldNum" sz="quarter" idx="10"/>
          </p:nvPr>
        </p:nvSpPr>
        <p:spPr/>
        <p:txBody>
          <a:bodyPr/>
          <a:lstStyle/>
          <a:p>
            <a:fld id="{C2BC6BCA-4F62-9842-B13B-CF73C3B9F8EE}" type="slidenum">
              <a:rPr lang="en-US" smtClean="0"/>
              <a:t>14</a:t>
            </a:fld>
            <a:endParaRPr lang="en-US"/>
          </a:p>
        </p:txBody>
      </p:sp>
    </p:spTree>
    <p:extLst>
      <p:ext uri="{BB962C8B-B14F-4D97-AF65-F5344CB8AC3E}">
        <p14:creationId xmlns:p14="http://schemas.microsoft.com/office/powerpoint/2010/main" val="1913660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a:spcBef>
                <a:spcPts val="0"/>
              </a:spcBef>
              <a:spcAft>
                <a:spcPts val="600"/>
              </a:spcAft>
            </a:pPr>
            <a:r>
              <a:rPr lang="en-US" sz="1800" dirty="0">
                <a:effectLst/>
                <a:latin typeface="Arial" panose="020B0604020202020204" pitchFamily="34" charset="0"/>
                <a:ea typeface="Times New Roman" panose="02020603050405020304" pitchFamily="18" charset="0"/>
                <a:cs typeface="Arial" panose="020B0604020202020204" pitchFamily="34" charset="0"/>
              </a:rPr>
              <a:t>We use PROC REPORT and ODS RTF to set up our Missingness report, highlighting a high degree of missingness using the </a:t>
            </a:r>
            <a:r>
              <a:rPr lang="en-US" sz="1800" dirty="0" err="1">
                <a:effectLst/>
                <a:latin typeface="Arial" panose="020B0604020202020204" pitchFamily="34" charset="0"/>
                <a:ea typeface="Times New Roman" panose="02020603050405020304" pitchFamily="18" charset="0"/>
                <a:cs typeface="Arial" panose="020B0604020202020204" pitchFamily="34" charset="0"/>
              </a:rPr>
              <a:t>shadeit</a:t>
            </a:r>
            <a:r>
              <a:rPr lang="en-US" sz="1800" dirty="0">
                <a:effectLst/>
                <a:latin typeface="Arial" panose="020B0604020202020204" pitchFamily="34" charset="0"/>
                <a:ea typeface="Times New Roman" panose="02020603050405020304" pitchFamily="18" charset="0"/>
                <a:cs typeface="Arial" panose="020B0604020202020204" pitchFamily="34" charset="0"/>
              </a:rPr>
              <a:t> variable created above. It is set as a non-printing variable in the DEFINE statement, but must be in the columns statement in order for the conditional shading of the row to work. Note that this shading can also be applied to single cells using options in the COMPUTE statement.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C2BC6BCA-4F62-9842-B13B-CF73C3B9F8EE}" type="slidenum">
              <a:rPr lang="en-US" smtClean="0"/>
              <a:t>15</a:t>
            </a:fld>
            <a:endParaRPr lang="en-US"/>
          </a:p>
        </p:txBody>
      </p:sp>
    </p:spTree>
    <p:extLst>
      <p:ext uri="{BB962C8B-B14F-4D97-AF65-F5344CB8AC3E}">
        <p14:creationId xmlns:p14="http://schemas.microsoft.com/office/powerpoint/2010/main" val="1294745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a:spcBef>
                <a:spcPts val="0"/>
              </a:spcBef>
              <a:spcAft>
                <a:spcPts val="600"/>
              </a:spcAft>
            </a:pPr>
            <a:r>
              <a:rPr lang="en-US" sz="1800" dirty="0">
                <a:effectLst/>
                <a:latin typeface="Arial" panose="020B0604020202020204" pitchFamily="34" charset="0"/>
                <a:ea typeface="Times New Roman" panose="02020603050405020304" pitchFamily="18" charset="0"/>
                <a:cs typeface="Arial" panose="020B0604020202020204" pitchFamily="34" charset="0"/>
              </a:rPr>
              <a:t>In preparation for reporting, we set the NLEVELS0 ODS output object, creating a temporary file for printing. We label the variables, and create a non-printing variable (</a:t>
            </a:r>
            <a:r>
              <a:rPr lang="en-US" sz="1800" dirty="0" err="1">
                <a:effectLst/>
                <a:latin typeface="Arial" panose="020B0604020202020204" pitchFamily="34" charset="0"/>
                <a:ea typeface="Times New Roman" panose="02020603050405020304" pitchFamily="18" charset="0"/>
                <a:cs typeface="Arial" panose="020B0604020202020204" pitchFamily="34" charset="0"/>
              </a:rPr>
              <a:t>shadeit</a:t>
            </a:r>
            <a:r>
              <a:rPr lang="en-US" sz="1800" dirty="0">
                <a:effectLst/>
                <a:latin typeface="Arial" panose="020B0604020202020204" pitchFamily="34" charset="0"/>
                <a:ea typeface="Times New Roman" panose="02020603050405020304" pitchFamily="18" charset="0"/>
                <a:cs typeface="Arial" panose="020B0604020202020204" pitchFamily="34" charset="0"/>
              </a:rPr>
              <a:t>) that allows us to flag any variables without any non-missing value levels.</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C2BC6BCA-4F62-9842-B13B-CF73C3B9F8EE}" type="slidenum">
              <a:rPr lang="en-US" smtClean="0"/>
              <a:t>16</a:t>
            </a:fld>
            <a:endParaRPr lang="en-US"/>
          </a:p>
        </p:txBody>
      </p:sp>
    </p:spTree>
    <p:extLst>
      <p:ext uri="{BB962C8B-B14F-4D97-AF65-F5344CB8AC3E}">
        <p14:creationId xmlns:p14="http://schemas.microsoft.com/office/powerpoint/2010/main" val="3489980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spcBef>
                <a:spcPts val="0"/>
              </a:spcBef>
              <a:spcAft>
                <a:spcPts val="600"/>
              </a:spcAft>
              <a:buNone/>
            </a:pPr>
            <a:r>
              <a:rPr lang="en-US" sz="1200" dirty="0">
                <a:effectLst/>
                <a:latin typeface="Arial" panose="020B0604020202020204" pitchFamily="34" charset="0"/>
                <a:ea typeface="Times New Roman" panose="02020603050405020304" pitchFamily="18" charset="0"/>
                <a:cs typeface="Arial" panose="020B0604020202020204" pitchFamily="34" charset="0"/>
              </a:rPr>
              <a:t>We are able to produce a report from a data set with thousands of variables with a few lines of PROC FREQ and PROC REPORT code, instantly highlighting records for variables which may have a missingness problem. Using the SHADEIT variable to screen, we could produce a report with variables with only missing values to research. </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C2BC6BCA-4F62-9842-B13B-CF73C3B9F8EE}" type="slidenum">
              <a:rPr lang="en-US" smtClean="0"/>
              <a:t>17</a:t>
            </a:fld>
            <a:endParaRPr lang="en-US"/>
          </a:p>
        </p:txBody>
      </p:sp>
    </p:spTree>
    <p:extLst>
      <p:ext uri="{BB962C8B-B14F-4D97-AF65-F5344CB8AC3E}">
        <p14:creationId xmlns:p14="http://schemas.microsoft.com/office/powerpoint/2010/main" val="38525898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a:spcBef>
                <a:spcPts val="0"/>
              </a:spcBef>
              <a:spcAft>
                <a:spcPts val="60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The number of observations in a file is an important datum that can be used to calculate numerous useful statistics, for example, the cardinality ratio of each variable in a file. In order to obtain the N of a file, or a series of files, we use a macro to grab the NOBS. There are many ways to determine the number of observations. Since we analyze a number of different files, we use a macro driven solution to accommodate that need.</a:t>
            </a:r>
          </a:p>
          <a:p>
            <a:endParaRPr lang="en-US" dirty="0"/>
          </a:p>
        </p:txBody>
      </p:sp>
      <p:sp>
        <p:nvSpPr>
          <p:cNvPr id="4" name="Slide Number Placeholder 3"/>
          <p:cNvSpPr>
            <a:spLocks noGrp="1"/>
          </p:cNvSpPr>
          <p:nvPr>
            <p:ph type="sldNum" sz="quarter" idx="10"/>
          </p:nvPr>
        </p:nvSpPr>
        <p:spPr/>
        <p:txBody>
          <a:bodyPr/>
          <a:lstStyle/>
          <a:p>
            <a:fld id="{C2BC6BCA-4F62-9842-B13B-CF73C3B9F8EE}" type="slidenum">
              <a:rPr lang="en-US" smtClean="0"/>
              <a:t>18</a:t>
            </a:fld>
            <a:endParaRPr lang="en-US"/>
          </a:p>
        </p:txBody>
      </p:sp>
    </p:spTree>
    <p:extLst>
      <p:ext uri="{BB962C8B-B14F-4D97-AF65-F5344CB8AC3E}">
        <p14:creationId xmlns:p14="http://schemas.microsoft.com/office/powerpoint/2010/main" val="21523283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This macro is included in a larger program which calculates cardinality. This program has a few additions to the code snippet we saw above. </a:t>
            </a:r>
          </a:p>
          <a:p>
            <a:endParaRPr lang="en-US" dirty="0"/>
          </a:p>
        </p:txBody>
      </p:sp>
      <p:sp>
        <p:nvSpPr>
          <p:cNvPr id="4" name="Slide Number Placeholder 3"/>
          <p:cNvSpPr>
            <a:spLocks noGrp="1"/>
          </p:cNvSpPr>
          <p:nvPr>
            <p:ph type="sldNum" sz="quarter" idx="10"/>
          </p:nvPr>
        </p:nvSpPr>
        <p:spPr/>
        <p:txBody>
          <a:bodyPr/>
          <a:lstStyle/>
          <a:p>
            <a:fld id="{C2BC6BCA-4F62-9842-B13B-CF73C3B9F8EE}" type="slidenum">
              <a:rPr lang="en-US" smtClean="0"/>
              <a:t>19</a:t>
            </a:fld>
            <a:endParaRPr lang="en-US"/>
          </a:p>
        </p:txBody>
      </p:sp>
    </p:spTree>
    <p:extLst>
      <p:ext uri="{BB962C8B-B14F-4D97-AF65-F5344CB8AC3E}">
        <p14:creationId xmlns:p14="http://schemas.microsoft.com/office/powerpoint/2010/main" val="2561558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BC6BCA-4F62-9842-B13B-CF73C3B9F8EE}" type="slidenum">
              <a:rPr lang="en-US" smtClean="0"/>
              <a:t>2</a:t>
            </a:fld>
            <a:endParaRPr lang="en-US"/>
          </a:p>
        </p:txBody>
      </p:sp>
    </p:spTree>
    <p:extLst>
      <p:ext uri="{BB962C8B-B14F-4D97-AF65-F5344CB8AC3E}">
        <p14:creationId xmlns:p14="http://schemas.microsoft.com/office/powerpoint/2010/main" val="6781837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We then can produce a more robust missingness report.</a:t>
            </a:r>
          </a:p>
          <a:p>
            <a:endParaRPr lang="en-US" dirty="0"/>
          </a:p>
        </p:txBody>
      </p:sp>
      <p:sp>
        <p:nvSpPr>
          <p:cNvPr id="4" name="Slide Number Placeholder 3"/>
          <p:cNvSpPr>
            <a:spLocks noGrp="1"/>
          </p:cNvSpPr>
          <p:nvPr>
            <p:ph type="sldNum" sz="quarter" idx="10"/>
          </p:nvPr>
        </p:nvSpPr>
        <p:spPr/>
        <p:txBody>
          <a:bodyPr/>
          <a:lstStyle/>
          <a:p>
            <a:fld id="{C2BC6BCA-4F62-9842-B13B-CF73C3B9F8EE}" type="slidenum">
              <a:rPr lang="en-US" smtClean="0"/>
              <a:t>20</a:t>
            </a:fld>
            <a:endParaRPr lang="en-US"/>
          </a:p>
        </p:txBody>
      </p:sp>
    </p:spTree>
    <p:extLst>
      <p:ext uri="{BB962C8B-B14F-4D97-AF65-F5344CB8AC3E}">
        <p14:creationId xmlns:p14="http://schemas.microsoft.com/office/powerpoint/2010/main" val="36448625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We then can produce a more robust missingness report.</a:t>
            </a:r>
          </a:p>
          <a:p>
            <a:endParaRPr lang="en-US" dirty="0"/>
          </a:p>
        </p:txBody>
      </p:sp>
      <p:sp>
        <p:nvSpPr>
          <p:cNvPr id="4" name="Slide Number Placeholder 3"/>
          <p:cNvSpPr>
            <a:spLocks noGrp="1"/>
          </p:cNvSpPr>
          <p:nvPr>
            <p:ph type="sldNum" sz="quarter" idx="10"/>
          </p:nvPr>
        </p:nvSpPr>
        <p:spPr/>
        <p:txBody>
          <a:bodyPr/>
          <a:lstStyle/>
          <a:p>
            <a:fld id="{C2BC6BCA-4F62-9842-B13B-CF73C3B9F8EE}" type="slidenum">
              <a:rPr lang="en-US" smtClean="0"/>
              <a:t>21</a:t>
            </a:fld>
            <a:endParaRPr lang="en-US"/>
          </a:p>
        </p:txBody>
      </p:sp>
    </p:spTree>
    <p:extLst>
      <p:ext uri="{BB962C8B-B14F-4D97-AF65-F5344CB8AC3E}">
        <p14:creationId xmlns:p14="http://schemas.microsoft.com/office/powerpoint/2010/main" val="2781092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What does the cardinality ratio give us? My company uses it to determine how to report on variables. </a:t>
            </a:r>
          </a:p>
          <a:p>
            <a:pPr marL="0" marR="0">
              <a:spcBef>
                <a:spcPts val="0"/>
              </a:spcBef>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p>
          <a:p>
            <a:endParaRPr lang="en-US" dirty="0"/>
          </a:p>
        </p:txBody>
      </p:sp>
      <p:sp>
        <p:nvSpPr>
          <p:cNvPr id="4" name="Slide Number Placeholder 3"/>
          <p:cNvSpPr>
            <a:spLocks noGrp="1"/>
          </p:cNvSpPr>
          <p:nvPr>
            <p:ph type="sldNum" sz="quarter" idx="10"/>
          </p:nvPr>
        </p:nvSpPr>
        <p:spPr/>
        <p:txBody>
          <a:bodyPr/>
          <a:lstStyle/>
          <a:p>
            <a:fld id="{C2BC6BCA-4F62-9842-B13B-CF73C3B9F8EE}" type="slidenum">
              <a:rPr lang="en-US" smtClean="0"/>
              <a:t>22</a:t>
            </a:fld>
            <a:endParaRPr lang="en-US"/>
          </a:p>
        </p:txBody>
      </p:sp>
    </p:spTree>
    <p:extLst>
      <p:ext uri="{BB962C8B-B14F-4D97-AF65-F5344CB8AC3E}">
        <p14:creationId xmlns:p14="http://schemas.microsoft.com/office/powerpoint/2010/main" val="39451844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A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cr_type</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of .unique very likely is identifiable data, and won’t be reported on. A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cr_type</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of few will be handled with a frequency table. A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cr_type</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of many will likely be handled with a summary / means / univariate.</a:t>
            </a:r>
          </a:p>
          <a:p>
            <a:pPr marL="0" marR="0">
              <a:spcBef>
                <a:spcPts val="0"/>
              </a:spcBef>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p>
          <a:p>
            <a:pPr marL="0" marR="0">
              <a:spcBef>
                <a:spcPts val="0"/>
              </a:spcBef>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p>
          <a:p>
            <a:endParaRPr lang="en-US" dirty="0"/>
          </a:p>
        </p:txBody>
      </p:sp>
      <p:sp>
        <p:nvSpPr>
          <p:cNvPr id="4" name="Slide Number Placeholder 3"/>
          <p:cNvSpPr>
            <a:spLocks noGrp="1"/>
          </p:cNvSpPr>
          <p:nvPr>
            <p:ph type="sldNum" sz="quarter" idx="10"/>
          </p:nvPr>
        </p:nvSpPr>
        <p:spPr/>
        <p:txBody>
          <a:bodyPr/>
          <a:lstStyle/>
          <a:p>
            <a:fld id="{C2BC6BCA-4F62-9842-B13B-CF73C3B9F8EE}" type="slidenum">
              <a:rPr lang="en-US" smtClean="0"/>
              <a:t>23</a:t>
            </a:fld>
            <a:endParaRPr lang="en-US"/>
          </a:p>
        </p:txBody>
      </p:sp>
    </p:spTree>
    <p:extLst>
      <p:ext uri="{BB962C8B-B14F-4D97-AF65-F5344CB8AC3E}">
        <p14:creationId xmlns:p14="http://schemas.microsoft.com/office/powerpoint/2010/main" val="27114069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Sometimes all that is required is a simple missing / presence report, maybe by site. Perhaps you have thousands of variables, of different types. SAS, the missing function, proc univariate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outtable</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and some clever macro coding can produce exactly what is needed. The code snippets here provide the answer with an informative table by site of missing and present variables, regardless of variable type.</a:t>
            </a:r>
          </a:p>
          <a:p>
            <a:pPr marL="0" marR="0">
              <a:spcBef>
                <a:spcPts val="0"/>
              </a:spcBef>
              <a:spcAft>
                <a:spcPts val="0"/>
              </a:spcAf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C2BC6BCA-4F62-9842-B13B-CF73C3B9F8EE}" type="slidenum">
              <a:rPr lang="en-US" smtClean="0"/>
              <a:t>24</a:t>
            </a:fld>
            <a:endParaRPr lang="en-US"/>
          </a:p>
        </p:txBody>
      </p:sp>
    </p:spTree>
    <p:extLst>
      <p:ext uri="{BB962C8B-B14F-4D97-AF65-F5344CB8AC3E}">
        <p14:creationId xmlns:p14="http://schemas.microsoft.com/office/powerpoint/2010/main" val="27710126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get the maximum n of each type and create macro vars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use &amp;</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cmax</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for character and &amp;</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nmax</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for numeric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C2BC6BCA-4F62-9842-B13B-CF73C3B9F8EE}" type="slidenum">
              <a:rPr lang="en-US" smtClean="0"/>
              <a:t>25</a:t>
            </a:fld>
            <a:endParaRPr lang="en-US"/>
          </a:p>
        </p:txBody>
      </p:sp>
    </p:spTree>
    <p:extLst>
      <p:ext uri="{BB962C8B-B14F-4D97-AF65-F5344CB8AC3E}">
        <p14:creationId xmlns:p14="http://schemas.microsoft.com/office/powerpoint/2010/main" val="37926689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List variable names by type and number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 create macro variables to list character and numeric variables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C2BC6BCA-4F62-9842-B13B-CF73C3B9F8EE}" type="slidenum">
              <a:rPr lang="en-US" smtClean="0"/>
              <a:t>26</a:t>
            </a:fld>
            <a:endParaRPr lang="en-US"/>
          </a:p>
        </p:txBody>
      </p:sp>
    </p:spTree>
    <p:extLst>
      <p:ext uri="{BB962C8B-B14F-4D97-AF65-F5344CB8AC3E}">
        <p14:creationId xmlns:p14="http://schemas.microsoft.com/office/powerpoint/2010/main" val="9058236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use missing function to create numeric reps of char and num vars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C2BC6BCA-4F62-9842-B13B-CF73C3B9F8EE}" type="slidenum">
              <a:rPr lang="en-US" smtClean="0"/>
              <a:t>27</a:t>
            </a:fld>
            <a:endParaRPr lang="en-US"/>
          </a:p>
        </p:txBody>
      </p:sp>
    </p:spTree>
    <p:extLst>
      <p:ext uri="{BB962C8B-B14F-4D97-AF65-F5344CB8AC3E}">
        <p14:creationId xmlns:p14="http://schemas.microsoft.com/office/powerpoint/2010/main" val="1944733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use missing function to create numeric reps of char and num vars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C2BC6BCA-4F62-9842-B13B-CF73C3B9F8EE}" type="slidenum">
              <a:rPr lang="en-US" smtClean="0"/>
              <a:t>28</a:t>
            </a:fld>
            <a:endParaRPr lang="en-US"/>
          </a:p>
        </p:txBody>
      </p:sp>
    </p:spTree>
    <p:extLst>
      <p:ext uri="{BB962C8B-B14F-4D97-AF65-F5344CB8AC3E}">
        <p14:creationId xmlns:p14="http://schemas.microsoft.com/office/powerpoint/2010/main" val="39504723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macro to process by site using univariate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outtable</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C2BC6BCA-4F62-9842-B13B-CF73C3B9F8EE}" type="slidenum">
              <a:rPr lang="en-US" smtClean="0"/>
              <a:t>29</a:t>
            </a:fld>
            <a:endParaRPr lang="en-US"/>
          </a:p>
        </p:txBody>
      </p:sp>
    </p:spTree>
    <p:extLst>
      <p:ext uri="{BB962C8B-B14F-4D97-AF65-F5344CB8AC3E}">
        <p14:creationId xmlns:p14="http://schemas.microsoft.com/office/powerpoint/2010/main" val="3660666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BC6BCA-4F62-9842-B13B-CF73C3B9F8EE}" type="slidenum">
              <a:rPr lang="en-US" smtClean="0"/>
              <a:t>3</a:t>
            </a:fld>
            <a:endParaRPr lang="en-US"/>
          </a:p>
        </p:txBody>
      </p:sp>
    </p:spTree>
    <p:extLst>
      <p:ext uri="{BB962C8B-B14F-4D97-AF65-F5344CB8AC3E}">
        <p14:creationId xmlns:p14="http://schemas.microsoft.com/office/powerpoint/2010/main" val="34843810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We use a proc report to produce a camera ready table with no editing required.</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C2BC6BCA-4F62-9842-B13B-CF73C3B9F8EE}" type="slidenum">
              <a:rPr lang="en-US" smtClean="0"/>
              <a:t>30</a:t>
            </a:fld>
            <a:endParaRPr lang="en-US"/>
          </a:p>
        </p:txBody>
      </p:sp>
    </p:spTree>
    <p:extLst>
      <p:ext uri="{BB962C8B-B14F-4D97-AF65-F5344CB8AC3E}">
        <p14:creationId xmlns:p14="http://schemas.microsoft.com/office/powerpoint/2010/main" val="23566005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BC6BCA-4F62-9842-B13B-CF73C3B9F8EE}" type="slidenum">
              <a:rPr lang="en-US" smtClean="0"/>
              <a:t>31</a:t>
            </a:fld>
            <a:endParaRPr lang="en-US"/>
          </a:p>
        </p:txBody>
      </p:sp>
    </p:spTree>
    <p:extLst>
      <p:ext uri="{BB962C8B-B14F-4D97-AF65-F5344CB8AC3E}">
        <p14:creationId xmlns:p14="http://schemas.microsoft.com/office/powerpoint/2010/main" val="12513619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BC6BCA-4F62-9842-B13B-CF73C3B9F8EE}" type="slidenum">
              <a:rPr lang="en-US" smtClean="0"/>
              <a:t>32</a:t>
            </a:fld>
            <a:endParaRPr lang="en-US"/>
          </a:p>
        </p:txBody>
      </p:sp>
    </p:spTree>
    <p:extLst>
      <p:ext uri="{BB962C8B-B14F-4D97-AF65-F5344CB8AC3E}">
        <p14:creationId xmlns:p14="http://schemas.microsoft.com/office/powerpoint/2010/main" val="2293923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indent="0">
              <a:buNone/>
            </a:pPr>
            <a:r>
              <a:rPr lang="en-US" sz="1200" dirty="0">
                <a:effectLst/>
                <a:latin typeface="Arial" panose="020B0604020202020204" pitchFamily="34" charset="0"/>
                <a:ea typeface="Times New Roman" panose="02020603050405020304" pitchFamily="18" charset="0"/>
                <a:cs typeface="Arial" panose="020B0604020202020204" pitchFamily="34" charset="0"/>
              </a:rPr>
              <a:t>Reporting on missing and/or non-response data is of paramount importance when working with longitudinal surveillance, laboratory and medical record data. Reshaping the data over time to produce such statistics is a tried and true technique, but for a quick initial look at data files for problem areas, there’s an easier way! will speed up your data cleaning reconnaissance and help you find your missing(ness) piece. </a:t>
            </a:r>
            <a:endParaRPr lang="en-US" dirty="0"/>
          </a:p>
          <a:p>
            <a:endParaRPr lang="en-US" dirty="0"/>
          </a:p>
        </p:txBody>
      </p:sp>
      <p:sp>
        <p:nvSpPr>
          <p:cNvPr id="4" name="Slide Number Placeholder 3"/>
          <p:cNvSpPr>
            <a:spLocks noGrp="1"/>
          </p:cNvSpPr>
          <p:nvPr>
            <p:ph type="sldNum" sz="quarter" idx="10"/>
          </p:nvPr>
        </p:nvSpPr>
        <p:spPr/>
        <p:txBody>
          <a:bodyPr/>
          <a:lstStyle/>
          <a:p>
            <a:fld id="{C2BC6BCA-4F62-9842-B13B-CF73C3B9F8EE}" type="slidenum">
              <a:rPr lang="en-US" smtClean="0"/>
              <a:t>4</a:t>
            </a:fld>
            <a:endParaRPr lang="en-US"/>
          </a:p>
        </p:txBody>
      </p:sp>
    </p:spTree>
    <p:extLst>
      <p:ext uri="{BB962C8B-B14F-4D97-AF65-F5344CB8AC3E}">
        <p14:creationId xmlns:p14="http://schemas.microsoft.com/office/powerpoint/2010/main" val="2735457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a:spcBef>
                <a:spcPts val="0"/>
              </a:spcBef>
              <a:spcAft>
                <a:spcPts val="600"/>
              </a:spcAft>
            </a:pPr>
            <a:r>
              <a:rPr lang="en-US" sz="1800" dirty="0">
                <a:effectLst/>
                <a:latin typeface="Arial" panose="020B0604020202020204" pitchFamily="34" charset="0"/>
                <a:ea typeface="Times New Roman" panose="02020603050405020304" pitchFamily="18" charset="0"/>
                <a:cs typeface="Arial" panose="020B0604020202020204" pitchFamily="34" charset="0"/>
              </a:rPr>
              <a:t>There are myriad ways to determine if you have missing data (PROC FREQ, PROC MEANS, PROC SUMMARY, PROC UNIVARIATE, etc.). Most SAS® statistical procedures can report out on the number of missing values. Depending on procedure options in PROC FREQ, missing values can be included, or not, in counts of observations. </a:t>
            </a:r>
            <a:endParaRPr lang="en-US" dirty="0"/>
          </a:p>
        </p:txBody>
      </p:sp>
      <p:sp>
        <p:nvSpPr>
          <p:cNvPr id="4" name="Slide Number Placeholder 3"/>
          <p:cNvSpPr>
            <a:spLocks noGrp="1"/>
          </p:cNvSpPr>
          <p:nvPr>
            <p:ph type="sldNum" sz="quarter" idx="10"/>
          </p:nvPr>
        </p:nvSpPr>
        <p:spPr/>
        <p:txBody>
          <a:bodyPr/>
          <a:lstStyle/>
          <a:p>
            <a:fld id="{C2BC6BCA-4F62-9842-B13B-CF73C3B9F8EE}" type="slidenum">
              <a:rPr lang="en-US" smtClean="0"/>
              <a:t>5</a:t>
            </a:fld>
            <a:endParaRPr lang="en-US"/>
          </a:p>
        </p:txBody>
      </p:sp>
    </p:spTree>
    <p:extLst>
      <p:ext uri="{BB962C8B-B14F-4D97-AF65-F5344CB8AC3E}">
        <p14:creationId xmlns:p14="http://schemas.microsoft.com/office/powerpoint/2010/main" val="954817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a:spcBef>
                <a:spcPts val="0"/>
              </a:spcBef>
              <a:spcAft>
                <a:spcPts val="600"/>
              </a:spcAft>
            </a:pPr>
            <a:r>
              <a:rPr lang="en-US" sz="1800" dirty="0">
                <a:effectLst/>
                <a:latin typeface="Arial" panose="020B0604020202020204" pitchFamily="34" charset="0"/>
                <a:ea typeface="Times New Roman" panose="02020603050405020304" pitchFamily="18" charset="0"/>
                <a:cs typeface="Arial" panose="020B0604020202020204" pitchFamily="34" charset="0"/>
              </a:rPr>
              <a:t>Other statistical procedures simply drop records with missing values. Reporting on missing values can occur via “list” output, procedural output or ODS output objects. Most statistical procedures do not distinguish between different types of missing, but PROC FREQ and reporting procedures do. </a:t>
            </a:r>
            <a:r>
              <a:rPr lang="en-US" sz="1800" dirty="0">
                <a:effectLst/>
                <a:latin typeface="Arial" panose="020B0604020202020204" pitchFamily="34" charset="0"/>
                <a:ea typeface="Times New Roman" panose="02020603050405020304" pitchFamily="18" charset="0"/>
              </a:rPr>
              <a:t>This paper explores using PROC FREQ and PROC UNIVARIATE to report on missing values by variable in a data set.</a:t>
            </a:r>
            <a:endParaRPr lang="en-US" dirty="0"/>
          </a:p>
        </p:txBody>
      </p:sp>
      <p:sp>
        <p:nvSpPr>
          <p:cNvPr id="4" name="Slide Number Placeholder 3"/>
          <p:cNvSpPr>
            <a:spLocks noGrp="1"/>
          </p:cNvSpPr>
          <p:nvPr>
            <p:ph type="sldNum" sz="quarter" idx="10"/>
          </p:nvPr>
        </p:nvSpPr>
        <p:spPr/>
        <p:txBody>
          <a:bodyPr/>
          <a:lstStyle/>
          <a:p>
            <a:fld id="{C2BC6BCA-4F62-9842-B13B-CF73C3B9F8EE}" type="slidenum">
              <a:rPr lang="en-US" smtClean="0"/>
              <a:t>6</a:t>
            </a:fld>
            <a:endParaRPr lang="en-US"/>
          </a:p>
        </p:txBody>
      </p:sp>
    </p:spTree>
    <p:extLst>
      <p:ext uri="{BB962C8B-B14F-4D97-AF65-F5344CB8AC3E}">
        <p14:creationId xmlns:p14="http://schemas.microsoft.com/office/powerpoint/2010/main" val="1156410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a:spcBef>
                <a:spcPts val="0"/>
              </a:spcBef>
              <a:spcAft>
                <a:spcPts val="600"/>
              </a:spcAft>
            </a:pPr>
            <a:r>
              <a:rPr lang="en-US" sz="1800" dirty="0">
                <a:effectLst/>
                <a:latin typeface="Arial" panose="020B0604020202020204" pitchFamily="34" charset="0"/>
                <a:ea typeface="Times New Roman" panose="02020603050405020304" pitchFamily="18" charset="0"/>
                <a:cs typeface="Arial" panose="020B0604020202020204" pitchFamily="34" charset="0"/>
              </a:rPr>
              <a:t>It is common in survey output to assign codes such as 95 for other specify, 96 for other, 97 for refused, 98 for not answered, and 99 for not applicable. These values represent different types of missing. Unfortunately, to statistical procedures, they are just numbers, and are treated as such. SAS can assign up to 28 special missing value codes, ., ._, and .A through .Z. These represent extremely small numbers that are greater than 0 – different extremely small numbers. SAS can and does distinguish between these special missing values in reporting procedures and PROC FREQ. It is recommended that analysts recode the 9x codes (and the like) to special missing values – for example, 95 (other) could be .O, and a valid skip (determined by looking at a survey instrument or data dictionary for skip patterns) could be coded .V. Knowing what is truly missing data is of the utmost importance. Note information on special missing value recodes in both variable and value labels. PROC FORMAT will report on the different missing values when used with reporting procedures and PROC FREQ. When the format below is applied to a variable, .O, .M, and .V are all reported out separately.</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C2BC6BCA-4F62-9842-B13B-CF73C3B9F8EE}" type="slidenum">
              <a:rPr lang="en-US" smtClean="0"/>
              <a:t>7</a:t>
            </a:fld>
            <a:endParaRPr lang="en-US"/>
          </a:p>
        </p:txBody>
      </p:sp>
    </p:spTree>
    <p:extLst>
      <p:ext uri="{BB962C8B-B14F-4D97-AF65-F5344CB8AC3E}">
        <p14:creationId xmlns:p14="http://schemas.microsoft.com/office/powerpoint/2010/main" val="3911215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a:spcBef>
                <a:spcPts val="0"/>
              </a:spcBef>
              <a:spcAft>
                <a:spcPts val="600"/>
              </a:spcAft>
            </a:pPr>
            <a:r>
              <a:rPr lang="en-US" sz="1800" dirty="0">
                <a:effectLst/>
                <a:latin typeface="Arial" panose="020B0604020202020204" pitchFamily="34" charset="0"/>
                <a:ea typeface="Times New Roman" panose="02020603050405020304" pitchFamily="18" charset="0"/>
              </a:rPr>
              <a:t>These represent extremely small numbers that are greater than 0 – different extremely small numbers. SAS can and does distinguish between these special missing values in reporting procedures and PROC FREQ. It is recommended that analysts recode the 9x codes (and the like) to special missing values – for example, 95 (other) could be .O, and a valid skip (determined by looking at a survey instrument or data dictionary for skip patterns) could be coded .V. Knowing what is truly missing data is of the utmost importance. Note information on special missing value recodes in both variable and value labels. </a:t>
            </a:r>
            <a:endParaRPr lang="en-US" dirty="0"/>
          </a:p>
        </p:txBody>
      </p:sp>
      <p:sp>
        <p:nvSpPr>
          <p:cNvPr id="4" name="Slide Number Placeholder 3"/>
          <p:cNvSpPr>
            <a:spLocks noGrp="1"/>
          </p:cNvSpPr>
          <p:nvPr>
            <p:ph type="sldNum" sz="quarter" idx="10"/>
          </p:nvPr>
        </p:nvSpPr>
        <p:spPr/>
        <p:txBody>
          <a:bodyPr/>
          <a:lstStyle/>
          <a:p>
            <a:fld id="{C2BC6BCA-4F62-9842-B13B-CF73C3B9F8EE}" type="slidenum">
              <a:rPr lang="en-US" smtClean="0"/>
              <a:t>8</a:t>
            </a:fld>
            <a:endParaRPr lang="en-US"/>
          </a:p>
        </p:txBody>
      </p:sp>
    </p:spTree>
    <p:extLst>
      <p:ext uri="{BB962C8B-B14F-4D97-AF65-F5344CB8AC3E}">
        <p14:creationId xmlns:p14="http://schemas.microsoft.com/office/powerpoint/2010/main" val="1364671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a:spcBef>
                <a:spcPts val="0"/>
              </a:spcBef>
              <a:spcAft>
                <a:spcPts val="600"/>
              </a:spcAft>
            </a:pPr>
            <a:r>
              <a:rPr lang="en-US" sz="1800" dirty="0">
                <a:effectLst/>
                <a:latin typeface="Arial" panose="020B0604020202020204" pitchFamily="34" charset="0"/>
                <a:ea typeface="Times New Roman" panose="02020603050405020304" pitchFamily="18" charset="0"/>
                <a:cs typeface="Arial" panose="020B0604020202020204" pitchFamily="34" charset="0"/>
              </a:rPr>
              <a:t>It is common in survey output to assign codes such as 95 for other specify, 96 for other, 97 for refused, 98 for not answered, and 99 for not applicable. These values represent different types of missing. Unfortunately, to statistical procedures, they are just numbers, and are treated as such. SAS can assign up to 28 special missing value codes, ., ._, and .A through .Z. These represent extremely small numbers that are greater than 0 – different extremely small numbers. SAS can and does distinguish between these special missing values in reporting procedures and PROC FREQ. It is recommended that analysts recode the 9x codes (and the like) to special missing values – for example, 95 (other) could be .O, and a valid skip (determined by looking at a survey instrument or data dictionary for skip patterns) could be coded .V. Knowing what is truly missing data is of the utmost importance. Note information on special missing value recodes in both variable and value labels. PROC FORMAT will report on the different missing values when used with reporting procedures and PROC FREQ. When the format below is applied to a variable, .O, .M, and .V are all reported out separately.</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C2BC6BCA-4F62-9842-B13B-CF73C3B9F8EE}" type="slidenum">
              <a:rPr lang="en-US" smtClean="0"/>
              <a:t>9</a:t>
            </a:fld>
            <a:endParaRPr lang="en-US"/>
          </a:p>
        </p:txBody>
      </p:sp>
    </p:spTree>
    <p:extLst>
      <p:ext uri="{BB962C8B-B14F-4D97-AF65-F5344CB8AC3E}">
        <p14:creationId xmlns:p14="http://schemas.microsoft.com/office/powerpoint/2010/main" val="241893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219200"/>
            <a:ext cx="7772400" cy="1470025"/>
          </a:xfrm>
        </p:spPr>
        <p:txBody>
          <a:bodyPr>
            <a:normAutofit/>
          </a:bodyPr>
          <a:lstStyle>
            <a:lvl1pPr>
              <a:defRPr sz="3200" b="1" cap="small" baseline="0"/>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503238"/>
            <a:ext cx="8229600" cy="944562"/>
          </a:xfrm>
        </p:spPr>
        <p:txBody>
          <a:bodyPr/>
          <a:lstStyle/>
          <a:p>
            <a:r>
              <a:rPr lang="en-US" dirty="0"/>
              <a:t>Click to edit Master title style</a:t>
            </a:r>
          </a:p>
        </p:txBody>
      </p:sp>
      <p:sp>
        <p:nvSpPr>
          <p:cNvPr id="3" name="Content Placeholder 2"/>
          <p:cNvSpPr>
            <a:spLocks noGrp="1"/>
          </p:cNvSpPr>
          <p:nvPr>
            <p:ph idx="1"/>
          </p:nvPr>
        </p:nvSpPr>
        <p:spPr>
          <a:xfrm>
            <a:off x="914400" y="1570037"/>
            <a:ext cx="8229600" cy="45259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914399"/>
            <a:ext cx="5486400" cy="38131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5" name="Date Placeholder 4"/>
          <p:cNvSpPr>
            <a:spLocks noGrp="1"/>
          </p:cNvSpPr>
          <p:nvPr>
            <p:ph type="dt" sz="half" idx="10"/>
          </p:nvPr>
        </p:nvSpPr>
        <p:spPr>
          <a:xfrm>
            <a:off x="914400" y="6356350"/>
            <a:ext cx="1295400" cy="365125"/>
          </a:xfrm>
        </p:spPr>
        <p:txBody>
          <a:bodyPr/>
          <a:lstStyle>
            <a:lvl1pPr algn="ctr">
              <a:defRPr/>
            </a:lvl1pPr>
          </a:lstStyle>
          <a:p>
            <a:fld id="{1D8BD707-D9CF-40AE-B4C6-C98DA3205C09}" type="datetimeFigureOut">
              <a:rPr lang="en-US" smtClean="0"/>
              <a:pPr/>
              <a:t>10/6/2024</a:t>
            </a:fld>
            <a:endParaRPr lang="en-US" dirty="0"/>
          </a:p>
        </p:txBody>
      </p:sp>
      <p:sp>
        <p:nvSpPr>
          <p:cNvPr id="6" name="Footer Placeholder 5"/>
          <p:cNvSpPr>
            <a:spLocks noGrp="1"/>
          </p:cNvSpPr>
          <p:nvPr>
            <p:ph type="ftr" sz="quarter" idx="11"/>
          </p:nvPr>
        </p:nvSpPr>
        <p:spPr/>
        <p:txBody>
          <a:bodyPr/>
          <a:lstStyle/>
          <a:p>
            <a:fld id="{B6F15528-21DE-4FAA-801E-634DDDAF4B2B}" type="slidenum">
              <a:rPr lang="en-US" smtClean="0"/>
              <a:pPr/>
              <a:t>‹#›</a:t>
            </a:fld>
            <a:endParaRPr lang="en-US" dirty="0"/>
          </a:p>
        </p:txBody>
      </p:sp>
      <p:sp>
        <p:nvSpPr>
          <p:cNvPr id="7" name="Slide Number Placeholder 6"/>
          <p:cNvSpPr>
            <a:spLocks noGrp="1"/>
          </p:cNvSpPr>
          <p:nvPr>
            <p:ph type="sldNum" sz="quarter" idx="12"/>
          </p:nvPr>
        </p:nvSpPr>
        <p:spPr>
          <a:xfrm>
            <a:off x="6934200" y="6356350"/>
            <a:ext cx="1981200" cy="365125"/>
          </a:xfrm>
        </p:spPr>
        <p:txBody>
          <a:bodyPr/>
          <a:lstStyle>
            <a:lvl1pPr algn="ctr">
              <a:defRPr/>
            </a:lvl1pPr>
          </a:lstStyle>
          <a:p>
            <a:r>
              <a:rPr lang="en-US" dirty="0"/>
              <a:t>XX-</a:t>
            </a:r>
            <a:r>
              <a:rPr lang="en-US" dirty="0" err="1"/>
              <a:t>nnn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159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9906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kern="1200" cap="small" baseline="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30345D-CFD0-404E-BE9B-6A837FB25079}"/>
              </a:ext>
            </a:extLst>
          </p:cNvPr>
          <p:cNvSpPr>
            <a:spLocks noGrp="1"/>
          </p:cNvSpPr>
          <p:nvPr>
            <p:ph type="ctrTitle"/>
          </p:nvPr>
        </p:nvSpPr>
        <p:spPr>
          <a:xfrm>
            <a:off x="990600" y="685800"/>
            <a:ext cx="7720266" cy="1295400"/>
          </a:xfrm>
        </p:spPr>
        <p:txBody>
          <a:bodyPr>
            <a:noAutofit/>
          </a:bodyPr>
          <a:lstStyle/>
          <a:p>
            <a:r>
              <a:rPr lang="en-US" sz="4000" dirty="0"/>
              <a:t>The Missing(ness) Piece</a:t>
            </a:r>
          </a:p>
        </p:txBody>
      </p:sp>
      <p:sp>
        <p:nvSpPr>
          <p:cNvPr id="2" name="TextBox 1">
            <a:extLst>
              <a:ext uri="{FF2B5EF4-FFF2-40B4-BE49-F238E27FC236}">
                <a16:creationId xmlns:a16="http://schemas.microsoft.com/office/drawing/2014/main" id="{92FA4806-4C56-49DA-90BA-BB2F7055F60D}"/>
              </a:ext>
            </a:extLst>
          </p:cNvPr>
          <p:cNvSpPr txBox="1"/>
          <p:nvPr/>
        </p:nvSpPr>
        <p:spPr>
          <a:xfrm>
            <a:off x="1016643" y="1752600"/>
            <a:ext cx="7239000" cy="3539430"/>
          </a:xfrm>
          <a:prstGeom prst="rect">
            <a:avLst/>
          </a:prstGeom>
          <a:noFill/>
        </p:spPr>
        <p:txBody>
          <a:bodyPr wrap="square" rtlCol="0">
            <a:spAutoFit/>
          </a:bodyPr>
          <a:lstStyle/>
          <a:p>
            <a:r>
              <a:rPr lang="en-US" sz="2800" dirty="0"/>
              <a:t>Louise Hadden presented at her first SAS conference in 1996 and has never looked back, presenting at multiple conferences across the continent over the years. She supports file building and analytic programming for life sciences organizations, most frequently government agencies such as CMS and CDC, and specializes in reporting and data visualization.</a:t>
            </a:r>
          </a:p>
        </p:txBody>
      </p:sp>
    </p:spTree>
    <p:extLst>
      <p:ext uri="{BB962C8B-B14F-4D97-AF65-F5344CB8AC3E}">
        <p14:creationId xmlns:p14="http://schemas.microsoft.com/office/powerpoint/2010/main" val="3661656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MISSING VALUES</a:t>
            </a:r>
          </a:p>
        </p:txBody>
      </p:sp>
      <p:sp>
        <p:nvSpPr>
          <p:cNvPr id="3" name="Content Placeholder 2"/>
          <p:cNvSpPr>
            <a:spLocks noGrp="1"/>
          </p:cNvSpPr>
          <p:nvPr>
            <p:ph idx="1"/>
          </p:nvPr>
        </p:nvSpPr>
        <p:spPr>
          <a:xfrm>
            <a:off x="914400" y="1371600"/>
            <a:ext cx="8229600" cy="4525963"/>
          </a:xfrm>
        </p:spPr>
        <p:txBody>
          <a:bodyPr>
            <a:normAutofit/>
          </a:bodyPr>
          <a:lstStyle/>
          <a:p>
            <a:r>
              <a:rPr lang="en-US" sz="2800" dirty="0">
                <a:effectLst/>
                <a:latin typeface="Arial" panose="020B0604020202020204" pitchFamily="34" charset="0"/>
                <a:ea typeface="Times New Roman" panose="02020603050405020304" pitchFamily="18" charset="0"/>
                <a:cs typeface="Arial" panose="020B0604020202020204" pitchFamily="34" charset="0"/>
              </a:rPr>
              <a:t>PROC FORMAT will report on the different missing values when used with reporting procedures and proc freq. </a:t>
            </a:r>
          </a:p>
          <a:p>
            <a:r>
              <a:rPr lang="en-US" sz="2800" dirty="0">
                <a:effectLst/>
                <a:latin typeface="Arial" panose="020B0604020202020204" pitchFamily="34" charset="0"/>
                <a:ea typeface="Times New Roman" panose="02020603050405020304" pitchFamily="18" charset="0"/>
                <a:cs typeface="Arial" panose="020B0604020202020204" pitchFamily="34" charset="0"/>
              </a:rPr>
              <a:t>When the format below is applied to a variable, .O, .M, .V are all reported out separately</a:t>
            </a:r>
          </a:p>
          <a:p>
            <a:pPr marL="0" indent="0">
              <a:buNone/>
            </a:pPr>
            <a:r>
              <a:rPr lang="en-US" sz="1800" b="1" dirty="0">
                <a:solidFill>
                  <a:srgbClr val="000080"/>
                </a:solidFill>
                <a:latin typeface="Courier New" panose="02070309020205020404" pitchFamily="49" charset="0"/>
              </a:rPr>
              <a:t>proc</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format</a:t>
            </a:r>
            <a:r>
              <a:rPr lang="en-US" sz="1800" b="0" dirty="0">
                <a:solidFill>
                  <a:srgbClr val="000000"/>
                </a:solidFill>
                <a:latin typeface="Courier New" panose="02070309020205020404" pitchFamily="49" charset="0"/>
              </a:rPr>
              <a:t>;</a:t>
            </a:r>
          </a:p>
          <a:p>
            <a:pPr marL="0" indent="0">
              <a:buNone/>
            </a:pP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value</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varx_f</a:t>
            </a:r>
            <a:r>
              <a:rPr lang="en-US" sz="1800" b="0" dirty="0">
                <a:solidFill>
                  <a:srgbClr val="000000"/>
                </a:solidFill>
                <a:latin typeface="Courier New" panose="02070309020205020404" pitchFamily="49" charset="0"/>
              </a:rPr>
              <a:t> </a:t>
            </a:r>
            <a:r>
              <a:rPr lang="en-US" sz="1800" b="1" dirty="0">
                <a:solidFill>
                  <a:srgbClr val="08726D"/>
                </a:solidFill>
                <a:latin typeface="Courier New" panose="02070309020205020404" pitchFamily="49" charset="0"/>
              </a:rPr>
              <a:t>.O</a:t>
            </a:r>
            <a:r>
              <a:rPr lang="en-US" sz="1800" b="0" dirty="0">
                <a:solidFill>
                  <a:srgbClr val="000000"/>
                </a:solidFill>
                <a:latin typeface="Courier New" panose="02070309020205020404" pitchFamily="49" charset="0"/>
              </a:rPr>
              <a:t> = </a:t>
            </a:r>
            <a:r>
              <a:rPr lang="en-US" sz="1800" b="0" dirty="0">
                <a:solidFill>
                  <a:srgbClr val="800080"/>
                </a:solidFill>
                <a:latin typeface="Courier New" panose="02070309020205020404" pitchFamily="49" charset="0"/>
              </a:rPr>
              <a:t>'.O: Other Specify'</a:t>
            </a:r>
            <a:endParaRPr lang="en-US" sz="1800" b="0" dirty="0">
              <a:solidFill>
                <a:srgbClr val="000000"/>
              </a:solidFill>
              <a:latin typeface="Courier New" panose="02070309020205020404" pitchFamily="49" charset="0"/>
            </a:endParaRPr>
          </a:p>
          <a:p>
            <a:pPr marL="0" indent="0">
              <a:buNone/>
            </a:pPr>
            <a:r>
              <a:rPr lang="en-US" sz="1800" b="0" dirty="0">
                <a:solidFill>
                  <a:srgbClr val="000000"/>
                </a:solidFill>
                <a:latin typeface="Courier New" panose="02070309020205020404" pitchFamily="49" charset="0"/>
              </a:rPr>
              <a:t>                </a:t>
            </a:r>
            <a:r>
              <a:rPr lang="en-US" sz="1800" b="1" dirty="0">
                <a:solidFill>
                  <a:srgbClr val="08726D"/>
                </a:solidFill>
                <a:latin typeface="Courier New" panose="02070309020205020404" pitchFamily="49" charset="0"/>
              </a:rPr>
              <a:t>.M</a:t>
            </a:r>
            <a:r>
              <a:rPr lang="en-US" sz="1800" b="0" dirty="0">
                <a:solidFill>
                  <a:srgbClr val="000000"/>
                </a:solidFill>
                <a:latin typeface="Courier New" panose="02070309020205020404" pitchFamily="49" charset="0"/>
              </a:rPr>
              <a:t> = </a:t>
            </a:r>
            <a:r>
              <a:rPr lang="en-US" sz="1800" b="0" dirty="0">
                <a:solidFill>
                  <a:srgbClr val="800080"/>
                </a:solidFill>
                <a:latin typeface="Courier New" panose="02070309020205020404" pitchFamily="49" charset="0"/>
              </a:rPr>
              <a:t>'.M: Missing'</a:t>
            </a:r>
            <a:endParaRPr lang="en-US" sz="1800" b="0" dirty="0">
              <a:solidFill>
                <a:srgbClr val="000000"/>
              </a:solidFill>
              <a:latin typeface="Courier New" panose="02070309020205020404" pitchFamily="49" charset="0"/>
            </a:endParaRPr>
          </a:p>
          <a:p>
            <a:pPr marL="0" indent="0">
              <a:buNone/>
            </a:pPr>
            <a:r>
              <a:rPr lang="en-US" sz="1800" b="0" dirty="0">
                <a:solidFill>
                  <a:srgbClr val="000000"/>
                </a:solidFill>
                <a:latin typeface="Courier New" panose="02070309020205020404" pitchFamily="49" charset="0"/>
              </a:rPr>
              <a:t>                </a:t>
            </a:r>
            <a:r>
              <a:rPr lang="en-US" sz="1800" b="1" dirty="0">
                <a:solidFill>
                  <a:srgbClr val="08726D"/>
                </a:solidFill>
                <a:latin typeface="Courier New" panose="02070309020205020404" pitchFamily="49" charset="0"/>
              </a:rPr>
              <a:t>.V</a:t>
            </a:r>
            <a:r>
              <a:rPr lang="en-US" sz="1800" b="0" dirty="0">
                <a:solidFill>
                  <a:srgbClr val="000000"/>
                </a:solidFill>
                <a:latin typeface="Courier New" panose="02070309020205020404" pitchFamily="49" charset="0"/>
              </a:rPr>
              <a:t> = </a:t>
            </a:r>
            <a:r>
              <a:rPr lang="en-US" sz="1800" b="0" dirty="0">
                <a:solidFill>
                  <a:srgbClr val="800080"/>
                </a:solidFill>
                <a:latin typeface="Courier New" panose="02070309020205020404" pitchFamily="49" charset="0"/>
              </a:rPr>
              <a:t>'.V: Valid Skip'</a:t>
            </a:r>
            <a:endParaRPr lang="en-US" sz="1800" b="0" dirty="0">
              <a:solidFill>
                <a:srgbClr val="000000"/>
              </a:solidFill>
              <a:latin typeface="Courier New" panose="02070309020205020404" pitchFamily="49" charset="0"/>
            </a:endParaRPr>
          </a:p>
          <a:p>
            <a:pPr marL="0" indent="0">
              <a:buNone/>
            </a:pPr>
            <a:r>
              <a:rPr lang="en-US" sz="1800" b="0" dirty="0">
                <a:solidFill>
                  <a:srgbClr val="000000"/>
                </a:solidFill>
                <a:latin typeface="Courier New" panose="02070309020205020404" pitchFamily="49" charset="0"/>
              </a:rPr>
              <a:t>             other = </a:t>
            </a:r>
            <a:r>
              <a:rPr lang="en-US" sz="1800" b="0" dirty="0">
                <a:solidFill>
                  <a:srgbClr val="800080"/>
                </a:solidFill>
                <a:latin typeface="Courier New" panose="02070309020205020404" pitchFamily="49" charset="0"/>
              </a:rPr>
              <a:t>'Non-Missing’</a:t>
            </a:r>
            <a:r>
              <a:rPr lang="en-US" sz="1800" b="0" dirty="0">
                <a:solidFill>
                  <a:srgbClr val="000000"/>
                </a:solidFill>
                <a:latin typeface="Courier New" panose="02070309020205020404" pitchFamily="49" charset="0"/>
              </a:rPr>
              <a:t>;</a:t>
            </a:r>
          </a:p>
          <a:p>
            <a:pPr marL="0" indent="0">
              <a:buNone/>
            </a:pPr>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endParaRPr lang="en-US" sz="28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4129442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MISSING VALUES</a:t>
            </a:r>
          </a:p>
        </p:txBody>
      </p:sp>
      <p:pic>
        <p:nvPicPr>
          <p:cNvPr id="9" name="Picture 8">
            <a:extLst>
              <a:ext uri="{FF2B5EF4-FFF2-40B4-BE49-F238E27FC236}">
                <a16:creationId xmlns:a16="http://schemas.microsoft.com/office/drawing/2014/main" id="{0F427E86-79F2-3F4C-1A88-153B06742ABD}"/>
              </a:ext>
            </a:extLst>
          </p:cNvPr>
          <p:cNvPicPr>
            <a:picLocks noChangeAspect="1"/>
          </p:cNvPicPr>
          <p:nvPr/>
        </p:nvPicPr>
        <p:blipFill rotWithShape="1">
          <a:blip r:embed="rId3"/>
          <a:srcRect l="60834" t="25689" r="10833" b="53315"/>
          <a:stretch/>
        </p:blipFill>
        <p:spPr>
          <a:xfrm>
            <a:off x="1032934" y="1388534"/>
            <a:ext cx="4038600" cy="1589881"/>
          </a:xfrm>
          <a:prstGeom prst="rect">
            <a:avLst/>
          </a:prstGeom>
        </p:spPr>
      </p:pic>
      <p:pic>
        <p:nvPicPr>
          <p:cNvPr id="10" name="Picture 9">
            <a:extLst>
              <a:ext uri="{FF2B5EF4-FFF2-40B4-BE49-F238E27FC236}">
                <a16:creationId xmlns:a16="http://schemas.microsoft.com/office/drawing/2014/main" id="{92908C61-1686-8FE4-15CB-DCEBDADED0F9}"/>
              </a:ext>
            </a:extLst>
          </p:cNvPr>
          <p:cNvPicPr>
            <a:picLocks noChangeAspect="1"/>
          </p:cNvPicPr>
          <p:nvPr/>
        </p:nvPicPr>
        <p:blipFill rotWithShape="1">
          <a:blip r:embed="rId3"/>
          <a:srcRect l="60834" t="51629" r="16000" b="7895"/>
          <a:stretch/>
        </p:blipFill>
        <p:spPr>
          <a:xfrm>
            <a:off x="5063066" y="1981201"/>
            <a:ext cx="3758077" cy="3488266"/>
          </a:xfrm>
          <a:prstGeom prst="rect">
            <a:avLst/>
          </a:prstGeom>
        </p:spPr>
      </p:pic>
    </p:spTree>
    <p:extLst>
      <p:ext uri="{BB962C8B-B14F-4D97-AF65-F5344CB8AC3E}">
        <p14:creationId xmlns:p14="http://schemas.microsoft.com/office/powerpoint/2010/main" val="4274778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 FREQ NLEVELS</a:t>
            </a:r>
          </a:p>
        </p:txBody>
      </p:sp>
      <p:sp>
        <p:nvSpPr>
          <p:cNvPr id="3" name="Content Placeholder 2"/>
          <p:cNvSpPr>
            <a:spLocks noGrp="1"/>
          </p:cNvSpPr>
          <p:nvPr>
            <p:ph idx="1"/>
          </p:nvPr>
        </p:nvSpPr>
        <p:spPr>
          <a:xfrm>
            <a:off x="914400" y="1371600"/>
            <a:ext cx="8229600" cy="4525963"/>
          </a:xfrm>
        </p:spPr>
        <p:txBody>
          <a:bodyPr>
            <a:normAutofit/>
          </a:bodyPr>
          <a:lstStyle/>
          <a:p>
            <a:r>
              <a:rPr lang="en-US" sz="2800" dirty="0">
                <a:effectLst/>
                <a:latin typeface="Arial" panose="020B0604020202020204" pitchFamily="34" charset="0"/>
                <a:ea typeface="Times New Roman" panose="02020603050405020304" pitchFamily="18" charset="0"/>
                <a:cs typeface="Arial" panose="020B0604020202020204" pitchFamily="34" charset="0"/>
              </a:rPr>
              <a:t>SAS has an underutilized variant of PROC FREQ that allows you to produce a missingness report</a:t>
            </a:r>
          </a:p>
          <a:p>
            <a:r>
              <a:rPr lang="en-US" sz="2800" dirty="0">
                <a:effectLst/>
                <a:latin typeface="Arial" panose="020B0604020202020204" pitchFamily="34" charset="0"/>
                <a:ea typeface="Times New Roman" panose="02020603050405020304" pitchFamily="18" charset="0"/>
                <a:cs typeface="Arial" panose="020B0604020202020204" pitchFamily="34" charset="0"/>
              </a:rPr>
              <a:t>The procedural option to use is NLEVELS</a:t>
            </a:r>
          </a:p>
          <a:p>
            <a:r>
              <a:rPr lang="en-US" dirty="0">
                <a:latin typeface="Arial" panose="020B0604020202020204" pitchFamily="34" charset="0"/>
                <a:cs typeface="Arial" panose="020B0604020202020204" pitchFamily="34" charset="0"/>
              </a:rPr>
              <a:t>As we saw earlier, if your data has special missing NUMERIC values, these will be reported as “levels” of missing.</a:t>
            </a:r>
          </a:p>
          <a:p>
            <a:r>
              <a:rPr lang="en-US" dirty="0">
                <a:latin typeface="Arial" panose="020B0604020202020204" pitchFamily="34" charset="0"/>
                <a:cs typeface="Arial" panose="020B0604020202020204" pitchFamily="34" charset="0"/>
              </a:rPr>
              <a:t>CHARACTER variables have a single “level” of missing</a:t>
            </a:r>
            <a:endParaRPr lang="en-US" dirty="0"/>
          </a:p>
          <a:p>
            <a:pPr lvl="1"/>
            <a:endParaRPr lang="en-US" dirty="0"/>
          </a:p>
        </p:txBody>
      </p:sp>
    </p:spTree>
    <p:extLst>
      <p:ext uri="{BB962C8B-B14F-4D97-AF65-F5344CB8AC3E}">
        <p14:creationId xmlns:p14="http://schemas.microsoft.com/office/powerpoint/2010/main" val="2467828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 FREQ NLEVELS</a:t>
            </a:r>
          </a:p>
        </p:txBody>
      </p:sp>
      <p:sp>
        <p:nvSpPr>
          <p:cNvPr id="3" name="Content Placeholder 2"/>
          <p:cNvSpPr>
            <a:spLocks noGrp="1"/>
          </p:cNvSpPr>
          <p:nvPr>
            <p:ph idx="1"/>
          </p:nvPr>
        </p:nvSpPr>
        <p:spPr>
          <a:xfrm>
            <a:off x="914400" y="1371600"/>
            <a:ext cx="8229600" cy="4525963"/>
          </a:xfrm>
        </p:spPr>
        <p:txBody>
          <a:bodyPr>
            <a:normAutofit/>
          </a:bodyPr>
          <a:lstStyle/>
          <a:p>
            <a:pPr marL="0" marR="0" indent="0">
              <a:spcBef>
                <a:spcPts val="0"/>
              </a:spcBef>
              <a:spcAft>
                <a:spcPts val="0"/>
              </a:spcAft>
              <a:buNone/>
            </a:pPr>
            <a:r>
              <a:rPr lang="en-US" sz="2000" dirty="0">
                <a:effectLst/>
                <a:latin typeface="Courier New" panose="02070309020205020404" pitchFamily="49" charset="0"/>
                <a:ea typeface="Times New Roman" panose="02020603050405020304" pitchFamily="18" charset="0"/>
                <a:cs typeface="Times New Roman" panose="02020603050405020304" pitchFamily="18" charset="0"/>
              </a:rPr>
              <a:t>Ods trace;</a:t>
            </a:r>
          </a:p>
          <a:p>
            <a:pPr marL="0" marR="0" indent="0">
              <a:spcBef>
                <a:spcPts val="0"/>
              </a:spcBef>
              <a:spcAft>
                <a:spcPts val="0"/>
              </a:spcAft>
              <a:buNone/>
            </a:pPr>
            <a:r>
              <a:rPr lang="en-US" sz="2000" dirty="0">
                <a:effectLst/>
                <a:latin typeface="Courier New" panose="02070309020205020404" pitchFamily="49" charset="0"/>
                <a:ea typeface="Times New Roman" panose="02020603050405020304" pitchFamily="18" charset="0"/>
                <a:cs typeface="Times New Roman" panose="02020603050405020304" pitchFamily="18" charset="0"/>
              </a:rPr>
              <a:t>proc </a:t>
            </a:r>
            <a:r>
              <a:rPr lang="en-US" sz="2000" dirty="0" err="1">
                <a:effectLst/>
                <a:latin typeface="Courier New" panose="02070309020205020404" pitchFamily="49" charset="0"/>
                <a:ea typeface="Times New Roman" panose="02020603050405020304" pitchFamily="18" charset="0"/>
                <a:cs typeface="Times New Roman" panose="02020603050405020304" pitchFamily="18" charset="0"/>
              </a:rPr>
              <a:t>freq</a:t>
            </a:r>
            <a:r>
              <a:rPr lang="en-US" sz="2000" dirty="0">
                <a:effectLst/>
                <a:latin typeface="Courier New" panose="02070309020205020404" pitchFamily="49" charset="0"/>
                <a:ea typeface="Times New Roman" panose="02020603050405020304" pitchFamily="18" charset="0"/>
                <a:cs typeface="Times New Roman" panose="02020603050405020304" pitchFamily="18" charset="0"/>
              </a:rPr>
              <a:t> data=int.&amp;</a:t>
            </a:r>
            <a:r>
              <a:rPr lang="en-US" sz="2000" dirty="0" err="1">
                <a:effectLst/>
                <a:latin typeface="Courier New" panose="02070309020205020404" pitchFamily="49" charset="0"/>
                <a:ea typeface="Times New Roman" panose="02020603050405020304" pitchFamily="18" charset="0"/>
                <a:cs typeface="Times New Roman" panose="02020603050405020304" pitchFamily="18" charset="0"/>
              </a:rPr>
              <a:t>infi</a:t>
            </a:r>
            <a:r>
              <a:rPr lang="en-US" sz="20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000" dirty="0" err="1">
                <a:effectLst/>
                <a:latin typeface="Courier New" panose="02070309020205020404" pitchFamily="49" charset="0"/>
                <a:ea typeface="Times New Roman" panose="02020603050405020304" pitchFamily="18" charset="0"/>
                <a:cs typeface="Times New Roman" panose="02020603050405020304" pitchFamily="18" charset="0"/>
              </a:rPr>
              <a:t>nlevels</a:t>
            </a:r>
            <a:r>
              <a:rPr lang="en-US" sz="2000"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indent="0">
              <a:spcBef>
                <a:spcPts val="0"/>
              </a:spcBef>
              <a:spcAft>
                <a:spcPts val="0"/>
              </a:spcAft>
              <a:buNone/>
            </a:pPr>
            <a:r>
              <a:rPr lang="en-US" sz="2000" dirty="0">
                <a:effectLst/>
                <a:latin typeface="Courier New" panose="02070309020205020404" pitchFamily="49" charset="0"/>
                <a:ea typeface="Times New Roman" panose="02020603050405020304" pitchFamily="18" charset="0"/>
                <a:cs typeface="Times New Roman" panose="02020603050405020304" pitchFamily="18" charset="0"/>
              </a:rPr>
              <a:t>    ods output </a:t>
            </a:r>
            <a:r>
              <a:rPr lang="en-US" sz="2000" dirty="0" err="1">
                <a:effectLst/>
                <a:latin typeface="Courier New" panose="02070309020205020404" pitchFamily="49" charset="0"/>
                <a:ea typeface="Times New Roman" panose="02020603050405020304" pitchFamily="18" charset="0"/>
                <a:cs typeface="Times New Roman" panose="02020603050405020304" pitchFamily="18" charset="0"/>
              </a:rPr>
              <a:t>nlevels</a:t>
            </a:r>
            <a:r>
              <a:rPr lang="en-US" sz="2000" dirty="0">
                <a:effectLst/>
                <a:latin typeface="Courier New" panose="02070309020205020404" pitchFamily="49" charset="0"/>
                <a:ea typeface="Times New Roman" panose="02020603050405020304" pitchFamily="18" charset="0"/>
                <a:cs typeface="Times New Roman" panose="02020603050405020304" pitchFamily="18" charset="0"/>
              </a:rPr>
              <a:t>=nlevels0;</a:t>
            </a:r>
          </a:p>
          <a:p>
            <a:pPr marL="0" marR="0" indent="0">
              <a:spcBef>
                <a:spcPts val="0"/>
              </a:spcBef>
              <a:spcAft>
                <a:spcPts val="0"/>
              </a:spcAft>
              <a:buNone/>
            </a:pPr>
            <a:r>
              <a:rPr lang="en-US" sz="2000" dirty="0">
                <a:effectLst/>
                <a:latin typeface="Courier New" panose="02070309020205020404" pitchFamily="49" charset="0"/>
                <a:ea typeface="Times New Roman" panose="02020603050405020304" pitchFamily="18" charset="0"/>
                <a:cs typeface="Times New Roman" panose="02020603050405020304" pitchFamily="18" charset="0"/>
              </a:rPr>
              <a:t>    tables _all_ / </a:t>
            </a:r>
            <a:r>
              <a:rPr lang="en-US" sz="2000" dirty="0" err="1">
                <a:effectLst/>
                <a:latin typeface="Courier New" panose="02070309020205020404" pitchFamily="49" charset="0"/>
                <a:ea typeface="Times New Roman" panose="02020603050405020304" pitchFamily="18" charset="0"/>
                <a:cs typeface="Times New Roman" panose="02020603050405020304" pitchFamily="18" charset="0"/>
              </a:rPr>
              <a:t>noprint</a:t>
            </a:r>
            <a:r>
              <a:rPr lang="en-US" sz="2000"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indent="0">
              <a:spcBef>
                <a:spcPts val="0"/>
              </a:spcBef>
              <a:spcAft>
                <a:spcPts val="0"/>
              </a:spcAft>
              <a:buNone/>
            </a:pPr>
            <a:r>
              <a:rPr lang="en-US" sz="2000" dirty="0">
                <a:effectLst/>
                <a:latin typeface="Courier New" panose="02070309020205020404" pitchFamily="49" charset="0"/>
                <a:ea typeface="Times New Roman" panose="02020603050405020304" pitchFamily="18" charset="0"/>
                <a:cs typeface="Times New Roman" panose="02020603050405020304" pitchFamily="18" charset="0"/>
              </a:rPr>
              <a:t>run;</a:t>
            </a:r>
          </a:p>
          <a:p>
            <a:pPr marL="0" marR="0" indent="0">
              <a:spcBef>
                <a:spcPts val="0"/>
              </a:spcBef>
              <a:spcAft>
                <a:spcPts val="0"/>
              </a:spcAft>
              <a:buNone/>
            </a:pPr>
            <a:r>
              <a:rPr lang="en-US" sz="2000" dirty="0">
                <a:effectLst/>
                <a:latin typeface="Courier New" panose="02070309020205020404" pitchFamily="49" charset="0"/>
                <a:ea typeface="Times New Roman" panose="02020603050405020304" pitchFamily="18" charset="0"/>
                <a:cs typeface="Times New Roman" panose="02020603050405020304" pitchFamily="18" charset="0"/>
              </a:rPr>
              <a:t>ods output close;</a:t>
            </a:r>
          </a:p>
          <a:p>
            <a:pPr marL="0" marR="0" indent="0">
              <a:spcBef>
                <a:spcPts val="0"/>
              </a:spcBef>
              <a:spcAft>
                <a:spcPts val="0"/>
              </a:spcAft>
              <a:buNone/>
            </a:pPr>
            <a:r>
              <a:rPr lang="en-US" sz="2000" dirty="0">
                <a:latin typeface="Courier New" panose="02070309020205020404" pitchFamily="49" charset="0"/>
                <a:ea typeface="Times New Roman" panose="02020603050405020304" pitchFamily="18" charset="0"/>
                <a:cs typeface="Times New Roman" panose="02020603050405020304" pitchFamily="18" charset="0"/>
              </a:rPr>
              <a:t>o</a:t>
            </a:r>
            <a:r>
              <a:rPr lang="en-US" sz="2000" dirty="0">
                <a:effectLst/>
                <a:latin typeface="Courier New" panose="02070309020205020404" pitchFamily="49" charset="0"/>
                <a:ea typeface="Times New Roman" panose="02020603050405020304" pitchFamily="18" charset="0"/>
                <a:cs typeface="Times New Roman" panose="02020603050405020304" pitchFamily="18" charset="0"/>
              </a:rPr>
              <a:t>ds trace off;</a:t>
            </a:r>
          </a:p>
          <a:p>
            <a:pPr marL="0" marR="0" indent="0">
              <a:spcBef>
                <a:spcPts val="0"/>
              </a:spcBef>
              <a:spcAft>
                <a:spcPts val="0"/>
              </a:spcAft>
              <a:buNone/>
            </a:pPr>
            <a:r>
              <a:rPr lang="en-US" sz="2000"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indent="0">
              <a:spcBef>
                <a:spcPts val="0"/>
              </a:spcBef>
              <a:spcAft>
                <a:spcPts val="0"/>
              </a:spcAft>
              <a:buNone/>
            </a:pPr>
            <a:r>
              <a:rPr lang="en-US" sz="2000" dirty="0">
                <a:effectLst/>
                <a:latin typeface="Courier New" panose="02070309020205020404" pitchFamily="49" charset="0"/>
                <a:ea typeface="Times New Roman" panose="02020603050405020304" pitchFamily="18" charset="0"/>
                <a:cs typeface="Times New Roman" panose="02020603050405020304" pitchFamily="18" charset="0"/>
              </a:rPr>
              <a:t>proc print data=nlevels0 (</a:t>
            </a:r>
            <a:r>
              <a:rPr lang="en-US" sz="2000" dirty="0" err="1">
                <a:effectLst/>
                <a:latin typeface="Courier New" panose="02070309020205020404" pitchFamily="49" charset="0"/>
                <a:ea typeface="Times New Roman" panose="02020603050405020304" pitchFamily="18" charset="0"/>
                <a:cs typeface="Times New Roman" panose="02020603050405020304" pitchFamily="18" charset="0"/>
              </a:rPr>
              <a:t>obs</a:t>
            </a:r>
            <a:r>
              <a:rPr lang="en-US" sz="2000" dirty="0">
                <a:effectLst/>
                <a:latin typeface="Courier New" panose="02070309020205020404" pitchFamily="49" charset="0"/>
                <a:ea typeface="Times New Roman" panose="02020603050405020304" pitchFamily="18" charset="0"/>
                <a:cs typeface="Times New Roman" panose="02020603050405020304" pitchFamily="18" charset="0"/>
              </a:rPr>
              <a:t>=5) noobs;</a:t>
            </a:r>
          </a:p>
          <a:p>
            <a:pPr marL="0" marR="0" indent="0">
              <a:spcBef>
                <a:spcPts val="0"/>
              </a:spcBef>
              <a:spcAft>
                <a:spcPts val="0"/>
              </a:spcAft>
              <a:buNone/>
            </a:pPr>
            <a:r>
              <a:rPr lang="en-US" sz="2000" dirty="0">
                <a:effectLst/>
                <a:latin typeface="Courier New" panose="02070309020205020404" pitchFamily="49" charset="0"/>
                <a:ea typeface="Times New Roman" panose="02020603050405020304" pitchFamily="18" charset="0"/>
                <a:cs typeface="Times New Roman" panose="02020603050405020304" pitchFamily="18" charset="0"/>
              </a:rPr>
              <a:t>title 'Test </a:t>
            </a:r>
            <a:r>
              <a:rPr lang="en-US" sz="2000" dirty="0" err="1">
                <a:effectLst/>
                <a:latin typeface="Courier New" panose="02070309020205020404" pitchFamily="49" charset="0"/>
                <a:ea typeface="Times New Roman" panose="02020603050405020304" pitchFamily="18" charset="0"/>
                <a:cs typeface="Times New Roman" panose="02020603050405020304" pitchFamily="18" charset="0"/>
              </a:rPr>
              <a:t>nlevels</a:t>
            </a:r>
            <a:r>
              <a:rPr lang="en-US" sz="2000" dirty="0">
                <a:effectLst/>
                <a:latin typeface="Courier New" panose="02070309020205020404" pitchFamily="49" charset="0"/>
                <a:ea typeface="Times New Roman" panose="02020603050405020304" pitchFamily="18" charset="0"/>
                <a:cs typeface="Times New Roman" panose="02020603050405020304" pitchFamily="18" charset="0"/>
              </a:rPr>
              <a:t> output';</a:t>
            </a:r>
          </a:p>
          <a:p>
            <a:pPr marL="0" marR="0" indent="0">
              <a:spcBef>
                <a:spcPts val="0"/>
              </a:spcBef>
              <a:spcAft>
                <a:spcPts val="0"/>
              </a:spcAft>
              <a:buNone/>
            </a:pPr>
            <a:r>
              <a:rPr lang="en-US" sz="2000" dirty="0">
                <a:effectLst/>
                <a:latin typeface="Courier New" panose="02070309020205020404" pitchFamily="49" charset="0"/>
                <a:ea typeface="Times New Roman" panose="02020603050405020304" pitchFamily="18" charset="0"/>
                <a:cs typeface="Times New Roman" panose="02020603050405020304" pitchFamily="18" charset="0"/>
              </a:rPr>
              <a:t>run;</a:t>
            </a:r>
          </a:p>
          <a:p>
            <a:pPr marL="0" marR="0" indent="0">
              <a:spcBef>
                <a:spcPts val="0"/>
              </a:spcBef>
              <a:spcAft>
                <a:spcPts val="0"/>
              </a:spcAft>
              <a:buNone/>
            </a:pPr>
            <a:r>
              <a:rPr lang="en-US" sz="2000"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indent="0">
              <a:spcBef>
                <a:spcPts val="0"/>
              </a:spcBef>
              <a:spcAft>
                <a:spcPts val="0"/>
              </a:spcAft>
              <a:buNone/>
            </a:pPr>
            <a:r>
              <a:rPr lang="en-US" sz="2000" dirty="0">
                <a:effectLst/>
                <a:latin typeface="Courier New" panose="02070309020205020404" pitchFamily="49" charset="0"/>
                <a:ea typeface="Times New Roman" panose="02020603050405020304" pitchFamily="18" charset="0"/>
                <a:cs typeface="Times New Roman" panose="02020603050405020304" pitchFamily="18" charset="0"/>
              </a:rPr>
              <a:t>proc contents data=nlevels0 </a:t>
            </a:r>
            <a:r>
              <a:rPr lang="en-US" sz="2000" dirty="0" err="1">
                <a:effectLst/>
                <a:latin typeface="Courier New" panose="02070309020205020404" pitchFamily="49" charset="0"/>
                <a:ea typeface="Times New Roman" panose="02020603050405020304" pitchFamily="18" charset="0"/>
                <a:cs typeface="Times New Roman" panose="02020603050405020304" pitchFamily="18" charset="0"/>
              </a:rPr>
              <a:t>varnum</a:t>
            </a:r>
            <a:r>
              <a:rPr lang="en-US" sz="2000"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indent="0">
              <a:spcBef>
                <a:spcPts val="0"/>
              </a:spcBef>
              <a:spcAft>
                <a:spcPts val="0"/>
              </a:spcAft>
              <a:buNone/>
            </a:pPr>
            <a:r>
              <a:rPr lang="en-US" sz="2000" dirty="0">
                <a:effectLst/>
                <a:latin typeface="Courier New" panose="02070309020205020404" pitchFamily="49" charset="0"/>
                <a:ea typeface="Times New Roman" panose="02020603050405020304" pitchFamily="18" charset="0"/>
                <a:cs typeface="Times New Roman" panose="02020603050405020304" pitchFamily="18" charset="0"/>
              </a:rPr>
              <a:t>run;</a:t>
            </a:r>
          </a:p>
          <a:p>
            <a:pPr lvl="1"/>
            <a:endParaRPr lang="en-US" dirty="0"/>
          </a:p>
        </p:txBody>
      </p:sp>
    </p:spTree>
    <p:extLst>
      <p:ext uri="{BB962C8B-B14F-4D97-AF65-F5344CB8AC3E}">
        <p14:creationId xmlns:p14="http://schemas.microsoft.com/office/powerpoint/2010/main" val="3848216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 FREQ NLEVELS</a:t>
            </a:r>
          </a:p>
        </p:txBody>
      </p:sp>
      <p:sp>
        <p:nvSpPr>
          <p:cNvPr id="3" name="Content Placeholder 2"/>
          <p:cNvSpPr>
            <a:spLocks noGrp="1"/>
          </p:cNvSpPr>
          <p:nvPr>
            <p:ph idx="1"/>
          </p:nvPr>
        </p:nvSpPr>
        <p:spPr>
          <a:xfrm>
            <a:off x="914400" y="1371600"/>
            <a:ext cx="8229600" cy="4525963"/>
          </a:xfrm>
        </p:spPr>
        <p:txBody>
          <a:bodyPr>
            <a:normAutofit/>
          </a:bodyPr>
          <a:lstStyle/>
          <a:p>
            <a:pPr marL="0" marR="0" indent="0">
              <a:spcBef>
                <a:spcPts val="0"/>
              </a:spcBef>
              <a:spcAft>
                <a:spcPts val="0"/>
              </a:spcAft>
              <a:buNone/>
            </a:pPr>
            <a:r>
              <a:rPr lang="en-US" sz="2000" dirty="0">
                <a:effectLst/>
                <a:latin typeface="Courier New" panose="02070309020205020404" pitchFamily="49" charset="0"/>
                <a:ea typeface="Times New Roman" panose="02020603050405020304" pitchFamily="18" charset="0"/>
                <a:cs typeface="Times New Roman" panose="02020603050405020304" pitchFamily="18" charset="0"/>
              </a:rPr>
              <a:t>Ods trace;</a:t>
            </a:r>
          </a:p>
          <a:p>
            <a:pPr marL="0" marR="0" indent="0">
              <a:spcBef>
                <a:spcPts val="0"/>
              </a:spcBef>
              <a:spcAft>
                <a:spcPts val="0"/>
              </a:spcAft>
              <a:buNone/>
            </a:pPr>
            <a:r>
              <a:rPr lang="en-US" sz="2000" dirty="0">
                <a:effectLst/>
                <a:latin typeface="Courier New" panose="02070309020205020404" pitchFamily="49" charset="0"/>
                <a:ea typeface="Times New Roman" panose="02020603050405020304" pitchFamily="18" charset="0"/>
                <a:cs typeface="Times New Roman" panose="02020603050405020304" pitchFamily="18" charset="0"/>
              </a:rPr>
              <a:t>proc </a:t>
            </a:r>
            <a:r>
              <a:rPr lang="en-US" sz="2000" dirty="0" err="1">
                <a:effectLst/>
                <a:latin typeface="Courier New" panose="02070309020205020404" pitchFamily="49" charset="0"/>
                <a:ea typeface="Times New Roman" panose="02020603050405020304" pitchFamily="18" charset="0"/>
                <a:cs typeface="Times New Roman" panose="02020603050405020304" pitchFamily="18" charset="0"/>
              </a:rPr>
              <a:t>freq</a:t>
            </a:r>
            <a:r>
              <a:rPr lang="en-US" sz="2000" dirty="0">
                <a:effectLst/>
                <a:latin typeface="Courier New" panose="02070309020205020404" pitchFamily="49" charset="0"/>
                <a:ea typeface="Times New Roman" panose="02020603050405020304" pitchFamily="18" charset="0"/>
                <a:cs typeface="Times New Roman" panose="02020603050405020304" pitchFamily="18" charset="0"/>
              </a:rPr>
              <a:t> data=int.&amp;</a:t>
            </a:r>
            <a:r>
              <a:rPr lang="en-US" sz="2000" dirty="0" err="1">
                <a:effectLst/>
                <a:latin typeface="Courier New" panose="02070309020205020404" pitchFamily="49" charset="0"/>
                <a:ea typeface="Times New Roman" panose="02020603050405020304" pitchFamily="18" charset="0"/>
                <a:cs typeface="Times New Roman" panose="02020603050405020304" pitchFamily="18" charset="0"/>
              </a:rPr>
              <a:t>infi</a:t>
            </a:r>
            <a:r>
              <a:rPr lang="en-US" sz="20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000" dirty="0" err="1">
                <a:effectLst/>
                <a:latin typeface="Courier New" panose="02070309020205020404" pitchFamily="49" charset="0"/>
                <a:ea typeface="Times New Roman" panose="02020603050405020304" pitchFamily="18" charset="0"/>
                <a:cs typeface="Times New Roman" panose="02020603050405020304" pitchFamily="18" charset="0"/>
              </a:rPr>
              <a:t>nlevels</a:t>
            </a:r>
            <a:r>
              <a:rPr lang="en-US" sz="2000"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indent="0">
              <a:spcBef>
                <a:spcPts val="0"/>
              </a:spcBef>
              <a:spcAft>
                <a:spcPts val="0"/>
              </a:spcAft>
              <a:buNone/>
            </a:pPr>
            <a:r>
              <a:rPr lang="en-US" sz="2000" dirty="0">
                <a:effectLst/>
                <a:latin typeface="Courier New" panose="02070309020205020404" pitchFamily="49" charset="0"/>
                <a:ea typeface="Times New Roman" panose="02020603050405020304" pitchFamily="18" charset="0"/>
                <a:cs typeface="Times New Roman" panose="02020603050405020304" pitchFamily="18" charset="0"/>
              </a:rPr>
              <a:t>    ods output </a:t>
            </a:r>
            <a:r>
              <a:rPr lang="en-US" sz="2000" dirty="0" err="1">
                <a:effectLst/>
                <a:latin typeface="Courier New" panose="02070309020205020404" pitchFamily="49" charset="0"/>
                <a:ea typeface="Times New Roman" panose="02020603050405020304" pitchFamily="18" charset="0"/>
                <a:cs typeface="Times New Roman" panose="02020603050405020304" pitchFamily="18" charset="0"/>
              </a:rPr>
              <a:t>nlevels</a:t>
            </a:r>
            <a:r>
              <a:rPr lang="en-US" sz="2000" dirty="0">
                <a:effectLst/>
                <a:latin typeface="Courier New" panose="02070309020205020404" pitchFamily="49" charset="0"/>
                <a:ea typeface="Times New Roman" panose="02020603050405020304" pitchFamily="18" charset="0"/>
                <a:cs typeface="Times New Roman" panose="02020603050405020304" pitchFamily="18" charset="0"/>
              </a:rPr>
              <a:t>=nlevels0;</a:t>
            </a:r>
          </a:p>
          <a:p>
            <a:pPr marL="0" marR="0" indent="0">
              <a:spcBef>
                <a:spcPts val="0"/>
              </a:spcBef>
              <a:spcAft>
                <a:spcPts val="0"/>
              </a:spcAft>
              <a:buNone/>
            </a:pPr>
            <a:r>
              <a:rPr lang="en-US" sz="2000" dirty="0">
                <a:effectLst/>
                <a:latin typeface="Courier New" panose="02070309020205020404" pitchFamily="49" charset="0"/>
                <a:ea typeface="Times New Roman" panose="02020603050405020304" pitchFamily="18" charset="0"/>
                <a:cs typeface="Times New Roman" panose="02020603050405020304" pitchFamily="18" charset="0"/>
              </a:rPr>
              <a:t>    tables _all_ / </a:t>
            </a:r>
            <a:r>
              <a:rPr lang="en-US" sz="2000" dirty="0" err="1">
                <a:effectLst/>
                <a:latin typeface="Courier New" panose="02070309020205020404" pitchFamily="49" charset="0"/>
                <a:ea typeface="Times New Roman" panose="02020603050405020304" pitchFamily="18" charset="0"/>
                <a:cs typeface="Times New Roman" panose="02020603050405020304" pitchFamily="18" charset="0"/>
              </a:rPr>
              <a:t>noprint</a:t>
            </a:r>
            <a:r>
              <a:rPr lang="en-US" sz="2000"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indent="0">
              <a:spcBef>
                <a:spcPts val="0"/>
              </a:spcBef>
              <a:spcAft>
                <a:spcPts val="0"/>
              </a:spcAft>
              <a:buNone/>
            </a:pPr>
            <a:r>
              <a:rPr lang="en-US" sz="2000" dirty="0">
                <a:effectLst/>
                <a:latin typeface="Courier New" panose="02070309020205020404" pitchFamily="49" charset="0"/>
                <a:ea typeface="Times New Roman" panose="02020603050405020304" pitchFamily="18" charset="0"/>
                <a:cs typeface="Times New Roman" panose="02020603050405020304" pitchFamily="18" charset="0"/>
              </a:rPr>
              <a:t>run;</a:t>
            </a:r>
          </a:p>
          <a:p>
            <a:pPr marL="0" marR="0" indent="0">
              <a:spcBef>
                <a:spcPts val="0"/>
              </a:spcBef>
              <a:spcAft>
                <a:spcPts val="0"/>
              </a:spcAft>
              <a:buNone/>
            </a:pPr>
            <a:r>
              <a:rPr lang="en-US" sz="2000" dirty="0">
                <a:effectLst/>
                <a:latin typeface="Courier New" panose="02070309020205020404" pitchFamily="49" charset="0"/>
                <a:ea typeface="Times New Roman" panose="02020603050405020304" pitchFamily="18" charset="0"/>
                <a:cs typeface="Times New Roman" panose="02020603050405020304" pitchFamily="18" charset="0"/>
              </a:rPr>
              <a:t>ods output close;</a:t>
            </a:r>
          </a:p>
          <a:p>
            <a:pPr marL="0" marR="0" indent="0">
              <a:spcBef>
                <a:spcPts val="0"/>
              </a:spcBef>
              <a:spcAft>
                <a:spcPts val="0"/>
              </a:spcAft>
              <a:buNone/>
            </a:pPr>
            <a:r>
              <a:rPr lang="en-US" sz="2000" dirty="0">
                <a:latin typeface="Courier New" panose="02070309020205020404" pitchFamily="49" charset="0"/>
                <a:ea typeface="Times New Roman" panose="02020603050405020304" pitchFamily="18" charset="0"/>
                <a:cs typeface="Times New Roman" panose="02020603050405020304" pitchFamily="18" charset="0"/>
              </a:rPr>
              <a:t>o</a:t>
            </a:r>
            <a:r>
              <a:rPr lang="en-US" sz="2000" dirty="0">
                <a:effectLst/>
                <a:latin typeface="Courier New" panose="02070309020205020404" pitchFamily="49" charset="0"/>
                <a:ea typeface="Times New Roman" panose="02020603050405020304" pitchFamily="18" charset="0"/>
                <a:cs typeface="Times New Roman" panose="02020603050405020304" pitchFamily="18" charset="0"/>
              </a:rPr>
              <a:t>ds trace off;</a:t>
            </a:r>
          </a:p>
          <a:p>
            <a:pPr marL="0" marR="0" indent="0">
              <a:spcBef>
                <a:spcPts val="0"/>
              </a:spcBef>
              <a:spcAft>
                <a:spcPts val="0"/>
              </a:spcAft>
              <a:buNone/>
            </a:pPr>
            <a:r>
              <a:rPr lang="en-US" sz="2000"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indent="0">
              <a:spcBef>
                <a:spcPts val="0"/>
              </a:spcBef>
              <a:spcAft>
                <a:spcPts val="0"/>
              </a:spcAft>
              <a:buNone/>
            </a:pPr>
            <a:r>
              <a:rPr lang="en-US" sz="2000" dirty="0">
                <a:effectLst/>
                <a:latin typeface="Courier New" panose="02070309020205020404" pitchFamily="49" charset="0"/>
                <a:ea typeface="Times New Roman" panose="02020603050405020304" pitchFamily="18" charset="0"/>
                <a:cs typeface="Times New Roman" panose="02020603050405020304" pitchFamily="18" charset="0"/>
              </a:rPr>
              <a:t>proc print data=nlevels0 (</a:t>
            </a:r>
            <a:r>
              <a:rPr lang="en-US" sz="2000" dirty="0" err="1">
                <a:effectLst/>
                <a:latin typeface="Courier New" panose="02070309020205020404" pitchFamily="49" charset="0"/>
                <a:ea typeface="Times New Roman" panose="02020603050405020304" pitchFamily="18" charset="0"/>
                <a:cs typeface="Times New Roman" panose="02020603050405020304" pitchFamily="18" charset="0"/>
              </a:rPr>
              <a:t>obs</a:t>
            </a:r>
            <a:r>
              <a:rPr lang="en-US" sz="2000" dirty="0">
                <a:effectLst/>
                <a:latin typeface="Courier New" panose="02070309020205020404" pitchFamily="49" charset="0"/>
                <a:ea typeface="Times New Roman" panose="02020603050405020304" pitchFamily="18" charset="0"/>
                <a:cs typeface="Times New Roman" panose="02020603050405020304" pitchFamily="18" charset="0"/>
              </a:rPr>
              <a:t>=5) noobs;</a:t>
            </a:r>
          </a:p>
          <a:p>
            <a:pPr marL="0" marR="0" indent="0">
              <a:spcBef>
                <a:spcPts val="0"/>
              </a:spcBef>
              <a:spcAft>
                <a:spcPts val="0"/>
              </a:spcAft>
              <a:buNone/>
            </a:pPr>
            <a:r>
              <a:rPr lang="en-US" sz="2000" dirty="0">
                <a:effectLst/>
                <a:latin typeface="Courier New" panose="02070309020205020404" pitchFamily="49" charset="0"/>
                <a:ea typeface="Times New Roman" panose="02020603050405020304" pitchFamily="18" charset="0"/>
                <a:cs typeface="Times New Roman" panose="02020603050405020304" pitchFamily="18" charset="0"/>
              </a:rPr>
              <a:t>title 'Test </a:t>
            </a:r>
            <a:r>
              <a:rPr lang="en-US" sz="2000" dirty="0" err="1">
                <a:effectLst/>
                <a:latin typeface="Courier New" panose="02070309020205020404" pitchFamily="49" charset="0"/>
                <a:ea typeface="Times New Roman" panose="02020603050405020304" pitchFamily="18" charset="0"/>
                <a:cs typeface="Times New Roman" panose="02020603050405020304" pitchFamily="18" charset="0"/>
              </a:rPr>
              <a:t>nlevels</a:t>
            </a:r>
            <a:r>
              <a:rPr lang="en-US" sz="2000" dirty="0">
                <a:effectLst/>
                <a:latin typeface="Courier New" panose="02070309020205020404" pitchFamily="49" charset="0"/>
                <a:ea typeface="Times New Roman" panose="02020603050405020304" pitchFamily="18" charset="0"/>
                <a:cs typeface="Times New Roman" panose="02020603050405020304" pitchFamily="18" charset="0"/>
              </a:rPr>
              <a:t> output';</a:t>
            </a:r>
          </a:p>
          <a:p>
            <a:pPr marL="0" marR="0" indent="0">
              <a:spcBef>
                <a:spcPts val="0"/>
              </a:spcBef>
              <a:spcAft>
                <a:spcPts val="0"/>
              </a:spcAft>
              <a:buNone/>
            </a:pPr>
            <a:r>
              <a:rPr lang="en-US" sz="2000" dirty="0">
                <a:effectLst/>
                <a:latin typeface="Courier New" panose="02070309020205020404" pitchFamily="49" charset="0"/>
                <a:ea typeface="Times New Roman" panose="02020603050405020304" pitchFamily="18" charset="0"/>
                <a:cs typeface="Times New Roman" panose="02020603050405020304" pitchFamily="18" charset="0"/>
              </a:rPr>
              <a:t>run;</a:t>
            </a:r>
          </a:p>
          <a:p>
            <a:pPr marL="0" marR="0" indent="0">
              <a:spcBef>
                <a:spcPts val="0"/>
              </a:spcBef>
              <a:spcAft>
                <a:spcPts val="0"/>
              </a:spcAft>
              <a:buNone/>
            </a:pPr>
            <a:r>
              <a:rPr lang="en-US" sz="2000"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indent="0">
              <a:spcBef>
                <a:spcPts val="0"/>
              </a:spcBef>
              <a:spcAft>
                <a:spcPts val="0"/>
              </a:spcAft>
              <a:buNone/>
            </a:pPr>
            <a:r>
              <a:rPr lang="en-US" sz="2000" dirty="0">
                <a:effectLst/>
                <a:latin typeface="Courier New" panose="02070309020205020404" pitchFamily="49" charset="0"/>
                <a:ea typeface="Times New Roman" panose="02020603050405020304" pitchFamily="18" charset="0"/>
                <a:cs typeface="Times New Roman" panose="02020603050405020304" pitchFamily="18" charset="0"/>
              </a:rPr>
              <a:t>proc contents data=nlevels0 </a:t>
            </a:r>
            <a:r>
              <a:rPr lang="en-US" sz="2000" dirty="0" err="1">
                <a:effectLst/>
                <a:latin typeface="Courier New" panose="02070309020205020404" pitchFamily="49" charset="0"/>
                <a:ea typeface="Times New Roman" panose="02020603050405020304" pitchFamily="18" charset="0"/>
                <a:cs typeface="Times New Roman" panose="02020603050405020304" pitchFamily="18" charset="0"/>
              </a:rPr>
              <a:t>varnum</a:t>
            </a:r>
            <a:r>
              <a:rPr lang="en-US" sz="2000"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indent="0">
              <a:spcBef>
                <a:spcPts val="0"/>
              </a:spcBef>
              <a:spcAft>
                <a:spcPts val="0"/>
              </a:spcAft>
              <a:buNone/>
            </a:pPr>
            <a:r>
              <a:rPr lang="en-US" sz="2000" dirty="0">
                <a:effectLst/>
                <a:latin typeface="Courier New" panose="02070309020205020404" pitchFamily="49" charset="0"/>
                <a:ea typeface="Times New Roman" panose="02020603050405020304" pitchFamily="18" charset="0"/>
                <a:cs typeface="Times New Roman" panose="02020603050405020304" pitchFamily="18" charset="0"/>
              </a:rPr>
              <a:t>run;</a:t>
            </a:r>
          </a:p>
          <a:p>
            <a:pPr lvl="1"/>
            <a:endParaRPr lang="en-US" dirty="0"/>
          </a:p>
        </p:txBody>
      </p:sp>
    </p:spTree>
    <p:extLst>
      <p:ext uri="{BB962C8B-B14F-4D97-AF65-F5344CB8AC3E}">
        <p14:creationId xmlns:p14="http://schemas.microsoft.com/office/powerpoint/2010/main" val="3496696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 FREQ NLEVELS</a:t>
            </a:r>
          </a:p>
        </p:txBody>
      </p:sp>
      <p:sp>
        <p:nvSpPr>
          <p:cNvPr id="3" name="Content Placeholder 2"/>
          <p:cNvSpPr>
            <a:spLocks noGrp="1"/>
          </p:cNvSpPr>
          <p:nvPr>
            <p:ph idx="1"/>
          </p:nvPr>
        </p:nvSpPr>
        <p:spPr>
          <a:xfrm>
            <a:off x="914400" y="1371600"/>
            <a:ext cx="8229600" cy="4525963"/>
          </a:xfrm>
        </p:spPr>
        <p:txBody>
          <a:bodyPr>
            <a:normAutofit/>
          </a:bodyPr>
          <a:lstStyle/>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data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nlevels</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set nlevels0;</a:t>
            </a: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label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TableVar</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 "Variable Name"</a:t>
            </a: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TableVarLabel</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 "Variable Description"</a:t>
            </a: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NLevels</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 "# of Variable values"</a:t>
            </a: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NMissLevels</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 "# of Missing Value Levels"</a:t>
            </a: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NNonMissLevels</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 "# of Non- Missing Value Levels";</a:t>
            </a: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shadeit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nnonmisslevels</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=0);</a:t>
            </a: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run;</a:t>
            </a:r>
          </a:p>
          <a:p>
            <a:pPr lvl="1"/>
            <a:endParaRPr lang="en-US" dirty="0"/>
          </a:p>
        </p:txBody>
      </p:sp>
    </p:spTree>
    <p:extLst>
      <p:ext uri="{BB962C8B-B14F-4D97-AF65-F5344CB8AC3E}">
        <p14:creationId xmlns:p14="http://schemas.microsoft.com/office/powerpoint/2010/main" val="1863568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 FREQ NLEVELS</a:t>
            </a:r>
          </a:p>
        </p:txBody>
      </p:sp>
      <p:sp>
        <p:nvSpPr>
          <p:cNvPr id="3" name="Content Placeholder 2"/>
          <p:cNvSpPr>
            <a:spLocks noGrp="1"/>
          </p:cNvSpPr>
          <p:nvPr>
            <p:ph idx="1"/>
          </p:nvPr>
        </p:nvSpPr>
        <p:spPr>
          <a:xfrm>
            <a:off x="914400" y="1371600"/>
            <a:ext cx="8229600" cy="4525963"/>
          </a:xfrm>
        </p:spPr>
        <p:txBody>
          <a:bodyPr>
            <a:normAutofit fontScale="62500" lnSpcReduction="20000"/>
          </a:bodyPr>
          <a:lstStyle/>
          <a:p>
            <a:pPr marL="0" marR="0" indent="0">
              <a:spcBef>
                <a:spcPts val="0"/>
              </a:spcBef>
              <a:spcAft>
                <a:spcPts val="0"/>
              </a:spcAft>
              <a:buNone/>
            </a:pP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ods rtf file="Missingingness.rtf" path=</a:t>
            </a:r>
            <a:r>
              <a:rPr lang="en-US" sz="2200" dirty="0" err="1">
                <a:effectLst/>
                <a:latin typeface="Courier New" panose="02070309020205020404" pitchFamily="49" charset="0"/>
                <a:ea typeface="Times New Roman" panose="02020603050405020304" pitchFamily="18" charset="0"/>
                <a:cs typeface="Times New Roman" panose="02020603050405020304" pitchFamily="18" charset="0"/>
              </a:rPr>
              <a:t>odsout</a:t>
            </a: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 style=</a:t>
            </a:r>
            <a:r>
              <a:rPr lang="en-US" sz="2200" dirty="0" err="1">
                <a:effectLst/>
                <a:latin typeface="Courier New" panose="02070309020205020404" pitchFamily="49" charset="0"/>
                <a:ea typeface="Times New Roman" panose="02020603050405020304" pitchFamily="18" charset="0"/>
                <a:cs typeface="Times New Roman" panose="02020603050405020304" pitchFamily="18" charset="0"/>
              </a:rPr>
              <a:t>styles.pearl</a:t>
            </a: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indent="0">
              <a:spcBef>
                <a:spcPts val="0"/>
              </a:spcBef>
              <a:spcAft>
                <a:spcPts val="0"/>
              </a:spcAft>
              <a:buNone/>
            </a:pP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title2 "Missingness Report for &amp;</a:t>
            </a:r>
            <a:r>
              <a:rPr lang="en-US" sz="2200" dirty="0" err="1">
                <a:effectLst/>
                <a:latin typeface="Courier New" panose="02070309020205020404" pitchFamily="49" charset="0"/>
                <a:ea typeface="Times New Roman" panose="02020603050405020304" pitchFamily="18" charset="0"/>
                <a:cs typeface="Times New Roman" panose="02020603050405020304" pitchFamily="18" charset="0"/>
              </a:rPr>
              <a:t>infi</a:t>
            </a: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 - N = &amp;nobs";</a:t>
            </a:r>
          </a:p>
          <a:p>
            <a:pPr marL="0" marR="0" indent="0">
              <a:spcBef>
                <a:spcPts val="0"/>
              </a:spcBef>
              <a:spcAft>
                <a:spcPts val="0"/>
              </a:spcAft>
              <a:buNone/>
            </a:pPr>
            <a:endParaRPr lang="en-US" sz="22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proc report </a:t>
            </a:r>
            <a:r>
              <a:rPr lang="en-US" sz="2200" dirty="0" err="1">
                <a:effectLst/>
                <a:latin typeface="Courier New" panose="02070309020205020404" pitchFamily="49" charset="0"/>
                <a:ea typeface="Times New Roman" panose="02020603050405020304" pitchFamily="18" charset="0"/>
                <a:cs typeface="Times New Roman" panose="02020603050405020304" pitchFamily="18" charset="0"/>
              </a:rPr>
              <a:t>nowd</a:t>
            </a: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 data=</a:t>
            </a:r>
            <a:r>
              <a:rPr lang="en-US" sz="2200" dirty="0" err="1">
                <a:effectLst/>
                <a:latin typeface="Courier New" panose="02070309020205020404" pitchFamily="49" charset="0"/>
                <a:ea typeface="Times New Roman" panose="02020603050405020304" pitchFamily="18" charset="0"/>
                <a:cs typeface="Times New Roman" panose="02020603050405020304" pitchFamily="18" charset="0"/>
              </a:rPr>
              <a:t>nlevels</a:t>
            </a: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indent="0">
              <a:spcBef>
                <a:spcPts val="0"/>
              </a:spcBef>
              <a:spcAft>
                <a:spcPts val="0"/>
              </a:spcAft>
              <a:buNone/>
            </a:pP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    	style(report)=[cellpadding=3pt </a:t>
            </a:r>
            <a:r>
              <a:rPr lang="en-US" sz="2200" dirty="0" err="1">
                <a:effectLst/>
                <a:latin typeface="Courier New" panose="02070309020205020404" pitchFamily="49" charset="0"/>
                <a:ea typeface="Times New Roman" panose="02020603050405020304" pitchFamily="18" charset="0"/>
                <a:cs typeface="Times New Roman" panose="02020603050405020304" pitchFamily="18" charset="0"/>
              </a:rPr>
              <a:t>vjust</a:t>
            </a: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=b]</a:t>
            </a:r>
          </a:p>
          <a:p>
            <a:pPr marL="0" marR="0" indent="0">
              <a:spcBef>
                <a:spcPts val="0"/>
              </a:spcBef>
              <a:spcAft>
                <a:spcPts val="0"/>
              </a:spcAft>
              <a:buNone/>
            </a:pP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    	style(header)=[just=center </a:t>
            </a:r>
            <a:r>
              <a:rPr lang="en-US" sz="2200" dirty="0" err="1">
                <a:effectLst/>
                <a:latin typeface="Courier New" panose="02070309020205020404" pitchFamily="49" charset="0"/>
                <a:ea typeface="Times New Roman" panose="02020603050405020304" pitchFamily="18" charset="0"/>
                <a:cs typeface="Times New Roman" panose="02020603050405020304" pitchFamily="18" charset="0"/>
              </a:rPr>
              <a:t>font_face</a:t>
            </a: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="Helvetica" </a:t>
            </a:r>
            <a:r>
              <a:rPr lang="en-US" sz="2200" dirty="0" err="1">
                <a:effectLst/>
                <a:latin typeface="Courier New" panose="02070309020205020404" pitchFamily="49" charset="0"/>
                <a:ea typeface="Times New Roman" panose="02020603050405020304" pitchFamily="18" charset="0"/>
                <a:cs typeface="Times New Roman" panose="02020603050405020304" pitchFamily="18" charset="0"/>
              </a:rPr>
              <a:t>font_weight</a:t>
            </a: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=bold   </a:t>
            </a:r>
          </a:p>
          <a:p>
            <a:pPr marL="0" marR="0" indent="0">
              <a:spcBef>
                <a:spcPts val="0"/>
              </a:spcBef>
              <a:spcAft>
                <a:spcPts val="0"/>
              </a:spcAft>
              <a:buNone/>
            </a:pP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200" dirty="0" err="1">
                <a:effectLst/>
                <a:latin typeface="Courier New" panose="02070309020205020404" pitchFamily="49" charset="0"/>
                <a:ea typeface="Times New Roman" panose="02020603050405020304" pitchFamily="18" charset="0"/>
                <a:cs typeface="Times New Roman" panose="02020603050405020304" pitchFamily="18" charset="0"/>
              </a:rPr>
              <a:t>font_size</a:t>
            </a: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=8pt]</a:t>
            </a:r>
          </a:p>
          <a:p>
            <a:pPr marL="0" marR="0" indent="0">
              <a:spcBef>
                <a:spcPts val="0"/>
              </a:spcBef>
              <a:spcAft>
                <a:spcPts val="0"/>
              </a:spcAft>
              <a:buNone/>
            </a:pP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    	style(lines)=[just=left </a:t>
            </a:r>
            <a:r>
              <a:rPr lang="en-US" sz="2200" dirty="0" err="1">
                <a:effectLst/>
                <a:latin typeface="Courier New" panose="02070309020205020404" pitchFamily="49" charset="0"/>
                <a:ea typeface="Times New Roman" panose="02020603050405020304" pitchFamily="18" charset="0"/>
                <a:cs typeface="Times New Roman" panose="02020603050405020304" pitchFamily="18" charset="0"/>
              </a:rPr>
              <a:t>font_face</a:t>
            </a: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="Helvetica"] split='|';</a:t>
            </a:r>
          </a:p>
          <a:p>
            <a:pPr marL="0" marR="0" indent="0">
              <a:spcBef>
                <a:spcPts val="0"/>
              </a:spcBef>
              <a:spcAft>
                <a:spcPts val="0"/>
              </a:spcAft>
              <a:buNone/>
            </a:pP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  	columns </a:t>
            </a:r>
            <a:r>
              <a:rPr lang="en-US" sz="2200" dirty="0" err="1">
                <a:effectLst/>
                <a:latin typeface="Courier New" panose="02070309020205020404" pitchFamily="49" charset="0"/>
                <a:ea typeface="Times New Roman" panose="02020603050405020304" pitchFamily="18" charset="0"/>
                <a:cs typeface="Times New Roman" panose="02020603050405020304" pitchFamily="18" charset="0"/>
              </a:rPr>
              <a:t>TableVar</a:t>
            </a: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200" dirty="0" err="1">
                <a:effectLst/>
                <a:latin typeface="Courier New" panose="02070309020205020404" pitchFamily="49" charset="0"/>
                <a:ea typeface="Times New Roman" panose="02020603050405020304" pitchFamily="18" charset="0"/>
                <a:cs typeface="Times New Roman" panose="02020603050405020304" pitchFamily="18" charset="0"/>
              </a:rPr>
              <a:t>TableVarLabel</a:t>
            </a: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200" dirty="0" err="1">
                <a:effectLst/>
                <a:latin typeface="Courier New" panose="02070309020205020404" pitchFamily="49" charset="0"/>
                <a:ea typeface="Times New Roman" panose="02020603050405020304" pitchFamily="18" charset="0"/>
                <a:cs typeface="Times New Roman" panose="02020603050405020304" pitchFamily="18" charset="0"/>
              </a:rPr>
              <a:t>NLevels</a:t>
            </a: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200" dirty="0" err="1">
                <a:effectLst/>
                <a:latin typeface="Courier New" panose="02070309020205020404" pitchFamily="49" charset="0"/>
                <a:ea typeface="Times New Roman" panose="02020603050405020304" pitchFamily="18" charset="0"/>
                <a:cs typeface="Times New Roman" panose="02020603050405020304" pitchFamily="18" charset="0"/>
              </a:rPr>
              <a:t>NmissLevels</a:t>
            </a: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200" dirty="0" err="1">
                <a:effectLst/>
                <a:latin typeface="Courier New" panose="02070309020205020404" pitchFamily="49" charset="0"/>
                <a:ea typeface="Times New Roman" panose="02020603050405020304" pitchFamily="18" charset="0"/>
                <a:cs typeface="Times New Roman" panose="02020603050405020304" pitchFamily="18" charset="0"/>
              </a:rPr>
              <a:t>NNonMissLevels</a:t>
            </a: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indent="0">
              <a:spcBef>
                <a:spcPts val="0"/>
              </a:spcBef>
              <a:spcAft>
                <a:spcPts val="0"/>
              </a:spcAft>
              <a:buNone/>
            </a:pP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200" dirty="0" err="1">
                <a:effectLst/>
                <a:latin typeface="Courier New" panose="02070309020205020404" pitchFamily="49" charset="0"/>
                <a:ea typeface="Times New Roman" panose="02020603050405020304" pitchFamily="18" charset="0"/>
                <a:cs typeface="Times New Roman" panose="02020603050405020304" pitchFamily="18" charset="0"/>
              </a:rPr>
              <a:t>shadeit</a:t>
            </a: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indent="0">
              <a:spcBef>
                <a:spcPts val="0"/>
              </a:spcBef>
              <a:spcAft>
                <a:spcPts val="0"/>
              </a:spcAft>
              <a:buNone/>
            </a:pP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  	define </a:t>
            </a:r>
            <a:r>
              <a:rPr lang="en-US" sz="2200" dirty="0" err="1">
                <a:effectLst/>
                <a:latin typeface="Courier New" panose="02070309020205020404" pitchFamily="49" charset="0"/>
                <a:ea typeface="Times New Roman" panose="02020603050405020304" pitchFamily="18" charset="0"/>
                <a:cs typeface="Times New Roman" panose="02020603050405020304" pitchFamily="18" charset="0"/>
              </a:rPr>
              <a:t>shadeit</a:t>
            </a: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 / display ' ' </a:t>
            </a:r>
            <a:r>
              <a:rPr lang="en-US" sz="2200" dirty="0" err="1">
                <a:effectLst/>
                <a:latin typeface="Courier New" panose="02070309020205020404" pitchFamily="49" charset="0"/>
                <a:ea typeface="Times New Roman" panose="02020603050405020304" pitchFamily="18" charset="0"/>
                <a:cs typeface="Times New Roman" panose="02020603050405020304" pitchFamily="18" charset="0"/>
              </a:rPr>
              <a:t>noprint</a:t>
            </a: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indent="0">
              <a:spcBef>
                <a:spcPts val="0"/>
              </a:spcBef>
              <a:spcAft>
                <a:spcPts val="0"/>
              </a:spcAft>
              <a:buNone/>
            </a:pP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  	define </a:t>
            </a:r>
            <a:r>
              <a:rPr lang="en-US" sz="2200" dirty="0" err="1">
                <a:effectLst/>
                <a:latin typeface="Courier New" panose="02070309020205020404" pitchFamily="49" charset="0"/>
                <a:ea typeface="Times New Roman" panose="02020603050405020304" pitchFamily="18" charset="0"/>
                <a:cs typeface="Times New Roman" panose="02020603050405020304" pitchFamily="18" charset="0"/>
              </a:rPr>
              <a:t>TableVar</a:t>
            </a: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 / style(COLUMN)={just=l </a:t>
            </a:r>
            <a:r>
              <a:rPr lang="en-US" sz="2200" dirty="0" err="1">
                <a:effectLst/>
                <a:latin typeface="Courier New" panose="02070309020205020404" pitchFamily="49" charset="0"/>
                <a:ea typeface="Times New Roman" panose="02020603050405020304" pitchFamily="18" charset="0"/>
                <a:cs typeface="Times New Roman" panose="02020603050405020304" pitchFamily="18" charset="0"/>
              </a:rPr>
              <a:t>font_face</a:t>
            </a: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="Helvetica"  </a:t>
            </a:r>
          </a:p>
          <a:p>
            <a:pPr marL="0" marR="0" indent="0">
              <a:spcBef>
                <a:spcPts val="0"/>
              </a:spcBef>
              <a:spcAft>
                <a:spcPts val="0"/>
              </a:spcAft>
              <a:buNone/>
            </a:pP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200" dirty="0" err="1">
                <a:effectLst/>
                <a:latin typeface="Courier New" panose="02070309020205020404" pitchFamily="49" charset="0"/>
                <a:ea typeface="Times New Roman" panose="02020603050405020304" pitchFamily="18" charset="0"/>
                <a:cs typeface="Times New Roman" panose="02020603050405020304" pitchFamily="18" charset="0"/>
              </a:rPr>
              <a:t>font_size</a:t>
            </a: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=8pt </a:t>
            </a:r>
            <a:r>
              <a:rPr lang="en-US" sz="2200" dirty="0" err="1">
                <a:effectLst/>
                <a:latin typeface="Courier New" panose="02070309020205020404" pitchFamily="49" charset="0"/>
                <a:ea typeface="Times New Roman" panose="02020603050405020304" pitchFamily="18" charset="0"/>
                <a:cs typeface="Times New Roman" panose="02020603050405020304" pitchFamily="18" charset="0"/>
              </a:rPr>
              <a:t>cellwidth</a:t>
            </a: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=295 }</a:t>
            </a:r>
          </a:p>
          <a:p>
            <a:pPr marL="0" marR="0" indent="0">
              <a:spcBef>
                <a:spcPts val="0"/>
              </a:spcBef>
              <a:spcAft>
                <a:spcPts val="0"/>
              </a:spcAft>
              <a:buNone/>
            </a:pP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           style(HEADER)={just=l </a:t>
            </a:r>
            <a:r>
              <a:rPr lang="en-US" sz="2200" dirty="0" err="1">
                <a:effectLst/>
                <a:latin typeface="Courier New" panose="02070309020205020404" pitchFamily="49" charset="0"/>
                <a:ea typeface="Times New Roman" panose="02020603050405020304" pitchFamily="18" charset="0"/>
                <a:cs typeface="Times New Roman" panose="02020603050405020304" pitchFamily="18" charset="0"/>
              </a:rPr>
              <a:t>font_face</a:t>
            </a: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="Helvetica" </a:t>
            </a:r>
            <a:r>
              <a:rPr lang="en-US" sz="2200" dirty="0" err="1">
                <a:effectLst/>
                <a:latin typeface="Courier New" panose="02070309020205020404" pitchFamily="49" charset="0"/>
                <a:ea typeface="Times New Roman" panose="02020603050405020304" pitchFamily="18" charset="0"/>
                <a:cs typeface="Times New Roman" panose="02020603050405020304" pitchFamily="18" charset="0"/>
              </a:rPr>
              <a:t>font_weight</a:t>
            </a: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=bold </a:t>
            </a:r>
          </a:p>
          <a:p>
            <a:pPr marL="0" marR="0" indent="0">
              <a:spcBef>
                <a:spcPts val="0"/>
              </a:spcBef>
              <a:spcAft>
                <a:spcPts val="0"/>
              </a:spcAft>
              <a:buNone/>
            </a:pP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200" dirty="0" err="1">
                <a:effectLst/>
                <a:latin typeface="Courier New" panose="02070309020205020404" pitchFamily="49" charset="0"/>
                <a:ea typeface="Times New Roman" panose="02020603050405020304" pitchFamily="18" charset="0"/>
                <a:cs typeface="Times New Roman" panose="02020603050405020304" pitchFamily="18" charset="0"/>
              </a:rPr>
              <a:t>font_size</a:t>
            </a: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=8pt  };</a:t>
            </a:r>
          </a:p>
          <a:p>
            <a:pPr marL="0" marR="0" indent="0">
              <a:spcBef>
                <a:spcPts val="0"/>
              </a:spcBef>
              <a:spcAft>
                <a:spcPts val="0"/>
              </a:spcAft>
              <a:buNone/>
            </a:pP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  	. . .</a:t>
            </a:r>
          </a:p>
          <a:p>
            <a:pPr marL="0" marR="0" indent="0">
              <a:spcBef>
                <a:spcPts val="0"/>
              </a:spcBef>
              <a:spcAft>
                <a:spcPts val="0"/>
              </a:spcAft>
              <a:buNone/>
            </a:pP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compute </a:t>
            </a:r>
            <a:r>
              <a:rPr lang="en-US" sz="2200" dirty="0" err="1">
                <a:effectLst/>
                <a:latin typeface="Courier New" panose="02070309020205020404" pitchFamily="49" charset="0"/>
                <a:ea typeface="Times New Roman" panose="02020603050405020304" pitchFamily="18" charset="0"/>
                <a:cs typeface="Times New Roman" panose="02020603050405020304" pitchFamily="18" charset="0"/>
              </a:rPr>
              <a:t>shadeit</a:t>
            </a: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indent="0">
              <a:spcBef>
                <a:spcPts val="0"/>
              </a:spcBef>
              <a:spcAft>
                <a:spcPts val="0"/>
              </a:spcAft>
              <a:buNone/>
            </a:pP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2200" dirty="0" err="1">
                <a:effectLst/>
                <a:latin typeface="Courier New" panose="02070309020205020404" pitchFamily="49" charset="0"/>
                <a:ea typeface="Times New Roman" panose="02020603050405020304" pitchFamily="18" charset="0"/>
                <a:cs typeface="Times New Roman" panose="02020603050405020304" pitchFamily="18" charset="0"/>
              </a:rPr>
              <a:t>shadeit</a:t>
            </a: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 eq 1) then call </a:t>
            </a:r>
          </a:p>
          <a:p>
            <a:pPr marL="0" marR="0" indent="0">
              <a:spcBef>
                <a:spcPts val="0"/>
              </a:spcBef>
              <a:spcAft>
                <a:spcPts val="0"/>
              </a:spcAft>
              <a:buNone/>
            </a:pP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    define(_</a:t>
            </a:r>
            <a:r>
              <a:rPr lang="en-US" sz="2200" dirty="0" err="1">
                <a:effectLst/>
                <a:latin typeface="Courier New" panose="02070309020205020404" pitchFamily="49" charset="0"/>
                <a:ea typeface="Times New Roman" panose="02020603050405020304" pitchFamily="18" charset="0"/>
                <a:cs typeface="Times New Roman" panose="02020603050405020304" pitchFamily="18" charset="0"/>
              </a:rPr>
              <a:t>row_,"STYLE","STYLE</a:t>
            </a: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=[BACKGROUND=PINK]");</a:t>
            </a:r>
          </a:p>
          <a:p>
            <a:pPr marL="0" marR="0" indent="0">
              <a:spcBef>
                <a:spcPts val="0"/>
              </a:spcBef>
              <a:spcAft>
                <a:spcPts val="0"/>
              </a:spcAft>
              <a:buNone/>
            </a:pP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200" dirty="0" err="1">
                <a:effectLst/>
                <a:latin typeface="Courier New" panose="02070309020205020404" pitchFamily="49" charset="0"/>
                <a:ea typeface="Times New Roman" panose="02020603050405020304" pitchFamily="18" charset="0"/>
                <a:cs typeface="Times New Roman" panose="02020603050405020304" pitchFamily="18" charset="0"/>
              </a:rPr>
              <a:t>endcomp</a:t>
            </a: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indent="0">
              <a:spcBef>
                <a:spcPts val="0"/>
              </a:spcBef>
              <a:spcAft>
                <a:spcPts val="0"/>
              </a:spcAft>
              <a:buNone/>
            </a:pP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run;</a:t>
            </a:r>
          </a:p>
          <a:p>
            <a:pPr marL="0" marR="0" indent="0">
              <a:spcBef>
                <a:spcPts val="0"/>
              </a:spcBef>
              <a:spcAft>
                <a:spcPts val="0"/>
              </a:spcAft>
              <a:buNone/>
            </a:pP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indent="0">
              <a:spcBef>
                <a:spcPts val="0"/>
              </a:spcBef>
              <a:spcAft>
                <a:spcPts val="0"/>
              </a:spcAft>
              <a:buNone/>
            </a:pP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ods rtf close;</a:t>
            </a:r>
          </a:p>
          <a:p>
            <a:pPr lvl="1"/>
            <a:endParaRPr lang="en-US" dirty="0"/>
          </a:p>
        </p:txBody>
      </p:sp>
    </p:spTree>
    <p:extLst>
      <p:ext uri="{BB962C8B-B14F-4D97-AF65-F5344CB8AC3E}">
        <p14:creationId xmlns:p14="http://schemas.microsoft.com/office/powerpoint/2010/main" val="1111716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ON VARIABLE LEVELS</a:t>
            </a:r>
          </a:p>
        </p:txBody>
      </p:sp>
      <p:sp>
        <p:nvSpPr>
          <p:cNvPr id="3" name="Content Placeholder 2"/>
          <p:cNvSpPr>
            <a:spLocks noGrp="1"/>
          </p:cNvSpPr>
          <p:nvPr>
            <p:ph idx="1"/>
          </p:nvPr>
        </p:nvSpPr>
        <p:spPr>
          <a:xfrm>
            <a:off x="914400" y="1371600"/>
            <a:ext cx="8229600" cy="4525963"/>
          </a:xfrm>
        </p:spPr>
        <p:txBody>
          <a:bodyPr>
            <a:normAutofit/>
          </a:bodyPr>
          <a:lstStyle/>
          <a:p>
            <a:pPr marL="0" marR="0" indent="0">
              <a:spcBef>
                <a:spcPts val="0"/>
              </a:spcBef>
              <a:spcAft>
                <a:spcPts val="600"/>
              </a:spcAft>
              <a:buNone/>
            </a:pPr>
            <a:r>
              <a:rPr lang="en-US" sz="1800" dirty="0">
                <a:effectLst/>
                <a:latin typeface="Arial" panose="020B0604020202020204" pitchFamily="34" charset="0"/>
                <a:ea typeface="Times New Roman" panose="02020603050405020304" pitchFamily="18" charset="0"/>
                <a:cs typeface="Arial" panose="020B0604020202020204" pitchFamily="34" charset="0"/>
              </a:rPr>
              <a:t>We are able to produce a report from a data set with thousands of variables with a few lines of PROC FREQ and PROC REPORT code, instantly highlighting records for variables which may have a missingness problem. Using the SHADEIT variable to screen, we could produce a report with variables with only missing values to research.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lvl="1"/>
            <a:endParaRPr lang="en-US" dirty="0"/>
          </a:p>
        </p:txBody>
      </p:sp>
      <p:pic>
        <p:nvPicPr>
          <p:cNvPr id="5" name="Picture 4">
            <a:extLst>
              <a:ext uri="{FF2B5EF4-FFF2-40B4-BE49-F238E27FC236}">
                <a16:creationId xmlns:a16="http://schemas.microsoft.com/office/drawing/2014/main" id="{6281E1D2-90F0-D70B-C501-C68FA67D793A}"/>
              </a:ext>
            </a:extLst>
          </p:cNvPr>
          <p:cNvPicPr>
            <a:picLocks noChangeAspect="1"/>
          </p:cNvPicPr>
          <p:nvPr/>
        </p:nvPicPr>
        <p:blipFill rotWithShape="1">
          <a:blip r:embed="rId3"/>
          <a:srcRect l="17460" t="48819" r="17460" b="26386"/>
          <a:stretch/>
        </p:blipFill>
        <p:spPr>
          <a:xfrm>
            <a:off x="1219200" y="3048000"/>
            <a:ext cx="7467600" cy="1912434"/>
          </a:xfrm>
          <a:prstGeom prst="rect">
            <a:avLst/>
          </a:prstGeom>
        </p:spPr>
      </p:pic>
    </p:spTree>
    <p:extLst>
      <p:ext uri="{BB962C8B-B14F-4D97-AF65-F5344CB8AC3E}">
        <p14:creationId xmlns:p14="http://schemas.microsoft.com/office/powerpoint/2010/main" val="3827317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WAIT, THERE’S MORE!</a:t>
            </a:r>
          </a:p>
        </p:txBody>
      </p:sp>
      <p:sp>
        <p:nvSpPr>
          <p:cNvPr id="3" name="Content Placeholder 2"/>
          <p:cNvSpPr>
            <a:spLocks noGrp="1"/>
          </p:cNvSpPr>
          <p:nvPr>
            <p:ph idx="1"/>
          </p:nvPr>
        </p:nvSpPr>
        <p:spPr>
          <a:xfrm>
            <a:off x="914400" y="1371600"/>
            <a:ext cx="8229600" cy="4525963"/>
          </a:xfrm>
        </p:spPr>
        <p:txBody>
          <a:bodyPr>
            <a:normAutofit fontScale="92500" lnSpcReduction="10000"/>
          </a:bodyPr>
          <a:lstStyle/>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%macro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filecheck</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inlib</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=out,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inmem</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=recover_surveillance_&amp;</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delivdate</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proc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sql</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noprint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create table filelist0 as</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select libname,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memname</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nobs</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from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dictionary.tables</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where libname =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upcase</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("&amp;</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inlib</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quit;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data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filelist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set filelist0 (where=(</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memname</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upcase</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("&amp;</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inmem</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run;</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%mend;</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filecheck</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inlib</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out,inmem</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=recover_surveillance_&amp;</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delivdate</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lvl="1"/>
            <a:endParaRPr lang="en-US" dirty="0"/>
          </a:p>
        </p:txBody>
      </p:sp>
    </p:spTree>
    <p:extLst>
      <p:ext uri="{BB962C8B-B14F-4D97-AF65-F5344CB8AC3E}">
        <p14:creationId xmlns:p14="http://schemas.microsoft.com/office/powerpoint/2010/main" val="634120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WAIT, THERE’S MORE!</a:t>
            </a:r>
          </a:p>
        </p:txBody>
      </p:sp>
      <p:sp>
        <p:nvSpPr>
          <p:cNvPr id="3" name="Content Placeholder 2"/>
          <p:cNvSpPr>
            <a:spLocks noGrp="1"/>
          </p:cNvSpPr>
          <p:nvPr>
            <p:ph idx="1"/>
          </p:nvPr>
        </p:nvSpPr>
        <p:spPr>
          <a:xfrm>
            <a:off x="914400" y="1371600"/>
            <a:ext cx="8229600" cy="4525963"/>
          </a:xfrm>
        </p:spPr>
        <p:txBody>
          <a:bodyPr>
            <a:normAutofit fontScale="92500" lnSpcReduction="10000"/>
          </a:bodyPr>
          <a:lstStyle/>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%macro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filecheck</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inlib</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=out,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inmem</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=recover_surveillance_&amp;</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delivdate</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proc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sql</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noprint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create table filelist0 as</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select libname,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memname</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nobs</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from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dictionary.tables</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where libname =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upcase</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("&amp;</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inlib</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quit;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data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filelist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set filelist0 (where=(</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memname</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upcase</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("&amp;</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inmem</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run;</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%mend;</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filecheck</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inlib</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out,inmem</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=recover_surveillance_&amp;</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delivdate</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lvl="1"/>
            <a:endParaRPr lang="en-US" dirty="0"/>
          </a:p>
        </p:txBody>
      </p:sp>
    </p:spTree>
    <p:extLst>
      <p:ext uri="{BB962C8B-B14F-4D97-AF65-F5344CB8AC3E}">
        <p14:creationId xmlns:p14="http://schemas.microsoft.com/office/powerpoint/2010/main" val="3951439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
            <a:extLst>
              <a:ext uri="{FF2B5EF4-FFF2-40B4-BE49-F238E27FC236}">
                <a16:creationId xmlns:a16="http://schemas.microsoft.com/office/drawing/2014/main" id="{A9F17128-BA2A-33E7-0CFB-875136AB74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435" y="609600"/>
            <a:ext cx="8223565" cy="5334000"/>
          </a:xfrm>
          <a:prstGeom prst="rect">
            <a:avLst/>
          </a:prstGeom>
        </p:spPr>
      </p:pic>
      <p:sp>
        <p:nvSpPr>
          <p:cNvPr id="4" name="Title 3">
            <a:extLst>
              <a:ext uri="{FF2B5EF4-FFF2-40B4-BE49-F238E27FC236}">
                <a16:creationId xmlns:a16="http://schemas.microsoft.com/office/drawing/2014/main" id="{6A30345D-CFD0-404E-BE9B-6A837FB25079}"/>
              </a:ext>
            </a:extLst>
          </p:cNvPr>
          <p:cNvSpPr>
            <a:spLocks noGrp="1"/>
          </p:cNvSpPr>
          <p:nvPr>
            <p:ph type="ctrTitle"/>
          </p:nvPr>
        </p:nvSpPr>
        <p:spPr>
          <a:xfrm>
            <a:off x="1195134" y="1295400"/>
            <a:ext cx="6858000" cy="1143000"/>
          </a:xfrm>
        </p:spPr>
        <p:txBody>
          <a:bodyPr>
            <a:noAutofit/>
          </a:bodyPr>
          <a:lstStyle/>
          <a:p>
            <a:pPr algn="ctr"/>
            <a:r>
              <a:rPr lang="en-US" sz="5400" dirty="0"/>
              <a:t>The Missing(ness) Piece</a:t>
            </a:r>
          </a:p>
        </p:txBody>
      </p:sp>
      <p:sp>
        <p:nvSpPr>
          <p:cNvPr id="5" name="Subtitle 4">
            <a:extLst>
              <a:ext uri="{FF2B5EF4-FFF2-40B4-BE49-F238E27FC236}">
                <a16:creationId xmlns:a16="http://schemas.microsoft.com/office/drawing/2014/main" id="{A4646D2A-B0EC-4020-8E53-5FEDC39670CB}"/>
              </a:ext>
            </a:extLst>
          </p:cNvPr>
          <p:cNvSpPr>
            <a:spLocks noGrp="1"/>
          </p:cNvSpPr>
          <p:nvPr>
            <p:ph type="subTitle" idx="1"/>
          </p:nvPr>
        </p:nvSpPr>
        <p:spPr>
          <a:xfrm>
            <a:off x="1203202" y="4782069"/>
            <a:ext cx="6858000" cy="1655762"/>
          </a:xfrm>
        </p:spPr>
        <p:txBody>
          <a:bodyPr/>
          <a:lstStyle/>
          <a:p>
            <a:r>
              <a:rPr lang="en-US" dirty="0"/>
              <a:t>Louise S. Hadden, Independent Consultant</a:t>
            </a:r>
          </a:p>
        </p:txBody>
      </p:sp>
    </p:spTree>
    <p:extLst>
      <p:ext uri="{BB962C8B-B14F-4D97-AF65-F5344CB8AC3E}">
        <p14:creationId xmlns:p14="http://schemas.microsoft.com/office/powerpoint/2010/main" val="846651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WAIT, THERE’S MORE!</a:t>
            </a:r>
          </a:p>
        </p:txBody>
      </p:sp>
      <p:sp>
        <p:nvSpPr>
          <p:cNvPr id="3" name="Content Placeholder 2"/>
          <p:cNvSpPr>
            <a:spLocks noGrp="1"/>
          </p:cNvSpPr>
          <p:nvPr>
            <p:ph idx="1"/>
          </p:nvPr>
        </p:nvSpPr>
        <p:spPr>
          <a:xfrm>
            <a:off x="914400" y="1371600"/>
            <a:ext cx="8229600" cy="4525963"/>
          </a:xfrm>
        </p:spPr>
        <p:txBody>
          <a:bodyPr>
            <a:normAutofit fontScale="85000" lnSpcReduction="20000"/>
          </a:bodyPr>
          <a:lstStyle/>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data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nlevels</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out.nlevels_surveillance_&amp;</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delivdate</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length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cr_type</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$ 12;</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set nlevels0;</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label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TableVar</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 "Variable Name"</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TableVarLabel</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 "Variable Description"</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NLevels</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 "# of Variable values"</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NMissLevels</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 "# of Missing Value Levels"</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NNonMissLevels</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 "# of Non- Missing Value Levels";</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shadeit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nnonmisslevels</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=0);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 shades variables with NO non missing values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nobs=&amp;</a:t>
            </a:r>
            <a:r>
              <a:rPr lang="en-US" sz="1800" dirty="0" err="1">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fileobs</a:t>
            </a:r>
            <a:r>
              <a:rPr lang="en-US" sz="18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cardinality=nobs/</a:t>
            </a:r>
            <a:r>
              <a:rPr lang="en-US" sz="1800" dirty="0" err="1">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nlevels</a:t>
            </a:r>
            <a:r>
              <a:rPr lang="en-US" sz="18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label nobs = "# of Observations"</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cardinality = "Cardinality Ratio";</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select;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when(</a:t>
            </a:r>
            <a:r>
              <a:rPr lang="en-US" sz="1800" dirty="0" err="1">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nlevels</a:t>
            </a:r>
            <a:r>
              <a:rPr lang="en-US" sz="18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eq 1 ) </a:t>
            </a:r>
            <a:r>
              <a:rPr lang="en-US" sz="1800" dirty="0" err="1">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cr_type</a:t>
            </a:r>
            <a:r>
              <a:rPr lang="en-US" sz="18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 '.unique';</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when(</a:t>
            </a:r>
            <a:r>
              <a:rPr lang="en-US" sz="1800" dirty="0" err="1">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nlevels</a:t>
            </a:r>
            <a:r>
              <a:rPr lang="en-US" sz="18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gt</a:t>
            </a:r>
            <a:r>
              <a:rPr lang="en-US" sz="18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10) </a:t>
            </a:r>
            <a:r>
              <a:rPr lang="en-US" sz="1800" dirty="0" err="1">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cr_type</a:t>
            </a:r>
            <a:r>
              <a:rPr lang="en-US" sz="18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 'many';</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otherwise </a:t>
            </a:r>
            <a:r>
              <a:rPr lang="en-US" sz="1800" dirty="0" err="1">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cr_type</a:t>
            </a:r>
            <a:r>
              <a:rPr lang="en-US" sz="18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 'few';</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end;</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label </a:t>
            </a:r>
            <a:r>
              <a:rPr lang="en-US" sz="1800" dirty="0" err="1">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cr_type</a:t>
            </a:r>
            <a:r>
              <a:rPr lang="en-US" sz="18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='Cardinality Type';</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run;</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spcBef>
                <a:spcPts val="0"/>
              </a:spcBef>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lvl="1"/>
            <a:endParaRPr lang="en-US" dirty="0"/>
          </a:p>
        </p:txBody>
      </p:sp>
    </p:spTree>
    <p:extLst>
      <p:ext uri="{BB962C8B-B14F-4D97-AF65-F5344CB8AC3E}">
        <p14:creationId xmlns:p14="http://schemas.microsoft.com/office/powerpoint/2010/main" val="1670013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WAIT, THERE’S MORE!</a:t>
            </a:r>
          </a:p>
        </p:txBody>
      </p:sp>
      <p:sp>
        <p:nvSpPr>
          <p:cNvPr id="3" name="Content Placeholder 2"/>
          <p:cNvSpPr>
            <a:spLocks noGrp="1"/>
          </p:cNvSpPr>
          <p:nvPr>
            <p:ph idx="1"/>
          </p:nvPr>
        </p:nvSpPr>
        <p:spPr>
          <a:xfrm>
            <a:off x="914400" y="1371600"/>
            <a:ext cx="8229600" cy="4525963"/>
          </a:xfrm>
        </p:spPr>
        <p:txBody>
          <a:bodyPr>
            <a:normAutofit fontScale="62500" lnSpcReduction="20000"/>
          </a:bodyPr>
          <a:lstStyle/>
          <a:p>
            <a:pPr marL="0" marR="0" indent="0">
              <a:spcBef>
                <a:spcPts val="0"/>
              </a:spcBef>
              <a:spcAft>
                <a:spcPts val="0"/>
              </a:spcAft>
              <a:buNone/>
            </a:pPr>
            <a:r>
              <a:rPr lang="en-US" sz="1900" dirty="0">
                <a:effectLst/>
                <a:latin typeface="Courier New" panose="02070309020205020404" pitchFamily="49" charset="0"/>
                <a:ea typeface="Times New Roman" panose="02020603050405020304" pitchFamily="18" charset="0"/>
                <a:cs typeface="Courier New" panose="02070309020205020404" pitchFamily="49" charset="0"/>
              </a:rPr>
              <a:t>ods rtf file="Missingness_Report_Surveillance_&amp;</a:t>
            </a:r>
            <a:r>
              <a:rPr lang="en-US" sz="1900" dirty="0" err="1">
                <a:effectLst/>
                <a:latin typeface="Courier New" panose="02070309020205020404" pitchFamily="49" charset="0"/>
                <a:ea typeface="Times New Roman" panose="02020603050405020304" pitchFamily="18" charset="0"/>
                <a:cs typeface="Courier New" panose="02070309020205020404" pitchFamily="49" charset="0"/>
              </a:rPr>
              <a:t>delivdate</a:t>
            </a:r>
            <a:r>
              <a:rPr lang="en-US" sz="1900" dirty="0">
                <a:effectLst/>
                <a:latin typeface="Courier New" panose="02070309020205020404" pitchFamily="49" charset="0"/>
                <a:ea typeface="Times New Roman" panose="02020603050405020304" pitchFamily="18" charset="0"/>
                <a:cs typeface="Courier New" panose="02070309020205020404" pitchFamily="49" charset="0"/>
              </a:rPr>
              <a:t>..rtf" path=</a:t>
            </a:r>
            <a:r>
              <a:rPr lang="en-US" sz="1900" dirty="0" err="1">
                <a:effectLst/>
                <a:latin typeface="Courier New" panose="02070309020205020404" pitchFamily="49" charset="0"/>
                <a:ea typeface="Times New Roman" panose="02020603050405020304" pitchFamily="18" charset="0"/>
                <a:cs typeface="Courier New" panose="02070309020205020404" pitchFamily="49" charset="0"/>
              </a:rPr>
              <a:t>odsout</a:t>
            </a:r>
            <a:r>
              <a:rPr lang="en-US" sz="1900" dirty="0">
                <a:effectLst/>
                <a:latin typeface="Courier New" panose="02070309020205020404" pitchFamily="49" charset="0"/>
                <a:ea typeface="Times New Roman" panose="02020603050405020304" pitchFamily="18" charset="0"/>
                <a:cs typeface="Courier New" panose="02070309020205020404" pitchFamily="49" charset="0"/>
              </a:rPr>
              <a:t> style=</a:t>
            </a:r>
            <a:r>
              <a:rPr lang="en-US" sz="1900" dirty="0" err="1">
                <a:effectLst/>
                <a:latin typeface="Courier New" panose="02070309020205020404" pitchFamily="49" charset="0"/>
                <a:ea typeface="Times New Roman" panose="02020603050405020304" pitchFamily="18" charset="0"/>
                <a:cs typeface="Courier New" panose="02070309020205020404" pitchFamily="49" charset="0"/>
              </a:rPr>
              <a:t>styles.pearl</a:t>
            </a:r>
            <a:r>
              <a:rPr lang="en-US" sz="1900" dirty="0">
                <a:effectLst/>
                <a:latin typeface="Courier New" panose="02070309020205020404" pitchFamily="49" charset="0"/>
                <a:ea typeface="Times New Roman" panose="02020603050405020304" pitchFamily="18" charset="0"/>
                <a:cs typeface="Courier New" panose="02070309020205020404" pitchFamily="49" charset="0"/>
              </a:rPr>
              <a:t>;</a:t>
            </a:r>
          </a:p>
          <a:p>
            <a:pPr marL="0" marR="0" indent="0">
              <a:spcBef>
                <a:spcPts val="0"/>
              </a:spcBef>
              <a:spcAft>
                <a:spcPts val="0"/>
              </a:spcAft>
              <a:buNone/>
            </a:pPr>
            <a:r>
              <a:rPr lang="en-US" sz="1900" dirty="0">
                <a:effectLst/>
                <a:latin typeface="Courier New" panose="02070309020205020404" pitchFamily="49" charset="0"/>
                <a:ea typeface="Times New Roman" panose="02020603050405020304" pitchFamily="18" charset="0"/>
                <a:cs typeface="Courier New" panose="02070309020205020404" pitchFamily="49" charset="0"/>
              </a:rPr>
              <a:t> </a:t>
            </a:r>
          </a:p>
          <a:p>
            <a:pPr marL="0" marR="0" indent="0">
              <a:spcBef>
                <a:spcPts val="0"/>
              </a:spcBef>
              <a:spcAft>
                <a:spcPts val="0"/>
              </a:spcAft>
              <a:buNone/>
            </a:pPr>
            <a:r>
              <a:rPr lang="en-US" sz="1900" dirty="0">
                <a:effectLst/>
                <a:latin typeface="Courier New" panose="02070309020205020404" pitchFamily="49" charset="0"/>
                <a:ea typeface="Times New Roman" panose="02020603050405020304" pitchFamily="18" charset="0"/>
                <a:cs typeface="Courier New" panose="02070309020205020404" pitchFamily="49" charset="0"/>
              </a:rPr>
              <a:t>title2 "Missingness Report for Deliverable Surveillance data set for &amp;</a:t>
            </a:r>
            <a:r>
              <a:rPr lang="en-US" sz="1900" dirty="0" err="1">
                <a:effectLst/>
                <a:latin typeface="Courier New" panose="02070309020205020404" pitchFamily="49" charset="0"/>
                <a:ea typeface="Times New Roman" panose="02020603050405020304" pitchFamily="18" charset="0"/>
                <a:cs typeface="Courier New" panose="02070309020205020404" pitchFamily="49" charset="0"/>
              </a:rPr>
              <a:t>delivdate</a:t>
            </a:r>
            <a:r>
              <a:rPr lang="en-US" sz="1900" dirty="0">
                <a:effectLst/>
                <a:latin typeface="Courier New" panose="02070309020205020404" pitchFamily="49" charset="0"/>
                <a:ea typeface="Times New Roman" panose="02020603050405020304" pitchFamily="18" charset="0"/>
                <a:cs typeface="Courier New" panose="02070309020205020404" pitchFamily="49" charset="0"/>
              </a:rPr>
              <a:t>";</a:t>
            </a:r>
          </a:p>
          <a:p>
            <a:pPr marL="0" marR="0" indent="0">
              <a:spcBef>
                <a:spcPts val="0"/>
              </a:spcBef>
              <a:spcAft>
                <a:spcPts val="0"/>
              </a:spcAft>
              <a:buNone/>
            </a:pPr>
            <a:r>
              <a:rPr lang="en-US" sz="1900" dirty="0">
                <a:effectLst/>
                <a:latin typeface="Courier New" panose="02070309020205020404" pitchFamily="49" charset="0"/>
                <a:ea typeface="Times New Roman" panose="02020603050405020304" pitchFamily="18" charset="0"/>
                <a:cs typeface="Courier New" panose="02070309020205020404" pitchFamily="49" charset="0"/>
              </a:rPr>
              <a:t>proc report </a:t>
            </a:r>
            <a:r>
              <a:rPr lang="en-US" sz="1900" dirty="0" err="1">
                <a:effectLst/>
                <a:latin typeface="Courier New" panose="02070309020205020404" pitchFamily="49" charset="0"/>
                <a:ea typeface="Times New Roman" panose="02020603050405020304" pitchFamily="18" charset="0"/>
                <a:cs typeface="Courier New" panose="02070309020205020404" pitchFamily="49" charset="0"/>
              </a:rPr>
              <a:t>nowd</a:t>
            </a:r>
            <a:r>
              <a:rPr lang="en-US" sz="1900" dirty="0">
                <a:effectLst/>
                <a:latin typeface="Courier New" panose="02070309020205020404" pitchFamily="49" charset="0"/>
                <a:ea typeface="Times New Roman" panose="02020603050405020304" pitchFamily="18" charset="0"/>
                <a:cs typeface="Courier New" panose="02070309020205020404" pitchFamily="49" charset="0"/>
              </a:rPr>
              <a:t> data=</a:t>
            </a:r>
            <a:r>
              <a:rPr lang="en-US" sz="1900" dirty="0" err="1">
                <a:effectLst/>
                <a:latin typeface="Courier New" panose="02070309020205020404" pitchFamily="49" charset="0"/>
                <a:ea typeface="Times New Roman" panose="02020603050405020304" pitchFamily="18" charset="0"/>
                <a:cs typeface="Courier New" panose="02070309020205020404" pitchFamily="49" charset="0"/>
              </a:rPr>
              <a:t>nlevels</a:t>
            </a:r>
            <a:r>
              <a:rPr lang="en-US" sz="1900" dirty="0">
                <a:effectLst/>
                <a:latin typeface="Courier New" panose="02070309020205020404" pitchFamily="49" charset="0"/>
                <a:ea typeface="Times New Roman" panose="02020603050405020304" pitchFamily="18" charset="0"/>
                <a:cs typeface="Courier New" panose="02070309020205020404" pitchFamily="49" charset="0"/>
              </a:rPr>
              <a:t>  </a:t>
            </a:r>
          </a:p>
          <a:p>
            <a:pPr marL="0" marR="0" indent="0">
              <a:spcBef>
                <a:spcPts val="0"/>
              </a:spcBef>
              <a:spcAft>
                <a:spcPts val="0"/>
              </a:spcAft>
              <a:buNone/>
            </a:pPr>
            <a:r>
              <a:rPr lang="en-US" sz="1900" dirty="0">
                <a:effectLst/>
                <a:latin typeface="Courier New" panose="02070309020205020404" pitchFamily="49" charset="0"/>
                <a:ea typeface="Times New Roman" panose="02020603050405020304" pitchFamily="18" charset="0"/>
                <a:cs typeface="Courier New" panose="02070309020205020404" pitchFamily="49" charset="0"/>
              </a:rPr>
              <a:t>    style(report)=[cellpadding=3pt </a:t>
            </a:r>
            <a:r>
              <a:rPr lang="en-US" sz="1900" dirty="0" err="1">
                <a:effectLst/>
                <a:latin typeface="Courier New" panose="02070309020205020404" pitchFamily="49" charset="0"/>
                <a:ea typeface="Times New Roman" panose="02020603050405020304" pitchFamily="18" charset="0"/>
                <a:cs typeface="Courier New" panose="02070309020205020404" pitchFamily="49" charset="0"/>
              </a:rPr>
              <a:t>vjust</a:t>
            </a:r>
            <a:r>
              <a:rPr lang="en-US" sz="1900" dirty="0">
                <a:effectLst/>
                <a:latin typeface="Courier New" panose="02070309020205020404" pitchFamily="49" charset="0"/>
                <a:ea typeface="Times New Roman" panose="02020603050405020304" pitchFamily="18" charset="0"/>
                <a:cs typeface="Courier New" panose="02070309020205020404" pitchFamily="49" charset="0"/>
              </a:rPr>
              <a:t>=b]</a:t>
            </a:r>
          </a:p>
          <a:p>
            <a:pPr marL="0" marR="0" indent="0">
              <a:spcBef>
                <a:spcPts val="0"/>
              </a:spcBef>
              <a:spcAft>
                <a:spcPts val="0"/>
              </a:spcAft>
              <a:buNone/>
            </a:pPr>
            <a:r>
              <a:rPr lang="en-US" sz="1900" dirty="0">
                <a:effectLst/>
                <a:latin typeface="Courier New" panose="02070309020205020404" pitchFamily="49" charset="0"/>
                <a:ea typeface="Times New Roman" panose="02020603050405020304" pitchFamily="18" charset="0"/>
                <a:cs typeface="Courier New" panose="02070309020205020404" pitchFamily="49" charset="0"/>
              </a:rPr>
              <a:t>    style(header)=[just=center </a:t>
            </a:r>
            <a:r>
              <a:rPr lang="en-US" sz="1900" dirty="0" err="1">
                <a:effectLst/>
                <a:latin typeface="Courier New" panose="02070309020205020404" pitchFamily="49" charset="0"/>
                <a:ea typeface="Times New Roman" panose="02020603050405020304" pitchFamily="18" charset="0"/>
                <a:cs typeface="Courier New" panose="02070309020205020404" pitchFamily="49" charset="0"/>
              </a:rPr>
              <a:t>font_face</a:t>
            </a:r>
            <a:r>
              <a:rPr lang="en-US" sz="1900" dirty="0">
                <a:effectLst/>
                <a:latin typeface="Courier New" panose="02070309020205020404" pitchFamily="49" charset="0"/>
                <a:ea typeface="Times New Roman" panose="02020603050405020304" pitchFamily="18" charset="0"/>
                <a:cs typeface="Courier New" panose="02070309020205020404" pitchFamily="49" charset="0"/>
              </a:rPr>
              <a:t>="Helvetica" </a:t>
            </a:r>
            <a:r>
              <a:rPr lang="en-US" sz="1900" dirty="0" err="1">
                <a:effectLst/>
                <a:latin typeface="Courier New" panose="02070309020205020404" pitchFamily="49" charset="0"/>
                <a:ea typeface="Times New Roman" panose="02020603050405020304" pitchFamily="18" charset="0"/>
                <a:cs typeface="Courier New" panose="02070309020205020404" pitchFamily="49" charset="0"/>
              </a:rPr>
              <a:t>font_weight</a:t>
            </a:r>
            <a:r>
              <a:rPr lang="en-US" sz="1900" dirty="0">
                <a:effectLst/>
                <a:latin typeface="Courier New" panose="02070309020205020404" pitchFamily="49" charset="0"/>
                <a:ea typeface="Times New Roman" panose="02020603050405020304" pitchFamily="18" charset="0"/>
                <a:cs typeface="Courier New" panose="02070309020205020404" pitchFamily="49" charset="0"/>
              </a:rPr>
              <a:t>=bold </a:t>
            </a:r>
            <a:r>
              <a:rPr lang="en-US" sz="1900" dirty="0" err="1">
                <a:effectLst/>
                <a:latin typeface="Courier New" panose="02070309020205020404" pitchFamily="49" charset="0"/>
                <a:ea typeface="Times New Roman" panose="02020603050405020304" pitchFamily="18" charset="0"/>
                <a:cs typeface="Courier New" panose="02070309020205020404" pitchFamily="49" charset="0"/>
              </a:rPr>
              <a:t>font_size</a:t>
            </a:r>
            <a:r>
              <a:rPr lang="en-US" sz="1900" dirty="0">
                <a:effectLst/>
                <a:latin typeface="Courier New" panose="02070309020205020404" pitchFamily="49" charset="0"/>
                <a:ea typeface="Times New Roman" panose="02020603050405020304" pitchFamily="18" charset="0"/>
                <a:cs typeface="Courier New" panose="02070309020205020404" pitchFamily="49" charset="0"/>
              </a:rPr>
              <a:t>=8pt]</a:t>
            </a:r>
          </a:p>
          <a:p>
            <a:pPr marL="0" marR="0" indent="0">
              <a:spcBef>
                <a:spcPts val="0"/>
              </a:spcBef>
              <a:spcAft>
                <a:spcPts val="0"/>
              </a:spcAft>
              <a:buNone/>
            </a:pPr>
            <a:r>
              <a:rPr lang="en-US" sz="1900" dirty="0">
                <a:effectLst/>
                <a:latin typeface="Courier New" panose="02070309020205020404" pitchFamily="49" charset="0"/>
                <a:ea typeface="Times New Roman" panose="02020603050405020304" pitchFamily="18" charset="0"/>
                <a:cs typeface="Courier New" panose="02070309020205020404" pitchFamily="49" charset="0"/>
              </a:rPr>
              <a:t>    style(lines)=[just=left </a:t>
            </a:r>
            <a:r>
              <a:rPr lang="en-US" sz="1900" dirty="0" err="1">
                <a:effectLst/>
                <a:latin typeface="Courier New" panose="02070309020205020404" pitchFamily="49" charset="0"/>
                <a:ea typeface="Times New Roman" panose="02020603050405020304" pitchFamily="18" charset="0"/>
                <a:cs typeface="Courier New" panose="02070309020205020404" pitchFamily="49" charset="0"/>
              </a:rPr>
              <a:t>font_face</a:t>
            </a:r>
            <a:r>
              <a:rPr lang="en-US" sz="1900" dirty="0">
                <a:effectLst/>
                <a:latin typeface="Courier New" panose="02070309020205020404" pitchFamily="49" charset="0"/>
                <a:ea typeface="Times New Roman" panose="02020603050405020304" pitchFamily="18" charset="0"/>
                <a:cs typeface="Courier New" panose="02070309020205020404" pitchFamily="49" charset="0"/>
              </a:rPr>
              <a:t>="Helvetica"] split='|’;</a:t>
            </a:r>
          </a:p>
          <a:p>
            <a:pPr marL="0" marR="0" indent="0">
              <a:spcBef>
                <a:spcPts val="0"/>
              </a:spcBef>
              <a:spcAft>
                <a:spcPts val="0"/>
              </a:spcAft>
              <a:buNone/>
            </a:pPr>
            <a:r>
              <a:rPr lang="en-US" sz="1900" dirty="0">
                <a:effectLst/>
                <a:latin typeface="Courier New" panose="02070309020205020404" pitchFamily="49" charset="0"/>
                <a:ea typeface="Times New Roman" panose="02020603050405020304" pitchFamily="18" charset="0"/>
                <a:cs typeface="Courier New" panose="02070309020205020404" pitchFamily="49" charset="0"/>
              </a:rPr>
              <a:t>    columns </a:t>
            </a:r>
            <a:r>
              <a:rPr lang="en-US" sz="1900" dirty="0" err="1">
                <a:effectLst/>
                <a:latin typeface="Courier New" panose="02070309020205020404" pitchFamily="49" charset="0"/>
                <a:ea typeface="Times New Roman" panose="02020603050405020304" pitchFamily="18" charset="0"/>
                <a:cs typeface="Courier New" panose="02070309020205020404" pitchFamily="49" charset="0"/>
              </a:rPr>
              <a:t>TableVar</a:t>
            </a:r>
            <a:r>
              <a:rPr lang="en-US" sz="190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1900" dirty="0" err="1">
                <a:effectLst/>
                <a:latin typeface="Courier New" panose="02070309020205020404" pitchFamily="49" charset="0"/>
                <a:ea typeface="Times New Roman" panose="02020603050405020304" pitchFamily="18" charset="0"/>
                <a:cs typeface="Courier New" panose="02070309020205020404" pitchFamily="49" charset="0"/>
              </a:rPr>
              <a:t>TableVarLabel</a:t>
            </a:r>
            <a:r>
              <a:rPr lang="en-US" sz="190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1900" dirty="0" err="1">
                <a:effectLst/>
                <a:latin typeface="Courier New" panose="02070309020205020404" pitchFamily="49" charset="0"/>
                <a:ea typeface="Times New Roman" panose="02020603050405020304" pitchFamily="18" charset="0"/>
                <a:cs typeface="Courier New" panose="02070309020205020404" pitchFamily="49" charset="0"/>
              </a:rPr>
              <a:t>NLevels</a:t>
            </a:r>
            <a:r>
              <a:rPr lang="en-US" sz="190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1900" dirty="0" err="1">
                <a:effectLst/>
                <a:latin typeface="Courier New" panose="02070309020205020404" pitchFamily="49" charset="0"/>
                <a:ea typeface="Times New Roman" panose="02020603050405020304" pitchFamily="18" charset="0"/>
                <a:cs typeface="Courier New" panose="02070309020205020404" pitchFamily="49" charset="0"/>
              </a:rPr>
              <a:t>NmissLevels</a:t>
            </a:r>
            <a:r>
              <a:rPr lang="en-US" sz="190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1900" dirty="0" err="1">
                <a:effectLst/>
                <a:latin typeface="Courier New" panose="02070309020205020404" pitchFamily="49" charset="0"/>
                <a:ea typeface="Times New Roman" panose="02020603050405020304" pitchFamily="18" charset="0"/>
                <a:cs typeface="Courier New" panose="02070309020205020404" pitchFamily="49" charset="0"/>
              </a:rPr>
              <a:t>NNonMissLevels</a:t>
            </a:r>
            <a:r>
              <a:rPr lang="en-US" sz="190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1900" dirty="0">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nobs cardinality            </a:t>
            </a:r>
          </a:p>
          <a:p>
            <a:pPr marL="0" marR="0" indent="0">
              <a:spcBef>
                <a:spcPts val="0"/>
              </a:spcBef>
              <a:spcAft>
                <a:spcPts val="0"/>
              </a:spcAft>
              <a:buNone/>
            </a:pPr>
            <a:r>
              <a:rPr lang="en-US" sz="1900"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    </a:t>
            </a:r>
            <a:r>
              <a:rPr lang="en-US" sz="1900" dirty="0" err="1">
                <a:effectLst/>
                <a:latin typeface="Courier New" panose="02070309020205020404" pitchFamily="49" charset="0"/>
                <a:ea typeface="Times New Roman" panose="02020603050405020304" pitchFamily="18" charset="0"/>
                <a:cs typeface="Courier New" panose="02070309020205020404" pitchFamily="49" charset="0"/>
              </a:rPr>
              <a:t>shadeit</a:t>
            </a:r>
            <a:r>
              <a:rPr lang="en-US" sz="1900" dirty="0">
                <a:effectLst/>
                <a:latin typeface="Courier New" panose="02070309020205020404" pitchFamily="49" charset="0"/>
                <a:ea typeface="Times New Roman" panose="02020603050405020304" pitchFamily="18" charset="0"/>
                <a:cs typeface="Courier New" panose="02070309020205020404" pitchFamily="49" charset="0"/>
              </a:rPr>
              <a:t>;</a:t>
            </a:r>
          </a:p>
          <a:p>
            <a:pPr marL="0" marR="0" indent="0">
              <a:spcBef>
                <a:spcPts val="0"/>
              </a:spcBef>
              <a:spcAft>
                <a:spcPts val="0"/>
              </a:spcAft>
              <a:buNone/>
            </a:pPr>
            <a:r>
              <a:rPr lang="en-US" sz="1900" dirty="0">
                <a:effectLst/>
                <a:latin typeface="Courier New" panose="02070309020205020404" pitchFamily="49" charset="0"/>
                <a:ea typeface="Times New Roman" panose="02020603050405020304" pitchFamily="18" charset="0"/>
                <a:cs typeface="Courier New" panose="02070309020205020404" pitchFamily="49" charset="0"/>
              </a:rPr>
              <a:t>    define </a:t>
            </a:r>
            <a:r>
              <a:rPr lang="en-US" sz="1900" dirty="0" err="1">
                <a:effectLst/>
                <a:latin typeface="Courier New" panose="02070309020205020404" pitchFamily="49" charset="0"/>
                <a:ea typeface="Times New Roman" panose="02020603050405020304" pitchFamily="18" charset="0"/>
                <a:cs typeface="Courier New" panose="02070309020205020404" pitchFamily="49" charset="0"/>
              </a:rPr>
              <a:t>shadeit</a:t>
            </a:r>
            <a:r>
              <a:rPr lang="en-US" sz="1900" dirty="0">
                <a:effectLst/>
                <a:latin typeface="Courier New" panose="02070309020205020404" pitchFamily="49" charset="0"/>
                <a:ea typeface="Times New Roman" panose="02020603050405020304" pitchFamily="18" charset="0"/>
                <a:cs typeface="Courier New" panose="02070309020205020404" pitchFamily="49" charset="0"/>
              </a:rPr>
              <a:t> / display ' ' </a:t>
            </a:r>
            <a:r>
              <a:rPr lang="en-US" sz="1900" dirty="0" err="1">
                <a:effectLst/>
                <a:latin typeface="Courier New" panose="02070309020205020404" pitchFamily="49" charset="0"/>
                <a:ea typeface="Times New Roman" panose="02020603050405020304" pitchFamily="18" charset="0"/>
                <a:cs typeface="Courier New" panose="02070309020205020404" pitchFamily="49" charset="0"/>
              </a:rPr>
              <a:t>noprint</a:t>
            </a:r>
            <a:r>
              <a:rPr lang="en-US" sz="1900" dirty="0">
                <a:effectLst/>
                <a:latin typeface="Courier New" panose="02070309020205020404" pitchFamily="49" charset="0"/>
                <a:ea typeface="Times New Roman" panose="02020603050405020304" pitchFamily="18" charset="0"/>
                <a:cs typeface="Courier New" panose="02070309020205020404" pitchFamily="49" charset="0"/>
              </a:rPr>
              <a:t>;</a:t>
            </a:r>
          </a:p>
          <a:p>
            <a:pPr marL="0" marR="0" indent="0">
              <a:spcBef>
                <a:spcPts val="0"/>
              </a:spcBef>
              <a:spcAft>
                <a:spcPts val="0"/>
              </a:spcAft>
              <a:buNone/>
            </a:pPr>
            <a:r>
              <a:rPr lang="en-US" sz="1900" dirty="0">
                <a:effectLst/>
                <a:latin typeface="Courier New" panose="02070309020205020404" pitchFamily="49" charset="0"/>
                <a:ea typeface="Times New Roman" panose="02020603050405020304" pitchFamily="18" charset="0"/>
                <a:cs typeface="Courier New" panose="02070309020205020404" pitchFamily="49" charset="0"/>
              </a:rPr>
              <a:t>    define </a:t>
            </a:r>
            <a:r>
              <a:rPr lang="en-US" sz="1900" dirty="0" err="1">
                <a:effectLst/>
                <a:latin typeface="Courier New" panose="02070309020205020404" pitchFamily="49" charset="0"/>
                <a:ea typeface="Times New Roman" panose="02020603050405020304" pitchFamily="18" charset="0"/>
                <a:cs typeface="Courier New" panose="02070309020205020404" pitchFamily="49" charset="0"/>
              </a:rPr>
              <a:t>TableVar</a:t>
            </a:r>
            <a:r>
              <a:rPr lang="en-US" sz="1900" dirty="0">
                <a:effectLst/>
                <a:latin typeface="Courier New" panose="02070309020205020404" pitchFamily="49" charset="0"/>
                <a:ea typeface="Times New Roman" panose="02020603050405020304" pitchFamily="18" charset="0"/>
                <a:cs typeface="Courier New" panose="02070309020205020404" pitchFamily="49" charset="0"/>
              </a:rPr>
              <a:t> / style(COLUMN)={just=l </a:t>
            </a:r>
            <a:r>
              <a:rPr lang="en-US" sz="1900" dirty="0" err="1">
                <a:effectLst/>
                <a:latin typeface="Courier New" panose="02070309020205020404" pitchFamily="49" charset="0"/>
                <a:ea typeface="Times New Roman" panose="02020603050405020304" pitchFamily="18" charset="0"/>
                <a:cs typeface="Courier New" panose="02070309020205020404" pitchFamily="49" charset="0"/>
              </a:rPr>
              <a:t>font_face</a:t>
            </a:r>
            <a:r>
              <a:rPr lang="en-US" sz="1900" dirty="0">
                <a:effectLst/>
                <a:latin typeface="Courier New" panose="02070309020205020404" pitchFamily="49" charset="0"/>
                <a:ea typeface="Times New Roman" panose="02020603050405020304" pitchFamily="18" charset="0"/>
                <a:cs typeface="Courier New" panose="02070309020205020404" pitchFamily="49" charset="0"/>
              </a:rPr>
              <a:t>="Helvetica"  </a:t>
            </a:r>
          </a:p>
          <a:p>
            <a:pPr marL="0" marR="0" indent="0">
              <a:spcBef>
                <a:spcPts val="0"/>
              </a:spcBef>
              <a:spcAft>
                <a:spcPts val="0"/>
              </a:spcAft>
              <a:buNone/>
            </a:pPr>
            <a:r>
              <a:rPr lang="en-US" sz="190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1900" dirty="0" err="1">
                <a:effectLst/>
                <a:latin typeface="Courier New" panose="02070309020205020404" pitchFamily="49" charset="0"/>
                <a:ea typeface="Times New Roman" panose="02020603050405020304" pitchFamily="18" charset="0"/>
                <a:cs typeface="Courier New" panose="02070309020205020404" pitchFamily="49" charset="0"/>
              </a:rPr>
              <a:t>font_size</a:t>
            </a:r>
            <a:r>
              <a:rPr lang="en-US" sz="1900" dirty="0">
                <a:effectLst/>
                <a:latin typeface="Courier New" panose="02070309020205020404" pitchFamily="49" charset="0"/>
                <a:ea typeface="Times New Roman" panose="02020603050405020304" pitchFamily="18" charset="0"/>
                <a:cs typeface="Courier New" panose="02070309020205020404" pitchFamily="49" charset="0"/>
              </a:rPr>
              <a:t>=8pt </a:t>
            </a:r>
            <a:r>
              <a:rPr lang="en-US" sz="1900" dirty="0" err="1">
                <a:effectLst/>
                <a:latin typeface="Courier New" panose="02070309020205020404" pitchFamily="49" charset="0"/>
                <a:ea typeface="Times New Roman" panose="02020603050405020304" pitchFamily="18" charset="0"/>
                <a:cs typeface="Courier New" panose="02070309020205020404" pitchFamily="49" charset="0"/>
              </a:rPr>
              <a:t>cellwidth</a:t>
            </a:r>
            <a:r>
              <a:rPr lang="en-US" sz="1900" dirty="0">
                <a:effectLst/>
                <a:latin typeface="Courier New" panose="02070309020205020404" pitchFamily="49" charset="0"/>
                <a:ea typeface="Times New Roman" panose="02020603050405020304" pitchFamily="18" charset="0"/>
                <a:cs typeface="Courier New" panose="02070309020205020404" pitchFamily="49" charset="0"/>
              </a:rPr>
              <a:t>=250 }</a:t>
            </a:r>
          </a:p>
          <a:p>
            <a:pPr marL="0" marR="0" indent="0">
              <a:spcBef>
                <a:spcPts val="0"/>
              </a:spcBef>
              <a:spcAft>
                <a:spcPts val="0"/>
              </a:spcAft>
              <a:buNone/>
            </a:pPr>
            <a:r>
              <a:rPr lang="en-US" sz="1900" dirty="0">
                <a:effectLst/>
                <a:latin typeface="Courier New" panose="02070309020205020404" pitchFamily="49" charset="0"/>
                <a:ea typeface="Times New Roman" panose="02020603050405020304" pitchFamily="18" charset="0"/>
                <a:cs typeface="Courier New" panose="02070309020205020404" pitchFamily="49" charset="0"/>
              </a:rPr>
              <a:t>           style(HEADER)={just=l </a:t>
            </a:r>
            <a:r>
              <a:rPr lang="en-US" sz="1900" dirty="0" err="1">
                <a:effectLst/>
                <a:latin typeface="Courier New" panose="02070309020205020404" pitchFamily="49" charset="0"/>
                <a:ea typeface="Times New Roman" panose="02020603050405020304" pitchFamily="18" charset="0"/>
                <a:cs typeface="Courier New" panose="02070309020205020404" pitchFamily="49" charset="0"/>
              </a:rPr>
              <a:t>font_face</a:t>
            </a:r>
            <a:r>
              <a:rPr lang="en-US" sz="1900" dirty="0">
                <a:effectLst/>
                <a:latin typeface="Courier New" panose="02070309020205020404" pitchFamily="49" charset="0"/>
                <a:ea typeface="Times New Roman" panose="02020603050405020304" pitchFamily="18" charset="0"/>
                <a:cs typeface="Courier New" panose="02070309020205020404" pitchFamily="49" charset="0"/>
              </a:rPr>
              <a:t>="Helvetica" </a:t>
            </a:r>
            <a:r>
              <a:rPr lang="en-US" sz="1900" dirty="0" err="1">
                <a:effectLst/>
                <a:latin typeface="Courier New" panose="02070309020205020404" pitchFamily="49" charset="0"/>
                <a:ea typeface="Times New Roman" panose="02020603050405020304" pitchFamily="18" charset="0"/>
                <a:cs typeface="Courier New" panose="02070309020205020404" pitchFamily="49" charset="0"/>
              </a:rPr>
              <a:t>font_weight</a:t>
            </a:r>
            <a:r>
              <a:rPr lang="en-US" sz="1900" dirty="0">
                <a:effectLst/>
                <a:latin typeface="Courier New" panose="02070309020205020404" pitchFamily="49" charset="0"/>
                <a:ea typeface="Times New Roman" panose="02020603050405020304" pitchFamily="18" charset="0"/>
                <a:cs typeface="Courier New" panose="02070309020205020404" pitchFamily="49" charset="0"/>
              </a:rPr>
              <a:t>=bold </a:t>
            </a:r>
          </a:p>
          <a:p>
            <a:pPr marL="0" marR="0" indent="0">
              <a:spcBef>
                <a:spcPts val="0"/>
              </a:spcBef>
              <a:spcAft>
                <a:spcPts val="0"/>
              </a:spcAft>
              <a:buNone/>
            </a:pPr>
            <a:r>
              <a:rPr lang="en-US" sz="190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1900" dirty="0" err="1">
                <a:effectLst/>
                <a:latin typeface="Courier New" panose="02070309020205020404" pitchFamily="49" charset="0"/>
                <a:ea typeface="Times New Roman" panose="02020603050405020304" pitchFamily="18" charset="0"/>
                <a:cs typeface="Courier New" panose="02070309020205020404" pitchFamily="49" charset="0"/>
              </a:rPr>
              <a:t>font_size</a:t>
            </a:r>
            <a:r>
              <a:rPr lang="en-US" sz="1900" dirty="0">
                <a:effectLst/>
                <a:latin typeface="Courier New" panose="02070309020205020404" pitchFamily="49" charset="0"/>
                <a:ea typeface="Times New Roman" panose="02020603050405020304" pitchFamily="18" charset="0"/>
                <a:cs typeface="Courier New" panose="02070309020205020404" pitchFamily="49" charset="0"/>
              </a:rPr>
              <a:t>=8pt  };</a:t>
            </a:r>
          </a:p>
          <a:p>
            <a:pPr marL="0" marR="0" indent="0">
              <a:spcBef>
                <a:spcPts val="0"/>
              </a:spcBef>
              <a:spcAft>
                <a:spcPts val="0"/>
              </a:spcAft>
              <a:buNone/>
            </a:pPr>
            <a:r>
              <a:rPr lang="en-US" sz="1900" dirty="0">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    define Nobs / style(COLUMN)={just=c </a:t>
            </a:r>
            <a:r>
              <a:rPr lang="en-US" sz="1900" dirty="0" err="1">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font_face</a:t>
            </a:r>
            <a:r>
              <a:rPr lang="en-US" sz="1900" dirty="0">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="Helvetica" foreground=navy </a:t>
            </a:r>
            <a:endParaRPr lang="en-US" sz="19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indent="0">
              <a:spcBef>
                <a:spcPts val="0"/>
              </a:spcBef>
              <a:spcAft>
                <a:spcPts val="0"/>
              </a:spcAft>
              <a:buNone/>
            </a:pPr>
            <a:r>
              <a:rPr lang="en-US" sz="1900" dirty="0">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900" dirty="0" err="1">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font_size</a:t>
            </a:r>
            <a:r>
              <a:rPr lang="en-US" sz="1900" dirty="0">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=8pt </a:t>
            </a:r>
            <a:r>
              <a:rPr lang="en-US" sz="1900" dirty="0" err="1">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cellwidth</a:t>
            </a:r>
            <a:r>
              <a:rPr lang="en-US" sz="1900" dirty="0">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=75 }</a:t>
            </a:r>
            <a:endParaRPr lang="en-US" sz="19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indent="0">
              <a:spcBef>
                <a:spcPts val="0"/>
              </a:spcBef>
              <a:spcAft>
                <a:spcPts val="0"/>
              </a:spcAft>
              <a:buNone/>
            </a:pPr>
            <a:r>
              <a:rPr lang="en-US" sz="1900" dirty="0">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           style(HEADER)={just=c </a:t>
            </a:r>
            <a:r>
              <a:rPr lang="en-US" sz="1900" dirty="0" err="1">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font_face</a:t>
            </a:r>
            <a:r>
              <a:rPr lang="en-US" sz="1900" dirty="0">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="Helvetica" </a:t>
            </a:r>
            <a:r>
              <a:rPr lang="en-US" sz="1900" dirty="0" err="1">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font_weight</a:t>
            </a:r>
            <a:r>
              <a:rPr lang="en-US" sz="1900" dirty="0">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=bold </a:t>
            </a:r>
            <a:endParaRPr lang="en-US" sz="19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indent="0">
              <a:spcBef>
                <a:spcPts val="0"/>
              </a:spcBef>
              <a:spcAft>
                <a:spcPts val="0"/>
              </a:spcAft>
              <a:buNone/>
            </a:pPr>
            <a:r>
              <a:rPr lang="en-US" sz="1900" dirty="0">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900" dirty="0" err="1">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font_size</a:t>
            </a:r>
            <a:r>
              <a:rPr lang="en-US" sz="1900" dirty="0">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=8pt  };</a:t>
            </a:r>
            <a:endParaRPr lang="en-US" sz="19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indent="0">
              <a:spcBef>
                <a:spcPts val="0"/>
              </a:spcBef>
              <a:spcAft>
                <a:spcPts val="0"/>
              </a:spcAft>
              <a:buNone/>
            </a:pPr>
            <a:r>
              <a:rPr lang="en-US" sz="1900" dirty="0">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    define Cardinality / style(COLUMN)={just=c </a:t>
            </a:r>
            <a:r>
              <a:rPr lang="en-US" sz="1900" dirty="0" err="1">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font_face</a:t>
            </a:r>
            <a:r>
              <a:rPr lang="en-US" sz="1900" dirty="0">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="Helvetica" foreground=navy </a:t>
            </a:r>
            <a:endParaRPr lang="en-US" sz="19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indent="0">
              <a:spcBef>
                <a:spcPts val="0"/>
              </a:spcBef>
              <a:spcAft>
                <a:spcPts val="0"/>
              </a:spcAft>
              <a:buNone/>
            </a:pPr>
            <a:r>
              <a:rPr lang="en-US" sz="1900" dirty="0">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900" dirty="0" err="1">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font_size</a:t>
            </a:r>
            <a:r>
              <a:rPr lang="en-US" sz="1900" dirty="0">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=8pt </a:t>
            </a:r>
            <a:r>
              <a:rPr lang="en-US" sz="1900" dirty="0" err="1">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cellwidth</a:t>
            </a:r>
            <a:r>
              <a:rPr lang="en-US" sz="1900" dirty="0">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=110 }</a:t>
            </a:r>
            <a:endParaRPr lang="en-US" sz="19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indent="0">
              <a:spcBef>
                <a:spcPts val="0"/>
              </a:spcBef>
              <a:spcAft>
                <a:spcPts val="0"/>
              </a:spcAft>
              <a:buNone/>
            </a:pPr>
            <a:r>
              <a:rPr lang="en-US" sz="1900" dirty="0">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           style(HEADER)={just=c </a:t>
            </a:r>
            <a:r>
              <a:rPr lang="en-US" sz="1900" dirty="0" err="1">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font_face</a:t>
            </a:r>
            <a:r>
              <a:rPr lang="en-US" sz="1900" dirty="0">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="Helvetica" </a:t>
            </a:r>
            <a:r>
              <a:rPr lang="en-US" sz="1900" dirty="0" err="1">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font_weight</a:t>
            </a:r>
            <a:r>
              <a:rPr lang="en-US" sz="1900" dirty="0">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=bold </a:t>
            </a:r>
            <a:endParaRPr lang="en-US" sz="19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indent="0">
              <a:spcBef>
                <a:spcPts val="0"/>
              </a:spcBef>
              <a:spcAft>
                <a:spcPts val="0"/>
              </a:spcAft>
              <a:buNone/>
            </a:pPr>
            <a:r>
              <a:rPr lang="en-US" sz="1900" dirty="0">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900" dirty="0" err="1">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font_size</a:t>
            </a:r>
            <a:r>
              <a:rPr lang="en-US" sz="1900" dirty="0">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=8pt  };</a:t>
            </a:r>
            <a:endParaRPr lang="en-US" sz="19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indent="0">
              <a:spcBef>
                <a:spcPts val="0"/>
              </a:spcBef>
              <a:spcAft>
                <a:spcPts val="0"/>
              </a:spcAft>
              <a:buNone/>
            </a:pPr>
            <a:r>
              <a:rPr lang="en-US" sz="1900" dirty="0">
                <a:effectLst/>
                <a:latin typeface="Courier New" panose="02070309020205020404" pitchFamily="49" charset="0"/>
                <a:ea typeface="Times New Roman" panose="02020603050405020304" pitchFamily="18" charset="0"/>
                <a:cs typeface="Courier New" panose="02070309020205020404" pitchFamily="49" charset="0"/>
              </a:rPr>
              <a:t>compute </a:t>
            </a:r>
            <a:r>
              <a:rPr lang="en-US" sz="1900" dirty="0" err="1">
                <a:effectLst/>
                <a:latin typeface="Courier New" panose="02070309020205020404" pitchFamily="49" charset="0"/>
                <a:ea typeface="Times New Roman" panose="02020603050405020304" pitchFamily="18" charset="0"/>
                <a:cs typeface="Courier New" panose="02070309020205020404" pitchFamily="49" charset="0"/>
              </a:rPr>
              <a:t>shadeit</a:t>
            </a:r>
            <a:r>
              <a:rPr lang="en-US" sz="1900" dirty="0">
                <a:effectLst/>
                <a:latin typeface="Courier New" panose="02070309020205020404" pitchFamily="49" charset="0"/>
                <a:ea typeface="Times New Roman" panose="02020603050405020304" pitchFamily="18" charset="0"/>
                <a:cs typeface="Courier New" panose="02070309020205020404" pitchFamily="49" charset="0"/>
              </a:rPr>
              <a:t>;</a:t>
            </a:r>
          </a:p>
          <a:p>
            <a:pPr marL="0" marR="0" indent="0">
              <a:spcBef>
                <a:spcPts val="0"/>
              </a:spcBef>
              <a:spcAft>
                <a:spcPts val="0"/>
              </a:spcAft>
              <a:buNone/>
            </a:pPr>
            <a:r>
              <a:rPr lang="en-US" sz="1900" dirty="0">
                <a:effectLst/>
                <a:latin typeface="Courier New" panose="02070309020205020404" pitchFamily="49" charset="0"/>
                <a:ea typeface="Times New Roman" panose="02020603050405020304" pitchFamily="18" charset="0"/>
                <a:cs typeface="Courier New" panose="02070309020205020404" pitchFamily="49" charset="0"/>
              </a:rPr>
              <a:t>    if (</a:t>
            </a:r>
            <a:r>
              <a:rPr lang="en-US" sz="1900" dirty="0" err="1">
                <a:effectLst/>
                <a:latin typeface="Courier New" panose="02070309020205020404" pitchFamily="49" charset="0"/>
                <a:ea typeface="Times New Roman" panose="02020603050405020304" pitchFamily="18" charset="0"/>
                <a:cs typeface="Courier New" panose="02070309020205020404" pitchFamily="49" charset="0"/>
              </a:rPr>
              <a:t>shadeit</a:t>
            </a:r>
            <a:r>
              <a:rPr lang="en-US" sz="1900" dirty="0">
                <a:effectLst/>
                <a:latin typeface="Courier New" panose="02070309020205020404" pitchFamily="49" charset="0"/>
                <a:ea typeface="Times New Roman" panose="02020603050405020304" pitchFamily="18" charset="0"/>
                <a:cs typeface="Courier New" panose="02070309020205020404" pitchFamily="49" charset="0"/>
              </a:rPr>
              <a:t> eq 1) then call define(_</a:t>
            </a:r>
            <a:r>
              <a:rPr lang="en-US" sz="1900" dirty="0" err="1">
                <a:effectLst/>
                <a:latin typeface="Courier New" panose="02070309020205020404" pitchFamily="49" charset="0"/>
                <a:ea typeface="Times New Roman" panose="02020603050405020304" pitchFamily="18" charset="0"/>
                <a:cs typeface="Courier New" panose="02070309020205020404" pitchFamily="49" charset="0"/>
              </a:rPr>
              <a:t>row_,"STYLE","STYLE</a:t>
            </a:r>
            <a:r>
              <a:rPr lang="en-US" sz="1900" dirty="0">
                <a:effectLst/>
                <a:latin typeface="Courier New" panose="02070309020205020404" pitchFamily="49" charset="0"/>
                <a:ea typeface="Times New Roman" panose="02020603050405020304" pitchFamily="18" charset="0"/>
                <a:cs typeface="Courier New" panose="02070309020205020404" pitchFamily="49" charset="0"/>
              </a:rPr>
              <a:t>=[BACKGROUND=PINK]");</a:t>
            </a:r>
          </a:p>
          <a:p>
            <a:pPr marL="0" marR="0" indent="0">
              <a:spcBef>
                <a:spcPts val="0"/>
              </a:spcBef>
              <a:spcAft>
                <a:spcPts val="0"/>
              </a:spcAft>
              <a:buNone/>
            </a:pPr>
            <a:r>
              <a:rPr lang="en-US" sz="190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1900" dirty="0" err="1">
                <a:effectLst/>
                <a:latin typeface="Courier New" panose="02070309020205020404" pitchFamily="49" charset="0"/>
                <a:ea typeface="Times New Roman" panose="02020603050405020304" pitchFamily="18" charset="0"/>
                <a:cs typeface="Courier New" panose="02070309020205020404" pitchFamily="49" charset="0"/>
              </a:rPr>
              <a:t>endcomp</a:t>
            </a:r>
            <a:r>
              <a:rPr lang="en-US" sz="1900" dirty="0">
                <a:effectLst/>
                <a:latin typeface="Courier New" panose="02070309020205020404" pitchFamily="49" charset="0"/>
                <a:ea typeface="Times New Roman" panose="02020603050405020304" pitchFamily="18" charset="0"/>
                <a:cs typeface="Courier New" panose="02070309020205020404" pitchFamily="49" charset="0"/>
              </a:rPr>
              <a:t>;</a:t>
            </a:r>
          </a:p>
          <a:p>
            <a:pPr marL="0" marR="0" indent="0">
              <a:spcBef>
                <a:spcPts val="0"/>
              </a:spcBef>
              <a:spcAft>
                <a:spcPts val="0"/>
              </a:spcAft>
              <a:buNone/>
            </a:pPr>
            <a:r>
              <a:rPr lang="en-US" sz="1900" dirty="0">
                <a:effectLst/>
                <a:latin typeface="Courier New" panose="02070309020205020404" pitchFamily="49" charset="0"/>
                <a:ea typeface="Times New Roman" panose="02020603050405020304" pitchFamily="18" charset="0"/>
                <a:cs typeface="Courier New" panose="02070309020205020404" pitchFamily="49" charset="0"/>
              </a:rPr>
              <a:t>run;</a:t>
            </a:r>
          </a:p>
          <a:p>
            <a:pPr marL="0" marR="0" indent="0">
              <a:spcBef>
                <a:spcPts val="0"/>
              </a:spcBef>
              <a:spcAft>
                <a:spcPts val="0"/>
              </a:spcAft>
              <a:buNone/>
            </a:pPr>
            <a:r>
              <a:rPr lang="en-US" sz="1900" dirty="0">
                <a:effectLst/>
                <a:latin typeface="Courier New" panose="02070309020205020404" pitchFamily="49" charset="0"/>
                <a:ea typeface="Times New Roman" panose="02020603050405020304" pitchFamily="18" charset="0"/>
                <a:cs typeface="Courier New" panose="02070309020205020404" pitchFamily="49" charset="0"/>
              </a:rPr>
              <a:t> </a:t>
            </a:r>
          </a:p>
          <a:p>
            <a:pPr marL="0" marR="0" indent="0">
              <a:spcBef>
                <a:spcPts val="0"/>
              </a:spcBef>
              <a:spcAft>
                <a:spcPts val="0"/>
              </a:spcAft>
              <a:buNone/>
            </a:pPr>
            <a:r>
              <a:rPr lang="en-US" sz="1900" dirty="0">
                <a:effectLst/>
                <a:latin typeface="Courier New" panose="02070309020205020404" pitchFamily="49" charset="0"/>
                <a:ea typeface="Times New Roman" panose="02020603050405020304" pitchFamily="18" charset="0"/>
                <a:cs typeface="Courier New" panose="02070309020205020404" pitchFamily="49" charset="0"/>
              </a:rPr>
              <a:t>ods _all_ close;</a:t>
            </a:r>
          </a:p>
          <a:p>
            <a:pPr lvl="1"/>
            <a:endParaRPr lang="en-US" dirty="0"/>
          </a:p>
        </p:txBody>
      </p:sp>
    </p:spTree>
    <p:extLst>
      <p:ext uri="{BB962C8B-B14F-4D97-AF65-F5344CB8AC3E}">
        <p14:creationId xmlns:p14="http://schemas.microsoft.com/office/powerpoint/2010/main" val="3664053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WAIT, THERE’S MORE!</a:t>
            </a:r>
          </a:p>
        </p:txBody>
      </p:sp>
      <p:pic>
        <p:nvPicPr>
          <p:cNvPr id="6" name="Picture 5" descr="A screenshot of a computer&#10;&#10;Description automatically generated">
            <a:extLst>
              <a:ext uri="{FF2B5EF4-FFF2-40B4-BE49-F238E27FC236}">
                <a16:creationId xmlns:a16="http://schemas.microsoft.com/office/drawing/2014/main" id="{EFF9CA82-74DA-3269-9E51-DEAAC1F52323}"/>
              </a:ext>
            </a:extLst>
          </p:cNvPr>
          <p:cNvPicPr>
            <a:picLocks noChangeAspect="1"/>
          </p:cNvPicPr>
          <p:nvPr/>
        </p:nvPicPr>
        <p:blipFill rotWithShape="1">
          <a:blip r:embed="rId3"/>
          <a:srcRect l="17949" t="25070" r="19017" b="9471"/>
          <a:stretch/>
        </p:blipFill>
        <p:spPr bwMode="auto">
          <a:xfrm>
            <a:off x="882163" y="1371601"/>
            <a:ext cx="7804637" cy="4351752"/>
          </a:xfrm>
          <a:prstGeom prst="rect">
            <a:avLst/>
          </a:prstGeom>
          <a:ln>
            <a:noFill/>
          </a:ln>
          <a:extLst>
            <a:ext uri="{53640926-AAD7-44D8-BBD7-CCE9431645EC}">
              <a14:shadowObscured xmlns:a14="http://schemas.microsoft.com/office/drawing/2010/main"/>
            </a:ext>
          </a:extLst>
        </p:spPr>
      </p:pic>
      <p:sp>
        <p:nvSpPr>
          <p:cNvPr id="7" name="Arrow: Right 6">
            <a:extLst>
              <a:ext uri="{FF2B5EF4-FFF2-40B4-BE49-F238E27FC236}">
                <a16:creationId xmlns:a16="http://schemas.microsoft.com/office/drawing/2014/main" id="{16124FC3-EA3E-568E-1443-B65890CF3B83}"/>
              </a:ext>
            </a:extLst>
          </p:cNvPr>
          <p:cNvSpPr/>
          <p:nvPr/>
        </p:nvSpPr>
        <p:spPr>
          <a:xfrm rot="3034956">
            <a:off x="7271882" y="1251717"/>
            <a:ext cx="533400" cy="355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Arrow: Right 7">
            <a:extLst>
              <a:ext uri="{FF2B5EF4-FFF2-40B4-BE49-F238E27FC236}">
                <a16:creationId xmlns:a16="http://schemas.microsoft.com/office/drawing/2014/main" id="{103EEBC2-8C2D-C1FA-5841-5242BB1EF110}"/>
              </a:ext>
            </a:extLst>
          </p:cNvPr>
          <p:cNvSpPr/>
          <p:nvPr/>
        </p:nvSpPr>
        <p:spPr>
          <a:xfrm rot="3034956">
            <a:off x="6658476" y="1269999"/>
            <a:ext cx="533400" cy="355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Rectangle 3">
            <a:extLst>
              <a:ext uri="{FF2B5EF4-FFF2-40B4-BE49-F238E27FC236}">
                <a16:creationId xmlns:a16="http://schemas.microsoft.com/office/drawing/2014/main" id="{10B6637F-3691-FC23-2E26-D25E25C60B9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4">
            <a:extLst>
              <a:ext uri="{FF2B5EF4-FFF2-40B4-BE49-F238E27FC236}">
                <a16:creationId xmlns:a16="http://schemas.microsoft.com/office/drawing/2014/main" id="{5D9E23D7-1003-B4C5-191E-1E0A449724B0}"/>
              </a:ext>
            </a:extLst>
          </p:cNvPr>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008346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WAIT, THERE’S MORE!</a:t>
            </a:r>
          </a:p>
        </p:txBody>
      </p:sp>
      <p:sp>
        <p:nvSpPr>
          <p:cNvPr id="9" name="Rectangle 3">
            <a:extLst>
              <a:ext uri="{FF2B5EF4-FFF2-40B4-BE49-F238E27FC236}">
                <a16:creationId xmlns:a16="http://schemas.microsoft.com/office/drawing/2014/main" id="{10B6637F-3691-FC23-2E26-D25E25C60B9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4">
            <a:extLst>
              <a:ext uri="{FF2B5EF4-FFF2-40B4-BE49-F238E27FC236}">
                <a16:creationId xmlns:a16="http://schemas.microsoft.com/office/drawing/2014/main" id="{5D9E23D7-1003-B4C5-191E-1E0A449724B0}"/>
              </a:ext>
            </a:extLst>
          </p:cNvPr>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a:extLst>
              <a:ext uri="{FF2B5EF4-FFF2-40B4-BE49-F238E27FC236}">
                <a16:creationId xmlns:a16="http://schemas.microsoft.com/office/drawing/2014/main" id="{14F06EEA-7633-C16C-1983-0A6D6B3F6EB5}"/>
              </a:ext>
            </a:extLst>
          </p:cNvPr>
          <p:cNvPicPr>
            <a:picLocks noChangeAspect="1"/>
          </p:cNvPicPr>
          <p:nvPr/>
        </p:nvPicPr>
        <p:blipFill rotWithShape="1">
          <a:blip r:embed="rId3"/>
          <a:srcRect l="37056" t="44447" r="36842" b="28742"/>
          <a:stretch/>
        </p:blipFill>
        <p:spPr bwMode="auto">
          <a:xfrm>
            <a:off x="1371599" y="1493838"/>
            <a:ext cx="7029449" cy="384016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03320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LESS IS MORE</a:t>
            </a:r>
          </a:p>
        </p:txBody>
      </p:sp>
      <p:sp>
        <p:nvSpPr>
          <p:cNvPr id="3" name="Content Placeholder 2"/>
          <p:cNvSpPr>
            <a:spLocks noGrp="1"/>
          </p:cNvSpPr>
          <p:nvPr>
            <p:ph idx="1"/>
          </p:nvPr>
        </p:nvSpPr>
        <p:spPr>
          <a:xfrm>
            <a:off x="914400" y="1371600"/>
            <a:ext cx="8229600" cy="4525963"/>
          </a:xfrm>
        </p:spPr>
        <p:txBody>
          <a:bodyPr>
            <a:normAutofit/>
          </a:bodyPr>
          <a:lstStyle/>
          <a:p>
            <a:pPr marL="0" marR="0" indent="0">
              <a:spcBef>
                <a:spcPts val="0"/>
              </a:spcBef>
              <a:spcAft>
                <a:spcPts val="0"/>
              </a:spcAft>
              <a:buNone/>
            </a:pPr>
            <a:r>
              <a:rPr lang="en-US" sz="2400" dirty="0">
                <a:effectLst/>
                <a:latin typeface="Courier New" panose="02070309020205020404" pitchFamily="49" charset="0"/>
                <a:ea typeface="Times New Roman" panose="02020603050405020304" pitchFamily="18" charset="0"/>
                <a:cs typeface="Courier New" panose="02070309020205020404" pitchFamily="49" charset="0"/>
              </a:rPr>
              <a:t>PROC SQL NOPRINT;</a:t>
            </a:r>
          </a:p>
          <a:p>
            <a:pPr marL="0" marR="0" indent="0">
              <a:spcBef>
                <a:spcPts val="0"/>
              </a:spcBef>
              <a:spcAft>
                <a:spcPts val="0"/>
              </a:spcAft>
              <a:buNone/>
            </a:pPr>
            <a:r>
              <a:rPr lang="en-US" sz="2400" dirty="0">
                <a:effectLst/>
                <a:latin typeface="Courier New" panose="02070309020205020404" pitchFamily="49" charset="0"/>
                <a:ea typeface="Times New Roman" panose="02020603050405020304" pitchFamily="18" charset="0"/>
                <a:cs typeface="Courier New" panose="02070309020205020404" pitchFamily="49" charset="0"/>
              </a:rPr>
              <a:t>CREATE TABLE CONTS_P AS</a:t>
            </a:r>
          </a:p>
          <a:p>
            <a:pPr marL="0" marR="0" indent="0">
              <a:spcBef>
                <a:spcPts val="0"/>
              </a:spcBef>
              <a:spcAft>
                <a:spcPts val="0"/>
              </a:spcAft>
              <a:buNone/>
            </a:pPr>
            <a:r>
              <a:rPr lang="en-US" sz="2400" dirty="0">
                <a:effectLst/>
                <a:latin typeface="Courier New" panose="02070309020205020404" pitchFamily="49" charset="0"/>
                <a:ea typeface="Times New Roman" panose="02020603050405020304" pitchFamily="18" charset="0"/>
                <a:cs typeface="Courier New" panose="02070309020205020404" pitchFamily="49" charset="0"/>
              </a:rPr>
              <a:t>SELECT name format = $32. length = 32</a:t>
            </a:r>
          </a:p>
          <a:p>
            <a:pPr marL="0" marR="0" indent="0">
              <a:spcBef>
                <a:spcPts val="0"/>
              </a:spcBef>
              <a:spcAft>
                <a:spcPts val="0"/>
              </a:spcAft>
              <a:buNone/>
            </a:pPr>
            <a:r>
              <a:rPr lang="en-US" sz="2400" dirty="0">
                <a:effectLst/>
                <a:latin typeface="Courier New" panose="02070309020205020404" pitchFamily="49" charset="0"/>
                <a:ea typeface="Times New Roman" panose="02020603050405020304" pitchFamily="18" charset="0"/>
                <a:cs typeface="Courier New" panose="02070309020205020404" pitchFamily="49" charset="0"/>
              </a:rPr>
              <a:t>, type format = $4. length = 4</a:t>
            </a:r>
          </a:p>
          <a:p>
            <a:pPr marL="0" marR="0" indent="0">
              <a:spcBef>
                <a:spcPts val="0"/>
              </a:spcBef>
              <a:spcAft>
                <a:spcPts val="0"/>
              </a:spcAft>
              <a:buNone/>
            </a:pPr>
            <a:r>
              <a:rPr lang="en-US" sz="2400" dirty="0">
                <a:effectLst/>
                <a:latin typeface="Courier New" panose="02070309020205020404" pitchFamily="49" charset="0"/>
                <a:ea typeface="Times New Roman" panose="02020603050405020304" pitchFamily="18" charset="0"/>
                <a:cs typeface="Courier New" panose="02070309020205020404" pitchFamily="49" charset="0"/>
              </a:rPr>
              <a:t>, length format= 8. length = 8</a:t>
            </a:r>
          </a:p>
          <a:p>
            <a:pPr marL="0" marR="0" indent="0">
              <a:spcBef>
                <a:spcPts val="0"/>
              </a:spcBef>
              <a:spcAft>
                <a:spcPts val="0"/>
              </a:spcAft>
              <a:buNone/>
            </a:pPr>
            <a:r>
              <a:rPr lang="en-US" sz="2400" dirty="0">
                <a:effectLst/>
                <a:latin typeface="Courier New" panose="02070309020205020404" pitchFamily="49" charset="0"/>
                <a:ea typeface="Times New Roman" panose="02020603050405020304" pitchFamily="18" charset="0"/>
                <a:cs typeface="Courier New" panose="02070309020205020404" pitchFamily="49" charset="0"/>
              </a:rPr>
              <a:t>, label format = $250. length = 250</a:t>
            </a:r>
          </a:p>
          <a:p>
            <a:pPr marL="0" marR="0" indent="0">
              <a:spcBef>
                <a:spcPts val="0"/>
              </a:spcBef>
              <a:spcAft>
                <a:spcPts val="0"/>
              </a:spcAft>
              <a:buNone/>
            </a:pPr>
            <a:r>
              <a:rPr lang="en-US" sz="240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2400" dirty="0" err="1">
                <a:effectLst/>
                <a:latin typeface="Courier New" panose="02070309020205020404" pitchFamily="49" charset="0"/>
                <a:ea typeface="Times New Roman" panose="02020603050405020304" pitchFamily="18" charset="0"/>
                <a:cs typeface="Courier New" panose="02070309020205020404" pitchFamily="49" charset="0"/>
              </a:rPr>
              <a:t>varnum</a:t>
            </a:r>
            <a:r>
              <a:rPr lang="en-US" sz="2400" dirty="0">
                <a:effectLst/>
                <a:latin typeface="Courier New" panose="02070309020205020404" pitchFamily="49" charset="0"/>
                <a:ea typeface="Times New Roman" panose="02020603050405020304" pitchFamily="18" charset="0"/>
                <a:cs typeface="Courier New" panose="02070309020205020404" pitchFamily="49" charset="0"/>
              </a:rPr>
              <a:t> format =8. length = 8</a:t>
            </a:r>
          </a:p>
          <a:p>
            <a:pPr marL="0" marR="0" indent="0">
              <a:spcBef>
                <a:spcPts val="0"/>
              </a:spcBef>
              <a:spcAft>
                <a:spcPts val="0"/>
              </a:spcAft>
              <a:buNone/>
            </a:pPr>
            <a:r>
              <a:rPr lang="en-US" sz="2400" dirty="0">
                <a:effectLst/>
                <a:latin typeface="Courier New" panose="02070309020205020404" pitchFamily="49" charset="0"/>
                <a:ea typeface="Times New Roman" panose="02020603050405020304" pitchFamily="18" charset="0"/>
                <a:cs typeface="Courier New" panose="02070309020205020404" pitchFamily="49" charset="0"/>
              </a:rPr>
              <a:t>FROM DICTIONARY.COLUMNS</a:t>
            </a:r>
          </a:p>
          <a:p>
            <a:pPr marL="0" marR="0" indent="0">
              <a:spcBef>
                <a:spcPts val="0"/>
              </a:spcBef>
              <a:spcAft>
                <a:spcPts val="0"/>
              </a:spcAft>
              <a:buNone/>
            </a:pPr>
            <a:r>
              <a:rPr lang="en-US" sz="2400" dirty="0">
                <a:effectLst/>
                <a:latin typeface="Courier New" panose="02070309020205020404" pitchFamily="49" charset="0"/>
                <a:ea typeface="Times New Roman" panose="02020603050405020304" pitchFamily="18" charset="0"/>
                <a:cs typeface="Courier New" panose="02070309020205020404" pitchFamily="49" charset="0"/>
              </a:rPr>
              <a:t>WHERE libname="INLIB" and </a:t>
            </a:r>
            <a:r>
              <a:rPr lang="en-US" sz="2400" dirty="0" err="1">
                <a:effectLst/>
                <a:latin typeface="Courier New" panose="02070309020205020404" pitchFamily="49" charset="0"/>
                <a:ea typeface="Times New Roman" panose="02020603050405020304" pitchFamily="18" charset="0"/>
                <a:cs typeface="Courier New" panose="02070309020205020404" pitchFamily="49" charset="0"/>
              </a:rPr>
              <a:t>memname</a:t>
            </a:r>
            <a:r>
              <a:rPr lang="en-US" sz="2400" dirty="0">
                <a:effectLst/>
                <a:latin typeface="Courier New" panose="02070309020205020404" pitchFamily="49" charset="0"/>
                <a:ea typeface="Times New Roman" panose="02020603050405020304" pitchFamily="18" charset="0"/>
                <a:cs typeface="Courier New" panose="02070309020205020404" pitchFamily="49" charset="0"/>
              </a:rPr>
              <a:t>=</a:t>
            </a:r>
            <a:r>
              <a:rPr lang="en-US" sz="2400" dirty="0" err="1">
                <a:effectLst/>
                <a:latin typeface="Courier New" panose="02070309020205020404" pitchFamily="49" charset="0"/>
                <a:ea typeface="Times New Roman" panose="02020603050405020304" pitchFamily="18" charset="0"/>
                <a:cs typeface="Courier New" panose="02070309020205020404" pitchFamily="49" charset="0"/>
              </a:rPr>
              <a:t>upcase</a:t>
            </a:r>
            <a:r>
              <a:rPr lang="en-US" sz="2400" dirty="0">
                <a:effectLst/>
                <a:latin typeface="Courier New" panose="02070309020205020404" pitchFamily="49" charset="0"/>
                <a:ea typeface="Times New Roman" panose="02020603050405020304" pitchFamily="18" charset="0"/>
                <a:cs typeface="Courier New" panose="02070309020205020404" pitchFamily="49" charset="0"/>
              </a:rPr>
              <a:t>("&amp;</a:t>
            </a:r>
            <a:r>
              <a:rPr lang="en-US" sz="2400" dirty="0" err="1">
                <a:effectLst/>
                <a:latin typeface="Courier New" panose="02070309020205020404" pitchFamily="49" charset="0"/>
                <a:ea typeface="Times New Roman" panose="02020603050405020304" pitchFamily="18" charset="0"/>
                <a:cs typeface="Courier New" panose="02070309020205020404" pitchFamily="49" charset="0"/>
              </a:rPr>
              <a:t>infi</a:t>
            </a:r>
            <a:r>
              <a:rPr lang="en-US" sz="2400" dirty="0">
                <a:effectLst/>
                <a:latin typeface="Courier New" panose="02070309020205020404" pitchFamily="49" charset="0"/>
                <a:ea typeface="Times New Roman" panose="02020603050405020304" pitchFamily="18" charset="0"/>
                <a:cs typeface="Courier New" panose="02070309020205020404" pitchFamily="49" charset="0"/>
              </a:rPr>
              <a:t>.");</a:t>
            </a:r>
          </a:p>
          <a:p>
            <a:pPr marL="0" marR="0" indent="0">
              <a:spcBef>
                <a:spcPts val="0"/>
              </a:spcBef>
              <a:spcAft>
                <a:spcPts val="0"/>
              </a:spcAft>
              <a:buNone/>
            </a:pPr>
            <a:r>
              <a:rPr lang="en-US" sz="2400" dirty="0">
                <a:effectLst/>
                <a:latin typeface="Courier New" panose="02070309020205020404" pitchFamily="49" charset="0"/>
                <a:ea typeface="Times New Roman" panose="02020603050405020304" pitchFamily="18" charset="0"/>
                <a:cs typeface="Courier New" panose="02070309020205020404" pitchFamily="49" charset="0"/>
              </a:rPr>
              <a:t>QUIT;</a:t>
            </a:r>
          </a:p>
          <a:p>
            <a:pPr marL="0" marR="0" indent="0">
              <a:spcBef>
                <a:spcPts val="0"/>
              </a:spcBef>
              <a:spcAft>
                <a:spcPts val="0"/>
              </a:spcAft>
              <a:buNone/>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0995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LESS IS MORE</a:t>
            </a:r>
          </a:p>
        </p:txBody>
      </p:sp>
      <p:sp>
        <p:nvSpPr>
          <p:cNvPr id="3" name="Content Placeholder 2"/>
          <p:cNvSpPr>
            <a:spLocks noGrp="1"/>
          </p:cNvSpPr>
          <p:nvPr>
            <p:ph idx="1"/>
          </p:nvPr>
        </p:nvSpPr>
        <p:spPr>
          <a:xfrm>
            <a:off x="914400" y="1371600"/>
            <a:ext cx="8229600" cy="4525963"/>
          </a:xfrm>
        </p:spPr>
        <p:txBody>
          <a:bodyPr>
            <a:normAutofit fontScale="92500" lnSpcReduction="10000"/>
          </a:bodyPr>
          <a:lstStyle/>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proc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freq</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data=</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conts_p</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tables type /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noprint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out=</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max_type</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(keep=type count);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run;</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data _null_;</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set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max_type</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if type='char' then do;</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ccount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=put(count,z4.);</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CALL SYMPUTX("</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cmax</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ccount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end;</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if type='num' then do;</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ncount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=put(count,z4.);</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CALL SYMPUTX("</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nmax</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ncount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end;</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run;</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a:spcBef>
                <a:spcPts val="0"/>
              </a:spcBef>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3110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LESS IS MORE</a:t>
            </a:r>
          </a:p>
        </p:txBody>
      </p:sp>
      <p:sp>
        <p:nvSpPr>
          <p:cNvPr id="3" name="Content Placeholder 2"/>
          <p:cNvSpPr>
            <a:spLocks noGrp="1"/>
          </p:cNvSpPr>
          <p:nvPr>
            <p:ph idx="1"/>
          </p:nvPr>
        </p:nvSpPr>
        <p:spPr>
          <a:xfrm>
            <a:off x="914400" y="1371600"/>
            <a:ext cx="8229600" cy="4525963"/>
          </a:xfrm>
        </p:spPr>
        <p:txBody>
          <a:bodyPr>
            <a:normAutofit/>
          </a:bodyPr>
          <a:lstStyle/>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proc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sql</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noprint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select name format = $32. length = 32 into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clist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separated by '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from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conts_p</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where type='char';</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quit;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proc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sql</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noprint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select name format = $32. length = 32 into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nlist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separated by '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from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conts_p</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where type='num';</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quit;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27365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LESS IS MORE</a:t>
            </a:r>
          </a:p>
        </p:txBody>
      </p:sp>
      <p:sp>
        <p:nvSpPr>
          <p:cNvPr id="3" name="Content Placeholder 2"/>
          <p:cNvSpPr>
            <a:spLocks noGrp="1"/>
          </p:cNvSpPr>
          <p:nvPr>
            <p:ph idx="1"/>
          </p:nvPr>
        </p:nvSpPr>
        <p:spPr>
          <a:xfrm>
            <a:off x="914400" y="1371600"/>
            <a:ext cx="8229600" cy="4525963"/>
          </a:xfrm>
        </p:spPr>
        <p:txBody>
          <a:bodyPr>
            <a:normAutofit/>
          </a:bodyPr>
          <a:lstStyle/>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proc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sql</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noprint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select name format = $32. length = 32 into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clist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separated by '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from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conts_p</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where type='char';</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quit;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proc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sql</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noprint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select name format = $32. length = 32 into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nlist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separated by '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from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conts_p</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where type='num';</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quit;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0113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LESS IS MORE</a:t>
            </a:r>
          </a:p>
        </p:txBody>
      </p:sp>
      <p:sp>
        <p:nvSpPr>
          <p:cNvPr id="3" name="Content Placeholder 2"/>
          <p:cNvSpPr>
            <a:spLocks noGrp="1"/>
          </p:cNvSpPr>
          <p:nvPr>
            <p:ph idx="1"/>
          </p:nvPr>
        </p:nvSpPr>
        <p:spPr>
          <a:xfrm>
            <a:off x="914400" y="1371600"/>
            <a:ext cx="8229600" cy="4525963"/>
          </a:xfrm>
        </p:spPr>
        <p:txBody>
          <a:bodyPr>
            <a:normAutofit fontScale="70000" lnSpcReduction="20000"/>
          </a:bodyPr>
          <a:lstStyle/>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data temp;</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set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inlib</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.&amp;</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infi</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array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clist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 &amp;</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clist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array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cton</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 cvar0001 -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cvar&amp;cmax</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array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nlist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 &amp;</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nlist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array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nton</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 nvar0001 -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nvar&amp;nmax</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pt-PT" sz="1800" dirty="0" err="1">
                <a:effectLst/>
                <a:latin typeface="Courier New" panose="02070309020205020404" pitchFamily="49" charset="0"/>
                <a:ea typeface="Times New Roman" panose="02020603050405020304" pitchFamily="18" charset="0"/>
                <a:cs typeface="Times New Roman" panose="02020603050405020304" pitchFamily="18" charset="0"/>
              </a:rPr>
              <a:t>tempc</a:t>
            </a:r>
            <a:r>
              <a:rPr lang="pt-PT"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pt-PT"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pt-PT" sz="1800" dirty="0" err="1">
                <a:effectLst/>
                <a:latin typeface="Courier New" panose="02070309020205020404" pitchFamily="49" charset="0"/>
                <a:ea typeface="Times New Roman" panose="02020603050405020304" pitchFamily="18" charset="0"/>
                <a:cs typeface="Times New Roman" panose="02020603050405020304" pitchFamily="18" charset="0"/>
              </a:rPr>
              <a:t>tempn</a:t>
            </a:r>
            <a:r>
              <a:rPr lang="pt-PT"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pt-PT"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pt-PT" sz="1800" dirty="0">
                <a:effectLst/>
                <a:latin typeface="Courier New" panose="02070309020205020404" pitchFamily="49" charset="0"/>
                <a:ea typeface="Times New Roman" panose="02020603050405020304" pitchFamily="18" charset="0"/>
                <a:cs typeface="Times New Roman" panose="02020603050405020304" pitchFamily="18" charset="0"/>
              </a:rPr>
              <a:t>    do i=1 to </a:t>
            </a:r>
            <a:r>
              <a:rPr lang="pt-PT" sz="1800" dirty="0" err="1">
                <a:effectLst/>
                <a:latin typeface="Courier New" panose="02070309020205020404" pitchFamily="49" charset="0"/>
                <a:ea typeface="Times New Roman" panose="02020603050405020304" pitchFamily="18" charset="0"/>
                <a:cs typeface="Times New Roman" panose="02020603050405020304" pitchFamily="18" charset="0"/>
              </a:rPr>
              <a:t>dim</a:t>
            </a:r>
            <a:r>
              <a:rPr lang="pt-PT" sz="1800" dirty="0">
                <a:effectLst/>
                <a:latin typeface="Courier New" panose="02070309020205020404" pitchFamily="49" charset="0"/>
                <a:ea typeface="Times New Roman" panose="02020603050405020304" pitchFamily="18" charset="0"/>
                <a:cs typeface="Times New Roman" panose="02020603050405020304" pitchFamily="18" charset="0"/>
              </a:rPr>
              <a:t>(</a:t>
            </a:r>
            <a:r>
              <a:rPr lang="pt-PT" sz="1800" dirty="0" err="1">
                <a:effectLst/>
                <a:latin typeface="Courier New" panose="02070309020205020404" pitchFamily="49" charset="0"/>
                <a:ea typeface="Times New Roman" panose="02020603050405020304" pitchFamily="18" charset="0"/>
                <a:cs typeface="Times New Roman" panose="02020603050405020304" pitchFamily="18" charset="0"/>
              </a:rPr>
              <a:t>clist</a:t>
            </a:r>
            <a:r>
              <a:rPr lang="pt-PT"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pt-PT"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tempc</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=missing(</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clist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(i));</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tempc</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=0 then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cton</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(i)=1;</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else if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tempc</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=1 then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cton</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(i)=.;</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end;</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do j=1 to dim(</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nlist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tempn</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=missing(</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nlist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(j));</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tempn</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=0 then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nton</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(j)=1;</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else if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tempn</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=1 then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nton</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(j)=.;</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end;</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drop i j;</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run;</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79522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LESS IS MORE</a:t>
            </a:r>
          </a:p>
        </p:txBody>
      </p:sp>
      <p:sp>
        <p:nvSpPr>
          <p:cNvPr id="3" name="Content Placeholder 2"/>
          <p:cNvSpPr>
            <a:spLocks noGrp="1"/>
          </p:cNvSpPr>
          <p:nvPr>
            <p:ph idx="1"/>
          </p:nvPr>
        </p:nvSpPr>
        <p:spPr>
          <a:xfrm>
            <a:off x="914400" y="1371600"/>
            <a:ext cx="8229600" cy="4525963"/>
          </a:xfrm>
        </p:spPr>
        <p:txBody>
          <a:bodyPr>
            <a:normAutofit fontScale="92500" lnSpcReduction="10000"/>
          </a:bodyPr>
          <a:lstStyle/>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data temp;</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set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inlib</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.&amp;</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infi</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array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clist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 &amp;</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clist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array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cton</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 cvar0001 -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cvar&amp;cmax</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array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nlist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 &amp;</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nlist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array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nton</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 nvar0001 -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nvar&amp;nmax</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pt-PT" sz="1800" dirty="0" err="1">
                <a:effectLst/>
                <a:latin typeface="Courier New" panose="02070309020205020404" pitchFamily="49" charset="0"/>
                <a:ea typeface="Times New Roman" panose="02020603050405020304" pitchFamily="18" charset="0"/>
                <a:cs typeface="Times New Roman" panose="02020603050405020304" pitchFamily="18" charset="0"/>
              </a:rPr>
              <a:t>tempc</a:t>
            </a:r>
            <a:r>
              <a:rPr lang="pt-PT"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pt-PT"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pt-PT" sz="1800" dirty="0" err="1">
                <a:effectLst/>
                <a:latin typeface="Courier New" panose="02070309020205020404" pitchFamily="49" charset="0"/>
                <a:ea typeface="Times New Roman" panose="02020603050405020304" pitchFamily="18" charset="0"/>
                <a:cs typeface="Times New Roman" panose="02020603050405020304" pitchFamily="18" charset="0"/>
              </a:rPr>
              <a:t>tempn</a:t>
            </a:r>
            <a:r>
              <a:rPr lang="pt-PT"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pt-PT" sz="1800" dirty="0">
                <a:effectLst/>
                <a:latin typeface="Courier New" panose="02070309020205020404" pitchFamily="49" charset="0"/>
                <a:ea typeface="Times New Roman" panose="02020603050405020304" pitchFamily="18" charset="0"/>
                <a:cs typeface="Times New Roman" panose="02020603050405020304" pitchFamily="18" charset="0"/>
              </a:rPr>
              <a:t>    do i=1 to </a:t>
            </a:r>
            <a:r>
              <a:rPr lang="pt-PT" sz="1800" dirty="0" err="1">
                <a:effectLst/>
                <a:latin typeface="Courier New" panose="02070309020205020404" pitchFamily="49" charset="0"/>
                <a:ea typeface="Times New Roman" panose="02020603050405020304" pitchFamily="18" charset="0"/>
                <a:cs typeface="Times New Roman" panose="02020603050405020304" pitchFamily="18" charset="0"/>
              </a:rPr>
              <a:t>dim</a:t>
            </a:r>
            <a:r>
              <a:rPr lang="pt-PT" sz="1800" dirty="0">
                <a:effectLst/>
                <a:latin typeface="Courier New" panose="02070309020205020404" pitchFamily="49" charset="0"/>
                <a:ea typeface="Times New Roman" panose="02020603050405020304" pitchFamily="18" charset="0"/>
                <a:cs typeface="Times New Roman" panose="02020603050405020304" pitchFamily="18" charset="0"/>
              </a:rPr>
              <a:t>(</a:t>
            </a:r>
            <a:r>
              <a:rPr lang="pt-PT" sz="1800" dirty="0" err="1">
                <a:effectLst/>
                <a:latin typeface="Courier New" panose="02070309020205020404" pitchFamily="49" charset="0"/>
                <a:ea typeface="Times New Roman" panose="02020603050405020304" pitchFamily="18" charset="0"/>
                <a:cs typeface="Times New Roman" panose="02020603050405020304" pitchFamily="18" charset="0"/>
              </a:rPr>
              <a:t>clist</a:t>
            </a:r>
            <a:r>
              <a:rPr lang="pt-PT"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pt-PT"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tempc</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=missing(</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clist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(i));</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tempc</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=0 then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cton</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(i)=1;</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else if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tempc</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=1 then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cton</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(i)=.;</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end;</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do j=1 to dim(</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nlist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tempn</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=missing(</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nlist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(j));</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tempn</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=0 then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nton</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(j)=1;</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else if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tempn</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=1 then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nton</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(j)=.;</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end;    drop i j;</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run;</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286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914400" y="1447799"/>
            <a:ext cx="7772400" cy="3886201"/>
          </a:xfrm>
        </p:spPr>
        <p:txBody>
          <a:bodyPr>
            <a:normAutofit fontScale="85000" lnSpcReduction="10000"/>
          </a:bodyPr>
          <a:lstStyle/>
          <a:p>
            <a:r>
              <a:rPr lang="en-US" sz="2800" dirty="0">
                <a:effectLst/>
                <a:latin typeface="Arial" panose="020B0604020202020204" pitchFamily="34" charset="0"/>
                <a:ea typeface="Times New Roman" panose="02020603050405020304" pitchFamily="18" charset="0"/>
                <a:cs typeface="Arial" panose="020B0604020202020204" pitchFamily="34" charset="0"/>
              </a:rPr>
              <a:t>Introduction</a:t>
            </a:r>
          </a:p>
          <a:p>
            <a:r>
              <a:rPr lang="en-US" sz="2800" dirty="0">
                <a:effectLst/>
                <a:latin typeface="Arial" panose="020B0604020202020204" pitchFamily="34" charset="0"/>
                <a:ea typeface="Times New Roman" panose="02020603050405020304" pitchFamily="18" charset="0"/>
                <a:cs typeface="Arial" panose="020B0604020202020204" pitchFamily="34" charset="0"/>
              </a:rPr>
              <a:t>The importance of </a:t>
            </a:r>
            <a:r>
              <a:rPr lang="en-US" dirty="0">
                <a:latin typeface="Arial" panose="020B0604020202020204" pitchFamily="34" charset="0"/>
                <a:ea typeface="Times New Roman" panose="02020603050405020304" pitchFamily="18" charset="0"/>
                <a:cs typeface="Arial" panose="020B0604020202020204" pitchFamily="34" charset="0"/>
              </a:rPr>
              <a:t>missing data</a:t>
            </a:r>
          </a:p>
          <a:p>
            <a:r>
              <a:rPr lang="en-US" sz="2800" dirty="0">
                <a:effectLst/>
                <a:latin typeface="Arial" panose="020B0604020202020204" pitchFamily="34" charset="0"/>
                <a:ea typeface="Times New Roman" panose="02020603050405020304" pitchFamily="18" charset="0"/>
                <a:cs typeface="Arial" panose="020B0604020202020204" pitchFamily="34" charset="0"/>
              </a:rPr>
              <a:t>Preparing to Analyze Missing Values</a:t>
            </a:r>
          </a:p>
          <a:p>
            <a:pPr lvl="1"/>
            <a:r>
              <a:rPr lang="en-US" dirty="0">
                <a:effectLst/>
                <a:latin typeface="Arial" panose="020B0604020202020204" pitchFamily="34" charset="0"/>
                <a:ea typeface="Times New Roman" panose="02020603050405020304" pitchFamily="18" charset="0"/>
                <a:cs typeface="Arial" panose="020B0604020202020204" pitchFamily="34" charset="0"/>
              </a:rPr>
              <a:t>Special Missing Values</a:t>
            </a:r>
          </a:p>
          <a:p>
            <a:pPr lvl="1"/>
            <a:r>
              <a:rPr lang="en-US" dirty="0">
                <a:effectLst/>
                <a:latin typeface="Arial" panose="020B0604020202020204" pitchFamily="34" charset="0"/>
                <a:ea typeface="Times New Roman" panose="02020603050405020304" pitchFamily="18" charset="0"/>
                <a:cs typeface="Arial" panose="020B0604020202020204" pitchFamily="34" charset="0"/>
              </a:rPr>
              <a:t>Missing Functions</a:t>
            </a:r>
          </a:p>
          <a:p>
            <a:r>
              <a:rPr lang="en-US" sz="2800" dirty="0">
                <a:effectLst/>
                <a:latin typeface="Arial" panose="020B0604020202020204" pitchFamily="34" charset="0"/>
                <a:ea typeface="Times New Roman" panose="02020603050405020304" pitchFamily="18" charset="0"/>
                <a:cs typeface="Arial" panose="020B0604020202020204" pitchFamily="34" charset="0"/>
              </a:rPr>
              <a:t>PROC FREQ, ODS </a:t>
            </a:r>
            <a:r>
              <a:rPr lang="en-US" dirty="0">
                <a:latin typeface="Arial" panose="020B0604020202020204" pitchFamily="34" charset="0"/>
                <a:ea typeface="Times New Roman" panose="02020603050405020304" pitchFamily="18" charset="0"/>
                <a:cs typeface="Arial" panose="020B0604020202020204" pitchFamily="34" charset="0"/>
              </a:rPr>
              <a:t>Output Objects, &amp; NLEVELS</a:t>
            </a:r>
          </a:p>
          <a:p>
            <a:r>
              <a:rPr lang="en-US" sz="2800" dirty="0">
                <a:effectLst/>
                <a:latin typeface="Arial" panose="020B0604020202020204" pitchFamily="34" charset="0"/>
                <a:ea typeface="Times New Roman" panose="02020603050405020304" pitchFamily="18" charset="0"/>
                <a:cs typeface="Arial" panose="020B0604020202020204" pitchFamily="34" charset="0"/>
              </a:rPr>
              <a:t>Arrays, NOBS, and PROC UNIVARIATE OUTTABLE</a:t>
            </a:r>
          </a:p>
          <a:p>
            <a:r>
              <a:rPr lang="en-US" sz="2800" dirty="0">
                <a:effectLst/>
                <a:latin typeface="Arial" panose="020B0604020202020204" pitchFamily="34" charset="0"/>
                <a:ea typeface="Times New Roman" panose="02020603050405020304" pitchFamily="18" charset="0"/>
                <a:cs typeface="Arial" panose="020B0604020202020204" pitchFamily="34" charset="0"/>
              </a:rPr>
              <a:t>Assembling the Missing Piece(s)</a:t>
            </a:r>
          </a:p>
          <a:p>
            <a:r>
              <a:rPr lang="en-US" dirty="0">
                <a:latin typeface="Arial" panose="020B0604020202020204" pitchFamily="34" charset="0"/>
                <a:cs typeface="Arial" panose="020B0604020202020204" pitchFamily="34" charset="0"/>
              </a:rPr>
              <a:t>Conclusion</a:t>
            </a:r>
            <a:endParaRPr lang="en-US" dirty="0"/>
          </a:p>
          <a:p>
            <a:pPr lvl="1"/>
            <a:endParaRPr lang="en-US" dirty="0"/>
          </a:p>
        </p:txBody>
      </p:sp>
    </p:spTree>
    <p:extLst>
      <p:ext uri="{BB962C8B-B14F-4D97-AF65-F5344CB8AC3E}">
        <p14:creationId xmlns:p14="http://schemas.microsoft.com/office/powerpoint/2010/main" val="15570730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LESS IS MORE</a:t>
            </a:r>
          </a:p>
        </p:txBody>
      </p:sp>
      <p:pic>
        <p:nvPicPr>
          <p:cNvPr id="6" name="Picture 5" descr="A screenshot of a computer&#10;&#10;Description automatically generated">
            <a:extLst>
              <a:ext uri="{FF2B5EF4-FFF2-40B4-BE49-F238E27FC236}">
                <a16:creationId xmlns:a16="http://schemas.microsoft.com/office/drawing/2014/main" id="{75C3713E-DA00-58D8-E3F7-AF3DE38211AE}"/>
              </a:ext>
            </a:extLst>
          </p:cNvPr>
          <p:cNvPicPr>
            <a:picLocks noChangeAspect="1"/>
          </p:cNvPicPr>
          <p:nvPr/>
        </p:nvPicPr>
        <p:blipFill rotWithShape="1">
          <a:blip r:embed="rId3"/>
          <a:srcRect t="39959"/>
          <a:stretch/>
        </p:blipFill>
        <p:spPr bwMode="auto">
          <a:xfrm>
            <a:off x="1219200" y="1474787"/>
            <a:ext cx="7179704" cy="22129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92017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marL="0" marR="0" indent="0">
              <a:spcBef>
                <a:spcPts val="0"/>
              </a:spcBef>
              <a:spcAft>
                <a:spcPts val="600"/>
              </a:spcAft>
              <a:buNone/>
            </a:pPr>
            <a:r>
              <a:rPr lang="en-US" sz="2400" dirty="0">
                <a:effectLst/>
                <a:latin typeface="Arial" panose="020B0604020202020204" pitchFamily="34" charset="0"/>
                <a:ea typeface="Times New Roman" panose="02020603050405020304" pitchFamily="18" charset="0"/>
                <a:cs typeface="Times New Roman" panose="02020603050405020304" pitchFamily="18" charset="0"/>
              </a:rPr>
              <a:t>PROC FREQ with the NLEVELS option can provide an excellent broad stroke report on missingness in your data sets. PROC REPORT can generate a traffic-lighted report based on the number of total levels on each individual variable in the data set. Macro coding, the missing function, and PROC UNIVARIATE can produce a simple but effective table of presence and absence for an unlimited number of variables without user intervention. We have found the Missing(ness) Piece!</a:t>
            </a:r>
          </a:p>
          <a:p>
            <a:pPr marL="0" indent="0">
              <a:buNone/>
            </a:pPr>
            <a:endParaRPr lang="en-US" dirty="0"/>
          </a:p>
        </p:txBody>
      </p:sp>
    </p:spTree>
    <p:extLst>
      <p:ext uri="{BB962C8B-B14F-4D97-AF65-F5344CB8AC3E}">
        <p14:creationId xmlns:p14="http://schemas.microsoft.com/office/powerpoint/2010/main" val="2474880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medium confidence">
            <a:extLst>
              <a:ext uri="{FF2B5EF4-FFF2-40B4-BE49-F238E27FC236}">
                <a16:creationId xmlns:a16="http://schemas.microsoft.com/office/drawing/2014/main" id="{7B1E50C5-99C6-61C1-E2D9-AEFBC1E8AA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435" y="609600"/>
            <a:ext cx="8223565" cy="5334000"/>
          </a:xfrm>
          <a:prstGeom prst="rect">
            <a:avLst/>
          </a:prstGeom>
        </p:spPr>
      </p:pic>
      <p:sp>
        <p:nvSpPr>
          <p:cNvPr id="4" name="Title 3">
            <a:extLst>
              <a:ext uri="{FF2B5EF4-FFF2-40B4-BE49-F238E27FC236}">
                <a16:creationId xmlns:a16="http://schemas.microsoft.com/office/drawing/2014/main" id="{23C6862A-04B1-497B-9D75-A70167389BAB}"/>
              </a:ext>
            </a:extLst>
          </p:cNvPr>
          <p:cNvSpPr>
            <a:spLocks noGrp="1"/>
          </p:cNvSpPr>
          <p:nvPr>
            <p:ph type="title"/>
          </p:nvPr>
        </p:nvSpPr>
        <p:spPr>
          <a:xfrm>
            <a:off x="914400" y="640492"/>
            <a:ext cx="7309165" cy="944562"/>
          </a:xfrm>
        </p:spPr>
        <p:txBody>
          <a:bodyPr/>
          <a:lstStyle/>
          <a:p>
            <a:pPr algn="ctr"/>
            <a:r>
              <a:rPr lang="en-US" dirty="0"/>
              <a:t>Contact Information</a:t>
            </a:r>
          </a:p>
        </p:txBody>
      </p:sp>
      <p:sp>
        <p:nvSpPr>
          <p:cNvPr id="7" name="Title 3">
            <a:extLst>
              <a:ext uri="{FF2B5EF4-FFF2-40B4-BE49-F238E27FC236}">
                <a16:creationId xmlns:a16="http://schemas.microsoft.com/office/drawing/2014/main" id="{CD34E1C0-6F91-B14B-C5D2-5E963BDBB962}"/>
              </a:ext>
            </a:extLst>
          </p:cNvPr>
          <p:cNvSpPr txBox="1">
            <a:spLocks/>
          </p:cNvSpPr>
          <p:nvPr/>
        </p:nvSpPr>
        <p:spPr>
          <a:xfrm>
            <a:off x="914399" y="4618038"/>
            <a:ext cx="7309165" cy="1173162"/>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sz="4000" kern="1200" cap="small" baseline="0">
                <a:solidFill>
                  <a:schemeClr val="tx1"/>
                </a:solidFill>
                <a:latin typeface="+mj-lt"/>
                <a:ea typeface="+mj-ea"/>
                <a:cs typeface="+mj-cs"/>
              </a:defRPr>
            </a:lvl1pPr>
          </a:lstStyle>
          <a:p>
            <a:pPr algn="ctr"/>
            <a:r>
              <a:rPr lang="en-US" dirty="0"/>
              <a:t>Louise S. Hadden</a:t>
            </a:r>
          </a:p>
          <a:p>
            <a:pPr algn="ctr"/>
            <a:r>
              <a:rPr lang="en-US" dirty="0"/>
              <a:t>Girlwiththesastattoo@gmail.com</a:t>
            </a:r>
          </a:p>
        </p:txBody>
      </p:sp>
      <p:pic>
        <p:nvPicPr>
          <p:cNvPr id="3" name="Picture 2" descr="A qr code with a few squares&#10;&#10;Description automatically generated">
            <a:extLst>
              <a:ext uri="{FF2B5EF4-FFF2-40B4-BE49-F238E27FC236}">
                <a16:creationId xmlns:a16="http://schemas.microsoft.com/office/drawing/2014/main" id="{83CF88BE-397E-0BC5-5FAC-130973C4A4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2400" y="1531508"/>
            <a:ext cx="1570038" cy="1570038"/>
          </a:xfrm>
          <a:prstGeom prst="rect">
            <a:avLst/>
          </a:prstGeom>
        </p:spPr>
      </p:pic>
    </p:spTree>
    <p:extLst>
      <p:ext uri="{BB962C8B-B14F-4D97-AF65-F5344CB8AC3E}">
        <p14:creationId xmlns:p14="http://schemas.microsoft.com/office/powerpoint/2010/main" val="473229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914400" y="1371600"/>
            <a:ext cx="8229600" cy="4525963"/>
          </a:xfrm>
        </p:spPr>
        <p:txBody>
          <a:bodyPr>
            <a:normAutofit/>
          </a:bodyPr>
          <a:lstStyle/>
          <a:p>
            <a:r>
              <a:rPr lang="en-US" sz="2800" dirty="0">
                <a:effectLst/>
                <a:latin typeface="Arial" panose="020B0604020202020204" pitchFamily="34" charset="0"/>
                <a:ea typeface="Times New Roman" panose="02020603050405020304" pitchFamily="18" charset="0"/>
                <a:cs typeface="Arial" panose="020B0604020202020204" pitchFamily="34" charset="0"/>
              </a:rPr>
              <a:t>Reporting on missing and/or non-response data is vitally important, especially when working with survey, lab, and medical record data. </a:t>
            </a:r>
          </a:p>
          <a:p>
            <a:r>
              <a:rPr lang="en-US" sz="2800" dirty="0">
                <a:effectLst/>
                <a:latin typeface="Arial" panose="020B0604020202020204" pitchFamily="34" charset="0"/>
                <a:ea typeface="Times New Roman" panose="02020603050405020304" pitchFamily="18" charset="0"/>
                <a:cs typeface="Arial" panose="020B0604020202020204" pitchFamily="34" charset="0"/>
              </a:rPr>
              <a:t>If you want a quick initial look at data files for problem areas, there are some quick and efficient techniques available to you</a:t>
            </a:r>
          </a:p>
          <a:p>
            <a:r>
              <a:rPr lang="en-US" sz="2800" dirty="0">
                <a:effectLst/>
                <a:latin typeface="Arial" panose="020B0604020202020204" pitchFamily="34" charset="0"/>
                <a:ea typeface="Times New Roman" panose="02020603050405020304" pitchFamily="18" charset="0"/>
                <a:cs typeface="Arial" panose="020B0604020202020204" pitchFamily="34" charset="0"/>
              </a:rPr>
              <a:t>PROC FREQ NLEVELS and PROC UNIVARIATE OUTTABLE will help you find your missing(ness) piece</a:t>
            </a:r>
            <a:endParaRPr lang="en-US" dirty="0"/>
          </a:p>
          <a:p>
            <a:pPr lvl="1"/>
            <a:endParaRPr lang="en-US" dirty="0"/>
          </a:p>
        </p:txBody>
      </p:sp>
    </p:spTree>
    <p:extLst>
      <p:ext uri="{BB962C8B-B14F-4D97-AF65-F5344CB8AC3E}">
        <p14:creationId xmlns:p14="http://schemas.microsoft.com/office/powerpoint/2010/main" val="670916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914400" y="1371600"/>
            <a:ext cx="8229600" cy="4525963"/>
          </a:xfrm>
        </p:spPr>
        <p:txBody>
          <a:bodyPr>
            <a:normAutofit/>
          </a:bodyPr>
          <a:lstStyle/>
          <a:p>
            <a:r>
              <a:rPr lang="en-US" sz="2800" dirty="0">
                <a:effectLst/>
                <a:latin typeface="Arial" panose="020B0604020202020204" pitchFamily="34" charset="0"/>
                <a:ea typeface="Times New Roman" panose="02020603050405020304" pitchFamily="18" charset="0"/>
                <a:cs typeface="Arial" panose="020B0604020202020204" pitchFamily="34" charset="0"/>
              </a:rPr>
              <a:t>Myriad ways to determine if you have missing data: PROC FREQ, PROC MEANS, PROC SUMMARY, PROC UNIVARIATE, etc.</a:t>
            </a:r>
          </a:p>
          <a:p>
            <a:r>
              <a:rPr lang="en-US" dirty="0">
                <a:latin typeface="Arial" panose="020B0604020202020204" pitchFamily="34" charset="0"/>
                <a:cs typeface="Arial" panose="020B0604020202020204" pitchFamily="34" charset="0"/>
              </a:rPr>
              <a:t>Depending on procedure options in PROC FREQ, missing values can be included or not, in counts</a:t>
            </a:r>
          </a:p>
          <a:p>
            <a:r>
              <a:rPr lang="en-US" dirty="0">
                <a:latin typeface="Arial" panose="020B0604020202020204" pitchFamily="34" charset="0"/>
                <a:cs typeface="Arial" panose="020B0604020202020204" pitchFamily="34" charset="0"/>
              </a:rPr>
              <a:t>PROC UNIVARIATE and other statistical procedures report out on the number of missing values as a matter of course</a:t>
            </a:r>
            <a:endParaRPr lang="en-US" dirty="0"/>
          </a:p>
          <a:p>
            <a:pPr lvl="1"/>
            <a:endParaRPr lang="en-US" dirty="0"/>
          </a:p>
        </p:txBody>
      </p:sp>
    </p:spTree>
    <p:extLst>
      <p:ext uri="{BB962C8B-B14F-4D97-AF65-F5344CB8AC3E}">
        <p14:creationId xmlns:p14="http://schemas.microsoft.com/office/powerpoint/2010/main" val="2912161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914400" y="1371600"/>
            <a:ext cx="8229600" cy="4525963"/>
          </a:xfrm>
        </p:spPr>
        <p:txBody>
          <a:bodyPr>
            <a:normAutofit/>
          </a:bodyPr>
          <a:lstStyle/>
          <a:p>
            <a:r>
              <a:rPr lang="en-US" sz="2800" dirty="0">
                <a:effectLst/>
                <a:latin typeface="Arial" panose="020B0604020202020204" pitchFamily="34" charset="0"/>
                <a:ea typeface="Times New Roman" panose="02020603050405020304" pitchFamily="18" charset="0"/>
                <a:cs typeface="Arial" panose="020B0604020202020204" pitchFamily="34" charset="0"/>
              </a:rPr>
              <a:t>Myriad ways to determine if you have missing data: PROC FREQ, PROC MEANS, PROC SUMMARY, PROC UNIVARIATE, etc.</a:t>
            </a:r>
          </a:p>
          <a:p>
            <a:r>
              <a:rPr lang="en-US" dirty="0">
                <a:latin typeface="Arial" panose="020B0604020202020204" pitchFamily="34" charset="0"/>
                <a:cs typeface="Arial" panose="020B0604020202020204" pitchFamily="34" charset="0"/>
              </a:rPr>
              <a:t>Depending on procedure options in PROC FREQ, missing values can be included or not, in counts</a:t>
            </a:r>
          </a:p>
          <a:p>
            <a:r>
              <a:rPr lang="en-US" dirty="0">
                <a:latin typeface="Arial" panose="020B0604020202020204" pitchFamily="34" charset="0"/>
                <a:cs typeface="Arial" panose="020B0604020202020204" pitchFamily="34" charset="0"/>
              </a:rPr>
              <a:t>PROC UNIVARIATE and other statistical procedures report out on the number of missing values as a matter of course</a:t>
            </a:r>
            <a:endParaRPr lang="en-US" dirty="0"/>
          </a:p>
          <a:p>
            <a:pPr lvl="1"/>
            <a:endParaRPr lang="en-US" dirty="0"/>
          </a:p>
        </p:txBody>
      </p:sp>
    </p:spTree>
    <p:extLst>
      <p:ext uri="{BB962C8B-B14F-4D97-AF65-F5344CB8AC3E}">
        <p14:creationId xmlns:p14="http://schemas.microsoft.com/office/powerpoint/2010/main" val="405000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MISSING VALUES</a:t>
            </a:r>
          </a:p>
        </p:txBody>
      </p:sp>
      <p:sp>
        <p:nvSpPr>
          <p:cNvPr id="3" name="Content Placeholder 2"/>
          <p:cNvSpPr>
            <a:spLocks noGrp="1"/>
          </p:cNvSpPr>
          <p:nvPr>
            <p:ph idx="1"/>
          </p:nvPr>
        </p:nvSpPr>
        <p:spPr>
          <a:xfrm>
            <a:off x="914400" y="1371600"/>
            <a:ext cx="8229600" cy="4525963"/>
          </a:xfrm>
        </p:spPr>
        <p:txBody>
          <a:bodyPr>
            <a:normAutofit/>
          </a:bodyPr>
          <a:lstStyle/>
          <a:p>
            <a:r>
              <a:rPr lang="en-US" sz="2800" dirty="0">
                <a:effectLst/>
                <a:latin typeface="Arial" panose="020B0604020202020204" pitchFamily="34" charset="0"/>
                <a:ea typeface="Times New Roman" panose="02020603050405020304" pitchFamily="18" charset="0"/>
                <a:cs typeface="Arial" panose="020B0604020202020204" pitchFamily="34" charset="0"/>
              </a:rPr>
              <a:t>A common practice is to assign special codes for missing values, such as 95 fo</a:t>
            </a:r>
            <a:r>
              <a:rPr lang="en-US" dirty="0">
                <a:latin typeface="Arial" panose="020B0604020202020204" pitchFamily="34" charset="0"/>
                <a:ea typeface="Times New Roman" panose="02020603050405020304" pitchFamily="18" charset="0"/>
                <a:cs typeface="Arial" panose="020B0604020202020204" pitchFamily="34" charset="0"/>
              </a:rPr>
              <a:t>r other specify, 96 for other, 97 for refused, 98 for not answered, and 99 for not applicable.</a:t>
            </a:r>
            <a:r>
              <a:rPr lang="en-US" sz="2800" dirty="0">
                <a:effectLst/>
                <a:latin typeface="Arial" panose="020B0604020202020204" pitchFamily="34" charset="0"/>
                <a:ea typeface="Times New Roman" panose="02020603050405020304" pitchFamily="18" charset="0"/>
                <a:cs typeface="Arial" panose="020B0604020202020204" pitchFamily="34" charset="0"/>
              </a:rPr>
              <a:t> </a:t>
            </a:r>
          </a:p>
          <a:p>
            <a:r>
              <a:rPr lang="en-US" sz="2800" dirty="0">
                <a:effectLst/>
                <a:latin typeface="Arial" panose="020B0604020202020204" pitchFamily="34" charset="0"/>
                <a:ea typeface="Times New Roman" panose="02020603050405020304" pitchFamily="18" charset="0"/>
                <a:cs typeface="Arial" panose="020B0604020202020204" pitchFamily="34" charset="0"/>
              </a:rPr>
              <a:t>Unfortunately, to statistical procedures, they are just numbers and are treated as such.</a:t>
            </a:r>
          </a:p>
          <a:p>
            <a:r>
              <a:rPr lang="en-US" sz="2800" dirty="0">
                <a:effectLst/>
                <a:latin typeface="Arial" panose="020B0604020202020204" pitchFamily="34" charset="0"/>
                <a:ea typeface="Times New Roman" panose="02020603050405020304" pitchFamily="18" charset="0"/>
                <a:cs typeface="Arial" panose="020B0604020202020204" pitchFamily="34" charset="0"/>
              </a:rPr>
              <a:t>SAS can assign up to 28 special missing value codes, ., ._., and .A through .Z. </a:t>
            </a:r>
          </a:p>
        </p:txBody>
      </p:sp>
    </p:spTree>
    <p:extLst>
      <p:ext uri="{BB962C8B-B14F-4D97-AF65-F5344CB8AC3E}">
        <p14:creationId xmlns:p14="http://schemas.microsoft.com/office/powerpoint/2010/main" val="112059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MISSING VALUES</a:t>
            </a:r>
          </a:p>
        </p:txBody>
      </p:sp>
      <p:sp>
        <p:nvSpPr>
          <p:cNvPr id="3" name="Content Placeholder 2"/>
          <p:cNvSpPr>
            <a:spLocks noGrp="1"/>
          </p:cNvSpPr>
          <p:nvPr>
            <p:ph idx="1"/>
          </p:nvPr>
        </p:nvSpPr>
        <p:spPr>
          <a:xfrm>
            <a:off x="914400" y="1371600"/>
            <a:ext cx="8229600" cy="4525963"/>
          </a:xfrm>
        </p:spPr>
        <p:txBody>
          <a:bodyPr>
            <a:normAutofit/>
          </a:bodyPr>
          <a:lstStyle/>
          <a:p>
            <a:r>
              <a:rPr lang="en-US" sz="2800" dirty="0">
                <a:effectLst/>
                <a:latin typeface="Arial" panose="020B0604020202020204" pitchFamily="34" charset="0"/>
                <a:ea typeface="Times New Roman" panose="02020603050405020304" pitchFamily="18" charset="0"/>
                <a:cs typeface="Arial" panose="020B0604020202020204" pitchFamily="34" charset="0"/>
              </a:rPr>
              <a:t>Special missing value codes represent extremely small numbers.</a:t>
            </a:r>
          </a:p>
          <a:p>
            <a:r>
              <a:rPr lang="en-US" dirty="0">
                <a:latin typeface="Arial" panose="020B0604020202020204" pitchFamily="34" charset="0"/>
                <a:ea typeface="Times New Roman" panose="02020603050405020304" pitchFamily="18" charset="0"/>
                <a:cs typeface="Arial" panose="020B0604020202020204" pitchFamily="34" charset="0"/>
              </a:rPr>
              <a:t>SAS can and does distinguish between these special missing values in reporting procedures and some statistical procedures such as PROC FREQ.</a:t>
            </a:r>
            <a:endParaRPr lang="en-US" sz="2800" dirty="0">
              <a:effectLst/>
              <a:latin typeface="Arial" panose="020B0604020202020204" pitchFamily="34" charset="0"/>
              <a:ea typeface="Times New Roman" panose="02020603050405020304" pitchFamily="18" charset="0"/>
              <a:cs typeface="Arial" panose="020B0604020202020204" pitchFamily="34" charset="0"/>
            </a:endParaRPr>
          </a:p>
          <a:p>
            <a:r>
              <a:rPr lang="en-US" sz="2800" dirty="0">
                <a:effectLst/>
                <a:latin typeface="Arial" panose="020B0604020202020204" pitchFamily="34" charset="0"/>
                <a:ea typeface="Times New Roman" panose="02020603050405020304" pitchFamily="18" charset="0"/>
                <a:cs typeface="Arial" panose="020B0604020202020204" pitchFamily="34" charset="0"/>
              </a:rPr>
              <a:t>It is recommended that analysts recode the 9x codes to special missing values – for example, 95 (other) could be presented by .O.</a:t>
            </a:r>
          </a:p>
        </p:txBody>
      </p:sp>
    </p:spTree>
    <p:extLst>
      <p:ext uri="{BB962C8B-B14F-4D97-AF65-F5344CB8AC3E}">
        <p14:creationId xmlns:p14="http://schemas.microsoft.com/office/powerpoint/2010/main" val="2359549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MISSING VALUES</a:t>
            </a:r>
          </a:p>
        </p:txBody>
      </p:sp>
      <p:sp>
        <p:nvSpPr>
          <p:cNvPr id="3" name="Content Placeholder 2"/>
          <p:cNvSpPr>
            <a:spLocks noGrp="1"/>
          </p:cNvSpPr>
          <p:nvPr>
            <p:ph idx="1"/>
          </p:nvPr>
        </p:nvSpPr>
        <p:spPr>
          <a:xfrm>
            <a:off x="914400" y="1371600"/>
            <a:ext cx="8229600" cy="4525963"/>
          </a:xfrm>
        </p:spPr>
        <p:txBody>
          <a:bodyPr>
            <a:normAutofit/>
          </a:bodyPr>
          <a:lstStyle/>
          <a:p>
            <a:r>
              <a:rPr lang="en-US" sz="2800" dirty="0">
                <a:effectLst/>
                <a:latin typeface="Arial" panose="020B0604020202020204" pitchFamily="34" charset="0"/>
                <a:ea typeface="Times New Roman" panose="02020603050405020304" pitchFamily="18" charset="0"/>
                <a:cs typeface="Arial" panose="020B0604020202020204" pitchFamily="34" charset="0"/>
              </a:rPr>
              <a:t>A common practice is to assign special codes for missing values, such as 95 fo</a:t>
            </a:r>
            <a:r>
              <a:rPr lang="en-US" dirty="0">
                <a:latin typeface="Arial" panose="020B0604020202020204" pitchFamily="34" charset="0"/>
                <a:ea typeface="Times New Roman" panose="02020603050405020304" pitchFamily="18" charset="0"/>
                <a:cs typeface="Arial" panose="020B0604020202020204" pitchFamily="34" charset="0"/>
              </a:rPr>
              <a:t>r other specify, 96 for other, 97 for refused, 98 for not answered, and 99 for not applicable.</a:t>
            </a:r>
            <a:r>
              <a:rPr lang="en-US" sz="2800" dirty="0">
                <a:effectLst/>
                <a:latin typeface="Arial" panose="020B0604020202020204" pitchFamily="34" charset="0"/>
                <a:ea typeface="Times New Roman" panose="02020603050405020304" pitchFamily="18" charset="0"/>
                <a:cs typeface="Arial" panose="020B0604020202020204" pitchFamily="34" charset="0"/>
              </a:rPr>
              <a:t> </a:t>
            </a:r>
          </a:p>
          <a:p>
            <a:r>
              <a:rPr lang="en-US" sz="2800" dirty="0">
                <a:effectLst/>
                <a:latin typeface="Arial" panose="020B0604020202020204" pitchFamily="34" charset="0"/>
                <a:ea typeface="Times New Roman" panose="02020603050405020304" pitchFamily="18" charset="0"/>
                <a:cs typeface="Arial" panose="020B0604020202020204" pitchFamily="34" charset="0"/>
              </a:rPr>
              <a:t>Unfortunately, to statistical procedures, they are just numbers and are treated as such.</a:t>
            </a:r>
          </a:p>
          <a:p>
            <a:r>
              <a:rPr lang="en-US" sz="2800" dirty="0">
                <a:effectLst/>
                <a:latin typeface="Arial" panose="020B0604020202020204" pitchFamily="34" charset="0"/>
                <a:ea typeface="Times New Roman" panose="02020603050405020304" pitchFamily="18" charset="0"/>
                <a:cs typeface="Arial" panose="020B0604020202020204" pitchFamily="34" charset="0"/>
              </a:rPr>
              <a:t>SAS can assign up to 28 special missing value codes, ., ._., and .A through .Z. </a:t>
            </a:r>
          </a:p>
        </p:txBody>
      </p:sp>
    </p:spTree>
    <p:extLst>
      <p:ext uri="{BB962C8B-B14F-4D97-AF65-F5344CB8AC3E}">
        <p14:creationId xmlns:p14="http://schemas.microsoft.com/office/powerpoint/2010/main" val="2678576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13945</TotalTime>
  <Words>4379</Words>
  <Application>Microsoft Office PowerPoint</Application>
  <PresentationFormat>On-screen Show (4:3)</PresentationFormat>
  <Paragraphs>394</Paragraphs>
  <Slides>32</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Courier New</vt:lpstr>
      <vt:lpstr>Office Theme</vt:lpstr>
      <vt:lpstr>The Missing(ness) Piece</vt:lpstr>
      <vt:lpstr>The Missing(ness) Piece</vt:lpstr>
      <vt:lpstr>AGENDA</vt:lpstr>
      <vt:lpstr>INTRODUCTION</vt:lpstr>
      <vt:lpstr>INTRODUCTION</vt:lpstr>
      <vt:lpstr>INTRODUCTION</vt:lpstr>
      <vt:lpstr>PREPARING MISSING VALUES</vt:lpstr>
      <vt:lpstr>PREPARING MISSING VALUES</vt:lpstr>
      <vt:lpstr>PREPARING MISSING VALUES</vt:lpstr>
      <vt:lpstr>PREPARING MISSING VALUES</vt:lpstr>
      <vt:lpstr>PREPARING MISSING VALUES</vt:lpstr>
      <vt:lpstr>PROC FREQ NLEVELS</vt:lpstr>
      <vt:lpstr>PROC FREQ NLEVELS</vt:lpstr>
      <vt:lpstr>PROC FREQ NLEVELS</vt:lpstr>
      <vt:lpstr>PROC FREQ NLEVELS</vt:lpstr>
      <vt:lpstr>PROC FREQ NLEVELS</vt:lpstr>
      <vt:lpstr>REPORT ON VARIABLE LEVELS</vt:lpstr>
      <vt:lpstr>BUT WAIT, THERE’S MORE!</vt:lpstr>
      <vt:lpstr>BUT WAIT, THERE’S MORE!</vt:lpstr>
      <vt:lpstr>BUT WAIT, THERE’S MORE!</vt:lpstr>
      <vt:lpstr>BUT WAIT, THERE’S MORE!</vt:lpstr>
      <vt:lpstr>BUT WAIT, THERE’S MORE!</vt:lpstr>
      <vt:lpstr>BUT WAIT, THERE’S MORE!</vt:lpstr>
      <vt:lpstr>WHEN LESS IS MORE</vt:lpstr>
      <vt:lpstr>WHEN LESS IS MORE</vt:lpstr>
      <vt:lpstr>WHEN LESS IS MORE</vt:lpstr>
      <vt:lpstr>WHEN LESS IS MORE</vt:lpstr>
      <vt:lpstr>WHEN LESS IS MORE</vt:lpstr>
      <vt:lpstr>WHEN LESS IS MORE</vt:lpstr>
      <vt:lpstr>WHEN LESS IS MORE</vt:lpstr>
      <vt:lpstr>CONCLUSION</vt:lpstr>
      <vt:lpstr>Contact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Missing(ness) Piece</dc:title>
  <dc:creator>Louise Hadden</dc:creator>
  <cp:keywords>PROC FREQ, NLEVELS, PROC UNIVARIATE OUTTABLE, PROC REPORT, PROC FORMAT, CARDINALITY</cp:keywords>
  <cp:lastModifiedBy>Louise Hadden</cp:lastModifiedBy>
  <cp:revision>131</cp:revision>
  <dcterms:created xsi:type="dcterms:W3CDTF">2006-08-16T00:00:00Z</dcterms:created>
  <dcterms:modified xsi:type="dcterms:W3CDTF">2024-10-06T17:26:01Z</dcterms:modified>
  <cp:category>SAS Programming</cp:category>
</cp:coreProperties>
</file>