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8" r:id="rId3"/>
    <p:sldId id="266" r:id="rId4"/>
    <p:sldId id="262" r:id="rId5"/>
    <p:sldId id="268" r:id="rId6"/>
    <p:sldId id="263" r:id="rId7"/>
    <p:sldId id="269" r:id="rId8"/>
    <p:sldId id="270" r:id="rId9"/>
    <p:sldId id="271" r:id="rId10"/>
    <p:sldId id="272" r:id="rId11"/>
    <p:sldId id="273" r:id="rId12"/>
    <p:sldId id="274" r:id="rId13"/>
    <p:sldId id="264" r:id="rId14"/>
    <p:sldId id="265" r:id="rId15"/>
    <p:sldId id="257" r:id="rId16"/>
    <p:sldId id="275" r:id="rId17"/>
    <p:sldId id="276" r:id="rId18"/>
    <p:sldId id="280" r:id="rId19"/>
    <p:sldId id="259" r:id="rId20"/>
    <p:sldId id="277" r:id="rId21"/>
    <p:sldId id="284" r:id="rId22"/>
    <p:sldId id="281" r:id="rId23"/>
    <p:sldId id="282" r:id="rId24"/>
    <p:sldId id="283" r:id="rId25"/>
    <p:sldId id="285" r:id="rId26"/>
    <p:sldId id="286" r:id="rId27"/>
    <p:sldId id="288" r:id="rId28"/>
    <p:sldId id="278" r:id="rId29"/>
    <p:sldId id="260" r:id="rId30"/>
    <p:sldId id="289" r:id="rId31"/>
    <p:sldId id="290" r:id="rId32"/>
    <p:sldId id="291" r:id="rId33"/>
    <p:sldId id="292" r:id="rId34"/>
    <p:sldId id="294" r:id="rId35"/>
    <p:sldId id="279" r:id="rId36"/>
    <p:sldId id="293" r:id="rId37"/>
    <p:sldId id="261" r:id="rId38"/>
    <p:sldId id="26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CEE1A813-1449-4E58-9B54-E711DD1EBA76}">
          <p14:sldIdLst>
            <p14:sldId id="256"/>
          </p14:sldIdLst>
        </p14:section>
        <p14:section name="Bio" id="{266EF9B4-BDB6-4A4D-8D20-4AF4D86177C5}">
          <p14:sldIdLst>
            <p14:sldId id="258"/>
          </p14:sldIdLst>
        </p14:section>
        <p14:section name="Introduction" id="{AEBC0563-2205-4893-9A51-187AE3B023D9}">
          <p14:sldIdLst>
            <p14:sldId id="266"/>
            <p14:sldId id="262"/>
            <p14:sldId id="268"/>
          </p14:sldIdLst>
        </p14:section>
        <p14:section name="Citation Requisites" id="{CDD62D46-91F9-4EEA-B42D-D7C5BB9C5E2F}">
          <p14:sldIdLst>
            <p14:sldId id="263"/>
            <p14:sldId id="269"/>
            <p14:sldId id="270"/>
            <p14:sldId id="271"/>
            <p14:sldId id="272"/>
            <p14:sldId id="273"/>
            <p14:sldId id="274"/>
          </p14:sldIdLst>
        </p14:section>
        <p14:section name="LexJansen.Com" id="{3941D783-299A-4B54-AD42-514926469736}">
          <p14:sldIdLst>
            <p14:sldId id="264"/>
            <p14:sldId id="265"/>
            <p14:sldId id="257"/>
            <p14:sldId id="275"/>
            <p14:sldId id="276"/>
          </p14:sldIdLst>
        </p14:section>
        <p14:section name="Addtional Sources of Bibliographical Materials" id="{76D0856E-7962-4253-B607-E3A030AB0D1C}">
          <p14:sldIdLst>
            <p14:sldId id="280"/>
            <p14:sldId id="259"/>
          </p14:sldIdLst>
        </p14:section>
        <p14:section name="Reference Reporting Data Base Construction" id="{707AEB49-BFC4-4460-9D6C-530DD149A6B9}">
          <p14:sldIdLst>
            <p14:sldId id="277"/>
            <p14:sldId id="284"/>
            <p14:sldId id="281"/>
            <p14:sldId id="282"/>
            <p14:sldId id="283"/>
            <p14:sldId id="285"/>
            <p14:sldId id="286"/>
            <p14:sldId id="288"/>
          </p14:sldIdLst>
        </p14:section>
        <p14:section name="Output a Reference Section Using SAS" id="{C2C0383A-415C-4038-A3C1-52624CE04413}">
          <p14:sldIdLst>
            <p14:sldId id="278"/>
            <p14:sldId id="260"/>
            <p14:sldId id="289"/>
            <p14:sldId id="290"/>
            <p14:sldId id="291"/>
            <p14:sldId id="292"/>
            <p14:sldId id="294"/>
          </p14:sldIdLst>
        </p14:section>
        <p14:section name="Conclusion" id="{441BB11B-E3EB-49F9-80C1-D9FCDA8D47D2}">
          <p14:sldIdLst>
            <p14:sldId id="279"/>
            <p14:sldId id="293"/>
            <p14:sldId id="261"/>
            <p14:sldId id="26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1" autoAdjust="0"/>
    <p:restoredTop sz="83754" autoAdjust="0"/>
  </p:normalViewPr>
  <p:slideViewPr>
    <p:cSldViewPr snapToGrid="0" showGuides="1">
      <p:cViewPr varScale="1">
        <p:scale>
          <a:sx n="54" d="100"/>
          <a:sy n="54" d="100"/>
        </p:scale>
        <p:origin x="1146" y="2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D7477-26E0-44E2-8DAE-CDD03BC4C5A9}" type="datetimeFigureOut">
              <a:rPr lang="en-US" smtClean="0"/>
              <a:t>10/4/2025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FB686-8389-4EBF-ABE4-F6AF0C6CC6E3}" type="slidenum">
              <a:rPr lang="en-US" smtClean="0"/>
              <a:t>‹#›</a:t>
            </a:fld>
            <a:endParaRPr lang="en-US" dirty="0"/>
          </a:p>
        </p:txBody>
      </p:sp>
    </p:spTree>
    <p:extLst>
      <p:ext uri="{BB962C8B-B14F-4D97-AF65-F5344CB8AC3E}">
        <p14:creationId xmlns:p14="http://schemas.microsoft.com/office/powerpoint/2010/main" val="127017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lexjansen.com/cgi-bin/saspapers_query.php"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lexjansen.com/pharmasu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exjansen.com/sas-bibliographie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www.lexjansen.com/papers/" TargetMode="External"/><Relationship Id="rId4" Type="http://schemas.openxmlformats.org/officeDocument/2006/relationships/hyperlink" Target="https://www.lexjansen.com/sas-bibliographies/Hughes-2024_wuss-216_48-year-analysis.pd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lexjansen.com/sasproceedings.xm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google.com/search?sca_esv=11d624098b33c1be&amp;rlz=1C1CHBF_enUS862US865&amp;sxsrf=AE3TifOPOLSrqtPjfGLKDLzHA2XDD-cIJw%3A1756664703917&amp;q=Microsoft+Visual+Basic&amp;sa=X&amp;ved=2ahUKEwi6mar91bWPAxUmAHkGHY8sEIAQxccNegQIHhAB&amp;mstk=AUtExfBJOqW1Zb7tfyf3_yN8g1QWaFuXWuw4L1LGnvWTGU9nUfgs57rlUr2pgfKchuaD7leWSs2uclNHyMsiU532fWUAnlVbDY4QXojycZTq1qnUlyaH_geSM0iIgVQ2NGjkuJMmyFee_Q7ikCCMev1WZSdmWhoL-wDkKBQFaXazGXdFa8J_XDIyJDm6IK0J_qK1y2ONetZmVMoMifkEvOdzqlM6krWchKgxdZG9rCsQbsEYpWokOgHx0-wWL6vxa6BLgNouol-Wmj2YpoKqvvpgXQd2&amp;csui=3"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1</a:t>
            </a:fld>
            <a:endParaRPr lang="en-US" dirty="0"/>
          </a:p>
        </p:txBody>
      </p:sp>
    </p:spTree>
    <p:extLst>
      <p:ext uri="{BB962C8B-B14F-4D97-AF65-F5344CB8AC3E}">
        <p14:creationId xmlns:p14="http://schemas.microsoft.com/office/powerpoint/2010/main" val="3537566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24FC1-154D-BED3-C987-0E072C524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8C0FEF-8BAE-B51F-0947-05B5ADA934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B2BBE5-D603-1B20-46D9-7F6AC6A3E836}"/>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SAS User Group templates and advice on citing AI resources used are not inclusive of other types of writing and may be out of date due to ongoing changes in technology and what needs to be cited – the concept of digital copyrights is fluid at this point. Listed below are several other resources that may be helpful in writing your SAS white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Citation guidelines in SAS white papers include both in-text citations (brief parenthetical mentions of the resource) within the paper and a stylized, more complete references section at the end, as noted above in the section on AI citations. Using these guidelines ensures that all resources are properly credited and viewers can find the details on cited information. Most used instruction sets are APA (American Psychological Association), MLA (Modern Language Association), and Chicago/Turabian (used in business, history, fine arts, etc. – not necessarily relevant for SAS White Papers.) The SAS User Group Word template states that SAS authors may use the APA or MLA systems.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B457FB0E-EBE0-7DE4-56FD-D48BCD425E04}"/>
              </a:ext>
            </a:extLst>
          </p:cNvPr>
          <p:cNvSpPr>
            <a:spLocks noGrp="1"/>
          </p:cNvSpPr>
          <p:nvPr>
            <p:ph type="sldNum" sz="quarter" idx="5"/>
          </p:nvPr>
        </p:nvSpPr>
        <p:spPr/>
        <p:txBody>
          <a:bodyPr/>
          <a:lstStyle/>
          <a:p>
            <a:fld id="{446FB686-8389-4EBF-ABE4-F6AF0C6CC6E3}" type="slidenum">
              <a:rPr lang="en-US" smtClean="0"/>
              <a:t>10</a:t>
            </a:fld>
            <a:endParaRPr lang="en-US" dirty="0"/>
          </a:p>
        </p:txBody>
      </p:sp>
    </p:spTree>
    <p:extLst>
      <p:ext uri="{BB962C8B-B14F-4D97-AF65-F5344CB8AC3E}">
        <p14:creationId xmlns:p14="http://schemas.microsoft.com/office/powerpoint/2010/main" val="166362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97C70-06EF-12D5-3FDE-6399E4E20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A27DAD-6919-B61A-A072-C46EB3AB8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8314C4-6A92-C384-10FB-030AD82CD7D0}"/>
              </a:ext>
            </a:extLst>
          </p:cNvPr>
          <p:cNvSpPr>
            <a:spLocks noGrp="1"/>
          </p:cNvSpPr>
          <p:nvPr>
            <p:ph type="body" idx="1"/>
          </p:nvPr>
        </p:nvSpPr>
        <p:spPr/>
        <p:txBody>
          <a:bodyPr/>
          <a:lstStyle/>
          <a:p>
            <a:r>
              <a:rPr lang="en-US" sz="1200" b="1" kern="1200" dirty="0">
                <a:solidFill>
                  <a:schemeClr val="tx1"/>
                </a:solidFill>
                <a:effectLst/>
                <a:latin typeface="+mn-lt"/>
                <a:ea typeface="+mn-ea"/>
                <a:cs typeface="+mn-cs"/>
              </a:rPr>
              <a:t>Microsoft Word Citation Management</a:t>
            </a:r>
          </a:p>
          <a:p>
            <a:r>
              <a:rPr lang="en-US" sz="1200" kern="1200" dirty="0">
                <a:solidFill>
                  <a:schemeClr val="tx1"/>
                </a:solidFill>
                <a:effectLst/>
                <a:latin typeface="+mn-lt"/>
                <a:ea typeface="+mn-ea"/>
                <a:cs typeface="+mn-cs"/>
              </a:rPr>
              <a:t>The process of writing SAS papers has evolved in strange and wonderful ways since my first SAS paper in two column format and just a few indications of the structured Word templates we have now. We have the editor, we have anti-plagiarism tools, we can edit document properties, etc.</a:t>
            </a:r>
          </a:p>
          <a:p>
            <a:r>
              <a:rPr lang="en-US" sz="1200" b="1" kern="1200" dirty="0">
                <a:solidFill>
                  <a:schemeClr val="tx1"/>
                </a:solidFill>
                <a:effectLst/>
                <a:latin typeface="+mn-lt"/>
                <a:ea typeface="+mn-ea"/>
                <a:cs typeface="+mn-cs"/>
              </a:rPr>
              <a:t>ANTI-Plagiarism Tools</a:t>
            </a:r>
          </a:p>
          <a:p>
            <a:r>
              <a:rPr lang="en-US" sz="1200" kern="1200" dirty="0">
                <a:solidFill>
                  <a:schemeClr val="tx1"/>
                </a:solidFill>
                <a:effectLst/>
                <a:latin typeface="+mn-lt"/>
                <a:ea typeface="+mn-ea"/>
                <a:cs typeface="+mn-cs"/>
              </a:rPr>
              <a:t>It may seem like all the citation rules are overkill, but having the framework in place does establish your credibility and reliability of your work. Another aspect of this is avoiding plagiarism – which is hard to do with SAS white papers, where we all learn from one another. There are number of anti-plagiarism tools available in both software and website forms. These tools and sites work by comparing texts in your work with texts in large online databases. Some popular options include: Scribbr, Grammarly, Copyleaks, Quillbot, iThenticate, DupliCheckr, and PlagScan. At the very least, Microsoft Word Users can access the built-in editor to “Check for similarity to online sources.”</a:t>
            </a:r>
          </a:p>
          <a:p>
            <a:endParaRPr lang="en-US" dirty="0"/>
          </a:p>
        </p:txBody>
      </p:sp>
      <p:sp>
        <p:nvSpPr>
          <p:cNvPr id="4" name="Slide Number Placeholder 3">
            <a:extLst>
              <a:ext uri="{FF2B5EF4-FFF2-40B4-BE49-F238E27FC236}">
                <a16:creationId xmlns:a16="http://schemas.microsoft.com/office/drawing/2014/main" id="{A604A175-3093-A172-6E13-31BA7C2D33E0}"/>
              </a:ext>
            </a:extLst>
          </p:cNvPr>
          <p:cNvSpPr>
            <a:spLocks noGrp="1"/>
          </p:cNvSpPr>
          <p:nvPr>
            <p:ph type="sldNum" sz="quarter" idx="5"/>
          </p:nvPr>
        </p:nvSpPr>
        <p:spPr/>
        <p:txBody>
          <a:bodyPr/>
          <a:lstStyle/>
          <a:p>
            <a:fld id="{446FB686-8389-4EBF-ABE4-F6AF0C6CC6E3}" type="slidenum">
              <a:rPr lang="en-US" smtClean="0"/>
              <a:t>11</a:t>
            </a:fld>
            <a:endParaRPr lang="en-US" dirty="0"/>
          </a:p>
        </p:txBody>
      </p:sp>
    </p:spTree>
    <p:extLst>
      <p:ext uri="{BB962C8B-B14F-4D97-AF65-F5344CB8AC3E}">
        <p14:creationId xmlns:p14="http://schemas.microsoft.com/office/powerpoint/2010/main" val="200876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BD9AC-6F79-C04F-0810-126E1EE3EC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65703-BE69-EDFF-E044-E6F3292B4A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60B78-9FC2-F17D-24A9-9D471A126163}"/>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In addition to protecting yourself from inadvertently using others’ work, you can protect your own papers by securing your PDFs with Adobe, and/or opening your word document and editing your properties (metadata) of your Word or PDF documents. The important thing with metadata is to add keywords in the Tag section so that your paper can be recognized when people search for a given topic or element in papers, on Lex Jansen’s web site described below, or elsewhere. Search engines read the tags.</a:t>
            </a:r>
          </a:p>
          <a:p>
            <a:r>
              <a:rPr lang="en-US" sz="1200" kern="1200" dirty="0">
                <a:solidFill>
                  <a:schemeClr val="tx1"/>
                </a:solidFill>
                <a:effectLst/>
                <a:latin typeface="+mn-lt"/>
                <a:ea typeface="+mn-ea"/>
                <a:cs typeface="+mn-cs"/>
              </a:rPr>
              <a:t>You’d be surprised how many of my own papers had metadata from other users or conferences who created or used the template!</a:t>
            </a:r>
          </a:p>
          <a:p>
            <a:endParaRPr lang="en-US" dirty="0"/>
          </a:p>
        </p:txBody>
      </p:sp>
      <p:sp>
        <p:nvSpPr>
          <p:cNvPr id="4" name="Slide Number Placeholder 3">
            <a:extLst>
              <a:ext uri="{FF2B5EF4-FFF2-40B4-BE49-F238E27FC236}">
                <a16:creationId xmlns:a16="http://schemas.microsoft.com/office/drawing/2014/main" id="{F8EEBDBC-AEE0-8093-4D32-A521C4AFAFB9}"/>
              </a:ext>
            </a:extLst>
          </p:cNvPr>
          <p:cNvSpPr>
            <a:spLocks noGrp="1"/>
          </p:cNvSpPr>
          <p:nvPr>
            <p:ph type="sldNum" sz="quarter" idx="5"/>
          </p:nvPr>
        </p:nvSpPr>
        <p:spPr/>
        <p:txBody>
          <a:bodyPr/>
          <a:lstStyle/>
          <a:p>
            <a:fld id="{446FB686-8389-4EBF-ABE4-F6AF0C6CC6E3}" type="slidenum">
              <a:rPr lang="en-US" smtClean="0"/>
              <a:t>12</a:t>
            </a:fld>
            <a:endParaRPr lang="en-US" dirty="0"/>
          </a:p>
        </p:txBody>
      </p:sp>
    </p:spTree>
    <p:extLst>
      <p:ext uri="{BB962C8B-B14F-4D97-AF65-F5344CB8AC3E}">
        <p14:creationId xmlns:p14="http://schemas.microsoft.com/office/powerpoint/2010/main" val="258231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Lex Jansen’s web page LexJansen.com is my primary go-to with any SAS question or problem I may have – there are many other resources, Google, listservs, SAS communities, friends – but Lex’s site is particularly convenient, with several different pages with different functionalities. Lex is a former SAS employee, and many years ago undertook the collection of proceedings from SAS User Group and other related conferences, including scanning by hand for earlier years. It is a mammoth undertaking and is constantly being nurtured with the yearly influx of new SAS white papers, some, including this paper, describing this history in the making.</a:t>
            </a:r>
          </a:p>
          <a:p>
            <a:r>
              <a:rPr lang="en-US" sz="1200" kern="1200" dirty="0">
                <a:solidFill>
                  <a:schemeClr val="tx1"/>
                </a:solidFill>
                <a:effectLst/>
                <a:latin typeface="+mn-lt"/>
                <a:ea typeface="+mn-ea"/>
                <a:cs typeface="+mn-cs"/>
              </a:rPr>
              <a:t>Early in my SAS career, I was introduced to Lex and his efforts, and his website and sascommunity.org, a wiki-based website, and they became my primary sources of SAS information. A decade ago, I asked Lex if he would be willing to add XML as an output destination to save searches, et voila, XML happened, and JSON was not far behind. This paper and e-poster will discuss using saved search results and creating a reference section for SAS white papers electronically, but Lex’s site can entertain several other use cases, such as topic frequency analyses (Hughes, Proceedings of WUSS 2023).</a:t>
            </a: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13</a:t>
            </a:fld>
            <a:endParaRPr lang="en-US" dirty="0"/>
          </a:p>
        </p:txBody>
      </p:sp>
    </p:spTree>
    <p:extLst>
      <p:ext uri="{BB962C8B-B14F-4D97-AF65-F5344CB8AC3E}">
        <p14:creationId xmlns:p14="http://schemas.microsoft.com/office/powerpoint/2010/main" val="519124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14</a:t>
            </a:fld>
            <a:endParaRPr lang="en-US" dirty="0"/>
          </a:p>
        </p:txBody>
      </p:sp>
    </p:spTree>
    <p:extLst>
      <p:ext uri="{BB962C8B-B14F-4D97-AF65-F5344CB8AC3E}">
        <p14:creationId xmlns:p14="http://schemas.microsoft.com/office/powerpoint/2010/main" val="2044922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At the top right of the main page, clicking on the “perform a search” link will bring you to the SAS search page. </a:t>
            </a:r>
          </a:p>
          <a:p>
            <a:r>
              <a:rPr lang="en-US" sz="1200" kern="1200" dirty="0">
                <a:solidFill>
                  <a:schemeClr val="tx1"/>
                </a:solidFill>
                <a:effectLst/>
                <a:latin typeface="+mn-lt"/>
                <a:ea typeface="+mn-ea"/>
                <a:cs typeface="+mn-cs"/>
              </a:rPr>
              <a:t>Here, you can see individual user group pages on the left (also seen on the main page), and you can search by title/keywords and/or author(s).</a:t>
            </a:r>
          </a:p>
          <a:p>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results of a search are shown above right – I have 32 papers with the keyword maps in the title. </a:t>
            </a:r>
          </a:p>
          <a:p>
            <a:r>
              <a:rPr lang="en-US" sz="1200" kern="1200" dirty="0">
                <a:solidFill>
                  <a:schemeClr val="tx1"/>
                </a:solidFill>
                <a:effectLst/>
                <a:latin typeface="+mn-lt"/>
                <a:ea typeface="+mn-ea"/>
                <a:cs typeface="+mn-cs"/>
              </a:rPr>
              <a:t>Note that you can save the search results as XML or JSON with a simple click. You can also click on any of the papers</a:t>
            </a:r>
          </a:p>
          <a:p>
            <a:r>
              <a:rPr lang="en-US" sz="1200" kern="1200" dirty="0">
                <a:solidFill>
                  <a:schemeClr val="tx1"/>
                </a:solidFill>
                <a:effectLst/>
                <a:latin typeface="+mn-lt"/>
                <a:ea typeface="+mn-ea"/>
                <a:cs typeface="+mn-cs"/>
              </a:rPr>
              <a:t> listed to download them individually or right click and save the link for later use. </a:t>
            </a:r>
          </a:p>
          <a:p>
            <a:r>
              <a:rPr lang="en-US" sz="1200" kern="1200" dirty="0">
                <a:solidFill>
                  <a:schemeClr val="tx1"/>
                </a:solidFill>
                <a:effectLst/>
                <a:latin typeface="+mn-lt"/>
                <a:ea typeface="+mn-ea"/>
                <a:cs typeface="+mn-cs"/>
              </a:rPr>
              <a:t>XML and JSON downloads will be explored later. </a:t>
            </a:r>
            <a:r>
              <a:rPr lang="en-US" sz="1200" kern="1200" dirty="0">
                <a:solidFill>
                  <a:schemeClr val="tx1"/>
                </a:solidFill>
                <a:effectLst/>
                <a:latin typeface="+mn-lt"/>
                <a:ea typeface="+mn-ea"/>
                <a:cs typeface="+mn-cs"/>
                <a:hlinkClick r:id="rId3"/>
              </a:rPr>
              <a:t>https://www.lexjansen.com/cgi-bin/saspapers_query.php</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15</a:t>
            </a:fld>
            <a:endParaRPr lang="en-US" dirty="0"/>
          </a:p>
        </p:txBody>
      </p:sp>
    </p:spTree>
    <p:extLst>
      <p:ext uri="{BB962C8B-B14F-4D97-AF65-F5344CB8AC3E}">
        <p14:creationId xmlns:p14="http://schemas.microsoft.com/office/powerpoint/2010/main" val="2712172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69853-EBE7-CAF4-1D5B-DD827AC317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0834E3-50E0-8FFB-589B-1FF8D02409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7E03D1-1578-1AB0-8C95-0E8408FBFC80}"/>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You can reach this level from the main page or the SAS search page by clicking on one of the User Group selections, in this case PharmaSUG. https://</a:t>
            </a:r>
            <a:r>
              <a:rPr lang="en-US" sz="1200" u="none" strike="noStrike" kern="1200" dirty="0">
                <a:solidFill>
                  <a:schemeClr val="tx1"/>
                </a:solidFill>
                <a:effectLst/>
                <a:latin typeface="+mn-lt"/>
                <a:ea typeface="+mn-ea"/>
                <a:cs typeface="+mn-cs"/>
                <a:hlinkClick r:id="rId3"/>
              </a:rPr>
              <a:t>www.lexjansen.com/pharmasug/</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D01D30BA-14F5-ACE0-CFF4-F1074E1E8425}"/>
              </a:ext>
            </a:extLst>
          </p:cNvPr>
          <p:cNvSpPr>
            <a:spLocks noGrp="1"/>
          </p:cNvSpPr>
          <p:nvPr>
            <p:ph type="sldNum" sz="quarter" idx="5"/>
          </p:nvPr>
        </p:nvSpPr>
        <p:spPr/>
        <p:txBody>
          <a:bodyPr/>
          <a:lstStyle/>
          <a:p>
            <a:fld id="{446FB686-8389-4EBF-ABE4-F6AF0C6CC6E3}" type="slidenum">
              <a:rPr lang="en-US" smtClean="0"/>
              <a:t>16</a:t>
            </a:fld>
            <a:endParaRPr lang="en-US" dirty="0"/>
          </a:p>
        </p:txBody>
      </p:sp>
    </p:spTree>
    <p:extLst>
      <p:ext uri="{BB962C8B-B14F-4D97-AF65-F5344CB8AC3E}">
        <p14:creationId xmlns:p14="http://schemas.microsoft.com/office/powerpoint/2010/main" val="3862362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10A03-70EE-7616-841D-FE7CD8B4E4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DFBCC8-6152-4429-FD15-5BAA50A5D0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CEE5B7-4746-45E5-A93A-5751FAE8A449}"/>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On this level, you can find a hidden treasure: special SAS biographies created by the Macro Maven, Ron Fehd. This level is found by clicking on SAS Biographies on the main level. You can also find a selection of Lex Jansen’s papers and a link to Troy Martin Hughes’ paper.</a:t>
            </a:r>
          </a:p>
          <a:p>
            <a:r>
              <a:rPr lang="en-US" sz="1200" u="sng" kern="1200" dirty="0">
                <a:solidFill>
                  <a:schemeClr val="tx1"/>
                </a:solidFill>
                <a:effectLst/>
                <a:latin typeface="+mn-lt"/>
                <a:ea typeface="+mn-ea"/>
                <a:cs typeface="+mn-cs"/>
                <a:hlinkClick r:id="rId3"/>
              </a:rPr>
              <a:t>https://www.lexjansen.com/sas-bibliographies/</a:t>
            </a:r>
            <a:endParaRPr lang="en-US" sz="1200" kern="1200" dirty="0">
              <a:solidFill>
                <a:schemeClr val="tx1"/>
              </a:solidFill>
              <a:effectLst/>
              <a:latin typeface="+mn-lt"/>
              <a:ea typeface="+mn-ea"/>
              <a:cs typeface="+mn-cs"/>
            </a:endParaRPr>
          </a:p>
          <a:p>
            <a:r>
              <a:rPr lang="en-US" sz="1200" u="sng" kern="1200" dirty="0">
                <a:solidFill>
                  <a:schemeClr val="tx1"/>
                </a:solidFill>
                <a:effectLst/>
                <a:latin typeface="+mn-lt"/>
                <a:ea typeface="+mn-ea"/>
                <a:cs typeface="+mn-cs"/>
                <a:hlinkClick r:id="rId4"/>
              </a:rPr>
              <a:t>https://www.lexjansen.com/sas-bibliographies/Hughes-2024_wuss-216_48-year-analysis.pdf</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 </a:t>
            </a:r>
            <a:r>
              <a:rPr lang="en-US" sz="1200" u="sng" kern="1200" dirty="0">
                <a:solidFill>
                  <a:schemeClr val="tx1"/>
                </a:solidFill>
                <a:effectLst/>
                <a:latin typeface="+mn-lt"/>
                <a:ea typeface="+mn-ea"/>
                <a:cs typeface="+mn-cs"/>
                <a:hlinkClick r:id="rId5"/>
              </a:rPr>
              <a:t>https://www.lexjansen.com/papers/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It is possible to extract an amazing amount of data, papers, etc. in an instant from Lex Jansen’s site using the tools provided, and via web scraping. Troy Martin Hughes uses Python and Beautiful Soup to scrape the site and perform several analyses on SAS user group papers / presentations, and Bart Jablonski has Packages that automate the tasks using SAS. Please see the reference section for more information on their related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also myriad sources for literature searches and citations on the internet, including other search engines such as Google, sites such as Github, SAS Communities, Stackoverflow, etc. Most allow the copying or scraping of materials to create a reference section.</a:t>
            </a:r>
          </a:p>
          <a:p>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21F5E4B2-46FB-697F-1894-133CE4AD0966}"/>
              </a:ext>
            </a:extLst>
          </p:cNvPr>
          <p:cNvSpPr>
            <a:spLocks noGrp="1"/>
          </p:cNvSpPr>
          <p:nvPr>
            <p:ph type="sldNum" sz="quarter" idx="5"/>
          </p:nvPr>
        </p:nvSpPr>
        <p:spPr/>
        <p:txBody>
          <a:bodyPr/>
          <a:lstStyle/>
          <a:p>
            <a:fld id="{446FB686-8389-4EBF-ABE4-F6AF0C6CC6E3}" type="slidenum">
              <a:rPr lang="en-US" smtClean="0"/>
              <a:t>17</a:t>
            </a:fld>
            <a:endParaRPr lang="en-US" dirty="0"/>
          </a:p>
        </p:txBody>
      </p:sp>
    </p:spTree>
    <p:extLst>
      <p:ext uri="{BB962C8B-B14F-4D97-AF65-F5344CB8AC3E}">
        <p14:creationId xmlns:p14="http://schemas.microsoft.com/office/powerpoint/2010/main" val="3344869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myriad sources for literature searches and citations on the internet, including other search engines such as Google, sites such as Github, SAS Communities, Stackoverflow, etc. Most allow the copying or scraping of materials to create a reference section. Some sites (such as US Bureau of the Census) provide explicit instructions on citing their materials, including for different publishing systems.</a:t>
            </a: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19</a:t>
            </a:fld>
            <a:endParaRPr lang="en-US" dirty="0"/>
          </a:p>
        </p:txBody>
      </p:sp>
    </p:spTree>
    <p:extLst>
      <p:ext uri="{BB962C8B-B14F-4D97-AF65-F5344CB8AC3E}">
        <p14:creationId xmlns:p14="http://schemas.microsoft.com/office/powerpoint/2010/main" val="3202842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99D57-5142-3D49-7E5A-8EF8550ED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06FB3-9DEC-2BB5-98E2-6FC74002B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0BE9C8-4B6F-D108-2CB4-A419A546036F}"/>
              </a:ext>
            </a:extLst>
          </p:cNvPr>
          <p:cNvSpPr>
            <a:spLocks noGrp="1"/>
          </p:cNvSpPr>
          <p:nvPr>
            <p:ph type="body" idx="1"/>
          </p:nvPr>
        </p:nvSpPr>
        <p:spPr/>
        <p:txBody>
          <a:bodyPr/>
          <a:lstStyle/>
          <a:p>
            <a:r>
              <a:rPr lang="en-US" dirty="0"/>
              <a:t>Finally, we are getting to the good part, which is how to build your reference section programmatically with SAS</a:t>
            </a:r>
          </a:p>
        </p:txBody>
      </p:sp>
      <p:sp>
        <p:nvSpPr>
          <p:cNvPr id="4" name="Slide Number Placeholder 3">
            <a:extLst>
              <a:ext uri="{FF2B5EF4-FFF2-40B4-BE49-F238E27FC236}">
                <a16:creationId xmlns:a16="http://schemas.microsoft.com/office/drawing/2014/main" id="{9D1015E3-6423-6B10-E130-6BFECE729D26}"/>
              </a:ext>
            </a:extLst>
          </p:cNvPr>
          <p:cNvSpPr>
            <a:spLocks noGrp="1"/>
          </p:cNvSpPr>
          <p:nvPr>
            <p:ph type="sldNum" sz="quarter" idx="5"/>
          </p:nvPr>
        </p:nvSpPr>
        <p:spPr/>
        <p:txBody>
          <a:bodyPr/>
          <a:lstStyle/>
          <a:p>
            <a:fld id="{446FB686-8389-4EBF-ABE4-F6AF0C6CC6E3}" type="slidenum">
              <a:rPr lang="en-US" smtClean="0"/>
              <a:t>20</a:t>
            </a:fld>
            <a:endParaRPr lang="en-US" dirty="0"/>
          </a:p>
        </p:txBody>
      </p:sp>
    </p:spTree>
    <p:extLst>
      <p:ext uri="{BB962C8B-B14F-4D97-AF65-F5344CB8AC3E}">
        <p14:creationId xmlns:p14="http://schemas.microsoft.com/office/powerpoint/2010/main" val="41927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have noticed a “bookish” theme to the powerpoint slides and that isn’t accidental. The topic of today’s talk is SAS white paper reference sections: however, what we learn can be deployed can be used in other publishing scenarios such as journal articles, client reports, etc. For those of you are wondering, the photos in the template are from the famous Bodleian Library, in Oxford, England, which was thrilled to visit a few years ago.</a:t>
            </a:r>
          </a:p>
        </p:txBody>
      </p:sp>
      <p:sp>
        <p:nvSpPr>
          <p:cNvPr id="4" name="Slide Number Placeholder 3"/>
          <p:cNvSpPr>
            <a:spLocks noGrp="1"/>
          </p:cNvSpPr>
          <p:nvPr>
            <p:ph type="sldNum" sz="quarter" idx="5"/>
          </p:nvPr>
        </p:nvSpPr>
        <p:spPr/>
        <p:txBody>
          <a:bodyPr/>
          <a:lstStyle/>
          <a:p>
            <a:fld id="{446FB686-8389-4EBF-ABE4-F6AF0C6CC6E3}" type="slidenum">
              <a:rPr lang="en-US" smtClean="0"/>
              <a:t>2</a:t>
            </a:fld>
            <a:endParaRPr lang="en-US" dirty="0"/>
          </a:p>
        </p:txBody>
      </p:sp>
    </p:spTree>
    <p:extLst>
      <p:ext uri="{BB962C8B-B14F-4D97-AF65-F5344CB8AC3E}">
        <p14:creationId xmlns:p14="http://schemas.microsoft.com/office/powerpoint/2010/main" val="34549818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snippet for a simplistic example from the SAS Users Groups Paper Template which gives you an idea of what elements are required.</a:t>
            </a:r>
          </a:p>
        </p:txBody>
      </p:sp>
      <p:sp>
        <p:nvSpPr>
          <p:cNvPr id="4" name="Slide Number Placeholder 3"/>
          <p:cNvSpPr>
            <a:spLocks noGrp="1"/>
          </p:cNvSpPr>
          <p:nvPr>
            <p:ph type="sldNum" sz="quarter" idx="5"/>
          </p:nvPr>
        </p:nvSpPr>
        <p:spPr/>
        <p:txBody>
          <a:bodyPr/>
          <a:lstStyle/>
          <a:p>
            <a:fld id="{446FB686-8389-4EBF-ABE4-F6AF0C6CC6E3}" type="slidenum">
              <a:rPr lang="en-US" smtClean="0"/>
              <a:t>21</a:t>
            </a:fld>
            <a:endParaRPr lang="en-US" dirty="0"/>
          </a:p>
        </p:txBody>
      </p:sp>
    </p:spTree>
    <p:extLst>
      <p:ext uri="{BB962C8B-B14F-4D97-AF65-F5344CB8AC3E}">
        <p14:creationId xmlns:p14="http://schemas.microsoft.com/office/powerpoint/2010/main" val="4128854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From the snippet above, we can determine that we need these following elements formatted in this way for this type of citation:</a:t>
            </a: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22</a:t>
            </a:fld>
            <a:endParaRPr lang="en-US" dirty="0"/>
          </a:p>
        </p:txBody>
      </p:sp>
    </p:spTree>
    <p:extLst>
      <p:ext uri="{BB962C8B-B14F-4D97-AF65-F5344CB8AC3E}">
        <p14:creationId xmlns:p14="http://schemas.microsoft.com/office/powerpoint/2010/main" val="23468077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how do we collect the data? There are three basic methods of obtaining data from Lex Jansen’s site: web scraping, a JSON download, and an XML download. All three result in multiple tables, and all three require post-processing to get the necessary elements of a reference section. In the interests of time, we will focus on the JSON method for the purposes of this paper, noting that all three methods are similar.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Depending on the encoding of your system, you may need to (a) make sure no special characters are in your folder name, and (b) add an optional encoding statement (shown in red above) to the filename statement.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23</a:t>
            </a:fld>
            <a:endParaRPr lang="en-US" dirty="0"/>
          </a:p>
        </p:txBody>
      </p:sp>
    </p:spTree>
    <p:extLst>
      <p:ext uri="{BB962C8B-B14F-4D97-AF65-F5344CB8AC3E}">
        <p14:creationId xmlns:p14="http://schemas.microsoft.com/office/powerpoint/2010/main" val="3583393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process results in three separate tables: a paper download file, a search result file (this contains the search date, which you can store for reference), and a search result paper file. The search result paper file contains the bulk of the information we need. Conference and Month comprise part of “Proceedings of” and “Publication Date” ; and Title gives us Title; Authors gives us Authors; and Link will give us link</a:t>
            </a: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24</a:t>
            </a:fld>
            <a:endParaRPr lang="en-US" dirty="0"/>
          </a:p>
        </p:txBody>
      </p:sp>
    </p:spTree>
    <p:extLst>
      <p:ext uri="{BB962C8B-B14F-4D97-AF65-F5344CB8AC3E}">
        <p14:creationId xmlns:p14="http://schemas.microsoft.com/office/powerpoint/2010/main" val="2888374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087DD-60AF-2F17-FA3C-BC6E351653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180A73-89C1-1D58-B156-4B8C40F4B7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7951A-D0B2-6BA0-3100-405CBFBAE8FF}"/>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The process results in three separate tables: a paper download file, a search result file (this contains the search date, which you can store for reference), and a search result paper file. The search result paper file contains the bulk of the information we need.</a:t>
            </a:r>
          </a:p>
          <a:p>
            <a:endParaRPr lang="en-US" dirty="0"/>
          </a:p>
        </p:txBody>
      </p:sp>
      <p:sp>
        <p:nvSpPr>
          <p:cNvPr id="4" name="Slide Number Placeholder 3">
            <a:extLst>
              <a:ext uri="{FF2B5EF4-FFF2-40B4-BE49-F238E27FC236}">
                <a16:creationId xmlns:a16="http://schemas.microsoft.com/office/drawing/2014/main" id="{1BE7A02D-A45F-EC2D-260F-3C7BDAE0AB75}"/>
              </a:ext>
            </a:extLst>
          </p:cNvPr>
          <p:cNvSpPr>
            <a:spLocks noGrp="1"/>
          </p:cNvSpPr>
          <p:nvPr>
            <p:ph type="sldNum" sz="quarter" idx="5"/>
          </p:nvPr>
        </p:nvSpPr>
        <p:spPr/>
        <p:txBody>
          <a:bodyPr/>
          <a:lstStyle/>
          <a:p>
            <a:fld id="{446FB686-8389-4EBF-ABE4-F6AF0C6CC6E3}" type="slidenum">
              <a:rPr lang="en-US" smtClean="0"/>
              <a:t>25</a:t>
            </a:fld>
            <a:endParaRPr lang="en-US" dirty="0"/>
          </a:p>
        </p:txBody>
      </p:sp>
    </p:spTree>
    <p:extLst>
      <p:ext uri="{BB962C8B-B14F-4D97-AF65-F5344CB8AC3E}">
        <p14:creationId xmlns:p14="http://schemas.microsoft.com/office/powerpoint/2010/main" val="26699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6BA10-A48E-91E8-1C09-05145E4F98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82CB65-C960-7A8D-F485-8860B6C3F7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3048D-37E5-D13F-BD87-7D029863B6A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still need location information for the conferences and we can obtain this information from Lex’s site as well, from an XML file available on the main page of Lex’s site. </a:t>
            </a:r>
            <a:r>
              <a:rPr lang="en-US" sz="1200" kern="1200" dirty="0">
                <a:solidFill>
                  <a:schemeClr val="tx1"/>
                </a:solidFill>
                <a:effectLst/>
                <a:latin typeface="+mn-lt"/>
                <a:ea typeface="+mn-ea"/>
                <a:cs typeface="+mn-cs"/>
                <a:hlinkClick r:id="rId3"/>
              </a:rPr>
              <a:t>https://www.lexjansen.com/sasproceedings.xml</a:t>
            </a:r>
            <a:r>
              <a:rPr lang="en-US" sz="1200" kern="1200" dirty="0">
                <a:solidFill>
                  <a:schemeClr val="tx1"/>
                </a:solidFill>
                <a:effectLst/>
                <a:latin typeface="+mn-lt"/>
                <a:ea typeface="+mn-ea"/>
                <a:cs typeface="+mn-cs"/>
              </a:rPr>
              <a:t> Another possibility is to use Bart Jablonski’s BasePlus package, which has a tool (%downloadFilesTo() macro that automates the task. (Jablonski, 2023). You can also add additional citations and locations into the XLSX files by hand. Regardless of the method used, we now have all the elements needed. Locations can be added to the citation information via merging on conf_url in the location table and scanning the first chunk of paperid in the search results table.</a:t>
            </a:r>
          </a:p>
          <a:p>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4129D8CB-43D9-B477-DC79-036C97B684AB}"/>
              </a:ext>
            </a:extLst>
          </p:cNvPr>
          <p:cNvSpPr>
            <a:spLocks noGrp="1"/>
          </p:cNvSpPr>
          <p:nvPr>
            <p:ph type="sldNum" sz="quarter" idx="5"/>
          </p:nvPr>
        </p:nvSpPr>
        <p:spPr/>
        <p:txBody>
          <a:bodyPr/>
          <a:lstStyle/>
          <a:p>
            <a:fld id="{446FB686-8389-4EBF-ABE4-F6AF0C6CC6E3}" type="slidenum">
              <a:rPr lang="en-US" smtClean="0"/>
              <a:t>26</a:t>
            </a:fld>
            <a:endParaRPr lang="en-US" dirty="0"/>
          </a:p>
        </p:txBody>
      </p:sp>
    </p:spTree>
    <p:extLst>
      <p:ext uri="{BB962C8B-B14F-4D97-AF65-F5344CB8AC3E}">
        <p14:creationId xmlns:p14="http://schemas.microsoft.com/office/powerpoint/2010/main" val="3279604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ADBF3-D82B-1C7F-4D0B-0C2A4F8B9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A0D5B6-26C8-9E74-B218-7894A3C8B7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05327D-9CEC-FC66-57EF-B8225DE41B08}"/>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The process results in three separate tables: a paper download file, a search result file (this contains the search date, which you can store for reference), and a search result paper file. The search result paper file contains the bulk of the information we need.</a:t>
            </a:r>
          </a:p>
          <a:p>
            <a:endParaRPr lang="en-US" dirty="0"/>
          </a:p>
        </p:txBody>
      </p:sp>
      <p:sp>
        <p:nvSpPr>
          <p:cNvPr id="4" name="Slide Number Placeholder 3">
            <a:extLst>
              <a:ext uri="{FF2B5EF4-FFF2-40B4-BE49-F238E27FC236}">
                <a16:creationId xmlns:a16="http://schemas.microsoft.com/office/drawing/2014/main" id="{17DCD929-052D-2AB5-3337-40C58F152A7A}"/>
              </a:ext>
            </a:extLst>
          </p:cNvPr>
          <p:cNvSpPr>
            <a:spLocks noGrp="1"/>
          </p:cNvSpPr>
          <p:nvPr>
            <p:ph type="sldNum" sz="quarter" idx="5"/>
          </p:nvPr>
        </p:nvSpPr>
        <p:spPr/>
        <p:txBody>
          <a:bodyPr/>
          <a:lstStyle/>
          <a:p>
            <a:fld id="{446FB686-8389-4EBF-ABE4-F6AF0C6CC6E3}" type="slidenum">
              <a:rPr lang="en-US" smtClean="0"/>
              <a:t>27</a:t>
            </a:fld>
            <a:endParaRPr lang="en-US" dirty="0"/>
          </a:p>
        </p:txBody>
      </p:sp>
    </p:spTree>
    <p:extLst>
      <p:ext uri="{BB962C8B-B14F-4D97-AF65-F5344CB8AC3E}">
        <p14:creationId xmlns:p14="http://schemas.microsoft.com/office/powerpoint/2010/main" val="1520497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2BBF7-2DDB-B0BA-1596-4514A10F7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E433D6-7972-C503-11DA-B2963DD492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DBD534-7805-11FB-6366-9B8DC061359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challenge in writing a SAS® White Paper is creating the perfect reference section, properly acknowledging those who have inspired and paved the way. Luckily, clever use of such tools as Lex Jansen’s website, SAS’s ability to read in and manipulate varied data sources, and tools such as Microsoft Word citation manager, every author can succeed in proper referencing in their SAS white papers. This paper and presentation will demonstrate how to accomplish this goal.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be talking about publications, in this case SAS white papers, and most publications require that data sources and other written works be acknowledge in an official manner. The structure of citations differs with the circumstances surrounding your writing, but the basic concepts remain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a:extLst>
              <a:ext uri="{FF2B5EF4-FFF2-40B4-BE49-F238E27FC236}">
                <a16:creationId xmlns:a16="http://schemas.microsoft.com/office/drawing/2014/main" id="{15145E7A-4161-4F17-0834-EF41D9ED098B}"/>
              </a:ext>
            </a:extLst>
          </p:cNvPr>
          <p:cNvSpPr>
            <a:spLocks noGrp="1"/>
          </p:cNvSpPr>
          <p:nvPr>
            <p:ph type="sldNum" sz="quarter" idx="5"/>
          </p:nvPr>
        </p:nvSpPr>
        <p:spPr/>
        <p:txBody>
          <a:bodyPr/>
          <a:lstStyle/>
          <a:p>
            <a:fld id="{446FB686-8389-4EBF-ABE4-F6AF0C6CC6E3}" type="slidenum">
              <a:rPr lang="en-US" smtClean="0"/>
              <a:t>28</a:t>
            </a:fld>
            <a:endParaRPr lang="en-US" dirty="0"/>
          </a:p>
        </p:txBody>
      </p:sp>
    </p:spTree>
    <p:extLst>
      <p:ext uri="{BB962C8B-B14F-4D97-AF65-F5344CB8AC3E}">
        <p14:creationId xmlns:p14="http://schemas.microsoft.com/office/powerpoint/2010/main" val="4257714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Features of the SAS program to create a reference section include:</a:t>
            </a:r>
          </a:p>
          <a:p>
            <a:pPr lvl="0"/>
            <a:r>
              <a:rPr lang="en-US" dirty="0"/>
              <a:t>Add a format for Conference Name abbreviations</a:t>
            </a:r>
          </a:p>
          <a:p>
            <a:pPr lvl="0"/>
            <a:r>
              <a:rPr lang="en-US" dirty="0"/>
              <a:t>Merge by conf_url (created in the search results table)</a:t>
            </a:r>
          </a:p>
          <a:p>
            <a:pPr lvl="0"/>
            <a:r>
              <a:rPr lang="en-US" dirty="0"/>
              <a:t>Precleaning (dirty Unicode data)</a:t>
            </a:r>
          </a:p>
          <a:p>
            <a:pPr lvl="0"/>
            <a:r>
              <a:rPr lang="en-US" dirty="0"/>
              <a:t>Preprocess all segments of the citation, particularly name, using SAS functions</a:t>
            </a:r>
          </a:p>
          <a:p>
            <a:pPr lvl="0"/>
            <a:r>
              <a:rPr lang="en-US" dirty="0"/>
              <a:t>Create an extraordinarily long string which includes all elements</a:t>
            </a:r>
          </a:p>
          <a:p>
            <a:pPr lvl="0"/>
            <a:r>
              <a:rPr lang="en-US" dirty="0"/>
              <a:t>Sort output by desired keys (last name of the first author, first name of first author, title)</a:t>
            </a:r>
          </a:p>
          <a:p>
            <a:pPr lvl="0"/>
            <a:r>
              <a:rPr lang="en-US" dirty="0"/>
              <a:t>Output to RTF for an easy drop into the reference section</a:t>
            </a:r>
          </a:p>
          <a:p>
            <a:pPr lvl="0"/>
            <a:r>
              <a:rPr lang="en-US" dirty="0"/>
              <a:t>Snippets are shown of the code sections below, full code available from me</a:t>
            </a: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29</a:t>
            </a:fld>
            <a:endParaRPr lang="en-US" dirty="0"/>
          </a:p>
        </p:txBody>
      </p:sp>
    </p:spTree>
    <p:extLst>
      <p:ext uri="{BB962C8B-B14F-4D97-AF65-F5344CB8AC3E}">
        <p14:creationId xmlns:p14="http://schemas.microsoft.com/office/powerpoint/2010/main" val="353531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6720-D465-93A3-C8D1-A7DE05D48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89F87-C6DF-5D90-F593-098CF75509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AA2B9E-0B70-5E03-7E2E-4BDDBE954A1D}"/>
              </a:ext>
            </a:extLst>
          </p:cNvPr>
          <p:cNvSpPr>
            <a:spLocks noGrp="1"/>
          </p:cNvSpPr>
          <p:nvPr>
            <p:ph type="body" idx="1"/>
          </p:nvPr>
        </p:nvSpPr>
        <p:spPr/>
        <p:txBody>
          <a:bodyPr/>
          <a:lstStyle/>
          <a:p>
            <a:pPr lvl="0"/>
            <a:r>
              <a:rPr lang="en-US" dirty="0"/>
              <a:t>Add a format for Conference Name abbreviations</a:t>
            </a:r>
          </a:p>
          <a:p>
            <a:endParaRPr lang="en-US" dirty="0"/>
          </a:p>
        </p:txBody>
      </p:sp>
      <p:sp>
        <p:nvSpPr>
          <p:cNvPr id="4" name="Slide Number Placeholder 3">
            <a:extLst>
              <a:ext uri="{FF2B5EF4-FFF2-40B4-BE49-F238E27FC236}">
                <a16:creationId xmlns:a16="http://schemas.microsoft.com/office/drawing/2014/main" id="{87953189-4549-27E3-4659-9889DF7D58A9}"/>
              </a:ext>
            </a:extLst>
          </p:cNvPr>
          <p:cNvSpPr>
            <a:spLocks noGrp="1"/>
          </p:cNvSpPr>
          <p:nvPr>
            <p:ph type="sldNum" sz="quarter" idx="5"/>
          </p:nvPr>
        </p:nvSpPr>
        <p:spPr/>
        <p:txBody>
          <a:bodyPr/>
          <a:lstStyle/>
          <a:p>
            <a:fld id="{446FB686-8389-4EBF-ABE4-F6AF0C6CC6E3}" type="slidenum">
              <a:rPr lang="en-US" smtClean="0"/>
              <a:t>30</a:t>
            </a:fld>
            <a:endParaRPr lang="en-US" dirty="0"/>
          </a:p>
        </p:txBody>
      </p:sp>
    </p:spTree>
    <p:extLst>
      <p:ext uri="{BB962C8B-B14F-4D97-AF65-F5344CB8AC3E}">
        <p14:creationId xmlns:p14="http://schemas.microsoft.com/office/powerpoint/2010/main" val="171439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One challenge in writing a SAS® White Paper is creating the perfect reference section, properly acknowledging those who have inspired and paved the way. Luckily, clever use of such tools as Lex Jansen’s website, SAS’s ability to read in and manipulate varied data sources, and tools such as Microsoft Word citation manager, every author can succeed in proper referencing in their SAS white papers. This paper and presentation will demonstrate how to accomplish this goal.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be talking about publications, in this case SAS white papers, and most publications require that data sources and other written works be acknowledge in an official manner. The structure of citations differs with the circumstances surrounding your writing, but the basic concepts remain the same.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3</a:t>
            </a:fld>
            <a:endParaRPr lang="en-US" dirty="0"/>
          </a:p>
        </p:txBody>
      </p:sp>
    </p:spTree>
    <p:extLst>
      <p:ext uri="{BB962C8B-B14F-4D97-AF65-F5344CB8AC3E}">
        <p14:creationId xmlns:p14="http://schemas.microsoft.com/office/powerpoint/2010/main" val="18956483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00109-4346-42ED-D6C6-C497F7E54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CF295-CF5B-DBFB-C10D-63737BD855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9B8DF8-10F9-30E8-2556-F45DB2CB4400}"/>
              </a:ext>
            </a:extLst>
          </p:cNvPr>
          <p:cNvSpPr>
            <a:spLocks noGrp="1"/>
          </p:cNvSpPr>
          <p:nvPr>
            <p:ph type="body" idx="1"/>
          </p:nvPr>
        </p:nvSpPr>
        <p:spPr/>
        <p:txBody>
          <a:bodyPr/>
          <a:lstStyle/>
          <a:p>
            <a:pPr marL="0" indent="0">
              <a:buNone/>
            </a:pPr>
            <a:r>
              <a:rPr lang="en-US" dirty="0"/>
              <a:t>Pull in JSON data sets, clean and sort</a:t>
            </a:r>
          </a:p>
          <a:p>
            <a:endParaRPr lang="en-US" dirty="0"/>
          </a:p>
        </p:txBody>
      </p:sp>
      <p:sp>
        <p:nvSpPr>
          <p:cNvPr id="4" name="Slide Number Placeholder 3">
            <a:extLst>
              <a:ext uri="{FF2B5EF4-FFF2-40B4-BE49-F238E27FC236}">
                <a16:creationId xmlns:a16="http://schemas.microsoft.com/office/drawing/2014/main" id="{BED62D2C-586A-BEAB-1FE1-C4B4F09BF5EF}"/>
              </a:ext>
            </a:extLst>
          </p:cNvPr>
          <p:cNvSpPr>
            <a:spLocks noGrp="1"/>
          </p:cNvSpPr>
          <p:nvPr>
            <p:ph type="sldNum" sz="quarter" idx="5"/>
          </p:nvPr>
        </p:nvSpPr>
        <p:spPr/>
        <p:txBody>
          <a:bodyPr/>
          <a:lstStyle/>
          <a:p>
            <a:fld id="{446FB686-8389-4EBF-ABE4-F6AF0C6CC6E3}" type="slidenum">
              <a:rPr lang="en-US" smtClean="0"/>
              <a:t>31</a:t>
            </a:fld>
            <a:endParaRPr lang="en-US" dirty="0"/>
          </a:p>
        </p:txBody>
      </p:sp>
    </p:spTree>
    <p:extLst>
      <p:ext uri="{BB962C8B-B14F-4D97-AF65-F5344CB8AC3E}">
        <p14:creationId xmlns:p14="http://schemas.microsoft.com/office/powerpoint/2010/main" val="15400537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766F3-6B0F-E637-A618-EF5F8F1CE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80DC32-58A5-0017-11F3-28C81B0090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9FD532-7F79-C082-F81F-51F04340BC2E}"/>
              </a:ext>
            </a:extLst>
          </p:cNvPr>
          <p:cNvSpPr>
            <a:spLocks noGrp="1"/>
          </p:cNvSpPr>
          <p:nvPr>
            <p:ph type="body" idx="1"/>
          </p:nvPr>
        </p:nvSpPr>
        <p:spPr/>
        <p:txBody>
          <a:bodyPr/>
          <a:lstStyle/>
          <a:p>
            <a:pPr marL="0" indent="0">
              <a:buNone/>
            </a:pPr>
            <a:r>
              <a:rPr lang="en-US" dirty="0"/>
              <a:t>The program is too long with repetitive steps and is available from me – here are the steps laid out in comments. The end result is a data set called references which is sorted nodupkey by blurb, the very long paragraph string which holds all the necessary information for a citation. </a:t>
            </a:r>
          </a:p>
          <a:p>
            <a:endParaRPr lang="en-US" dirty="0"/>
          </a:p>
        </p:txBody>
      </p:sp>
      <p:sp>
        <p:nvSpPr>
          <p:cNvPr id="4" name="Slide Number Placeholder 3">
            <a:extLst>
              <a:ext uri="{FF2B5EF4-FFF2-40B4-BE49-F238E27FC236}">
                <a16:creationId xmlns:a16="http://schemas.microsoft.com/office/drawing/2014/main" id="{CFCD6E98-9A7D-74FC-C0A1-3B17DA8BABDD}"/>
              </a:ext>
            </a:extLst>
          </p:cNvPr>
          <p:cNvSpPr>
            <a:spLocks noGrp="1"/>
          </p:cNvSpPr>
          <p:nvPr>
            <p:ph type="sldNum" sz="quarter" idx="5"/>
          </p:nvPr>
        </p:nvSpPr>
        <p:spPr/>
        <p:txBody>
          <a:bodyPr/>
          <a:lstStyle/>
          <a:p>
            <a:fld id="{446FB686-8389-4EBF-ABE4-F6AF0C6CC6E3}" type="slidenum">
              <a:rPr lang="en-US" smtClean="0"/>
              <a:t>32</a:t>
            </a:fld>
            <a:endParaRPr lang="en-US" dirty="0"/>
          </a:p>
        </p:txBody>
      </p:sp>
    </p:spTree>
    <p:extLst>
      <p:ext uri="{BB962C8B-B14F-4D97-AF65-F5344CB8AC3E}">
        <p14:creationId xmlns:p14="http://schemas.microsoft.com/office/powerpoint/2010/main" val="4441494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DB696-F2CF-2F65-B8FE-D0DECD371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4B8A39-0C60-D976-6B94-2F748F7AFD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337381-2E2A-545C-1783-CBC68F049F3E}"/>
              </a:ext>
            </a:extLst>
          </p:cNvPr>
          <p:cNvSpPr>
            <a:spLocks noGrp="1"/>
          </p:cNvSpPr>
          <p:nvPr>
            <p:ph type="body" idx="1"/>
          </p:nvPr>
        </p:nvSpPr>
        <p:spPr/>
        <p:txBody>
          <a:bodyPr/>
          <a:lstStyle/>
          <a:p>
            <a:r>
              <a:rPr lang="en-US" dirty="0"/>
              <a:t>You could simply export the references file to XLSX or LaTeX, but I find it convenient to “print” out to RTF and just drop into my Word Paper. I use PROC REPORT because it wraps long strings well. If you have trickily used an escapechar while building your blurb string (for example to add italics or bolding) make sure to include the ods escapechar statement, and always use ODS LISTING CLOSE (and ODS LISTING at the close of the procedure) or ODS SELECT / EXCLUDE statements to keep your log clean. Cellwidth=988 is the width of the column in TWIPS which I have found to be the most desirable with the fonts that I use. </a:t>
            </a:r>
            <a:r>
              <a:rPr lang="en-US" sz="1200" b="0" i="0" kern="1200" dirty="0">
                <a:solidFill>
                  <a:schemeClr val="tx1"/>
                </a:solidFill>
                <a:effectLst/>
                <a:latin typeface="+mn-lt"/>
                <a:ea typeface="+mn-ea"/>
                <a:cs typeface="+mn-cs"/>
              </a:rPr>
              <a:t>A twip is a tiny, screen-independent unit of measurement, equal to 1/1440th of an inch, which was primarily used in older computing systems like </a:t>
            </a:r>
            <a:r>
              <a:rPr lang="en-US" sz="1200" b="0" i="0" kern="1200" dirty="0">
                <a:solidFill>
                  <a:schemeClr val="tx1"/>
                </a:solidFill>
                <a:effectLst/>
                <a:latin typeface="+mn-lt"/>
                <a:ea typeface="+mn-ea"/>
                <a:cs typeface="+mn-cs"/>
                <a:hlinkClick r:id="rId3"/>
              </a:rPr>
              <a:t>Microsoft Visual Basic</a:t>
            </a:r>
            <a:r>
              <a:rPr lang="en-US" sz="1200" b="0" i="0" kern="1200" dirty="0">
                <a:solidFill>
                  <a:schemeClr val="tx1"/>
                </a:solidFill>
                <a:effectLst/>
                <a:latin typeface="+mn-lt"/>
                <a:ea typeface="+mn-ea"/>
                <a:cs typeface="+mn-cs"/>
              </a:rPr>
              <a:t> and Rich Text Format for platform-independent display and print purposes. The name "twip" is an acronym for "twentieth of an Imperial Point"</a:t>
            </a:r>
            <a:endParaRPr lang="en-US" dirty="0"/>
          </a:p>
        </p:txBody>
      </p:sp>
      <p:sp>
        <p:nvSpPr>
          <p:cNvPr id="4" name="Slide Number Placeholder 3">
            <a:extLst>
              <a:ext uri="{FF2B5EF4-FFF2-40B4-BE49-F238E27FC236}">
                <a16:creationId xmlns:a16="http://schemas.microsoft.com/office/drawing/2014/main" id="{BD9FD630-D386-1AF4-4659-FC5EB9CEFD31}"/>
              </a:ext>
            </a:extLst>
          </p:cNvPr>
          <p:cNvSpPr>
            <a:spLocks noGrp="1"/>
          </p:cNvSpPr>
          <p:nvPr>
            <p:ph type="sldNum" sz="quarter" idx="5"/>
          </p:nvPr>
        </p:nvSpPr>
        <p:spPr/>
        <p:txBody>
          <a:bodyPr/>
          <a:lstStyle/>
          <a:p>
            <a:fld id="{446FB686-8389-4EBF-ABE4-F6AF0C6CC6E3}" type="slidenum">
              <a:rPr lang="en-US" smtClean="0"/>
              <a:t>33</a:t>
            </a:fld>
            <a:endParaRPr lang="en-US" dirty="0"/>
          </a:p>
        </p:txBody>
      </p:sp>
    </p:spTree>
    <p:extLst>
      <p:ext uri="{BB962C8B-B14F-4D97-AF65-F5344CB8AC3E}">
        <p14:creationId xmlns:p14="http://schemas.microsoft.com/office/powerpoint/2010/main" val="3302296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BEF65-0CD3-9D82-486C-1E1C13E8BD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085AE-7D98-306B-840C-67F40F474D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07F01D-1AB6-0BBB-6DA8-77AB397FD522}"/>
              </a:ext>
            </a:extLst>
          </p:cNvPr>
          <p:cNvSpPr>
            <a:spLocks noGrp="1"/>
          </p:cNvSpPr>
          <p:nvPr>
            <p:ph type="body" idx="1"/>
          </p:nvPr>
        </p:nvSpPr>
        <p:spPr/>
        <p:txBody>
          <a:bodyPr/>
          <a:lstStyle/>
          <a:p>
            <a:r>
              <a:rPr lang="en-US" dirty="0"/>
              <a:t>Snippet from the ODS RTF file generated by the program </a:t>
            </a:r>
          </a:p>
        </p:txBody>
      </p:sp>
      <p:sp>
        <p:nvSpPr>
          <p:cNvPr id="4" name="Slide Number Placeholder 3">
            <a:extLst>
              <a:ext uri="{FF2B5EF4-FFF2-40B4-BE49-F238E27FC236}">
                <a16:creationId xmlns:a16="http://schemas.microsoft.com/office/drawing/2014/main" id="{7296C105-02EB-2B14-A899-8DB27C023E4D}"/>
              </a:ext>
            </a:extLst>
          </p:cNvPr>
          <p:cNvSpPr>
            <a:spLocks noGrp="1"/>
          </p:cNvSpPr>
          <p:nvPr>
            <p:ph type="sldNum" sz="quarter" idx="5"/>
          </p:nvPr>
        </p:nvSpPr>
        <p:spPr/>
        <p:txBody>
          <a:bodyPr/>
          <a:lstStyle/>
          <a:p>
            <a:fld id="{446FB686-8389-4EBF-ABE4-F6AF0C6CC6E3}" type="slidenum">
              <a:rPr lang="en-US" smtClean="0"/>
              <a:t>34</a:t>
            </a:fld>
            <a:endParaRPr lang="en-US" dirty="0"/>
          </a:p>
        </p:txBody>
      </p:sp>
    </p:spTree>
    <p:extLst>
      <p:ext uri="{BB962C8B-B14F-4D97-AF65-F5344CB8AC3E}">
        <p14:creationId xmlns:p14="http://schemas.microsoft.com/office/powerpoint/2010/main" val="31322107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5629-0169-2E72-ADF6-B73E66B79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5F61B1-D5C1-F056-D5C1-65B5C673F3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47925A-FC1A-3610-3164-ABE43A8947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419AA9-8D4C-5AF7-BFCD-96BDD99BC1D0}"/>
              </a:ext>
            </a:extLst>
          </p:cNvPr>
          <p:cNvSpPr>
            <a:spLocks noGrp="1"/>
          </p:cNvSpPr>
          <p:nvPr>
            <p:ph type="sldNum" sz="quarter" idx="5"/>
          </p:nvPr>
        </p:nvSpPr>
        <p:spPr/>
        <p:txBody>
          <a:bodyPr/>
          <a:lstStyle/>
          <a:p>
            <a:fld id="{446FB686-8389-4EBF-ABE4-F6AF0C6CC6E3}" type="slidenum">
              <a:rPr lang="en-US" smtClean="0"/>
              <a:t>36</a:t>
            </a:fld>
            <a:endParaRPr lang="en-US" dirty="0"/>
          </a:p>
        </p:txBody>
      </p:sp>
    </p:spTree>
    <p:extLst>
      <p:ext uri="{BB962C8B-B14F-4D97-AF65-F5344CB8AC3E}">
        <p14:creationId xmlns:p14="http://schemas.microsoft.com/office/powerpoint/2010/main" val="40411741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37</a:t>
            </a:fld>
            <a:endParaRPr lang="en-US" dirty="0"/>
          </a:p>
        </p:txBody>
      </p:sp>
    </p:spTree>
    <p:extLst>
      <p:ext uri="{BB962C8B-B14F-4D97-AF65-F5344CB8AC3E}">
        <p14:creationId xmlns:p14="http://schemas.microsoft.com/office/powerpoint/2010/main" val="1092011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38</a:t>
            </a:fld>
            <a:endParaRPr lang="en-US" dirty="0"/>
          </a:p>
        </p:txBody>
      </p:sp>
    </p:spTree>
    <p:extLst>
      <p:ext uri="{BB962C8B-B14F-4D97-AF65-F5344CB8AC3E}">
        <p14:creationId xmlns:p14="http://schemas.microsoft.com/office/powerpoint/2010/main" val="2785926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importance of properly citing reference material in a publication cannot be understated. Citation serves a number of purposes: it tells viewers where information can be found and consulted for additional information; it gives appropriate credit to the persons whose words, concepts, and data you are using; and protects you from plagiarism and the risk of having your own research and products invalidated for misusing others’ works. WUSS and other groups require that all published work cited in your paper must be listed in a REFERENCES section. This includes both text and visuals (graphics). Special consideration needs to be employed for copyrighted materials in accordance with whether you have permission from the copyright or publisher to use the material, either by direct reprint or paraphrasing.</a:t>
            </a: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4</a:t>
            </a:fld>
            <a:endParaRPr lang="en-US" dirty="0"/>
          </a:p>
        </p:txBody>
      </p:sp>
    </p:spTree>
    <p:extLst>
      <p:ext uri="{BB962C8B-B14F-4D97-AF65-F5344CB8AC3E}">
        <p14:creationId xmlns:p14="http://schemas.microsoft.com/office/powerpoint/2010/main" val="3031335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296D6-A305-30C7-7C0E-382AB63EBE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68ED6-89F8-A1BE-5E88-BBE6885C99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B5BEB-FF49-CB53-1AC6-EE2E74E5CD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Please note that this paper is specific to SAS White Papers. If you are writing an article for a journal or another organization (APHA, ASA, etc.) there will be very specific (and often conflicting from organization to organization) instructions on preparing your works, with regard to how multiple authors are listed (in some cases it will be last, first, middle initial, in other first, middle initial, last, and so on), citations, figure and table placements, fonts, and a wealth of other details. The research presented for this paper will inform creation of a tool set for creating reference sections for other types of publications programmatically.. </a:t>
            </a:r>
            <a:r>
              <a:rPr lang="en-US" dirty="0"/>
              <a:t>Luckily for us, most SAS user groups supply a paper template, with helpful instructions.</a:t>
            </a:r>
          </a:p>
          <a:p>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8622FB11-E337-9A4A-1C5D-2479819D59B2}"/>
              </a:ext>
            </a:extLst>
          </p:cNvPr>
          <p:cNvSpPr>
            <a:spLocks noGrp="1"/>
          </p:cNvSpPr>
          <p:nvPr>
            <p:ph type="sldNum" sz="quarter" idx="5"/>
          </p:nvPr>
        </p:nvSpPr>
        <p:spPr/>
        <p:txBody>
          <a:bodyPr/>
          <a:lstStyle/>
          <a:p>
            <a:fld id="{446FB686-8389-4EBF-ABE4-F6AF0C6CC6E3}" type="slidenum">
              <a:rPr lang="en-US" smtClean="0"/>
              <a:t>5</a:t>
            </a:fld>
            <a:endParaRPr lang="en-US" dirty="0"/>
          </a:p>
        </p:txBody>
      </p:sp>
    </p:spTree>
    <p:extLst>
      <p:ext uri="{BB962C8B-B14F-4D97-AF65-F5344CB8AC3E}">
        <p14:creationId xmlns:p14="http://schemas.microsoft.com/office/powerpoint/2010/main" val="382790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thousands of SAS white papers published, and many of them have excellent reference sections that can be mined both for content and format. However, there are easier ways than Googling, reading, and copying relevant citations by hand. As far as a template goes, you need not search high and low to find some fantastic instructions for reference sections – detailed instructions can be located in the Word Template provided in Presenter Resources for this conference. If you have not looked at the template recently, it is worth a second look as it has been updated for newer versions of Microsoft Word, and for different data sources. It is very tempting to use one of your old papers, or someone else’s, as a model, but as the materials being cited evolve, it is worth at least pasting in the reference section of the Word template for up-to-date models. An important exception is the citation of AI materials, which is covered in this paper. A screenshot of the Reference Section of the Word template for this conference is provided below: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6FB686-8389-4EBF-ABE4-F6AF0C6CC6E3}" type="slidenum">
              <a:rPr lang="en-US" smtClean="0"/>
              <a:t>6</a:t>
            </a:fld>
            <a:endParaRPr lang="en-US" dirty="0"/>
          </a:p>
        </p:txBody>
      </p:sp>
    </p:spTree>
    <p:extLst>
      <p:ext uri="{BB962C8B-B14F-4D97-AF65-F5344CB8AC3E}">
        <p14:creationId xmlns:p14="http://schemas.microsoft.com/office/powerpoint/2010/main" val="547552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E988A-8608-F3CF-5E7D-613D3D0525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C3C7E-D8A4-1AED-B7D8-8708C98417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D66780-6C25-DBD0-09EA-7BE7FF8A5611}"/>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Items shaded in beige should be removed prior to paper submission. These notes provide the user with instructions for certain types of citations, except for AI Resources discussed below. It is not comprehensive but provides instructions for most types of documents.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3A6763F5-DA3C-CF23-2E48-99C1E3966AD0}"/>
              </a:ext>
            </a:extLst>
          </p:cNvPr>
          <p:cNvSpPr>
            <a:spLocks noGrp="1"/>
          </p:cNvSpPr>
          <p:nvPr>
            <p:ph type="sldNum" sz="quarter" idx="5"/>
          </p:nvPr>
        </p:nvSpPr>
        <p:spPr/>
        <p:txBody>
          <a:bodyPr/>
          <a:lstStyle/>
          <a:p>
            <a:fld id="{446FB686-8389-4EBF-ABE4-F6AF0C6CC6E3}" type="slidenum">
              <a:rPr lang="en-US" smtClean="0"/>
              <a:t>7</a:t>
            </a:fld>
            <a:endParaRPr lang="en-US" dirty="0"/>
          </a:p>
        </p:txBody>
      </p:sp>
    </p:spTree>
    <p:extLst>
      <p:ext uri="{BB962C8B-B14F-4D97-AF65-F5344CB8AC3E}">
        <p14:creationId xmlns:p14="http://schemas.microsoft.com/office/powerpoint/2010/main" val="320353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D232-0EAF-51C9-65A1-CCBF6E94A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84E64F-6860-91F9-9249-74883ED5C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ED8B83-EF11-67F8-6CE9-433542ABA375}"/>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In addition to the References Section from the Word template provided above, if you are using AI resources such as ChatGPT, you can use either APA or MLA style. AI resources are not necessarily retrievable, so should be treated as personal communications which cannot be reproduced. References to AI resources contained within the body of the paper should include the AI Provider (i.e., OpenAI) and the reference date. Full citations in a reference list should also include a description of the prompt and the URL of the AI platform. You can prompt the AI that you are using to provide you with a citation in the appropriate format to make it easy, but provided below are examples of two of the formats that SAS papers customarily accept based on the author’s query to Open AI.</a:t>
            </a:r>
          </a:p>
          <a:p>
            <a:endParaRPr lang="en-US" dirty="0"/>
          </a:p>
        </p:txBody>
      </p:sp>
      <p:sp>
        <p:nvSpPr>
          <p:cNvPr id="4" name="Slide Number Placeholder 3">
            <a:extLst>
              <a:ext uri="{FF2B5EF4-FFF2-40B4-BE49-F238E27FC236}">
                <a16:creationId xmlns:a16="http://schemas.microsoft.com/office/drawing/2014/main" id="{F08481F4-EF69-05AD-5575-8F6361436F97}"/>
              </a:ext>
            </a:extLst>
          </p:cNvPr>
          <p:cNvSpPr>
            <a:spLocks noGrp="1"/>
          </p:cNvSpPr>
          <p:nvPr>
            <p:ph type="sldNum" sz="quarter" idx="5"/>
          </p:nvPr>
        </p:nvSpPr>
        <p:spPr/>
        <p:txBody>
          <a:bodyPr/>
          <a:lstStyle/>
          <a:p>
            <a:fld id="{446FB686-8389-4EBF-ABE4-F6AF0C6CC6E3}" type="slidenum">
              <a:rPr lang="en-US" smtClean="0"/>
              <a:t>8</a:t>
            </a:fld>
            <a:endParaRPr lang="en-US" dirty="0"/>
          </a:p>
        </p:txBody>
      </p:sp>
    </p:spTree>
    <p:extLst>
      <p:ext uri="{BB962C8B-B14F-4D97-AF65-F5344CB8AC3E}">
        <p14:creationId xmlns:p14="http://schemas.microsoft.com/office/powerpoint/2010/main" val="4193808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7F7C8-AEF8-2D7A-763E-60AC950BE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3AA9F-A419-0270-4931-DB631206A7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5C28A4-7FA1-ADA0-1DC3-8E34FE44628D}"/>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You can prompt the AI that you are using to provide you with a citation in the appropriate format to make it easy, but provided below are examples of two of the formats that SAS papers customarily accept based on the author’s query to Open AI.</a:t>
            </a:r>
          </a:p>
          <a:p>
            <a:endParaRPr lang="en-US" sz="1200" kern="1200" dirty="0">
              <a:solidFill>
                <a:schemeClr val="tx1"/>
              </a:solidFill>
              <a:effectLst/>
              <a:latin typeface="+mn-lt"/>
              <a:ea typeface="+mn-ea"/>
              <a:cs typeface="+mn-cs"/>
            </a:endParaRPr>
          </a:p>
          <a:p>
            <a:r>
              <a:rPr lang="en-US" sz="1200" i="1" dirty="0">
                <a:solidFill>
                  <a:schemeClr val="bg1"/>
                </a:solidFill>
              </a:rPr>
              <a:t>In-text Example :APA guideline</a:t>
            </a:r>
            <a:endParaRPr lang="en-US" sz="1200" dirty="0">
              <a:solidFill>
                <a:schemeClr val="bg1"/>
              </a:solidFill>
            </a:endParaRPr>
          </a:p>
          <a:p>
            <a:r>
              <a:rPr lang="en-US" sz="1200" dirty="0">
                <a:solidFill>
                  <a:schemeClr val="bg1"/>
                </a:solidFill>
              </a:rPr>
              <a:t>When prompted with “How many SAS software papers published in 2024 mentioned ChatGPT?” the ChatGPT-generated text provided several detailed citations, primarily at PharmaSUG 2024 and 2025. (Open AI, 2025).</a:t>
            </a:r>
          </a:p>
          <a:p>
            <a:endParaRPr lang="en-US" sz="1200" i="1" dirty="0">
              <a:solidFill>
                <a:schemeClr val="bg1"/>
              </a:solidFill>
            </a:endParaRPr>
          </a:p>
          <a:p>
            <a:r>
              <a:rPr lang="en-US" sz="1200" i="1" dirty="0">
                <a:solidFill>
                  <a:schemeClr val="bg1"/>
                </a:solidFill>
              </a:rPr>
              <a:t>Reference: APA guideline</a:t>
            </a:r>
            <a:endParaRPr lang="en-US" sz="1200" dirty="0">
              <a:solidFill>
                <a:schemeClr val="bg1"/>
              </a:solidFill>
            </a:endParaRPr>
          </a:p>
          <a:p>
            <a:r>
              <a:rPr lang="en-US" sz="1200" dirty="0">
                <a:solidFill>
                  <a:schemeClr val="bg1"/>
                </a:solidFill>
              </a:rPr>
              <a:t>(Open AI, 2025). Response generated by ChatGPT (GPT-4.5-turbo) in response to user query about SAS software papers mentioning ChatGPT. Retrieved from </a:t>
            </a:r>
            <a:r>
              <a:rPr lang="en-US" sz="1200" u="sng" dirty="0">
                <a:solidFill>
                  <a:srgbClr val="FBCA98"/>
                </a:solidFill>
                <a:hlinkClick r:id="rId3">
                  <a:extLst>
                    <a:ext uri="{A12FA001-AC4F-418D-AE19-62706E023703}">
                      <ahyp:hlinkClr xmlns:ahyp="http://schemas.microsoft.com/office/drawing/2018/hyperlinkcolor" val="tx"/>
                    </a:ext>
                  </a:extLst>
                </a:hlinkClick>
              </a:rPr>
              <a:t>https://chat.openai.com</a:t>
            </a:r>
            <a:r>
              <a:rPr lang="en-US" sz="1200" dirty="0">
                <a:solidFill>
                  <a:schemeClr val="bg1"/>
                </a:solidFill>
                <a:hlinkClick r:id="rId3">
                  <a:extLst>
                    <a:ext uri="{A12FA001-AC4F-418D-AE19-62706E023703}">
                      <ahyp:hlinkClr xmlns:ahyp="http://schemas.microsoft.com/office/drawing/2018/hyperlinkcolor" val="tx"/>
                    </a:ext>
                  </a:extLst>
                </a:hlinkClick>
              </a:rPr>
              <a:t>.</a:t>
            </a:r>
            <a:endParaRPr lang="en-US" sz="1200" dirty="0">
              <a:solidFill>
                <a:schemeClr val="bg1"/>
              </a:solidFill>
            </a:endParaRPr>
          </a:p>
          <a:p>
            <a:endParaRPr lang="en-US" sz="1200" i="1" dirty="0">
              <a:solidFill>
                <a:schemeClr val="bg1"/>
              </a:solidFill>
            </a:endParaRPr>
          </a:p>
          <a:p>
            <a:r>
              <a:rPr lang="en-US" sz="1200" i="1" dirty="0">
                <a:solidFill>
                  <a:schemeClr val="bg1"/>
                </a:solidFill>
              </a:rPr>
              <a:t>In-text Example: MLA format</a:t>
            </a:r>
            <a:endParaRPr lang="en-US" sz="1200" dirty="0">
              <a:solidFill>
                <a:schemeClr val="bg1"/>
              </a:solidFill>
            </a:endParaRPr>
          </a:p>
          <a:p>
            <a:r>
              <a:rPr lang="en-US" sz="1200" dirty="0">
                <a:solidFill>
                  <a:schemeClr val="bg1"/>
                </a:solidFill>
              </a:rPr>
              <a:t>When prompted with “How many SAS software papers published in 2024 mentioned ChatGPT?” the ChatGPT-generated text provided several detailed citations, primarily at PharmaSUG 2024 and 2025. (OpenAI).</a:t>
            </a:r>
          </a:p>
          <a:p>
            <a:endParaRPr lang="en-US" sz="1200" i="1" dirty="0">
              <a:solidFill>
                <a:schemeClr val="bg1"/>
              </a:solidFill>
            </a:endParaRPr>
          </a:p>
          <a:p>
            <a:r>
              <a:rPr lang="en-US" sz="1200" i="1" dirty="0">
                <a:solidFill>
                  <a:schemeClr val="bg1"/>
                </a:solidFill>
              </a:rPr>
              <a:t>Reference: MLA format</a:t>
            </a:r>
            <a:endParaRPr lang="en-US" sz="1200" dirty="0">
              <a:solidFill>
                <a:schemeClr val="bg1"/>
              </a:solidFill>
            </a:endParaRPr>
          </a:p>
          <a:p>
            <a:r>
              <a:rPr lang="en-US" sz="1200" dirty="0">
                <a:solidFill>
                  <a:schemeClr val="bg1"/>
                </a:solidFill>
              </a:rPr>
              <a:t>OpenAI. </a:t>
            </a:r>
            <a:r>
              <a:rPr lang="en-US" sz="1200" i="1" dirty="0">
                <a:solidFill>
                  <a:schemeClr val="bg1"/>
                </a:solidFill>
              </a:rPr>
              <a:t>ChatGPT </a:t>
            </a:r>
            <a:r>
              <a:rPr lang="en-US" sz="1200" dirty="0">
                <a:solidFill>
                  <a:schemeClr val="bg1"/>
                </a:solidFill>
              </a:rPr>
              <a:t>(GPT-4.5-turbo). Response to a query about SAS Software papers mentioning ChatGPT. 18 May 2025. </a:t>
            </a:r>
            <a:r>
              <a:rPr lang="en-US" sz="1200" i="1" dirty="0">
                <a:solidFill>
                  <a:schemeClr val="bg1"/>
                </a:solidFill>
              </a:rPr>
              <a:t>ChatGPT</a:t>
            </a:r>
            <a:r>
              <a:rPr lang="en-US" sz="1200" dirty="0">
                <a:solidFill>
                  <a:schemeClr val="bg1"/>
                </a:solidFill>
              </a:rPr>
              <a:t>, </a:t>
            </a:r>
            <a:r>
              <a:rPr lang="en-US" sz="1200" u="sng" dirty="0">
                <a:solidFill>
                  <a:srgbClr val="FBCA98"/>
                </a:solidFill>
                <a:hlinkClick r:id="rId3">
                  <a:extLst>
                    <a:ext uri="{A12FA001-AC4F-418D-AE19-62706E023703}">
                      <ahyp:hlinkClr xmlns:ahyp="http://schemas.microsoft.com/office/drawing/2018/hyperlinkcolor" val="tx"/>
                    </a:ext>
                  </a:extLst>
                </a:hlinkClick>
              </a:rPr>
              <a:t>https://chat.openai.com/</a:t>
            </a:r>
            <a:r>
              <a:rPr lang="en-US" sz="1200" dirty="0">
                <a:solidFill>
                  <a:schemeClr val="bg1"/>
                </a:solidFill>
                <a:hlinkClick r:id="rId3">
                  <a:extLst>
                    <a:ext uri="{A12FA001-AC4F-418D-AE19-62706E023703}">
                      <ahyp:hlinkClr xmlns:ahyp="http://schemas.microsoft.com/office/drawing/2018/hyperlinkcolor" val="tx"/>
                    </a:ext>
                  </a:extLst>
                </a:hlinkClick>
              </a:rPr>
              <a:t>.</a:t>
            </a:r>
            <a:endParaRPr lang="en-US" dirty="0"/>
          </a:p>
          <a:p>
            <a:endParaRPr lang="en-US" sz="120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0217BB3B-C3F3-69B2-C733-4BA17109F73F}"/>
              </a:ext>
            </a:extLst>
          </p:cNvPr>
          <p:cNvSpPr>
            <a:spLocks noGrp="1"/>
          </p:cNvSpPr>
          <p:nvPr>
            <p:ph type="sldNum" sz="quarter" idx="5"/>
          </p:nvPr>
        </p:nvSpPr>
        <p:spPr/>
        <p:txBody>
          <a:bodyPr/>
          <a:lstStyle/>
          <a:p>
            <a:fld id="{446FB686-8389-4EBF-ABE4-F6AF0C6CC6E3}" type="slidenum">
              <a:rPr lang="en-US" smtClean="0"/>
              <a:t>9</a:t>
            </a:fld>
            <a:endParaRPr lang="en-US" dirty="0"/>
          </a:p>
        </p:txBody>
      </p:sp>
    </p:spTree>
    <p:extLst>
      <p:ext uri="{BB962C8B-B14F-4D97-AF65-F5344CB8AC3E}">
        <p14:creationId xmlns:p14="http://schemas.microsoft.com/office/powerpoint/2010/main" val="367534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33D3-6F5D-7BD0-D6BC-0D497CC56B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19985D-9B2D-D155-8761-992DB37D7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60515-7FFE-386E-88BE-9C772F54CF28}"/>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5" name="Footer Placeholder 4">
            <a:extLst>
              <a:ext uri="{FF2B5EF4-FFF2-40B4-BE49-F238E27FC236}">
                <a16:creationId xmlns:a16="http://schemas.microsoft.com/office/drawing/2014/main" id="{667DCCF5-14A3-C94B-9A97-A8A505E463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D214E82-71DF-9C73-080E-5DC4AFABDEC0}"/>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3536848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1397-42CB-3DA3-A419-3C36EA766E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8230C0-B8DC-AED1-055F-8DC58F698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3700A-70BE-4167-7932-EE4C17430808}"/>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5" name="Footer Placeholder 4">
            <a:extLst>
              <a:ext uri="{FF2B5EF4-FFF2-40B4-BE49-F238E27FC236}">
                <a16:creationId xmlns:a16="http://schemas.microsoft.com/office/drawing/2014/main" id="{D5CE39A0-610A-0D64-F675-43940277C64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AF59F0-AACE-DC9B-E42E-1479F16BF19D}"/>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2682723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02F22-933F-387D-1ECC-D7F5053CF1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072B1-4116-A750-4EC8-CC8E9205D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9B4DF-2FE0-2997-7C72-69895C5EF4B7}"/>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5" name="Footer Placeholder 4">
            <a:extLst>
              <a:ext uri="{FF2B5EF4-FFF2-40B4-BE49-F238E27FC236}">
                <a16:creationId xmlns:a16="http://schemas.microsoft.com/office/drawing/2014/main" id="{29A9911E-DC34-2A53-8164-0F67482EE9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436E03-4621-12D9-F7E6-635EEDADC81C}"/>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515720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746D-F79D-9EF2-4BCB-135FF5BB4E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FA4BE6-F1C6-08B6-D8BD-D53580B052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287D4-19BC-39BF-7941-5EDAE6665FA7}"/>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5" name="Footer Placeholder 4">
            <a:extLst>
              <a:ext uri="{FF2B5EF4-FFF2-40B4-BE49-F238E27FC236}">
                <a16:creationId xmlns:a16="http://schemas.microsoft.com/office/drawing/2014/main" id="{314B782C-F159-CBF3-1AB1-1806067A41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BF9378-0EBE-27D8-ED20-EA9F7DCD6BD4}"/>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2485435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3DB0-912B-93F4-A252-8F95E1C7DD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17A934-44F6-D62F-4B4D-F03EBFB5B4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951D02-2CE6-7BD1-E6A6-2ED721FBBA35}"/>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5" name="Footer Placeholder 4">
            <a:extLst>
              <a:ext uri="{FF2B5EF4-FFF2-40B4-BE49-F238E27FC236}">
                <a16:creationId xmlns:a16="http://schemas.microsoft.com/office/drawing/2014/main" id="{832C1BD8-694C-3984-1ED0-DD129AC2DF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910A5E-99E3-DC01-78FC-378004142318}"/>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154364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B7FC1-08FD-611D-D260-6B8E6EBF28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4505E-5201-D978-F9E7-5D299C3FFB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190E40-374B-868A-1FFE-D560FB3AE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009D52-79D9-A055-6675-7A806FA3C39A}"/>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6" name="Footer Placeholder 5">
            <a:extLst>
              <a:ext uri="{FF2B5EF4-FFF2-40B4-BE49-F238E27FC236}">
                <a16:creationId xmlns:a16="http://schemas.microsoft.com/office/drawing/2014/main" id="{3E8ADBC5-F791-4C02-10CA-505E770BB47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AD51EC-AA0D-2205-EB54-D01598C25499}"/>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1555949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E5122-0B0A-C27D-35AD-8E75ADEE77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6B7FEB-D6F0-C928-7E17-38F00D6A27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930DA9-BDC6-7A50-FCB3-339E735EC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5BC3BC-FC1A-3211-0627-A547ABD39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96B693-B3A1-6F13-64A4-ADD2D4E1E7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F82B0D-247C-77E8-F3D2-C57112788EC0}"/>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8" name="Footer Placeholder 7">
            <a:extLst>
              <a:ext uri="{FF2B5EF4-FFF2-40B4-BE49-F238E27FC236}">
                <a16:creationId xmlns:a16="http://schemas.microsoft.com/office/drawing/2014/main" id="{8AD0928C-1C7D-0AB4-56F3-751DD0D34C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D28D180-0270-EE72-5A17-3FECF2F41F73}"/>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392880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0DF7-E3E4-35EF-A050-A1509BFF6D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60A3CA-9599-D678-FAD1-ED2E4FB47263}"/>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4" name="Footer Placeholder 3">
            <a:extLst>
              <a:ext uri="{FF2B5EF4-FFF2-40B4-BE49-F238E27FC236}">
                <a16:creationId xmlns:a16="http://schemas.microsoft.com/office/drawing/2014/main" id="{3547BC74-C8D8-2F4F-044C-124C3688CE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64B75A9-B6DB-9EE3-431D-E0BF0CEB06DF}"/>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283044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27A8C6-7481-F530-C634-DE150D0255EF}"/>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3" name="Footer Placeholder 2">
            <a:extLst>
              <a:ext uri="{FF2B5EF4-FFF2-40B4-BE49-F238E27FC236}">
                <a16:creationId xmlns:a16="http://schemas.microsoft.com/office/drawing/2014/main" id="{3C4A4CD9-66CB-DE03-9284-24A29C8CC58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4F3ECD36-83E7-B705-F1DF-8437ED8CCAB7}"/>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243187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05EF-B698-766A-BBE6-E20230EEF0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5B7EE0-FF3E-586A-42BE-3E60D70CD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36FE6C-F2D0-8573-018B-5DC09C018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69E76D-92E7-8F15-6F86-5D46535CB210}"/>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6" name="Footer Placeholder 5">
            <a:extLst>
              <a:ext uri="{FF2B5EF4-FFF2-40B4-BE49-F238E27FC236}">
                <a16:creationId xmlns:a16="http://schemas.microsoft.com/office/drawing/2014/main" id="{476A5C13-0D82-20E0-6318-F867D6893CA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884581-A35C-01DC-C9AA-DA08745C052A}"/>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412242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6F67-0B1D-69F7-AAED-F751D760A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AE908C-858F-C059-AE26-8E4D68DBF0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D815084-5FA6-8C10-4472-5E8A66F6F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F5382-4ADF-7991-E768-F8B68896BCFA}"/>
              </a:ext>
            </a:extLst>
          </p:cNvPr>
          <p:cNvSpPr>
            <a:spLocks noGrp="1"/>
          </p:cNvSpPr>
          <p:nvPr>
            <p:ph type="dt" sz="half" idx="10"/>
          </p:nvPr>
        </p:nvSpPr>
        <p:spPr/>
        <p:txBody>
          <a:bodyPr/>
          <a:lstStyle/>
          <a:p>
            <a:fld id="{D858C76F-E5FB-4F9E-A700-B24A9FA3CA4F}" type="datetimeFigureOut">
              <a:rPr lang="en-US" smtClean="0"/>
              <a:t>10/4/2025</a:t>
            </a:fld>
            <a:endParaRPr lang="en-US" dirty="0"/>
          </a:p>
        </p:txBody>
      </p:sp>
      <p:sp>
        <p:nvSpPr>
          <p:cNvPr id="6" name="Footer Placeholder 5">
            <a:extLst>
              <a:ext uri="{FF2B5EF4-FFF2-40B4-BE49-F238E27FC236}">
                <a16:creationId xmlns:a16="http://schemas.microsoft.com/office/drawing/2014/main" id="{75A96571-C667-DF7A-18C9-A6D27E593AD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CF1C5B-8338-0591-E350-30BF9C70D6AC}"/>
              </a:ext>
            </a:extLst>
          </p:cNvPr>
          <p:cNvSpPr>
            <a:spLocks noGrp="1"/>
          </p:cNvSpPr>
          <p:nvPr>
            <p:ph type="sldNum" sz="quarter" idx="12"/>
          </p:nvPr>
        </p:nvSpPr>
        <p:spPr/>
        <p:txBody>
          <a:bodyPr/>
          <a:lstStyle/>
          <a:p>
            <a:fld id="{393CAFF9-BFF5-43CD-BF8F-7FD9FEED117F}" type="slidenum">
              <a:rPr lang="en-US" smtClean="0"/>
              <a:t>‹#›</a:t>
            </a:fld>
            <a:endParaRPr lang="en-US" dirty="0"/>
          </a:p>
        </p:txBody>
      </p:sp>
    </p:spTree>
    <p:extLst>
      <p:ext uri="{BB962C8B-B14F-4D97-AF65-F5344CB8AC3E}">
        <p14:creationId xmlns:p14="http://schemas.microsoft.com/office/powerpoint/2010/main" val="3824262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4A460-16FE-94BB-24E9-248997B58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5A27CF-79C1-91EC-7D64-57125DC58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C81794-D410-14AF-AB9B-643D5B95BD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58C76F-E5FB-4F9E-A700-B24A9FA3CA4F}" type="datetimeFigureOut">
              <a:rPr lang="en-US" smtClean="0"/>
              <a:t>10/4/2025</a:t>
            </a:fld>
            <a:endParaRPr lang="en-US" dirty="0"/>
          </a:p>
        </p:txBody>
      </p:sp>
      <p:sp>
        <p:nvSpPr>
          <p:cNvPr id="5" name="Footer Placeholder 4">
            <a:extLst>
              <a:ext uri="{FF2B5EF4-FFF2-40B4-BE49-F238E27FC236}">
                <a16:creationId xmlns:a16="http://schemas.microsoft.com/office/drawing/2014/main" id="{11F868E4-4955-1836-5395-A61067DC45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E596E81B-5EE9-6D87-0743-D56E693EC1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3CAFF9-BFF5-43CD-BF8F-7FD9FEED117F}" type="slidenum">
              <a:rPr lang="en-US" smtClean="0"/>
              <a:t>‹#›</a:t>
            </a:fld>
            <a:endParaRPr lang="en-US" dirty="0"/>
          </a:p>
        </p:txBody>
      </p:sp>
    </p:spTree>
    <p:extLst>
      <p:ext uri="{BB962C8B-B14F-4D97-AF65-F5344CB8AC3E}">
        <p14:creationId xmlns:p14="http://schemas.microsoft.com/office/powerpoint/2010/main" val="1464022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ww.lexjansen.com/" TargetMode="Externa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lexjansen.com/cgi-bin/saspapers_query.php" TargetMode="External"/><Relationship Id="rId5" Type="http://schemas.openxmlformats.org/officeDocument/2006/relationships/image" Target="../media/image12.jpeg"/><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ww.lexjansen.com/pharmasug/" TargetMode="Externa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lexjansen.com/sas-bibliographie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hyperlink" Target="http://census.gov/about/policies/citation.html"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8.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www.lexjansen.com/pharmasug/2024/HT/PharmaSUG-2024-HT-111.pdf" TargetMode="External"/><Relationship Id="rId5" Type="http://schemas.openxmlformats.org/officeDocument/2006/relationships/hyperlink" Target="https://www.lexjansen.com/wuss/2023/WUSS-2023-Paper-208.pdf" TargetMode="External"/><Relationship Id="rId4" Type="http://schemas.openxmlformats.org/officeDocument/2006/relationships/hyperlink" Target="https://www.lexjansen.com/wuss/2023/WUSS-2023-Paper-189.pdf" TargetMode="Externa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f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jpg"/><Relationship Id="rId7" Type="http://schemas.openxmlformats.org/officeDocument/2006/relationships/hyperlink" Target="https://github.com/TheGirlWiththeSASTattoo"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www.linkedin.com/in/louisehadden" TargetMode="External"/><Relationship Id="rId5" Type="http://schemas.openxmlformats.org/officeDocument/2006/relationships/hyperlink" Target="mailto:saslouisehadden@gmail.com" TargetMode="External"/><Relationship Id="rId4" Type="http://schemas.openxmlformats.org/officeDocument/2006/relationships/hyperlink" Target="mailto:louisesquibbhadden@gmail.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A1F1C-E1DE-A79D-C9CA-8DBE17774D4B}"/>
              </a:ext>
            </a:extLst>
          </p:cNvPr>
          <p:cNvSpPr>
            <a:spLocks noGrp="1"/>
          </p:cNvSpPr>
          <p:nvPr>
            <p:ph type="ctrTitle"/>
          </p:nvPr>
        </p:nvSpPr>
        <p:spPr/>
        <p:txBody>
          <a:bodyPr>
            <a:normAutofit fontScale="90000"/>
          </a:bodyPr>
          <a:lstStyle/>
          <a:p>
            <a:r>
              <a:rPr lang="en-US" b="1" dirty="0">
                <a:solidFill>
                  <a:schemeClr val="bg1"/>
                </a:solidFill>
              </a:rPr>
              <a:t>ExCITE-ing! Build Your Paper’s Reference Section Programmatically Using Lex Jansen’s Website and SAS®</a:t>
            </a:r>
            <a:endParaRPr lang="en-US" dirty="0">
              <a:solidFill>
                <a:schemeClr val="bg1"/>
              </a:solidFill>
            </a:endParaRPr>
          </a:p>
        </p:txBody>
      </p:sp>
      <p:sp>
        <p:nvSpPr>
          <p:cNvPr id="3" name="Subtitle 2">
            <a:extLst>
              <a:ext uri="{FF2B5EF4-FFF2-40B4-BE49-F238E27FC236}">
                <a16:creationId xmlns:a16="http://schemas.microsoft.com/office/drawing/2014/main" id="{88828B86-DA9C-AC49-799B-A69A2B00AA17}"/>
              </a:ext>
            </a:extLst>
          </p:cNvPr>
          <p:cNvSpPr>
            <a:spLocks noGrp="1"/>
          </p:cNvSpPr>
          <p:nvPr>
            <p:ph type="subTitle" idx="1"/>
          </p:nvPr>
        </p:nvSpPr>
        <p:spPr>
          <a:xfrm>
            <a:off x="2604654" y="4544291"/>
            <a:ext cx="6982691" cy="1476499"/>
          </a:xfrm>
          <a:solidFill>
            <a:schemeClr val="tx1"/>
          </a:solidFill>
        </p:spPr>
        <p:txBody>
          <a:bodyPr>
            <a:normAutofit/>
          </a:bodyPr>
          <a:lstStyle/>
          <a:p>
            <a:r>
              <a:rPr lang="en-US" sz="4400" dirty="0">
                <a:solidFill>
                  <a:schemeClr val="bg1"/>
                </a:solidFill>
              </a:rPr>
              <a:t>Louise S. Hadden, </a:t>
            </a:r>
          </a:p>
          <a:p>
            <a:r>
              <a:rPr lang="en-US" sz="4400" dirty="0">
                <a:solidFill>
                  <a:schemeClr val="bg1"/>
                </a:solidFill>
              </a:rPr>
              <a:t>Independent Consultant</a:t>
            </a:r>
          </a:p>
          <a:p>
            <a:endParaRPr lang="en-US" dirty="0"/>
          </a:p>
        </p:txBody>
      </p:sp>
    </p:spTree>
    <p:extLst>
      <p:ext uri="{BB962C8B-B14F-4D97-AF65-F5344CB8AC3E}">
        <p14:creationId xmlns:p14="http://schemas.microsoft.com/office/powerpoint/2010/main" val="29534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2AF116DF-2DC8-8A86-110E-41C937CB0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A0E0FB-57DE-C37C-8A0C-3222DD977A6D}"/>
              </a:ext>
            </a:extLst>
          </p:cNvPr>
          <p:cNvSpPr>
            <a:spLocks noGrp="1"/>
          </p:cNvSpPr>
          <p:nvPr>
            <p:ph type="title"/>
          </p:nvPr>
        </p:nvSpPr>
        <p:spPr/>
        <p:txBody>
          <a:bodyPr>
            <a:normAutofit fontScale="90000"/>
          </a:bodyPr>
          <a:lstStyle/>
          <a:p>
            <a:r>
              <a:rPr lang="en-US" sz="5400" b="1" dirty="0"/>
              <a:t>Citation Requirements: Additional Resources </a:t>
            </a:r>
          </a:p>
        </p:txBody>
      </p:sp>
      <p:sp>
        <p:nvSpPr>
          <p:cNvPr id="3" name="Content Placeholder 2">
            <a:extLst>
              <a:ext uri="{FF2B5EF4-FFF2-40B4-BE49-F238E27FC236}">
                <a16:creationId xmlns:a16="http://schemas.microsoft.com/office/drawing/2014/main" id="{3F26A693-6956-CEBB-2167-424F3FC2CD94}"/>
              </a:ext>
            </a:extLst>
          </p:cNvPr>
          <p:cNvSpPr>
            <a:spLocks noGrp="1"/>
          </p:cNvSpPr>
          <p:nvPr>
            <p:ph idx="1"/>
          </p:nvPr>
        </p:nvSpPr>
        <p:spPr/>
        <p:txBody>
          <a:bodyPr>
            <a:noAutofit/>
          </a:bodyPr>
          <a:lstStyle/>
          <a:p>
            <a:pPr marL="0" indent="0">
              <a:buNone/>
            </a:pPr>
            <a:r>
              <a:rPr lang="en-US" sz="1800" b="1" dirty="0"/>
              <a:t>SAS Editorial Guidelines</a:t>
            </a:r>
          </a:p>
          <a:p>
            <a:r>
              <a:rPr lang="en-US" sz="1800" dirty="0"/>
              <a:t>Updated regularly</a:t>
            </a:r>
          </a:p>
          <a:p>
            <a:r>
              <a:rPr lang="en-US" sz="1800" dirty="0"/>
              <a:t>Guidelines mostly cover how SAS’s copyrighted information should be treated, and do not comprise a full set of citation rules. </a:t>
            </a:r>
          </a:p>
          <a:p>
            <a:r>
              <a:rPr lang="en-US" sz="1800" dirty="0"/>
              <a:t>Note that the guidelines for the publishing entity must ALWAYS come first: Do not rely solely on the MS Word template and SAS’s editorial guidelines.</a:t>
            </a:r>
          </a:p>
          <a:p>
            <a:pPr marL="0" indent="0">
              <a:buNone/>
            </a:pPr>
            <a:r>
              <a:rPr lang="en-US" sz="1800" b="1" dirty="0"/>
              <a:t>Common Instruction Sets</a:t>
            </a:r>
          </a:p>
          <a:p>
            <a:r>
              <a:rPr lang="en-US" sz="1800" dirty="0"/>
              <a:t>APA (American Psychological Association).</a:t>
            </a:r>
          </a:p>
          <a:p>
            <a:r>
              <a:rPr lang="en-US" sz="1800" dirty="0"/>
              <a:t>MLA (Modern Language Association).</a:t>
            </a:r>
          </a:p>
          <a:p>
            <a:r>
              <a:rPr lang="en-US" sz="1800" dirty="0"/>
              <a:t>Chicago/ Turabian.</a:t>
            </a:r>
          </a:p>
          <a:p>
            <a:r>
              <a:rPr lang="en-US" sz="1800" dirty="0"/>
              <a:t>Covers both in-text citations and more complete reference sections.</a:t>
            </a:r>
          </a:p>
          <a:p>
            <a:r>
              <a:rPr lang="en-US" sz="1800" dirty="0"/>
              <a:t>APA or MLA are recommended for SAS White papers.</a:t>
            </a:r>
          </a:p>
        </p:txBody>
      </p:sp>
    </p:spTree>
    <p:extLst>
      <p:ext uri="{BB962C8B-B14F-4D97-AF65-F5344CB8AC3E}">
        <p14:creationId xmlns:p14="http://schemas.microsoft.com/office/powerpoint/2010/main" val="1142657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9E7EE0AC-7C46-BDC7-8110-D89F0BD17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54575E-156D-286C-6221-ED56D1AF9110}"/>
              </a:ext>
            </a:extLst>
          </p:cNvPr>
          <p:cNvSpPr>
            <a:spLocks noGrp="1"/>
          </p:cNvSpPr>
          <p:nvPr>
            <p:ph type="title"/>
          </p:nvPr>
        </p:nvSpPr>
        <p:spPr/>
        <p:txBody>
          <a:bodyPr>
            <a:normAutofit fontScale="90000"/>
          </a:bodyPr>
          <a:lstStyle/>
          <a:p>
            <a:r>
              <a:rPr lang="en-US" sz="5400" b="1" dirty="0"/>
              <a:t>Citation Requirements: Additional Resources </a:t>
            </a:r>
          </a:p>
        </p:txBody>
      </p:sp>
      <p:sp>
        <p:nvSpPr>
          <p:cNvPr id="3" name="Content Placeholder 2">
            <a:extLst>
              <a:ext uri="{FF2B5EF4-FFF2-40B4-BE49-F238E27FC236}">
                <a16:creationId xmlns:a16="http://schemas.microsoft.com/office/drawing/2014/main" id="{EA549834-167A-118F-B05A-D7C9175C5FC5}"/>
              </a:ext>
            </a:extLst>
          </p:cNvPr>
          <p:cNvSpPr>
            <a:spLocks noGrp="1"/>
          </p:cNvSpPr>
          <p:nvPr>
            <p:ph idx="1"/>
          </p:nvPr>
        </p:nvSpPr>
        <p:spPr>
          <a:xfrm>
            <a:off x="838200" y="1825625"/>
            <a:ext cx="6086302" cy="4351338"/>
          </a:xfrm>
        </p:spPr>
        <p:txBody>
          <a:bodyPr>
            <a:noAutofit/>
          </a:bodyPr>
          <a:lstStyle/>
          <a:p>
            <a:pPr marL="0" indent="0">
              <a:buNone/>
            </a:pPr>
            <a:r>
              <a:rPr lang="en-US" sz="1800" b="1" dirty="0"/>
              <a:t>Microsoft Word Citation Management</a:t>
            </a:r>
          </a:p>
          <a:p>
            <a:r>
              <a:rPr lang="en-US" sz="1800" dirty="0"/>
              <a:t>Easy Interface, links in-text and reference section citations,</a:t>
            </a:r>
          </a:p>
          <a:p>
            <a:pPr marL="0" indent="0">
              <a:buNone/>
            </a:pPr>
            <a:r>
              <a:rPr lang="en-US" sz="1800" b="1" dirty="0"/>
              <a:t>Anti-Plagiarism Tools</a:t>
            </a:r>
          </a:p>
          <a:p>
            <a:r>
              <a:rPr lang="en-US" sz="1800" dirty="0"/>
              <a:t>Work by Comparing Text in your work with texts in large online data bases.</a:t>
            </a:r>
          </a:p>
          <a:p>
            <a:r>
              <a:rPr lang="en-US" sz="1800" dirty="0"/>
              <a:t>Popular options include Scribbr, Grammarly, CopyLeaks, Quillbot, iThenticate, DupliCHeckr, and PlagScan</a:t>
            </a:r>
          </a:p>
          <a:p>
            <a:r>
              <a:rPr lang="en-US" sz="1800" dirty="0"/>
              <a:t>MS Word Users can “Check for similarity to online sources” on the home screen click on Editing  on the right (next to Copilot). The Editor will come up on the right, and toward the bottom, you will see a Similarity check. Click and it will flag similar text. </a:t>
            </a:r>
          </a:p>
        </p:txBody>
      </p:sp>
      <p:pic>
        <p:nvPicPr>
          <p:cNvPr id="5" name="Picture 4">
            <a:extLst>
              <a:ext uri="{FF2B5EF4-FFF2-40B4-BE49-F238E27FC236}">
                <a16:creationId xmlns:a16="http://schemas.microsoft.com/office/drawing/2014/main" id="{C7521CD6-2DC0-DEF8-D61F-FE3A1DF64CAF}"/>
              </a:ext>
            </a:extLst>
          </p:cNvPr>
          <p:cNvPicPr>
            <a:picLocks noChangeAspect="1"/>
          </p:cNvPicPr>
          <p:nvPr/>
        </p:nvPicPr>
        <p:blipFill>
          <a:blip r:embed="rId4"/>
          <a:stretch>
            <a:fillRect/>
          </a:stretch>
        </p:blipFill>
        <p:spPr>
          <a:xfrm>
            <a:off x="7375468" y="1690688"/>
            <a:ext cx="4191000" cy="2809875"/>
          </a:xfrm>
          <a:prstGeom prst="rect">
            <a:avLst/>
          </a:prstGeom>
        </p:spPr>
      </p:pic>
      <p:sp>
        <p:nvSpPr>
          <p:cNvPr id="6" name="Arrow: Right 5">
            <a:extLst>
              <a:ext uri="{FF2B5EF4-FFF2-40B4-BE49-F238E27FC236}">
                <a16:creationId xmlns:a16="http://schemas.microsoft.com/office/drawing/2014/main" id="{50F362E3-1C8B-D9FA-A950-7C0708566833}"/>
              </a:ext>
            </a:extLst>
          </p:cNvPr>
          <p:cNvSpPr/>
          <p:nvPr/>
        </p:nvSpPr>
        <p:spPr>
          <a:xfrm rot="19697599">
            <a:off x="6868391" y="4216177"/>
            <a:ext cx="1147156" cy="648393"/>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5994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874EFC60-3AB2-C42B-F589-E7E918EFF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5247E4-ADBF-6732-88E1-E13C0AB05D1B}"/>
              </a:ext>
            </a:extLst>
          </p:cNvPr>
          <p:cNvSpPr>
            <a:spLocks noGrp="1"/>
          </p:cNvSpPr>
          <p:nvPr>
            <p:ph type="title"/>
          </p:nvPr>
        </p:nvSpPr>
        <p:spPr/>
        <p:txBody>
          <a:bodyPr>
            <a:normAutofit fontScale="90000"/>
          </a:bodyPr>
          <a:lstStyle/>
          <a:p>
            <a:r>
              <a:rPr lang="en-US" sz="5400" b="1" dirty="0"/>
              <a:t>Citation Requirements: Additional Resources </a:t>
            </a:r>
          </a:p>
        </p:txBody>
      </p:sp>
      <p:sp>
        <p:nvSpPr>
          <p:cNvPr id="3" name="Content Placeholder 2">
            <a:extLst>
              <a:ext uri="{FF2B5EF4-FFF2-40B4-BE49-F238E27FC236}">
                <a16:creationId xmlns:a16="http://schemas.microsoft.com/office/drawing/2014/main" id="{FEA820A0-CD28-BB74-E8B1-E8F6C754E06C}"/>
              </a:ext>
            </a:extLst>
          </p:cNvPr>
          <p:cNvSpPr>
            <a:spLocks noGrp="1"/>
          </p:cNvSpPr>
          <p:nvPr>
            <p:ph idx="1"/>
          </p:nvPr>
        </p:nvSpPr>
        <p:spPr>
          <a:xfrm>
            <a:off x="838200" y="1825625"/>
            <a:ext cx="5437909" cy="4351338"/>
          </a:xfrm>
        </p:spPr>
        <p:txBody>
          <a:bodyPr>
            <a:noAutofit/>
          </a:bodyPr>
          <a:lstStyle/>
          <a:p>
            <a:pPr marL="0" indent="0">
              <a:buNone/>
            </a:pPr>
            <a:r>
              <a:rPr lang="en-US" sz="2000" b="1" dirty="0"/>
              <a:t>Help Protect Your Own Work</a:t>
            </a:r>
          </a:p>
          <a:p>
            <a:r>
              <a:rPr lang="en-US" sz="2000" dirty="0"/>
              <a:t>Secure your papers and presentations by publishing with Adobe and using protection tools</a:t>
            </a:r>
          </a:p>
          <a:p>
            <a:r>
              <a:rPr lang="en-US" sz="2000" dirty="0"/>
              <a:t>As well as securing as a PDF, enter properties either in the MS word document before saving as a PDF, or as a native PDF. </a:t>
            </a:r>
          </a:p>
          <a:p>
            <a:pPr lvl="1"/>
            <a:r>
              <a:rPr lang="en-US" sz="2000" dirty="0"/>
              <a:t>Add keywords in the tag  section so that your paper can be recognized</a:t>
            </a:r>
          </a:p>
          <a:p>
            <a:pPr lvl="1"/>
            <a:r>
              <a:rPr lang="en-US" sz="2000" dirty="0"/>
              <a:t>Search engines read the tags</a:t>
            </a:r>
          </a:p>
          <a:p>
            <a:pPr lvl="1"/>
            <a:r>
              <a:rPr lang="en-US" sz="2000" dirty="0"/>
              <a:t>As an example, Lex Jansen’s site pulls the tags in each publication (if applicable) and makes them available to users</a:t>
            </a:r>
          </a:p>
          <a:p>
            <a:pPr marL="0" indent="0">
              <a:buNone/>
            </a:pPr>
            <a:endParaRPr lang="en-US" sz="1800" dirty="0"/>
          </a:p>
        </p:txBody>
      </p:sp>
      <p:pic>
        <p:nvPicPr>
          <p:cNvPr id="4" name="Image 3" descr="A screenshot of a computer  AI-generated content may be incorrect. ">
            <a:extLst>
              <a:ext uri="{FF2B5EF4-FFF2-40B4-BE49-F238E27FC236}">
                <a16:creationId xmlns:a16="http://schemas.microsoft.com/office/drawing/2014/main" id="{9688DB37-69CC-E091-2958-15A06C010578}"/>
              </a:ext>
            </a:extLst>
          </p:cNvPr>
          <p:cNvPicPr>
            <a:picLocks/>
          </p:cNvPicPr>
          <p:nvPr/>
        </p:nvPicPr>
        <p:blipFill>
          <a:blip r:embed="rId4" cstate="print"/>
          <a:stretch>
            <a:fillRect/>
          </a:stretch>
        </p:blipFill>
        <p:spPr>
          <a:xfrm>
            <a:off x="6647584" y="1825625"/>
            <a:ext cx="3219450" cy="2698750"/>
          </a:xfrm>
          <a:prstGeom prst="rect">
            <a:avLst/>
          </a:prstGeom>
        </p:spPr>
      </p:pic>
      <p:pic>
        <p:nvPicPr>
          <p:cNvPr id="5" name="Image 4" descr="A screenshot of a computer  AI-generated content may be incorrect. ">
            <a:extLst>
              <a:ext uri="{FF2B5EF4-FFF2-40B4-BE49-F238E27FC236}">
                <a16:creationId xmlns:a16="http://schemas.microsoft.com/office/drawing/2014/main" id="{D4F9A445-A07D-64FD-F268-38B2F2B1934E}"/>
              </a:ext>
            </a:extLst>
          </p:cNvPr>
          <p:cNvPicPr>
            <a:picLocks/>
          </p:cNvPicPr>
          <p:nvPr/>
        </p:nvPicPr>
        <p:blipFill>
          <a:blip r:embed="rId5" cstate="print"/>
          <a:stretch>
            <a:fillRect/>
          </a:stretch>
        </p:blipFill>
        <p:spPr>
          <a:xfrm>
            <a:off x="9638839" y="2773247"/>
            <a:ext cx="1831340" cy="2696845"/>
          </a:xfrm>
          <a:prstGeom prst="rect">
            <a:avLst/>
          </a:prstGeom>
        </p:spPr>
      </p:pic>
    </p:spTree>
    <p:extLst>
      <p:ext uri="{BB962C8B-B14F-4D97-AF65-F5344CB8AC3E}">
        <p14:creationId xmlns:p14="http://schemas.microsoft.com/office/powerpoint/2010/main" val="3531433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F87958D1-66A0-0621-3BB6-6AF98BC73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92C82-5B4C-1C59-10E7-19F7B33DE3A6}"/>
              </a:ext>
            </a:extLst>
          </p:cNvPr>
          <p:cNvSpPr>
            <a:spLocks noGrp="1"/>
          </p:cNvSpPr>
          <p:nvPr>
            <p:ph type="title"/>
          </p:nvPr>
        </p:nvSpPr>
        <p:spPr/>
        <p:txBody>
          <a:bodyPr>
            <a:normAutofit/>
          </a:bodyPr>
          <a:lstStyle/>
          <a:p>
            <a:r>
              <a:rPr lang="en-US" sz="5400" b="1" dirty="0"/>
              <a:t>LexJansen.com</a:t>
            </a:r>
          </a:p>
        </p:txBody>
      </p:sp>
      <p:pic>
        <p:nvPicPr>
          <p:cNvPr id="4" name="Image 5" descr="A close up of words  AI-generated content may be incorrect. ">
            <a:extLst>
              <a:ext uri="{FF2B5EF4-FFF2-40B4-BE49-F238E27FC236}">
                <a16:creationId xmlns:a16="http://schemas.microsoft.com/office/drawing/2014/main" id="{7525A49C-DA43-3B27-AFEA-5693EB58AA47}"/>
              </a:ext>
            </a:extLst>
          </p:cNvPr>
          <p:cNvPicPr>
            <a:picLocks noGrp="1"/>
          </p:cNvPicPr>
          <p:nvPr>
            <p:ph idx="1"/>
          </p:nvPr>
        </p:nvPicPr>
        <p:blipFill>
          <a:blip r:embed="rId4" cstate="print"/>
          <a:stretch>
            <a:fillRect/>
          </a:stretch>
        </p:blipFill>
        <p:spPr>
          <a:xfrm>
            <a:off x="780360" y="4217581"/>
            <a:ext cx="10631279" cy="2275294"/>
          </a:xfrm>
          <a:prstGeom prst="rect">
            <a:avLst/>
          </a:prstGeom>
        </p:spPr>
      </p:pic>
      <p:sp>
        <p:nvSpPr>
          <p:cNvPr id="6" name="TextBox 5">
            <a:extLst>
              <a:ext uri="{FF2B5EF4-FFF2-40B4-BE49-F238E27FC236}">
                <a16:creationId xmlns:a16="http://schemas.microsoft.com/office/drawing/2014/main" id="{F3E90247-80A4-7999-B6F5-951C6B2DE0B5}"/>
              </a:ext>
            </a:extLst>
          </p:cNvPr>
          <p:cNvSpPr txBox="1"/>
          <p:nvPr/>
        </p:nvSpPr>
        <p:spPr>
          <a:xfrm>
            <a:off x="721401" y="1690688"/>
            <a:ext cx="1088098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Lex Jansen’s webpage is my primary go-to for any SAS question or problem</a:t>
            </a:r>
          </a:p>
          <a:p>
            <a:pPr marL="285750" indent="-285750">
              <a:buFont typeface="Arial" panose="020B0604020202020204" pitchFamily="34" charset="0"/>
              <a:buChar char="•"/>
            </a:pPr>
            <a:r>
              <a:rPr lang="en-US" dirty="0"/>
              <a:t>Introduced to Lex’s webpage and SASCOMMUNITY.ORG early in my career.</a:t>
            </a:r>
          </a:p>
          <a:p>
            <a:pPr marL="285750" indent="-285750">
              <a:buFont typeface="Arial" panose="020B0604020202020204" pitchFamily="34" charset="0"/>
              <a:buChar char="•"/>
            </a:pPr>
            <a:r>
              <a:rPr lang="en-US" dirty="0"/>
              <a:t>Lex has undertaken the collection of proceedings from SAS user Group and Other related conferences.</a:t>
            </a:r>
          </a:p>
          <a:p>
            <a:pPr marL="285750" indent="-285750">
              <a:buFont typeface="Arial" panose="020B0604020202020204" pitchFamily="34" charset="0"/>
              <a:buChar char="•"/>
            </a:pPr>
            <a:r>
              <a:rPr lang="en-US" dirty="0"/>
              <a:t>The data base is constantly being nurtured with the yearly influx of new SAS white papers.</a:t>
            </a:r>
          </a:p>
          <a:p>
            <a:pPr marL="285750" indent="-285750">
              <a:buFont typeface="Arial" panose="020B0604020202020204" pitchFamily="34" charset="0"/>
              <a:buChar char="•"/>
            </a:pPr>
            <a:r>
              <a:rPr lang="en-US" dirty="0"/>
              <a:t>Lex is very amenable to user requests – a decade ago I ask him if he could add XML as an output destination to save searches.</a:t>
            </a:r>
          </a:p>
          <a:p>
            <a:pPr marL="285750" indent="-285750">
              <a:buFont typeface="Arial" panose="020B0604020202020204" pitchFamily="34" charset="0"/>
              <a:buChar char="•"/>
            </a:pPr>
            <a:r>
              <a:rPr lang="en-US" dirty="0"/>
              <a:t>Some users have done topic frequency analyses (Hughes, Proceedings of WUSS 2023)</a:t>
            </a:r>
          </a:p>
          <a:p>
            <a:endParaRPr lang="en-US" dirty="0"/>
          </a:p>
        </p:txBody>
      </p:sp>
    </p:spTree>
    <p:extLst>
      <p:ext uri="{BB962C8B-B14F-4D97-AF65-F5344CB8AC3E}">
        <p14:creationId xmlns:p14="http://schemas.microsoft.com/office/powerpoint/2010/main" val="201680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0752EBC2-5483-F650-C226-81CE3D304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51CF1B-5F57-824C-DAE7-DAA559886A0F}"/>
              </a:ext>
            </a:extLst>
          </p:cNvPr>
          <p:cNvSpPr>
            <a:spLocks noGrp="1"/>
          </p:cNvSpPr>
          <p:nvPr>
            <p:ph type="title"/>
          </p:nvPr>
        </p:nvSpPr>
        <p:spPr/>
        <p:txBody>
          <a:bodyPr>
            <a:normAutofit/>
          </a:bodyPr>
          <a:lstStyle/>
          <a:p>
            <a:r>
              <a:rPr lang="en-US" sz="5400" b="1" dirty="0"/>
              <a:t>LexJansen.com – Top Level</a:t>
            </a:r>
          </a:p>
        </p:txBody>
      </p:sp>
      <p:sp>
        <p:nvSpPr>
          <p:cNvPr id="3" name="Content Placeholder 2">
            <a:extLst>
              <a:ext uri="{FF2B5EF4-FFF2-40B4-BE49-F238E27FC236}">
                <a16:creationId xmlns:a16="http://schemas.microsoft.com/office/drawing/2014/main" id="{13EF1180-2551-A687-E8E0-CF47FFE88AF2}"/>
              </a:ext>
            </a:extLst>
          </p:cNvPr>
          <p:cNvSpPr>
            <a:spLocks noGrp="1"/>
          </p:cNvSpPr>
          <p:nvPr>
            <p:ph idx="1"/>
          </p:nvPr>
        </p:nvSpPr>
        <p:spPr>
          <a:xfrm>
            <a:off x="838199" y="1825625"/>
            <a:ext cx="4584406" cy="4351338"/>
          </a:xfrm>
        </p:spPr>
        <p:txBody>
          <a:bodyPr/>
          <a:lstStyle/>
          <a:p>
            <a:pPr marL="0" indent="0">
              <a:buNone/>
            </a:pPr>
            <a:r>
              <a:rPr lang="en-US" dirty="0"/>
              <a:t>The main page of Lex Jansen’s conference proceedings site provides you with:</a:t>
            </a:r>
          </a:p>
          <a:p>
            <a:pPr lvl="1"/>
            <a:r>
              <a:rPr lang="en-US" dirty="0"/>
              <a:t>A Google enhanced search field</a:t>
            </a:r>
          </a:p>
          <a:p>
            <a:pPr lvl="1"/>
            <a:r>
              <a:rPr lang="en-US" dirty="0"/>
              <a:t>User group level selections</a:t>
            </a:r>
          </a:p>
          <a:p>
            <a:pPr lvl="1"/>
            <a:r>
              <a:rPr lang="en-US" dirty="0"/>
              <a:t>Selected author biographies</a:t>
            </a:r>
          </a:p>
          <a:p>
            <a:pPr lvl="1"/>
            <a:r>
              <a:rPr lang="en-US" dirty="0"/>
              <a:t>And more!</a:t>
            </a:r>
          </a:p>
        </p:txBody>
      </p:sp>
      <p:pic>
        <p:nvPicPr>
          <p:cNvPr id="4" name="Image 6" descr="A screenshot of a computer  AI-generated content may be incorrect. ">
            <a:extLst>
              <a:ext uri="{FF2B5EF4-FFF2-40B4-BE49-F238E27FC236}">
                <a16:creationId xmlns:a16="http://schemas.microsoft.com/office/drawing/2014/main" id="{12F852DB-D7D1-C6E6-E3D8-A3D569B7F263}"/>
              </a:ext>
            </a:extLst>
          </p:cNvPr>
          <p:cNvPicPr>
            <a:picLocks/>
          </p:cNvPicPr>
          <p:nvPr/>
        </p:nvPicPr>
        <p:blipFill>
          <a:blip r:embed="rId4" cstate="print"/>
          <a:stretch>
            <a:fillRect/>
          </a:stretch>
        </p:blipFill>
        <p:spPr>
          <a:xfrm>
            <a:off x="6096001" y="1825625"/>
            <a:ext cx="4584406" cy="3795791"/>
          </a:xfrm>
          <a:prstGeom prst="rect">
            <a:avLst/>
          </a:prstGeom>
        </p:spPr>
      </p:pic>
      <p:sp>
        <p:nvSpPr>
          <p:cNvPr id="5" name="TextBox 4">
            <a:extLst>
              <a:ext uri="{FF2B5EF4-FFF2-40B4-BE49-F238E27FC236}">
                <a16:creationId xmlns:a16="http://schemas.microsoft.com/office/drawing/2014/main" id="{278E8BDF-7FEC-3938-7E5C-C19AC2DFBB81}"/>
              </a:ext>
            </a:extLst>
          </p:cNvPr>
          <p:cNvSpPr txBox="1"/>
          <p:nvPr/>
        </p:nvSpPr>
        <p:spPr>
          <a:xfrm>
            <a:off x="6096000" y="5687424"/>
            <a:ext cx="4891031" cy="369332"/>
          </a:xfrm>
          <a:prstGeom prst="rect">
            <a:avLst/>
          </a:prstGeom>
          <a:noFill/>
        </p:spPr>
        <p:txBody>
          <a:bodyPr wrap="square" rtlCol="0">
            <a:spAutoFit/>
          </a:bodyPr>
          <a:lstStyle/>
          <a:p>
            <a:r>
              <a:rPr lang="en-US" u="sng" dirty="0">
                <a:hlinkClick r:id="rId5"/>
              </a:rPr>
              <a:t>https://www.lexjansen.com/</a:t>
            </a:r>
            <a:endParaRPr lang="en-US" dirty="0"/>
          </a:p>
        </p:txBody>
      </p:sp>
      <p:sp>
        <p:nvSpPr>
          <p:cNvPr id="6" name="Arrow: Right 5">
            <a:extLst>
              <a:ext uri="{FF2B5EF4-FFF2-40B4-BE49-F238E27FC236}">
                <a16:creationId xmlns:a16="http://schemas.microsoft.com/office/drawing/2014/main" id="{383E43FA-804F-C9FC-576F-5E8A8A40FF75}"/>
              </a:ext>
            </a:extLst>
          </p:cNvPr>
          <p:cNvSpPr/>
          <p:nvPr/>
        </p:nvSpPr>
        <p:spPr>
          <a:xfrm rot="8981726">
            <a:off x="10738706" y="1786465"/>
            <a:ext cx="928576" cy="482530"/>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4288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8E9E-95EB-2635-7C9F-485371B43477}"/>
              </a:ext>
            </a:extLst>
          </p:cNvPr>
          <p:cNvSpPr>
            <a:spLocks noGrp="1"/>
          </p:cNvSpPr>
          <p:nvPr>
            <p:ph type="title"/>
          </p:nvPr>
        </p:nvSpPr>
        <p:spPr/>
        <p:txBody>
          <a:bodyPr>
            <a:normAutofit/>
          </a:bodyPr>
          <a:lstStyle/>
          <a:p>
            <a:r>
              <a:rPr lang="en-US" sz="5400" b="1" dirty="0"/>
              <a:t>LexJansen.com – SAS Search</a:t>
            </a:r>
          </a:p>
        </p:txBody>
      </p:sp>
      <p:pic>
        <p:nvPicPr>
          <p:cNvPr id="4" name="Image 7" descr="A screenshot of a computer  AI-generated content may be incorrect. ">
            <a:extLst>
              <a:ext uri="{FF2B5EF4-FFF2-40B4-BE49-F238E27FC236}">
                <a16:creationId xmlns:a16="http://schemas.microsoft.com/office/drawing/2014/main" id="{B386ABF5-7F5A-1DE5-B7AE-955A07077F48}"/>
              </a:ext>
            </a:extLst>
          </p:cNvPr>
          <p:cNvPicPr>
            <a:picLocks/>
          </p:cNvPicPr>
          <p:nvPr/>
        </p:nvPicPr>
        <p:blipFill>
          <a:blip r:embed="rId4" cstate="print"/>
          <a:stretch>
            <a:fillRect/>
          </a:stretch>
        </p:blipFill>
        <p:spPr>
          <a:xfrm>
            <a:off x="570799" y="1498024"/>
            <a:ext cx="4992615" cy="3690665"/>
          </a:xfrm>
          <a:prstGeom prst="rect">
            <a:avLst/>
          </a:prstGeom>
        </p:spPr>
      </p:pic>
      <p:pic>
        <p:nvPicPr>
          <p:cNvPr id="5" name="Image 8" descr="A screenshot of a computer  AI-generated content may be incorrect. ">
            <a:extLst>
              <a:ext uri="{FF2B5EF4-FFF2-40B4-BE49-F238E27FC236}">
                <a16:creationId xmlns:a16="http://schemas.microsoft.com/office/drawing/2014/main" id="{6A6615E9-376B-47C3-A1FB-E3B2428E4828}"/>
              </a:ext>
            </a:extLst>
          </p:cNvPr>
          <p:cNvPicPr>
            <a:picLocks/>
          </p:cNvPicPr>
          <p:nvPr/>
        </p:nvPicPr>
        <p:blipFill>
          <a:blip r:embed="rId5" cstate="print"/>
          <a:stretch>
            <a:fillRect/>
          </a:stretch>
        </p:blipFill>
        <p:spPr>
          <a:xfrm>
            <a:off x="6628587" y="3163791"/>
            <a:ext cx="5110899" cy="2847149"/>
          </a:xfrm>
          <a:prstGeom prst="rect">
            <a:avLst/>
          </a:prstGeom>
        </p:spPr>
      </p:pic>
      <p:sp>
        <p:nvSpPr>
          <p:cNvPr id="6" name="Arrow: Right 5">
            <a:extLst>
              <a:ext uri="{FF2B5EF4-FFF2-40B4-BE49-F238E27FC236}">
                <a16:creationId xmlns:a16="http://schemas.microsoft.com/office/drawing/2014/main" id="{2B439BEF-0C41-D619-D97C-06C48C8A4B83}"/>
              </a:ext>
            </a:extLst>
          </p:cNvPr>
          <p:cNvSpPr/>
          <p:nvPr/>
        </p:nvSpPr>
        <p:spPr>
          <a:xfrm>
            <a:off x="5720316" y="3429000"/>
            <a:ext cx="751368" cy="551860"/>
          </a:xfrm>
          <a:prstGeom prst="rightArrow">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5F62CBA4-5F2B-6496-C7CC-EBEF0743AD6E}"/>
              </a:ext>
            </a:extLst>
          </p:cNvPr>
          <p:cNvSpPr txBox="1"/>
          <p:nvPr/>
        </p:nvSpPr>
        <p:spPr>
          <a:xfrm>
            <a:off x="570799" y="5523506"/>
            <a:ext cx="5525201" cy="615553"/>
          </a:xfrm>
          <a:prstGeom prst="rect">
            <a:avLst/>
          </a:prstGeom>
          <a:noFill/>
        </p:spPr>
        <p:txBody>
          <a:bodyPr wrap="square" rtlCol="0">
            <a:spAutoFit/>
          </a:bodyPr>
          <a:lstStyle/>
          <a:p>
            <a:r>
              <a:rPr lang="en-US" sz="1600" dirty="0">
                <a:hlinkClick r:id="rId6"/>
              </a:rPr>
              <a:t>https://www.lexjansen.com/cgi-bin/saspapers_query.php</a:t>
            </a:r>
            <a:endParaRPr lang="en-US" sz="1600" dirty="0"/>
          </a:p>
          <a:p>
            <a:endParaRPr lang="en-US" dirty="0"/>
          </a:p>
        </p:txBody>
      </p:sp>
    </p:spTree>
    <p:extLst>
      <p:ext uri="{BB962C8B-B14F-4D97-AF65-F5344CB8AC3E}">
        <p14:creationId xmlns:p14="http://schemas.microsoft.com/office/powerpoint/2010/main" val="1219654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BE432CF5-DA57-8D24-2BA2-BC1DAFD5E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64981-D5A5-1A98-7D09-5E69A955C0D0}"/>
              </a:ext>
            </a:extLst>
          </p:cNvPr>
          <p:cNvSpPr>
            <a:spLocks noGrp="1"/>
          </p:cNvSpPr>
          <p:nvPr>
            <p:ph type="title"/>
          </p:nvPr>
        </p:nvSpPr>
        <p:spPr/>
        <p:txBody>
          <a:bodyPr>
            <a:normAutofit/>
          </a:bodyPr>
          <a:lstStyle/>
          <a:p>
            <a:r>
              <a:rPr lang="en-US" sz="5400" b="1" dirty="0"/>
              <a:t>LexJansen.com – User Group Level</a:t>
            </a:r>
          </a:p>
        </p:txBody>
      </p:sp>
      <p:pic>
        <p:nvPicPr>
          <p:cNvPr id="3" name="Image 9" descr="A screenshot of a computer program  AI-generated content may be incorrect. ">
            <a:extLst>
              <a:ext uri="{FF2B5EF4-FFF2-40B4-BE49-F238E27FC236}">
                <a16:creationId xmlns:a16="http://schemas.microsoft.com/office/drawing/2014/main" id="{59B4A0AC-1FD4-3559-3F4B-3747771A8E95}"/>
              </a:ext>
            </a:extLst>
          </p:cNvPr>
          <p:cNvPicPr>
            <a:picLocks/>
          </p:cNvPicPr>
          <p:nvPr/>
        </p:nvPicPr>
        <p:blipFill>
          <a:blip r:embed="rId4" cstate="print"/>
          <a:stretch>
            <a:fillRect/>
          </a:stretch>
        </p:blipFill>
        <p:spPr>
          <a:xfrm>
            <a:off x="1258728" y="1374265"/>
            <a:ext cx="9674543" cy="4558702"/>
          </a:xfrm>
          <a:prstGeom prst="rect">
            <a:avLst/>
          </a:prstGeom>
        </p:spPr>
      </p:pic>
      <p:sp>
        <p:nvSpPr>
          <p:cNvPr id="8" name="TextBox 7">
            <a:extLst>
              <a:ext uri="{FF2B5EF4-FFF2-40B4-BE49-F238E27FC236}">
                <a16:creationId xmlns:a16="http://schemas.microsoft.com/office/drawing/2014/main" id="{8507ED35-D194-D173-50D7-283B996617FC}"/>
              </a:ext>
            </a:extLst>
          </p:cNvPr>
          <p:cNvSpPr txBox="1"/>
          <p:nvPr/>
        </p:nvSpPr>
        <p:spPr>
          <a:xfrm>
            <a:off x="1183757" y="6010940"/>
            <a:ext cx="9749513" cy="369332"/>
          </a:xfrm>
          <a:prstGeom prst="rect">
            <a:avLst/>
          </a:prstGeom>
          <a:noFill/>
        </p:spPr>
        <p:txBody>
          <a:bodyPr wrap="square" rtlCol="0">
            <a:spAutoFit/>
          </a:bodyPr>
          <a:lstStyle/>
          <a:p>
            <a:r>
              <a:rPr lang="en-US" dirty="0"/>
              <a:t>https://</a:t>
            </a:r>
            <a:r>
              <a:rPr lang="en-US" dirty="0">
                <a:hlinkClick r:id="rId5"/>
              </a:rPr>
              <a:t>www.lexjansen.com/pharmasug/</a:t>
            </a:r>
            <a:endParaRPr lang="en-US" dirty="0"/>
          </a:p>
        </p:txBody>
      </p:sp>
    </p:spTree>
    <p:extLst>
      <p:ext uri="{BB962C8B-B14F-4D97-AF65-F5344CB8AC3E}">
        <p14:creationId xmlns:p14="http://schemas.microsoft.com/office/powerpoint/2010/main" val="1196519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5A8FA510-7F16-71D3-F8F9-E13F1BFC5A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6FA7F5-A0BA-FDD3-997B-454B98B0924C}"/>
              </a:ext>
            </a:extLst>
          </p:cNvPr>
          <p:cNvSpPr>
            <a:spLocks noGrp="1"/>
          </p:cNvSpPr>
          <p:nvPr>
            <p:ph type="title"/>
          </p:nvPr>
        </p:nvSpPr>
        <p:spPr/>
        <p:txBody>
          <a:bodyPr>
            <a:normAutofit/>
          </a:bodyPr>
          <a:lstStyle/>
          <a:p>
            <a:r>
              <a:rPr lang="en-US" sz="5400" b="1" dirty="0"/>
              <a:t>LexJansen.com – Miscellaneous</a:t>
            </a:r>
          </a:p>
        </p:txBody>
      </p:sp>
      <p:sp>
        <p:nvSpPr>
          <p:cNvPr id="3" name="Content Placeholder 2">
            <a:extLst>
              <a:ext uri="{FF2B5EF4-FFF2-40B4-BE49-F238E27FC236}">
                <a16:creationId xmlns:a16="http://schemas.microsoft.com/office/drawing/2014/main" id="{C8D0C273-A829-42D7-8415-5E32E95CCBAF}"/>
              </a:ext>
            </a:extLst>
          </p:cNvPr>
          <p:cNvSpPr>
            <a:spLocks noGrp="1"/>
          </p:cNvSpPr>
          <p:nvPr>
            <p:ph idx="1"/>
          </p:nvPr>
        </p:nvSpPr>
        <p:spPr>
          <a:xfrm>
            <a:off x="838199" y="1825625"/>
            <a:ext cx="10652052" cy="4667250"/>
          </a:xfrm>
        </p:spPr>
        <p:txBody>
          <a:bodyPr>
            <a:normAutofit lnSpcReduction="10000"/>
          </a:bodyPr>
          <a:lstStyle/>
          <a:p>
            <a:pPr marL="0" indent="0">
              <a:buNone/>
            </a:pPr>
            <a:r>
              <a:rPr lang="en-US" b="1" dirty="0"/>
              <a:t>Hidden treasures!</a:t>
            </a:r>
          </a:p>
          <a:p>
            <a:pPr lvl="1"/>
            <a:r>
              <a:rPr lang="en-US" dirty="0"/>
              <a:t>Special SAS biographies created by the Macro Maven, Ron Fehd. This level is found by clicking on SAS Biographies on the main level. </a:t>
            </a:r>
            <a:r>
              <a:rPr lang="en-US" u="sng" dirty="0">
                <a:hlinkClick r:id="rId4"/>
              </a:rPr>
              <a:t>https://www.lexjansen.com/sas-bibliographies/</a:t>
            </a:r>
            <a:endParaRPr lang="en-US" dirty="0"/>
          </a:p>
          <a:p>
            <a:pPr lvl="1"/>
            <a:r>
              <a:rPr lang="en-US" dirty="0"/>
              <a:t>In the Biographies section you can also find a 48 year analysis of SAS papers by Troy Martin Hughes</a:t>
            </a:r>
          </a:p>
          <a:p>
            <a:pPr lvl="1"/>
            <a:r>
              <a:rPr lang="en-US" dirty="0"/>
              <a:t>You can also find a selection of Lex Jansen’s papers</a:t>
            </a:r>
          </a:p>
          <a:p>
            <a:pPr marL="0" indent="0">
              <a:buNone/>
            </a:pPr>
            <a:r>
              <a:rPr lang="en-US" b="1" dirty="0"/>
              <a:t>Extraction Tools</a:t>
            </a:r>
          </a:p>
          <a:p>
            <a:pPr lvl="1"/>
            <a:r>
              <a:rPr lang="en-US" dirty="0"/>
              <a:t>Lex’s XML and JSON tool</a:t>
            </a:r>
          </a:p>
          <a:p>
            <a:pPr lvl="1"/>
            <a:r>
              <a:rPr lang="en-US" dirty="0"/>
              <a:t>Python and Beautiful Soup (Troy Martin Hughes)</a:t>
            </a:r>
          </a:p>
          <a:p>
            <a:pPr lvl="1"/>
            <a:r>
              <a:rPr lang="en-US" dirty="0"/>
              <a:t>SAS Packages (Bart Jablonski) </a:t>
            </a:r>
          </a:p>
          <a:p>
            <a:pPr lvl="1"/>
            <a:r>
              <a:rPr lang="en-US" dirty="0"/>
              <a:t>Please see the reference section of the paper for more information on their related work.</a:t>
            </a:r>
          </a:p>
          <a:p>
            <a:pPr lvl="1"/>
            <a:endParaRPr lang="en-US" dirty="0"/>
          </a:p>
        </p:txBody>
      </p:sp>
    </p:spTree>
    <p:extLst>
      <p:ext uri="{BB962C8B-B14F-4D97-AF65-F5344CB8AC3E}">
        <p14:creationId xmlns:p14="http://schemas.microsoft.com/office/powerpoint/2010/main" val="367708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1DA3273D-20BF-2CCE-D555-7FBFF07E6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7E6824-3032-F33A-D80D-CD819A2A1207}"/>
              </a:ext>
            </a:extLst>
          </p:cNvPr>
          <p:cNvSpPr>
            <a:spLocks noGrp="1"/>
          </p:cNvSpPr>
          <p:nvPr>
            <p:ph type="ctrTitle"/>
          </p:nvPr>
        </p:nvSpPr>
        <p:spPr>
          <a:xfrm>
            <a:off x="1524000" y="2173185"/>
            <a:ext cx="9144000" cy="2057730"/>
          </a:xfrm>
        </p:spPr>
        <p:txBody>
          <a:bodyPr>
            <a:normAutofit/>
          </a:bodyPr>
          <a:lstStyle/>
          <a:p>
            <a:r>
              <a:rPr lang="en-US" b="1" dirty="0">
                <a:solidFill>
                  <a:schemeClr val="bg1"/>
                </a:solidFill>
              </a:rPr>
              <a:t>Additional Sources of Bibliographical Materials</a:t>
            </a:r>
            <a:endParaRPr lang="en-US" dirty="0">
              <a:solidFill>
                <a:schemeClr val="bg1"/>
              </a:solidFill>
            </a:endParaRPr>
          </a:p>
        </p:txBody>
      </p:sp>
    </p:spTree>
    <p:extLst>
      <p:ext uri="{BB962C8B-B14F-4D97-AF65-F5344CB8AC3E}">
        <p14:creationId xmlns:p14="http://schemas.microsoft.com/office/powerpoint/2010/main" val="97654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9A0D-9B5F-E815-7165-23CA9444F5BA}"/>
              </a:ext>
            </a:extLst>
          </p:cNvPr>
          <p:cNvSpPr>
            <a:spLocks noGrp="1"/>
          </p:cNvSpPr>
          <p:nvPr>
            <p:ph type="title"/>
          </p:nvPr>
        </p:nvSpPr>
        <p:spPr>
          <a:xfrm>
            <a:off x="838199" y="365125"/>
            <a:ext cx="11001499" cy="1325563"/>
          </a:xfrm>
        </p:spPr>
        <p:txBody>
          <a:bodyPr/>
          <a:lstStyle/>
          <a:p>
            <a:r>
              <a:rPr lang="en-US" b="1" dirty="0"/>
              <a:t>Additional Sources of Bibliographical Material</a:t>
            </a:r>
          </a:p>
        </p:txBody>
      </p:sp>
      <p:sp>
        <p:nvSpPr>
          <p:cNvPr id="3" name="Content Placeholder 2">
            <a:extLst>
              <a:ext uri="{FF2B5EF4-FFF2-40B4-BE49-F238E27FC236}">
                <a16:creationId xmlns:a16="http://schemas.microsoft.com/office/drawing/2014/main" id="{C0EB3851-4237-B53F-8C2D-0361078E4F3C}"/>
              </a:ext>
            </a:extLst>
          </p:cNvPr>
          <p:cNvSpPr>
            <a:spLocks noGrp="1"/>
          </p:cNvSpPr>
          <p:nvPr>
            <p:ph idx="1"/>
          </p:nvPr>
        </p:nvSpPr>
        <p:spPr>
          <a:xfrm>
            <a:off x="838200" y="1825625"/>
            <a:ext cx="5257800" cy="4351338"/>
          </a:xfrm>
        </p:spPr>
        <p:txBody>
          <a:bodyPr>
            <a:normAutofit fontScale="92500" lnSpcReduction="10000"/>
          </a:bodyPr>
          <a:lstStyle/>
          <a:p>
            <a:r>
              <a:rPr lang="en-US" sz="2600" dirty="0"/>
              <a:t>Myriad sources for literature searches and citations on the internet</a:t>
            </a:r>
          </a:p>
          <a:p>
            <a:pPr lvl="1"/>
            <a:r>
              <a:rPr lang="en-US" sz="2600" dirty="0"/>
              <a:t>Google, </a:t>
            </a:r>
          </a:p>
          <a:p>
            <a:pPr lvl="1"/>
            <a:r>
              <a:rPr lang="en-US" sz="2600" dirty="0"/>
              <a:t>Github</a:t>
            </a:r>
          </a:p>
          <a:p>
            <a:pPr lvl="1"/>
            <a:r>
              <a:rPr lang="en-US" sz="2600" dirty="0"/>
              <a:t>SAS Communities</a:t>
            </a:r>
          </a:p>
          <a:p>
            <a:pPr lvl="1"/>
            <a:r>
              <a:rPr lang="en-US" sz="2600" dirty="0"/>
              <a:t>Stackoverflow</a:t>
            </a:r>
          </a:p>
          <a:p>
            <a:pPr lvl="1"/>
            <a:r>
              <a:rPr lang="en-US" sz="2600" dirty="0"/>
              <a:t>Bureau of the Census</a:t>
            </a:r>
          </a:p>
          <a:p>
            <a:pPr lvl="1"/>
            <a:r>
              <a:rPr lang="en-US" sz="2600" dirty="0"/>
              <a:t>NHANES</a:t>
            </a:r>
          </a:p>
          <a:p>
            <a:r>
              <a:rPr lang="en-US" dirty="0"/>
              <a:t>Many provide specific instructions on citing their material</a:t>
            </a:r>
          </a:p>
        </p:txBody>
      </p:sp>
      <p:pic>
        <p:nvPicPr>
          <p:cNvPr id="5" name="Picture 4">
            <a:extLst>
              <a:ext uri="{FF2B5EF4-FFF2-40B4-BE49-F238E27FC236}">
                <a16:creationId xmlns:a16="http://schemas.microsoft.com/office/drawing/2014/main" id="{6B8091A4-B97E-C472-59B0-7547A94B3421}"/>
              </a:ext>
            </a:extLst>
          </p:cNvPr>
          <p:cNvPicPr>
            <a:picLocks noChangeAspect="1"/>
          </p:cNvPicPr>
          <p:nvPr/>
        </p:nvPicPr>
        <p:blipFill>
          <a:blip r:embed="rId4"/>
          <a:srcRect l="30779" t="20344" r="18961"/>
          <a:stretch>
            <a:fillRect/>
          </a:stretch>
        </p:blipFill>
        <p:spPr>
          <a:xfrm>
            <a:off x="6095999" y="1690687"/>
            <a:ext cx="4903029" cy="4128221"/>
          </a:xfrm>
          <a:prstGeom prst="rect">
            <a:avLst/>
          </a:prstGeom>
        </p:spPr>
      </p:pic>
      <p:sp>
        <p:nvSpPr>
          <p:cNvPr id="6" name="TextBox 5">
            <a:extLst>
              <a:ext uri="{FF2B5EF4-FFF2-40B4-BE49-F238E27FC236}">
                <a16:creationId xmlns:a16="http://schemas.microsoft.com/office/drawing/2014/main" id="{22BA012F-4A9D-FCD6-BE02-6280385BF36F}"/>
              </a:ext>
            </a:extLst>
          </p:cNvPr>
          <p:cNvSpPr txBox="1"/>
          <p:nvPr/>
        </p:nvSpPr>
        <p:spPr>
          <a:xfrm>
            <a:off x="838199" y="6032665"/>
            <a:ext cx="10515601" cy="523220"/>
          </a:xfrm>
          <a:prstGeom prst="rect">
            <a:avLst/>
          </a:prstGeom>
          <a:noFill/>
        </p:spPr>
        <p:txBody>
          <a:bodyPr wrap="square" rtlCol="0">
            <a:spAutoFit/>
          </a:bodyPr>
          <a:lstStyle/>
          <a:p>
            <a:pPr algn="ctr"/>
            <a:r>
              <a:rPr lang="en-US" sz="2800" dirty="0">
                <a:hlinkClick r:id="rId5"/>
              </a:rPr>
              <a:t>http://census.gov/about/policies/citation.html</a:t>
            </a:r>
            <a:endParaRPr lang="en-US" sz="2800" dirty="0"/>
          </a:p>
        </p:txBody>
      </p:sp>
      <p:pic>
        <p:nvPicPr>
          <p:cNvPr id="10" name="Picture 9">
            <a:extLst>
              <a:ext uri="{FF2B5EF4-FFF2-40B4-BE49-F238E27FC236}">
                <a16:creationId xmlns:a16="http://schemas.microsoft.com/office/drawing/2014/main" id="{18B76A41-1DC4-81BD-3862-F7ABEA97F05C}"/>
              </a:ext>
            </a:extLst>
          </p:cNvPr>
          <p:cNvPicPr>
            <a:picLocks noChangeAspect="1"/>
          </p:cNvPicPr>
          <p:nvPr/>
        </p:nvPicPr>
        <p:blipFill>
          <a:blip r:embed="rId6"/>
          <a:srcRect l="31656" t="23162" r="32305" b="23162"/>
          <a:stretch>
            <a:fillRect/>
          </a:stretch>
        </p:blipFill>
        <p:spPr>
          <a:xfrm>
            <a:off x="6450772" y="1904445"/>
            <a:ext cx="4903028" cy="3879497"/>
          </a:xfrm>
          <a:prstGeom prst="rect">
            <a:avLst/>
          </a:prstGeom>
        </p:spPr>
      </p:pic>
    </p:spTree>
    <p:extLst>
      <p:ext uri="{BB962C8B-B14F-4D97-AF65-F5344CB8AC3E}">
        <p14:creationId xmlns:p14="http://schemas.microsoft.com/office/powerpoint/2010/main" val="3978245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59000" r="-5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9EA0F-425A-0C52-CF9D-A33F415B8A6D}"/>
              </a:ext>
            </a:extLst>
          </p:cNvPr>
          <p:cNvSpPr>
            <a:spLocks noGrp="1"/>
          </p:cNvSpPr>
          <p:nvPr>
            <p:ph type="title"/>
          </p:nvPr>
        </p:nvSpPr>
        <p:spPr>
          <a:xfrm>
            <a:off x="838200" y="365125"/>
            <a:ext cx="10515600" cy="1908518"/>
          </a:xfrm>
        </p:spPr>
        <p:txBody>
          <a:bodyPr>
            <a:normAutofit/>
          </a:bodyPr>
          <a:lstStyle/>
          <a:p>
            <a:pPr algn="ctr"/>
            <a:r>
              <a:rPr lang="en-US" b="1" dirty="0"/>
              <a:t>ExCITE-ing! Build Your Paper’s Reference Section Programmatically Using Lex Jansen’s Website and SAS®</a:t>
            </a:r>
          </a:p>
        </p:txBody>
      </p:sp>
      <p:sp>
        <p:nvSpPr>
          <p:cNvPr id="3" name="Content Placeholder 2">
            <a:extLst>
              <a:ext uri="{FF2B5EF4-FFF2-40B4-BE49-F238E27FC236}">
                <a16:creationId xmlns:a16="http://schemas.microsoft.com/office/drawing/2014/main" id="{A3D7164C-98D8-97A4-37C8-E0210B65E869}"/>
              </a:ext>
            </a:extLst>
          </p:cNvPr>
          <p:cNvSpPr>
            <a:spLocks noGrp="1"/>
          </p:cNvSpPr>
          <p:nvPr>
            <p:ph idx="1"/>
          </p:nvPr>
        </p:nvSpPr>
        <p:spPr>
          <a:xfrm>
            <a:off x="838200" y="2607275"/>
            <a:ext cx="10515600" cy="3569687"/>
          </a:xfrm>
        </p:spPr>
        <p:txBody>
          <a:bodyPr/>
          <a:lstStyle/>
          <a:p>
            <a:pPr marL="0" indent="0">
              <a:buNone/>
            </a:pPr>
            <a:r>
              <a:rPr lang="en-US" dirty="0"/>
              <a:t>Ms. Hadden supports analytics and data as Independent Contractor and an Analytic Lead / Programmer. Her current contract  involves analytics and dashboards for the Network of Patient Safety Databases (NPSD). She specializes in reporting and visualization and loves a good SAS reporting challenge. She is also the girl with the SAS tattoo. When she isn’t busy wrangling incalcitrant data, she reads voraciously, volunteers at an animal shelter, and donates plasma and platelets to the American Red Cross.</a:t>
            </a:r>
          </a:p>
        </p:txBody>
      </p:sp>
    </p:spTree>
    <p:extLst>
      <p:ext uri="{BB962C8B-B14F-4D97-AF65-F5344CB8AC3E}">
        <p14:creationId xmlns:p14="http://schemas.microsoft.com/office/powerpoint/2010/main" val="532463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lum/>
          </a:blip>
          <a:srcRect/>
          <a:stretch>
            <a:fillRect t="-61000" b="-61000"/>
          </a:stretch>
        </a:blipFill>
        <a:effectLst/>
      </p:bgPr>
    </p:bg>
    <p:spTree>
      <p:nvGrpSpPr>
        <p:cNvPr id="1" name="">
          <a:extLst>
            <a:ext uri="{FF2B5EF4-FFF2-40B4-BE49-F238E27FC236}">
              <a16:creationId xmlns:a16="http://schemas.microsoft.com/office/drawing/2014/main" id="{A2246826-AB9C-90BD-02B5-27ED53E14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4D2F6-EB73-319B-02C1-915B27A00EAF}"/>
              </a:ext>
            </a:extLst>
          </p:cNvPr>
          <p:cNvSpPr>
            <a:spLocks noGrp="1"/>
          </p:cNvSpPr>
          <p:nvPr>
            <p:ph type="title"/>
          </p:nvPr>
        </p:nvSpPr>
        <p:spPr>
          <a:xfrm>
            <a:off x="838200" y="2253302"/>
            <a:ext cx="10515600" cy="1325563"/>
          </a:xfrm>
        </p:spPr>
        <p:txBody>
          <a:bodyPr>
            <a:normAutofit fontScale="90000"/>
          </a:bodyPr>
          <a:lstStyle/>
          <a:p>
            <a:pPr algn="ctr"/>
            <a:r>
              <a:rPr lang="en-US" sz="5400" b="1" dirty="0">
                <a:solidFill>
                  <a:schemeClr val="bg1"/>
                </a:solidFill>
              </a:rPr>
              <a:t>Reference Reporting </a:t>
            </a:r>
            <a:br>
              <a:rPr lang="en-US" sz="5400" b="1" dirty="0">
                <a:solidFill>
                  <a:schemeClr val="bg1"/>
                </a:solidFill>
              </a:rPr>
            </a:br>
            <a:r>
              <a:rPr lang="en-US" sz="5400" b="1" dirty="0">
                <a:solidFill>
                  <a:schemeClr val="bg1"/>
                </a:solidFill>
              </a:rPr>
              <a:t>Data Base Construction</a:t>
            </a:r>
          </a:p>
        </p:txBody>
      </p:sp>
    </p:spTree>
    <p:extLst>
      <p:ext uri="{BB962C8B-B14F-4D97-AF65-F5344CB8AC3E}">
        <p14:creationId xmlns:p14="http://schemas.microsoft.com/office/powerpoint/2010/main" val="4153767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1607A6EE-FD57-9024-DD91-382EEA820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CE6C8-056B-445A-74D1-449578AC1F6D}"/>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138937AD-EA31-3731-798E-AB1B374CB9C6}"/>
              </a:ext>
            </a:extLst>
          </p:cNvPr>
          <p:cNvSpPr>
            <a:spLocks noGrp="1"/>
          </p:cNvSpPr>
          <p:nvPr>
            <p:ph idx="1"/>
          </p:nvPr>
        </p:nvSpPr>
        <p:spPr>
          <a:xfrm>
            <a:off x="838199" y="2006930"/>
            <a:ext cx="11013375" cy="4763799"/>
          </a:xfrm>
        </p:spPr>
        <p:txBody>
          <a:bodyPr/>
          <a:lstStyle/>
          <a:p>
            <a:pPr marL="0" indent="0">
              <a:buNone/>
            </a:pPr>
            <a:r>
              <a:rPr lang="en-US" dirty="0"/>
              <a:t>“&lt;Author name: last name, first name&gt;.</a:t>
            </a:r>
          </a:p>
          <a:p>
            <a:pPr marL="0" indent="0">
              <a:buNone/>
            </a:pPr>
            <a:r>
              <a:rPr lang="en-US" dirty="0"/>
              <a:t> &lt;Publication date&gt;. </a:t>
            </a:r>
          </a:p>
          <a:p>
            <a:pPr marL="0" indent="0">
              <a:buNone/>
            </a:pPr>
            <a:r>
              <a:rPr lang="en-US" dirty="0"/>
              <a:t>“&lt;Article title&gt;.</a:t>
            </a:r>
          </a:p>
          <a:p>
            <a:pPr marL="0" indent="0">
              <a:buNone/>
            </a:pPr>
            <a:r>
              <a:rPr lang="en-US" dirty="0"/>
              <a:t>”&lt;</a:t>
            </a:r>
            <a:r>
              <a:rPr lang="en-US" i="1" dirty="0"/>
              <a:t>Title of proceedings such as Proceedings of the SAS Global 2010 Conference</a:t>
            </a:r>
            <a:r>
              <a:rPr lang="en-US" dirty="0"/>
              <a:t>&gt;, </a:t>
            </a:r>
          </a:p>
          <a:p>
            <a:pPr marL="0" indent="0">
              <a:buNone/>
            </a:pPr>
            <a:r>
              <a:rPr lang="en-US" dirty="0"/>
              <a:t>&lt;City, State (abbrev) of publication&gt; : </a:t>
            </a:r>
          </a:p>
          <a:p>
            <a:pPr marL="0" indent="0">
              <a:buNone/>
            </a:pPr>
            <a:r>
              <a:rPr lang="en-US" dirty="0"/>
              <a:t>&lt;Publisher name&gt;. </a:t>
            </a:r>
          </a:p>
          <a:p>
            <a:pPr marL="0" indent="0">
              <a:buNone/>
            </a:pPr>
            <a:r>
              <a:rPr lang="en-US" i="1" dirty="0"/>
              <a:t>Optional: You can add a URL to access available online proceedings. For example: Available at </a:t>
            </a:r>
            <a:r>
              <a:rPr lang="en-US" i="1" u="sng" dirty="0"/>
              <a:t>http://support.sas.com/resources/papers/proceedings09/TOC.html</a:t>
            </a:r>
            <a:r>
              <a:rPr lang="en-US" i="1" dirty="0"/>
              <a:t>.”</a:t>
            </a:r>
            <a:endParaRPr lang="en-US" dirty="0"/>
          </a:p>
          <a:p>
            <a:pPr marL="0" indent="0">
              <a:buNone/>
            </a:pPr>
            <a:endParaRPr lang="en-US" dirty="0"/>
          </a:p>
        </p:txBody>
      </p:sp>
      <p:sp>
        <p:nvSpPr>
          <p:cNvPr id="5" name="Arrow: Right 4">
            <a:extLst>
              <a:ext uri="{FF2B5EF4-FFF2-40B4-BE49-F238E27FC236}">
                <a16:creationId xmlns:a16="http://schemas.microsoft.com/office/drawing/2014/main" id="{32CA531B-BF40-5172-41B1-D5367DF1FD83}"/>
              </a:ext>
            </a:extLst>
          </p:cNvPr>
          <p:cNvSpPr/>
          <p:nvPr/>
        </p:nvSpPr>
        <p:spPr>
          <a:xfrm rot="20136000">
            <a:off x="283748" y="3628046"/>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Arrow: Right 5">
            <a:extLst>
              <a:ext uri="{FF2B5EF4-FFF2-40B4-BE49-F238E27FC236}">
                <a16:creationId xmlns:a16="http://schemas.microsoft.com/office/drawing/2014/main" id="{D601027D-BC51-7C5F-2C6D-D73E45B83D16}"/>
              </a:ext>
            </a:extLst>
          </p:cNvPr>
          <p:cNvSpPr/>
          <p:nvPr/>
        </p:nvSpPr>
        <p:spPr>
          <a:xfrm rot="9543389">
            <a:off x="6653151" y="4280362"/>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Right 6">
            <a:extLst>
              <a:ext uri="{FF2B5EF4-FFF2-40B4-BE49-F238E27FC236}">
                <a16:creationId xmlns:a16="http://schemas.microsoft.com/office/drawing/2014/main" id="{9A397AC1-E2D3-D6C5-9B31-2C79C4439A2E}"/>
              </a:ext>
            </a:extLst>
          </p:cNvPr>
          <p:cNvSpPr/>
          <p:nvPr/>
        </p:nvSpPr>
        <p:spPr>
          <a:xfrm rot="20136000">
            <a:off x="300074" y="2643205"/>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52B1111C-22B7-9963-BEDE-EC2357C2F768}"/>
              </a:ext>
            </a:extLst>
          </p:cNvPr>
          <p:cNvSpPr/>
          <p:nvPr/>
        </p:nvSpPr>
        <p:spPr>
          <a:xfrm rot="10012048">
            <a:off x="3371600" y="2975730"/>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14BEB350-3C0E-2321-7423-911404C0546B}"/>
              </a:ext>
            </a:extLst>
          </p:cNvPr>
          <p:cNvSpPr/>
          <p:nvPr/>
        </p:nvSpPr>
        <p:spPr>
          <a:xfrm rot="1561814">
            <a:off x="2134588" y="1688276"/>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264BBAA0-D3BD-E1ED-DCC2-0A28459F1DC6}"/>
              </a:ext>
            </a:extLst>
          </p:cNvPr>
          <p:cNvSpPr/>
          <p:nvPr/>
        </p:nvSpPr>
        <p:spPr>
          <a:xfrm rot="20136000">
            <a:off x="300073" y="5842660"/>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CC6C5C6F-8087-6F02-A2C4-5E1F9C59DCB5}"/>
              </a:ext>
            </a:extLst>
          </p:cNvPr>
          <p:cNvSpPr/>
          <p:nvPr/>
        </p:nvSpPr>
        <p:spPr>
          <a:xfrm rot="20136000">
            <a:off x="232012" y="5134283"/>
            <a:ext cx="641268" cy="43938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8529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266D33DE-0838-96A9-AAFC-0115F7214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505B3-8EE4-7912-B7B9-13DA2316D875}"/>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26EACB4B-BB58-CD07-ACF0-B1674C44B374}"/>
              </a:ext>
            </a:extLst>
          </p:cNvPr>
          <p:cNvSpPr>
            <a:spLocks noGrp="1"/>
          </p:cNvSpPr>
          <p:nvPr>
            <p:ph idx="1"/>
          </p:nvPr>
        </p:nvSpPr>
        <p:spPr>
          <a:xfrm>
            <a:off x="838200" y="1413164"/>
            <a:ext cx="10515600" cy="4763799"/>
          </a:xfrm>
        </p:spPr>
        <p:txBody>
          <a:bodyPr/>
          <a:lstStyle/>
          <a:p>
            <a:pPr lvl="0"/>
            <a:r>
              <a:rPr lang="en-US" dirty="0"/>
              <a:t>Author name, formatted as Last, First, followed by a period.</a:t>
            </a:r>
          </a:p>
          <a:p>
            <a:pPr lvl="0"/>
            <a:r>
              <a:rPr lang="en-US" dirty="0"/>
              <a:t>Publication Date, formatted as Year enclosed in parentheses, followed by a period.</a:t>
            </a:r>
          </a:p>
          <a:p>
            <a:pPr lvl="0"/>
            <a:r>
              <a:rPr lang="en-US" dirty="0"/>
              <a:t>Title, enclosed in double quotes, followed by a period. Optional italics.</a:t>
            </a:r>
          </a:p>
          <a:p>
            <a:pPr lvl="0"/>
            <a:r>
              <a:rPr lang="en-US" dirty="0"/>
              <a:t>Proceedings title or Conference name formatted as “Proceedings of” conference name and followed by “Conference” and a comma.</a:t>
            </a:r>
          </a:p>
          <a:p>
            <a:pPr lvl="0"/>
            <a:r>
              <a:rPr lang="en-US" dirty="0"/>
              <a:t>City and State of the Conference, followed by a period.</a:t>
            </a:r>
          </a:p>
          <a:p>
            <a:pPr lvl="0"/>
            <a:r>
              <a:rPr lang="en-US" dirty="0"/>
              <a:t>(Optional) “Retrieved from “ link to paper</a:t>
            </a:r>
          </a:p>
          <a:p>
            <a:endParaRPr lang="en-US" dirty="0"/>
          </a:p>
        </p:txBody>
      </p:sp>
    </p:spTree>
    <p:extLst>
      <p:ext uri="{BB962C8B-B14F-4D97-AF65-F5344CB8AC3E}">
        <p14:creationId xmlns:p14="http://schemas.microsoft.com/office/powerpoint/2010/main" val="204571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660415B6-A7FF-140D-017D-AA1CFB637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5A4D6-B7F3-E3DF-3E4F-DFAC5F68E66B}"/>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AF01217F-FE74-6F52-AAD1-4309F36E8FB0}"/>
              </a:ext>
            </a:extLst>
          </p:cNvPr>
          <p:cNvSpPr>
            <a:spLocks noGrp="1"/>
          </p:cNvSpPr>
          <p:nvPr>
            <p:ph idx="1"/>
          </p:nvPr>
        </p:nvSpPr>
        <p:spPr>
          <a:xfrm>
            <a:off x="838200" y="1413164"/>
            <a:ext cx="10515600" cy="4763799"/>
          </a:xfrm>
        </p:spPr>
        <p:txBody>
          <a:bodyPr>
            <a:normAutofit/>
          </a:bodyPr>
          <a:lstStyle/>
          <a:p>
            <a:pPr marL="0" indent="0">
              <a:buNone/>
            </a:pPr>
            <a:r>
              <a:rPr lang="en-US" dirty="0"/>
              <a:t>A search is performed on the SAS search page of Lex Jansen’s site, searching by author for Bart Jablonski. A JSON file is downloaded. The following program is run:</a:t>
            </a:r>
          </a:p>
          <a:p>
            <a:pPr marL="0" indent="0">
              <a:buNone/>
            </a:pPr>
            <a:r>
              <a:rPr lang="en-US" b="1" dirty="0">
                <a:latin typeface="Courier New" panose="02070309020205020404" pitchFamily="49" charset="0"/>
                <a:cs typeface="Courier New" panose="02070309020205020404" pitchFamily="49" charset="0"/>
              </a:rPr>
              <a:t>%let progpath=C:\Papers\391_ExCITE-ing!;</a:t>
            </a:r>
          </a:p>
          <a:p>
            <a:pPr marL="0" indent="0">
              <a:buNone/>
            </a:pPr>
            <a:r>
              <a:rPr lang="en-US" b="1" dirty="0">
                <a:latin typeface="Courier New" panose="02070309020205020404" pitchFamily="49" charset="0"/>
                <a:cs typeface="Courier New" panose="02070309020205020404" pitchFamily="49" charset="0"/>
              </a:rPr>
              <a:t>libname dd "&amp;progpath";</a:t>
            </a:r>
          </a:p>
          <a:p>
            <a:pPr marL="0" indent="0">
              <a:buNone/>
            </a:pPr>
            <a:r>
              <a:rPr lang="en-US" b="1" dirty="0">
                <a:latin typeface="Courier New" panose="02070309020205020404" pitchFamily="49" charset="0"/>
                <a:cs typeface="Courier New" panose="02070309020205020404" pitchFamily="49" charset="0"/>
              </a:rPr>
              <a:t>filename jsonfile "&amp;progpath.\searchresults.json </a:t>
            </a:r>
            <a:r>
              <a:rPr lang="en-US" b="1" dirty="0">
                <a:solidFill>
                  <a:srgbClr val="FF0000"/>
                </a:solidFill>
                <a:latin typeface="Courier New" panose="02070309020205020404" pitchFamily="49" charset="0"/>
                <a:cs typeface="Courier New" panose="02070309020205020404" pitchFamily="49" charset="0"/>
              </a:rPr>
              <a:t>encoding=wlatin1</a:t>
            </a:r>
            <a:r>
              <a:rPr lang="en-US" b="1" dirty="0">
                <a:latin typeface="Courier New" panose="02070309020205020404" pitchFamily="49" charset="0"/>
                <a:cs typeface="Courier New" panose="02070309020205020404" pitchFamily="49" charset="0"/>
              </a:rPr>
              <a:t>;</a:t>
            </a:r>
          </a:p>
          <a:p>
            <a:pPr marL="0" indent="0">
              <a:buNone/>
            </a:pPr>
            <a:r>
              <a:rPr lang="en-US" b="1" dirty="0">
                <a:latin typeface="Courier New" panose="02070309020205020404" pitchFamily="49" charset="0"/>
                <a:cs typeface="Courier New" panose="02070309020205020404" pitchFamily="49" charset="0"/>
              </a:rPr>
              <a:t>libname jsonfile json fileref=jsonfile noalldata; run;</a:t>
            </a:r>
          </a:p>
          <a:p>
            <a:pPr marL="0" indent="0">
              <a:buNone/>
            </a:pPr>
            <a:r>
              <a:rPr lang="en-US" b="1" dirty="0">
                <a:latin typeface="Courier New" panose="02070309020205020404" pitchFamily="49" charset="0"/>
                <a:cs typeface="Courier New" panose="02070309020205020404" pitchFamily="49" charset="0"/>
              </a:rPr>
              <a:t>proc copy in=jsonfile out=dd;</a:t>
            </a:r>
          </a:p>
          <a:p>
            <a:pPr marL="0" indent="0">
              <a:buNone/>
            </a:pPr>
            <a:endParaRPr lang="en-US" dirty="0"/>
          </a:p>
        </p:txBody>
      </p:sp>
    </p:spTree>
    <p:extLst>
      <p:ext uri="{BB962C8B-B14F-4D97-AF65-F5344CB8AC3E}">
        <p14:creationId xmlns:p14="http://schemas.microsoft.com/office/powerpoint/2010/main" val="3298499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B50C6069-4A71-D453-2237-3A5E8942C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B8654-CC0C-78FC-4DD4-83587B59E25E}"/>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30335C4B-0E55-8BF0-757B-EA3BAC19A1CB}"/>
              </a:ext>
            </a:extLst>
          </p:cNvPr>
          <p:cNvSpPr>
            <a:spLocks noGrp="1"/>
          </p:cNvSpPr>
          <p:nvPr>
            <p:ph idx="1"/>
          </p:nvPr>
        </p:nvSpPr>
        <p:spPr>
          <a:xfrm>
            <a:off x="838199" y="1413165"/>
            <a:ext cx="10989623" cy="2137558"/>
          </a:xfrm>
        </p:spPr>
        <p:txBody>
          <a:bodyPr>
            <a:normAutofit/>
          </a:bodyPr>
          <a:lstStyle/>
          <a:p>
            <a:pPr marL="0" indent="0">
              <a:buNone/>
            </a:pPr>
            <a:r>
              <a:rPr lang="en-US" dirty="0"/>
              <a:t>The JSON import results in three tables:</a:t>
            </a:r>
          </a:p>
          <a:p>
            <a:r>
              <a:rPr lang="en-US" dirty="0"/>
              <a:t>Paper Download file</a:t>
            </a:r>
          </a:p>
          <a:p>
            <a:r>
              <a:rPr lang="en-US" dirty="0"/>
              <a:t>Search Result file</a:t>
            </a:r>
          </a:p>
          <a:p>
            <a:r>
              <a:rPr lang="en-US" dirty="0"/>
              <a:t>Search Result Paper file</a:t>
            </a:r>
          </a:p>
        </p:txBody>
      </p:sp>
      <p:pic>
        <p:nvPicPr>
          <p:cNvPr id="4" name="Image 11" descr="A screenshot of a computer  AI-generated content may be incorrect. ">
            <a:extLst>
              <a:ext uri="{FF2B5EF4-FFF2-40B4-BE49-F238E27FC236}">
                <a16:creationId xmlns:a16="http://schemas.microsoft.com/office/drawing/2014/main" id="{24D83EF8-9E18-5C3E-2E53-C1F9E5A82FE9}"/>
              </a:ext>
            </a:extLst>
          </p:cNvPr>
          <p:cNvPicPr>
            <a:picLocks/>
          </p:cNvPicPr>
          <p:nvPr/>
        </p:nvPicPr>
        <p:blipFill>
          <a:blip r:embed="rId4" cstate="print"/>
          <a:stretch>
            <a:fillRect/>
          </a:stretch>
        </p:blipFill>
        <p:spPr>
          <a:xfrm>
            <a:off x="979528" y="3550722"/>
            <a:ext cx="10374273" cy="3028207"/>
          </a:xfrm>
          <a:prstGeom prst="rect">
            <a:avLst/>
          </a:prstGeom>
        </p:spPr>
      </p:pic>
    </p:spTree>
    <p:extLst>
      <p:ext uri="{BB962C8B-B14F-4D97-AF65-F5344CB8AC3E}">
        <p14:creationId xmlns:p14="http://schemas.microsoft.com/office/powerpoint/2010/main" val="4519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20245AB3-E1B0-E8F1-6EF0-A3ED95095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9756E-BED5-C9BD-03EF-633F0993314C}"/>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61C134D4-63FE-E254-B25C-6DE3F62DA424}"/>
              </a:ext>
            </a:extLst>
          </p:cNvPr>
          <p:cNvSpPr>
            <a:spLocks noGrp="1"/>
          </p:cNvSpPr>
          <p:nvPr>
            <p:ph idx="1"/>
          </p:nvPr>
        </p:nvSpPr>
        <p:spPr>
          <a:xfrm>
            <a:off x="838199" y="1413165"/>
            <a:ext cx="10989623" cy="2137558"/>
          </a:xfrm>
        </p:spPr>
        <p:txBody>
          <a:bodyPr>
            <a:normAutofit/>
          </a:bodyPr>
          <a:lstStyle/>
          <a:p>
            <a:pPr marL="0" indent="0">
              <a:buNone/>
            </a:pPr>
            <a:r>
              <a:rPr lang="en-US" dirty="0"/>
              <a:t>The JSON import results in three tables:</a:t>
            </a:r>
          </a:p>
          <a:p>
            <a:r>
              <a:rPr lang="en-US" dirty="0"/>
              <a:t>Paper Download file</a:t>
            </a:r>
          </a:p>
          <a:p>
            <a:r>
              <a:rPr lang="en-US" dirty="0"/>
              <a:t>Search Result file</a:t>
            </a:r>
          </a:p>
          <a:p>
            <a:r>
              <a:rPr lang="en-US" dirty="0"/>
              <a:t>Search Result Paper file</a:t>
            </a:r>
          </a:p>
        </p:txBody>
      </p:sp>
      <p:pic>
        <p:nvPicPr>
          <p:cNvPr id="4" name="Image 11" descr="A screenshot of a computer  AI-generated content may be incorrect. ">
            <a:extLst>
              <a:ext uri="{FF2B5EF4-FFF2-40B4-BE49-F238E27FC236}">
                <a16:creationId xmlns:a16="http://schemas.microsoft.com/office/drawing/2014/main" id="{138B8E07-4217-2266-8908-6DA37DC9E3FF}"/>
              </a:ext>
            </a:extLst>
          </p:cNvPr>
          <p:cNvPicPr>
            <a:picLocks/>
          </p:cNvPicPr>
          <p:nvPr/>
        </p:nvPicPr>
        <p:blipFill>
          <a:blip r:embed="rId4" cstate="print"/>
          <a:stretch>
            <a:fillRect/>
          </a:stretch>
        </p:blipFill>
        <p:spPr>
          <a:xfrm>
            <a:off x="979528" y="3550722"/>
            <a:ext cx="10374273" cy="3028207"/>
          </a:xfrm>
          <a:prstGeom prst="rect">
            <a:avLst/>
          </a:prstGeom>
        </p:spPr>
      </p:pic>
    </p:spTree>
    <p:extLst>
      <p:ext uri="{BB962C8B-B14F-4D97-AF65-F5344CB8AC3E}">
        <p14:creationId xmlns:p14="http://schemas.microsoft.com/office/powerpoint/2010/main" val="1268340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48831F3D-AD95-96AF-6F5B-5283B86725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66DA2-693D-65FD-A85E-B5BDA46E2249}"/>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F75B5D50-0341-8619-8591-9BA957F34CF9}"/>
              </a:ext>
            </a:extLst>
          </p:cNvPr>
          <p:cNvSpPr>
            <a:spLocks noGrp="1"/>
          </p:cNvSpPr>
          <p:nvPr>
            <p:ph idx="1"/>
          </p:nvPr>
        </p:nvSpPr>
        <p:spPr>
          <a:xfrm>
            <a:off x="6096000" y="1484415"/>
            <a:ext cx="5257801" cy="4251365"/>
          </a:xfrm>
        </p:spPr>
        <p:txBody>
          <a:bodyPr>
            <a:normAutofit/>
          </a:bodyPr>
          <a:lstStyle/>
          <a:p>
            <a:pPr marL="0" indent="0">
              <a:buNone/>
            </a:pPr>
            <a:r>
              <a:rPr lang="en-US" dirty="0"/>
              <a:t>Ways to get Conference Location:</a:t>
            </a:r>
          </a:p>
          <a:p>
            <a:r>
              <a:rPr lang="en-US" dirty="0"/>
              <a:t>Xml file available from LexJansen.com</a:t>
            </a:r>
          </a:p>
          <a:p>
            <a:r>
              <a:rPr lang="en-US" dirty="0"/>
              <a:t>Bart Jablon Jablonski’s BasePlus package (, 2023) - %downloadFilesTo macro</a:t>
            </a:r>
          </a:p>
          <a:p>
            <a:r>
              <a:rPr lang="en-US" dirty="0"/>
              <a:t>Enter by hand </a:t>
            </a:r>
          </a:p>
        </p:txBody>
      </p:sp>
      <p:pic>
        <p:nvPicPr>
          <p:cNvPr id="5" name="Image 12" descr="A screenshot of a computer  AI-generated content may be incorrect. ">
            <a:extLst>
              <a:ext uri="{FF2B5EF4-FFF2-40B4-BE49-F238E27FC236}">
                <a16:creationId xmlns:a16="http://schemas.microsoft.com/office/drawing/2014/main" id="{2BD1EE72-92FE-5B67-3F5D-7E0EDEF24060}"/>
              </a:ext>
            </a:extLst>
          </p:cNvPr>
          <p:cNvPicPr>
            <a:picLocks/>
          </p:cNvPicPr>
          <p:nvPr/>
        </p:nvPicPr>
        <p:blipFill>
          <a:blip r:embed="rId4" cstate="print"/>
          <a:stretch>
            <a:fillRect/>
          </a:stretch>
        </p:blipFill>
        <p:spPr>
          <a:xfrm>
            <a:off x="838199" y="1484415"/>
            <a:ext cx="4807252" cy="3099460"/>
          </a:xfrm>
          <a:prstGeom prst="rect">
            <a:avLst/>
          </a:prstGeom>
        </p:spPr>
      </p:pic>
      <p:sp>
        <p:nvSpPr>
          <p:cNvPr id="6" name="TextBox 5">
            <a:extLst>
              <a:ext uri="{FF2B5EF4-FFF2-40B4-BE49-F238E27FC236}">
                <a16:creationId xmlns:a16="http://schemas.microsoft.com/office/drawing/2014/main" id="{EDFD419D-EE41-F2E8-F37E-EACCC2CED917}"/>
              </a:ext>
            </a:extLst>
          </p:cNvPr>
          <p:cNvSpPr txBox="1"/>
          <p:nvPr/>
        </p:nvSpPr>
        <p:spPr>
          <a:xfrm>
            <a:off x="842514" y="4583875"/>
            <a:ext cx="5028211" cy="369332"/>
          </a:xfrm>
          <a:prstGeom prst="rect">
            <a:avLst/>
          </a:prstGeom>
          <a:noFill/>
        </p:spPr>
        <p:txBody>
          <a:bodyPr wrap="square" rtlCol="0">
            <a:spAutoFit/>
          </a:bodyPr>
          <a:lstStyle/>
          <a:p>
            <a:r>
              <a:rPr lang="en-US" b="1" dirty="0"/>
              <a:t>Snippet of file available from LexJansen.com</a:t>
            </a:r>
          </a:p>
        </p:txBody>
      </p:sp>
    </p:spTree>
    <p:extLst>
      <p:ext uri="{BB962C8B-B14F-4D97-AF65-F5344CB8AC3E}">
        <p14:creationId xmlns:p14="http://schemas.microsoft.com/office/powerpoint/2010/main" val="301625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CF43BE42-D9B9-9F4E-4719-8950CA525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38950-7F62-6AE9-A9E2-2FF73B48F8B2}"/>
              </a:ext>
            </a:extLst>
          </p:cNvPr>
          <p:cNvSpPr>
            <a:spLocks noGrp="1"/>
          </p:cNvSpPr>
          <p:nvPr>
            <p:ph type="title"/>
          </p:nvPr>
        </p:nvSpPr>
        <p:spPr>
          <a:xfrm>
            <a:off x="838199" y="365125"/>
            <a:ext cx="10858995" cy="964911"/>
          </a:xfrm>
        </p:spPr>
        <p:txBody>
          <a:bodyPr/>
          <a:lstStyle/>
          <a:p>
            <a:r>
              <a:rPr lang="en-US" b="1" dirty="0"/>
              <a:t>Reference Reporting Data Base Construction</a:t>
            </a:r>
          </a:p>
        </p:txBody>
      </p:sp>
      <p:sp>
        <p:nvSpPr>
          <p:cNvPr id="3" name="Content Placeholder 2">
            <a:extLst>
              <a:ext uri="{FF2B5EF4-FFF2-40B4-BE49-F238E27FC236}">
                <a16:creationId xmlns:a16="http://schemas.microsoft.com/office/drawing/2014/main" id="{FA4CF930-58E9-10F8-B022-A66BF84CA0CA}"/>
              </a:ext>
            </a:extLst>
          </p:cNvPr>
          <p:cNvSpPr>
            <a:spLocks noGrp="1"/>
          </p:cNvSpPr>
          <p:nvPr>
            <p:ph idx="1"/>
          </p:nvPr>
        </p:nvSpPr>
        <p:spPr>
          <a:xfrm>
            <a:off x="838199" y="1413165"/>
            <a:ext cx="10989623" cy="2137558"/>
          </a:xfrm>
        </p:spPr>
        <p:txBody>
          <a:bodyPr>
            <a:normAutofit/>
          </a:bodyPr>
          <a:lstStyle/>
          <a:p>
            <a:pPr marL="0" indent="0">
              <a:buNone/>
            </a:pPr>
            <a:r>
              <a:rPr lang="en-US" dirty="0"/>
              <a:t>The JSON import results in three tables:</a:t>
            </a:r>
          </a:p>
          <a:p>
            <a:r>
              <a:rPr lang="en-US" dirty="0"/>
              <a:t>Paper Download file</a:t>
            </a:r>
          </a:p>
          <a:p>
            <a:r>
              <a:rPr lang="en-US" dirty="0"/>
              <a:t>Search Result file</a:t>
            </a:r>
          </a:p>
          <a:p>
            <a:r>
              <a:rPr lang="en-US" dirty="0"/>
              <a:t>Search Result Paper file</a:t>
            </a:r>
          </a:p>
        </p:txBody>
      </p:sp>
      <p:pic>
        <p:nvPicPr>
          <p:cNvPr id="4" name="Image 11" descr="A screenshot of a computer  AI-generated content may be incorrect. ">
            <a:extLst>
              <a:ext uri="{FF2B5EF4-FFF2-40B4-BE49-F238E27FC236}">
                <a16:creationId xmlns:a16="http://schemas.microsoft.com/office/drawing/2014/main" id="{B58748AE-EA91-20C3-74E6-4709B7FA73CA}"/>
              </a:ext>
            </a:extLst>
          </p:cNvPr>
          <p:cNvPicPr>
            <a:picLocks/>
          </p:cNvPicPr>
          <p:nvPr/>
        </p:nvPicPr>
        <p:blipFill>
          <a:blip r:embed="rId4" cstate="print"/>
          <a:stretch>
            <a:fillRect/>
          </a:stretch>
        </p:blipFill>
        <p:spPr>
          <a:xfrm>
            <a:off x="979528" y="3550722"/>
            <a:ext cx="10374273" cy="3028207"/>
          </a:xfrm>
          <a:prstGeom prst="rect">
            <a:avLst/>
          </a:prstGeom>
        </p:spPr>
      </p:pic>
    </p:spTree>
    <p:extLst>
      <p:ext uri="{BB962C8B-B14F-4D97-AF65-F5344CB8AC3E}">
        <p14:creationId xmlns:p14="http://schemas.microsoft.com/office/powerpoint/2010/main" val="3125584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a:extLst>
            <a:ext uri="{FF2B5EF4-FFF2-40B4-BE49-F238E27FC236}">
              <a16:creationId xmlns:a16="http://schemas.microsoft.com/office/drawing/2014/main" id="{3A973065-9E6B-FEFB-9D14-DDA90C480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6A02B-F11D-4753-C40C-C95709CE5E88}"/>
              </a:ext>
            </a:extLst>
          </p:cNvPr>
          <p:cNvSpPr>
            <a:spLocks noGrp="1"/>
          </p:cNvSpPr>
          <p:nvPr>
            <p:ph type="title"/>
          </p:nvPr>
        </p:nvSpPr>
        <p:spPr>
          <a:xfrm>
            <a:off x="838200" y="2268066"/>
            <a:ext cx="10515600" cy="1325563"/>
          </a:xfrm>
        </p:spPr>
        <p:txBody>
          <a:bodyPr>
            <a:normAutofit fontScale="90000"/>
          </a:bodyPr>
          <a:lstStyle/>
          <a:p>
            <a:pPr algn="ctr"/>
            <a:r>
              <a:rPr lang="en-US" sz="5400" b="1" dirty="0">
                <a:solidFill>
                  <a:schemeClr val="bg1"/>
                </a:solidFill>
              </a:rPr>
              <a:t>Output a Reference Section Using SAS</a:t>
            </a:r>
          </a:p>
        </p:txBody>
      </p:sp>
    </p:spTree>
    <p:extLst>
      <p:ext uri="{BB962C8B-B14F-4D97-AF65-F5344CB8AC3E}">
        <p14:creationId xmlns:p14="http://schemas.microsoft.com/office/powerpoint/2010/main" val="1726131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24645-3E7E-EF4B-6324-31775BF7EED6}"/>
              </a:ext>
            </a:extLst>
          </p:cNvPr>
          <p:cNvSpPr>
            <a:spLocks noGrp="1"/>
          </p:cNvSpPr>
          <p:nvPr>
            <p:ph type="title"/>
          </p:nvPr>
        </p:nvSpPr>
        <p:spPr/>
        <p:txBody>
          <a:bodyPr/>
          <a:lstStyle/>
          <a:p>
            <a:r>
              <a:rPr lang="en-US" b="1" dirty="0"/>
              <a:t>Output a Reference Section Using SAS</a:t>
            </a:r>
          </a:p>
        </p:txBody>
      </p:sp>
      <p:sp>
        <p:nvSpPr>
          <p:cNvPr id="3" name="Content Placeholder 2">
            <a:extLst>
              <a:ext uri="{FF2B5EF4-FFF2-40B4-BE49-F238E27FC236}">
                <a16:creationId xmlns:a16="http://schemas.microsoft.com/office/drawing/2014/main" id="{3061403D-A549-E2CF-F82C-1B15F60B17D7}"/>
              </a:ext>
            </a:extLst>
          </p:cNvPr>
          <p:cNvSpPr>
            <a:spLocks noGrp="1"/>
          </p:cNvSpPr>
          <p:nvPr>
            <p:ph idx="1"/>
          </p:nvPr>
        </p:nvSpPr>
        <p:spPr>
          <a:xfrm>
            <a:off x="838200" y="1567543"/>
            <a:ext cx="10515600" cy="4609420"/>
          </a:xfrm>
        </p:spPr>
        <p:txBody>
          <a:bodyPr>
            <a:normAutofit lnSpcReduction="10000"/>
          </a:bodyPr>
          <a:lstStyle/>
          <a:p>
            <a:pPr marL="0" indent="0">
              <a:buNone/>
            </a:pPr>
            <a:r>
              <a:rPr lang="en-US" dirty="0"/>
              <a:t>Features of the SAS program to create a reference section include:</a:t>
            </a:r>
          </a:p>
          <a:p>
            <a:pPr lvl="0"/>
            <a:r>
              <a:rPr lang="en-US" dirty="0"/>
              <a:t>Add a format for Conference Name abbreviations</a:t>
            </a:r>
          </a:p>
          <a:p>
            <a:pPr lvl="0"/>
            <a:r>
              <a:rPr lang="en-US" dirty="0"/>
              <a:t>Merge by conf_url (created in the search results table)</a:t>
            </a:r>
          </a:p>
          <a:p>
            <a:pPr lvl="0"/>
            <a:r>
              <a:rPr lang="en-US" dirty="0"/>
              <a:t>Precleaning (dirty Unicode data)</a:t>
            </a:r>
          </a:p>
          <a:p>
            <a:pPr lvl="0"/>
            <a:r>
              <a:rPr lang="en-US" dirty="0"/>
              <a:t>Preprocess all segments of the citation, particularly name, using SAS functions</a:t>
            </a:r>
          </a:p>
          <a:p>
            <a:pPr lvl="0"/>
            <a:r>
              <a:rPr lang="en-US" dirty="0"/>
              <a:t>Create an extraordinarily long string which includes all elements</a:t>
            </a:r>
          </a:p>
          <a:p>
            <a:pPr lvl="0"/>
            <a:r>
              <a:rPr lang="en-US" dirty="0"/>
              <a:t>Sort output by desired keys (last name of the first author, first name of first author, title)</a:t>
            </a:r>
          </a:p>
          <a:p>
            <a:pPr lvl="0"/>
            <a:r>
              <a:rPr lang="en-US" dirty="0"/>
              <a:t>Output to RTF for an easy drop into the reference section</a:t>
            </a:r>
          </a:p>
          <a:p>
            <a:pPr marL="0" indent="0">
              <a:buNone/>
            </a:pPr>
            <a:endParaRPr lang="en-US" dirty="0"/>
          </a:p>
        </p:txBody>
      </p:sp>
    </p:spTree>
    <p:extLst>
      <p:ext uri="{BB962C8B-B14F-4D97-AF65-F5344CB8AC3E}">
        <p14:creationId xmlns:p14="http://schemas.microsoft.com/office/powerpoint/2010/main" val="3624118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0" b="-10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F380-00A5-D2DA-51EC-5B46D2B0AF48}"/>
              </a:ext>
            </a:extLst>
          </p:cNvPr>
          <p:cNvSpPr>
            <a:spLocks noGrp="1"/>
          </p:cNvSpPr>
          <p:nvPr>
            <p:ph type="title"/>
          </p:nvPr>
        </p:nvSpPr>
        <p:spPr>
          <a:xfrm>
            <a:off x="838200" y="2268066"/>
            <a:ext cx="10515600" cy="1325563"/>
          </a:xfrm>
        </p:spPr>
        <p:txBody>
          <a:bodyPr>
            <a:normAutofit/>
          </a:bodyPr>
          <a:lstStyle/>
          <a:p>
            <a:pPr algn="ctr"/>
            <a:r>
              <a:rPr lang="en-US" sz="5400" b="1" dirty="0">
                <a:solidFill>
                  <a:schemeClr val="bg1"/>
                </a:solidFill>
              </a:rPr>
              <a:t>Introduction</a:t>
            </a:r>
          </a:p>
        </p:txBody>
      </p:sp>
    </p:spTree>
    <p:extLst>
      <p:ext uri="{BB962C8B-B14F-4D97-AF65-F5344CB8AC3E}">
        <p14:creationId xmlns:p14="http://schemas.microsoft.com/office/powerpoint/2010/main" val="453396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38202F52-B982-5C2A-73B5-CB353C87EB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D963B-F427-835B-DCD0-96B2A6BE3226}"/>
              </a:ext>
            </a:extLst>
          </p:cNvPr>
          <p:cNvSpPr>
            <a:spLocks noGrp="1"/>
          </p:cNvSpPr>
          <p:nvPr>
            <p:ph type="title"/>
          </p:nvPr>
        </p:nvSpPr>
        <p:spPr/>
        <p:txBody>
          <a:bodyPr/>
          <a:lstStyle/>
          <a:p>
            <a:r>
              <a:rPr lang="en-US" b="1" dirty="0"/>
              <a:t>Output a Reference Section Using SAS</a:t>
            </a:r>
          </a:p>
        </p:txBody>
      </p:sp>
      <p:sp>
        <p:nvSpPr>
          <p:cNvPr id="3" name="Content Placeholder 2">
            <a:extLst>
              <a:ext uri="{FF2B5EF4-FFF2-40B4-BE49-F238E27FC236}">
                <a16:creationId xmlns:a16="http://schemas.microsoft.com/office/drawing/2014/main" id="{B86750D0-6F74-A946-7C2C-9C3131D20CE5}"/>
              </a:ext>
            </a:extLst>
          </p:cNvPr>
          <p:cNvSpPr>
            <a:spLocks noGrp="1"/>
          </p:cNvSpPr>
          <p:nvPr>
            <p:ph idx="1"/>
          </p:nvPr>
        </p:nvSpPr>
        <p:spPr>
          <a:xfrm>
            <a:off x="838200" y="1567543"/>
            <a:ext cx="10515600" cy="4609420"/>
          </a:xfrm>
        </p:spPr>
        <p:txBody>
          <a:bodyPr>
            <a:noAutofit/>
          </a:bodyPr>
          <a:lstStyle/>
          <a:p>
            <a:pPr marL="0" indent="0">
              <a:buNone/>
            </a:pPr>
            <a:r>
              <a:rPr lang="en-US" sz="1600" b="1" dirty="0">
                <a:latin typeface="Courier New" panose="02070309020205020404" pitchFamily="49" charset="0"/>
                <a:cs typeface="Courier New" panose="02070309020205020404" pitchFamily="49" charset="0"/>
              </a:rPr>
              <a:t>proc format;</a:t>
            </a:r>
          </a:p>
          <a:p>
            <a:pPr marL="0" indent="0">
              <a:buNone/>
            </a:pPr>
            <a:r>
              <a:rPr lang="en-US" sz="1600" b="1" dirty="0">
                <a:latin typeface="Courier New" panose="02070309020205020404" pitchFamily="49" charset="0"/>
                <a:cs typeface="Courier New" panose="02070309020205020404" pitchFamily="49" charset="0"/>
              </a:rPr>
              <a:t>    value $ conff "MWSUG"="Midwest SAS Users Group"</a:t>
            </a:r>
          </a:p>
          <a:p>
            <a:pPr marL="0" indent="0">
              <a:buNone/>
            </a:pPr>
            <a:r>
              <a:rPr lang="en-US" sz="1600" b="1" dirty="0">
                <a:latin typeface="Courier New" panose="02070309020205020404" pitchFamily="49" charset="0"/>
                <a:cs typeface="Courier New" panose="02070309020205020404" pitchFamily="49" charset="0"/>
              </a:rPr>
              <a:t>                  "WUSS"="Western Users of SAS Software"</a:t>
            </a:r>
          </a:p>
          <a:p>
            <a:pPr marL="0" indent="0">
              <a:buNone/>
            </a:pPr>
            <a:r>
              <a:rPr lang="en-US" sz="1600" b="1" dirty="0">
                <a:latin typeface="Courier New" panose="02070309020205020404" pitchFamily="49" charset="0"/>
                <a:cs typeface="Courier New" panose="02070309020205020404" pitchFamily="49" charset="0"/>
              </a:rPr>
              <a:t>                  "SCSUG"="South Central SAS Users Group"</a:t>
            </a:r>
          </a:p>
          <a:p>
            <a:pPr marL="0" indent="0">
              <a:buNone/>
            </a:pPr>
            <a:r>
              <a:rPr lang="en-US" sz="1600" b="1" dirty="0">
                <a:latin typeface="Courier New" panose="02070309020205020404" pitchFamily="49" charset="0"/>
                <a:cs typeface="Courier New" panose="02070309020205020404" pitchFamily="49" charset="0"/>
              </a:rPr>
              <a:t>                  "SESUG"="South East SAS Users Group"</a:t>
            </a:r>
          </a:p>
          <a:p>
            <a:pPr marL="0" indent="0">
              <a:buNone/>
            </a:pPr>
            <a:r>
              <a:rPr lang="en-US" sz="1600" b="1" dirty="0">
                <a:latin typeface="Courier New" panose="02070309020205020404" pitchFamily="49" charset="0"/>
                <a:cs typeface="Courier New" panose="02070309020205020404" pitchFamily="49" charset="0"/>
              </a:rPr>
              <a:t>                  "PNWSUG"="Pacific Northwest SAS Users Group"</a:t>
            </a:r>
          </a:p>
          <a:p>
            <a:pPr marL="0" indent="0">
              <a:buNone/>
            </a:pPr>
            <a:r>
              <a:rPr lang="en-US" sz="1600" b="1" dirty="0">
                <a:latin typeface="Courier New" panose="02070309020205020404" pitchFamily="49" charset="0"/>
                <a:cs typeface="Courier New" panose="02070309020205020404" pitchFamily="49" charset="0"/>
              </a:rPr>
              <a:t>                  "NESUG"="Northeast SAS Users Group"</a:t>
            </a:r>
          </a:p>
          <a:p>
            <a:pPr marL="0" indent="0">
              <a:buNone/>
            </a:pPr>
            <a:r>
              <a:rPr lang="en-US" sz="1600" b="1" dirty="0">
                <a:latin typeface="Courier New" panose="02070309020205020404" pitchFamily="49" charset="0"/>
                <a:cs typeface="Courier New" panose="02070309020205020404" pitchFamily="49" charset="0"/>
              </a:rPr>
              <a:t>                  "SEUGI"="SAS European Users Group International"</a:t>
            </a:r>
          </a:p>
          <a:p>
            <a:pPr marL="0" indent="0">
              <a:buNone/>
            </a:pPr>
            <a:r>
              <a:rPr lang="en-US" sz="1600" b="1" dirty="0">
                <a:latin typeface="Courier New" panose="02070309020205020404" pitchFamily="49" charset="0"/>
                <a:cs typeface="Courier New" panose="02070309020205020404" pitchFamily="49" charset="0"/>
              </a:rPr>
              <a:t>                  "SUGI"="SAS Users Group International"</a:t>
            </a:r>
          </a:p>
          <a:p>
            <a:pPr marL="0" indent="0">
              <a:buNone/>
            </a:pPr>
            <a:r>
              <a:rPr lang="en-US" sz="1600" b="1" dirty="0">
                <a:latin typeface="Courier New" panose="02070309020205020404" pitchFamily="49" charset="0"/>
                <a:cs typeface="Courier New" panose="02070309020205020404" pitchFamily="49" charset="0"/>
              </a:rPr>
              <a:t>                  "PHUSE"="Pharmaceutical Users Software Exchanage"</a:t>
            </a:r>
          </a:p>
          <a:p>
            <a:pPr marL="0" indent="0">
              <a:buNone/>
            </a:pPr>
            <a:r>
              <a:rPr lang="en-US" sz="1600" b="1" dirty="0">
                <a:latin typeface="Courier New" panose="02070309020205020404" pitchFamily="49" charset="0"/>
                <a:cs typeface="Courier New" panose="02070309020205020404" pitchFamily="49" charset="0"/>
              </a:rPr>
              <a:t>	          "PHARMASUG"="Pharmaceutical SAS Users Group"</a:t>
            </a:r>
          </a:p>
          <a:p>
            <a:pPr marL="0" indent="0">
              <a:buNone/>
            </a:pPr>
            <a:r>
              <a:rPr lang="en-US" sz="1600" b="1"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run;</a:t>
            </a:r>
          </a:p>
        </p:txBody>
      </p:sp>
    </p:spTree>
    <p:extLst>
      <p:ext uri="{BB962C8B-B14F-4D97-AF65-F5344CB8AC3E}">
        <p14:creationId xmlns:p14="http://schemas.microsoft.com/office/powerpoint/2010/main" val="207372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AE16A596-33C6-0743-9BB4-CF3CBBE1C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B6BB2-F450-785F-8B62-829E85D24FAA}"/>
              </a:ext>
            </a:extLst>
          </p:cNvPr>
          <p:cNvSpPr>
            <a:spLocks noGrp="1"/>
          </p:cNvSpPr>
          <p:nvPr>
            <p:ph type="title"/>
          </p:nvPr>
        </p:nvSpPr>
        <p:spPr/>
        <p:txBody>
          <a:bodyPr/>
          <a:lstStyle/>
          <a:p>
            <a:r>
              <a:rPr lang="en-US" b="1" dirty="0"/>
              <a:t>Output a Reference Section Using SAS</a:t>
            </a:r>
          </a:p>
        </p:txBody>
      </p:sp>
      <p:sp>
        <p:nvSpPr>
          <p:cNvPr id="3" name="Content Placeholder 2">
            <a:extLst>
              <a:ext uri="{FF2B5EF4-FFF2-40B4-BE49-F238E27FC236}">
                <a16:creationId xmlns:a16="http://schemas.microsoft.com/office/drawing/2014/main" id="{D41BEB86-5056-05A5-4160-17A9B660F4EF}"/>
              </a:ext>
            </a:extLst>
          </p:cNvPr>
          <p:cNvSpPr>
            <a:spLocks noGrp="1"/>
          </p:cNvSpPr>
          <p:nvPr>
            <p:ph idx="1"/>
          </p:nvPr>
        </p:nvSpPr>
        <p:spPr>
          <a:xfrm>
            <a:off x="838200" y="1567543"/>
            <a:ext cx="10515600" cy="4609420"/>
          </a:xfrm>
        </p:spPr>
        <p:txBody>
          <a:bodyPr>
            <a:noAutofit/>
          </a:bodyPr>
          <a:lstStyle/>
          <a:p>
            <a:pPr marL="0" indent="0">
              <a:buNone/>
            </a:pPr>
            <a:r>
              <a:rPr lang="en-US" sz="1600" b="1" dirty="0">
                <a:latin typeface="Courier New" panose="02070309020205020404" pitchFamily="49" charset="0"/>
                <a:cs typeface="Courier New" panose="02070309020205020404" pitchFamily="49" charset="0"/>
              </a:rPr>
              <a:t>data locations;</a:t>
            </a:r>
          </a:p>
          <a:p>
            <a:pPr marL="0" indent="0">
              <a:buNone/>
            </a:pPr>
            <a:r>
              <a:rPr lang="en-US" sz="1600" b="1" dirty="0">
                <a:latin typeface="Courier New" panose="02070309020205020404" pitchFamily="49" charset="0"/>
                <a:cs typeface="Courier New" panose="02070309020205020404" pitchFamily="49" charset="0"/>
              </a:rPr>
              <a:t>    length conf_url $ 30;</a:t>
            </a:r>
          </a:p>
          <a:p>
            <a:pPr marL="0" indent="0">
              <a:buNone/>
            </a:pPr>
            <a:r>
              <a:rPr lang="en-US" sz="1600" b="1" dirty="0">
                <a:latin typeface="Courier New" panose="02070309020205020404" pitchFamily="49" charset="0"/>
                <a:cs typeface="Courier New" panose="02070309020205020404" pitchFamily="49" charset="0"/>
              </a:rPr>
              <a:t>    set dd.locations (keep=conf_city_st conf_url);</a:t>
            </a:r>
          </a:p>
          <a:p>
            <a:pPr marL="0" indent="0">
              <a:buNone/>
            </a:pPr>
            <a:r>
              <a:rPr lang="en-US" sz="1600" b="1" dirty="0">
                <a:latin typeface="Courier New" panose="02070309020205020404" pitchFamily="49" charset="0"/>
                <a:cs typeface="Courier New" panose="02070309020205020404" pitchFamily="49" charset="0"/>
              </a:rPr>
              <a:t>run;</a:t>
            </a:r>
          </a:p>
          <a:p>
            <a:pPr marL="0" indent="0">
              <a:buNone/>
            </a:pPr>
            <a:r>
              <a:rPr lang="en-US" sz="1600" b="1" dirty="0">
                <a:latin typeface="Courier New" panose="02070309020205020404" pitchFamily="49" charset="0"/>
                <a:cs typeface="Courier New" panose="02070309020205020404" pitchFamily="49" charset="0"/>
              </a:rPr>
              <a:t>*** Some restrictions and data cleanings ***;</a:t>
            </a:r>
          </a:p>
          <a:p>
            <a:pPr marL="0" indent="0">
              <a:buNone/>
            </a:pPr>
            <a:r>
              <a:rPr lang="en-US" sz="1600" b="1" dirty="0">
                <a:latin typeface="Courier New" panose="02070309020205020404" pitchFamily="49" charset="0"/>
                <a:cs typeface="Courier New" panose="02070309020205020404" pitchFamily="49" charset="0"/>
              </a:rPr>
              <a:t>data citations;</a:t>
            </a:r>
          </a:p>
          <a:p>
            <a:pPr marL="0" indent="0">
              <a:buNone/>
            </a:pPr>
            <a:r>
              <a:rPr lang="en-US" sz="1600" b="1" dirty="0">
                <a:latin typeface="Courier New" panose="02070309020205020404" pitchFamily="49" charset="0"/>
                <a:cs typeface="Courier New" panose="02070309020205020404" pitchFamily="49" charset="0"/>
              </a:rPr>
              <a:t>    length conf_url $ 30;</a:t>
            </a:r>
          </a:p>
          <a:p>
            <a:pPr marL="0" indent="0">
              <a:buNone/>
            </a:pPr>
            <a:r>
              <a:rPr lang="en-US" sz="1600" b="1" dirty="0">
                <a:latin typeface="Courier New" panose="02070309020205020404" pitchFamily="49" charset="0"/>
                <a:cs typeface="Courier New" panose="02070309020205020404" pitchFamily="49" charset="0"/>
              </a:rPr>
              <a:t>    set dd.searchresults_paper (keep=paperid title authors link conference</a:t>
            </a:r>
          </a:p>
          <a:p>
            <a:pPr marL="0" indent="0">
              <a:buNone/>
            </a:pPr>
            <a:r>
              <a:rPr lang="en-US" sz="1600" b="1" dirty="0">
                <a:latin typeface="Courier New" panose="02070309020205020404" pitchFamily="49" charset="0"/>
                <a:cs typeface="Courier New" panose="02070309020205020404" pitchFamily="49" charset="0"/>
              </a:rPr>
              <a:t>        where=(find(authors,"Jablonski")&gt;0));</a:t>
            </a:r>
          </a:p>
          <a:p>
            <a:pPr marL="0" indent="0">
              <a:buNone/>
            </a:pPr>
            <a:r>
              <a:rPr lang="en-US" sz="1600" b="1" dirty="0">
                <a:latin typeface="Courier New" panose="02070309020205020404" pitchFamily="49" charset="0"/>
                <a:cs typeface="Courier New" panose="02070309020205020404" pitchFamily="49" charset="0"/>
              </a:rPr>
              <a:t>    conf_url=scan(paperid,1,'.');</a:t>
            </a:r>
          </a:p>
          <a:p>
            <a:pPr marL="0" indent="0">
              <a:buNone/>
            </a:pPr>
            <a:r>
              <a:rPr lang="en-US" sz="1600" b="1" dirty="0">
                <a:latin typeface="Courier New" panose="02070309020205020404" pitchFamily="49" charset="0"/>
                <a:cs typeface="Courier New" panose="02070309020205020404" pitchFamily="49" charset="0"/>
              </a:rPr>
              <a:t>    title=compress(title,"Ãƒâ€šÃ‚");</a:t>
            </a:r>
          </a:p>
          <a:p>
            <a:pPr marL="0" indent="0">
              <a:buNone/>
            </a:pPr>
            <a:r>
              <a:rPr lang="en-US" sz="1600" b="1" dirty="0">
                <a:latin typeface="Courier New" panose="02070309020205020404" pitchFamily="49" charset="0"/>
                <a:cs typeface="Courier New" panose="02070309020205020404" pitchFamily="49" charset="0"/>
              </a:rPr>
              <a:t>    title=compress(title,"Â");</a:t>
            </a:r>
          </a:p>
          <a:p>
            <a:pPr marL="0" indent="0">
              <a:buNone/>
            </a:pPr>
            <a:r>
              <a:rPr lang="en-US" sz="1600" b="1" dirty="0">
                <a:latin typeface="Courier New" panose="02070309020205020404" pitchFamily="49" charset="0"/>
                <a:cs typeface="Courier New" panose="02070309020205020404" pitchFamily="49" charset="0"/>
              </a:rPr>
              <a:t>run;</a:t>
            </a:r>
          </a:p>
        </p:txBody>
      </p:sp>
    </p:spTree>
    <p:extLst>
      <p:ext uri="{BB962C8B-B14F-4D97-AF65-F5344CB8AC3E}">
        <p14:creationId xmlns:p14="http://schemas.microsoft.com/office/powerpoint/2010/main" val="1148659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D384A2C1-638D-0EE2-9392-450FB68D9E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C4782-E729-856B-DADF-414B253E6195}"/>
              </a:ext>
            </a:extLst>
          </p:cNvPr>
          <p:cNvSpPr>
            <a:spLocks noGrp="1"/>
          </p:cNvSpPr>
          <p:nvPr>
            <p:ph type="title"/>
          </p:nvPr>
        </p:nvSpPr>
        <p:spPr/>
        <p:txBody>
          <a:bodyPr/>
          <a:lstStyle/>
          <a:p>
            <a:r>
              <a:rPr lang="en-US" b="1" dirty="0"/>
              <a:t>Output a Reference Section Using SAS</a:t>
            </a:r>
          </a:p>
        </p:txBody>
      </p:sp>
      <p:sp>
        <p:nvSpPr>
          <p:cNvPr id="3" name="Content Placeholder 2">
            <a:extLst>
              <a:ext uri="{FF2B5EF4-FFF2-40B4-BE49-F238E27FC236}">
                <a16:creationId xmlns:a16="http://schemas.microsoft.com/office/drawing/2014/main" id="{EDFC174E-88E6-9561-8A7E-E714EB997F5A}"/>
              </a:ext>
            </a:extLst>
          </p:cNvPr>
          <p:cNvSpPr>
            <a:spLocks noGrp="1"/>
          </p:cNvSpPr>
          <p:nvPr>
            <p:ph idx="1"/>
          </p:nvPr>
        </p:nvSpPr>
        <p:spPr>
          <a:xfrm>
            <a:off x="809501" y="1555667"/>
            <a:ext cx="10515600" cy="4609420"/>
          </a:xfrm>
        </p:spPr>
        <p:txBody>
          <a:bodyPr>
            <a:normAutofit fontScale="40000" lnSpcReduction="20000"/>
          </a:bodyPr>
          <a:lstStyle/>
          <a:p>
            <a:pPr marL="0" indent="0">
              <a:spcBef>
                <a:spcPts val="0"/>
              </a:spcBef>
              <a:buNone/>
            </a:pPr>
            <a:r>
              <a:rPr lang="en-US" sz="4900" b="1" dirty="0">
                <a:latin typeface="Courier New" panose="02070309020205020404" pitchFamily="49" charset="0"/>
                <a:cs typeface="Courier New" panose="02070309020205020404" pitchFamily="49" charset="0"/>
              </a:rPr>
              <a:t>*****************************************************************;</a:t>
            </a:r>
          </a:p>
          <a:p>
            <a:pPr marL="0" indent="0">
              <a:spcBef>
                <a:spcPts val="0"/>
              </a:spcBef>
              <a:buNone/>
            </a:pPr>
            <a:r>
              <a:rPr lang="en-US" sz="4900" b="1" dirty="0">
                <a:latin typeface="Courier New" panose="02070309020205020404" pitchFamily="49" charset="0"/>
                <a:cs typeface="Courier New" panose="02070309020205020404" pitchFamily="49" charset="0"/>
              </a:rPr>
              <a:t>*** Create reference paragraphs for each citation             ***;</a:t>
            </a:r>
          </a:p>
          <a:p>
            <a:pPr marL="0" indent="0">
              <a:spcBef>
                <a:spcPts val="0"/>
              </a:spcBef>
              <a:buNone/>
            </a:pPr>
            <a:r>
              <a:rPr lang="en-US" sz="4900" b="1" dirty="0">
                <a:latin typeface="Courier New" panose="02070309020205020404" pitchFamily="49" charset="0"/>
                <a:cs typeface="Courier New" panose="02070309020205020404" pitchFamily="49" charset="0"/>
              </a:rPr>
              <a:t>*****************************************************************;</a:t>
            </a:r>
          </a:p>
          <a:p>
            <a:pPr marL="0" indent="0">
              <a:spcBef>
                <a:spcPts val="0"/>
              </a:spcBef>
              <a:buNone/>
            </a:pPr>
            <a:endParaRPr lang="en-US" sz="4900" b="1" dirty="0">
              <a:latin typeface="Courier New" panose="02070309020205020404" pitchFamily="49" charset="0"/>
              <a:cs typeface="Courier New" panose="02070309020205020404" pitchFamily="49" charset="0"/>
            </a:endParaRPr>
          </a:p>
          <a:p>
            <a:pPr marL="0" indent="0">
              <a:spcBef>
                <a:spcPts val="0"/>
              </a:spcBef>
              <a:buNone/>
            </a:pPr>
            <a:r>
              <a:rPr lang="en-US" sz="4900" b="1" dirty="0">
                <a:latin typeface="Courier New" panose="02070309020205020404" pitchFamily="49" charset="0"/>
                <a:cs typeface="Courier New" panose="02070309020205020404" pitchFamily="49" charset="0"/>
              </a:rPr>
              <a:t>data references;</a:t>
            </a:r>
          </a:p>
          <a:p>
            <a:pPr marL="0" indent="0">
              <a:spcBef>
                <a:spcPts val="0"/>
              </a:spcBef>
              <a:buNone/>
            </a:pPr>
            <a:r>
              <a:rPr lang="en-US" sz="4900" b="1" dirty="0">
                <a:latin typeface="Courier New" panose="02070309020205020404" pitchFamily="49" charset="0"/>
                <a:cs typeface="Courier New" panose="02070309020205020404" pitchFamily="49" charset="0"/>
              </a:rPr>
              <a:t>    /* length statement to make sure paragraph and</a:t>
            </a:r>
          </a:p>
          <a:p>
            <a:pPr marL="0" indent="0">
              <a:spcBef>
                <a:spcPts val="0"/>
              </a:spcBef>
              <a:buNone/>
            </a:pPr>
            <a:r>
              <a:rPr lang="en-US" sz="4900" b="1" dirty="0">
                <a:latin typeface="Courier New" panose="02070309020205020404" pitchFamily="49" charset="0"/>
                <a:cs typeface="Courier New" panose="02070309020205020404" pitchFamily="49" charset="0"/>
              </a:rPr>
              <a:t>         contributing strings have enough space for everything */</a:t>
            </a:r>
          </a:p>
          <a:p>
            <a:pPr marL="0" indent="0">
              <a:spcBef>
                <a:spcPts val="0"/>
              </a:spcBef>
              <a:buNone/>
            </a:pPr>
            <a:r>
              <a:rPr lang="en-US" sz="4900" b="1" dirty="0">
                <a:latin typeface="Courier New" panose="02070309020205020404" pitchFamily="49" charset="0"/>
                <a:cs typeface="Courier New" panose="02070309020205020404" pitchFamily="49" charset="0"/>
              </a:rPr>
              <a:t>    set loc_cit;</a:t>
            </a:r>
          </a:p>
          <a:p>
            <a:pPr marL="0" indent="0">
              <a:spcBef>
                <a:spcPts val="0"/>
              </a:spcBef>
              <a:buNone/>
            </a:pPr>
            <a:r>
              <a:rPr lang="en-US" sz="4900" b="1" dirty="0">
                <a:latin typeface="Courier New" panose="02070309020205020404" pitchFamily="49" charset="0"/>
                <a:cs typeface="Courier New" panose="02070309020205020404" pitchFamily="49" charset="0"/>
              </a:rPr>
              <a:t> </a:t>
            </a:r>
          </a:p>
          <a:p>
            <a:pPr marL="0" indent="0">
              <a:spcBef>
                <a:spcPts val="0"/>
              </a:spcBef>
              <a:buNone/>
            </a:pPr>
            <a:r>
              <a:rPr lang="en-US" sz="4900" b="1" dirty="0">
                <a:latin typeface="Courier New" panose="02070309020205020404" pitchFamily="49" charset="0"/>
                <a:cs typeface="Courier New" panose="02070309020205020404" pitchFamily="49" charset="0"/>
              </a:rPr>
              <a:t>    /*routine for extracting year from conference url variable;</a:t>
            </a:r>
          </a:p>
          <a:p>
            <a:pPr marL="0" indent="0">
              <a:spcBef>
                <a:spcPts val="0"/>
              </a:spcBef>
              <a:buNone/>
            </a:pPr>
            <a:endParaRPr lang="en-US" sz="4900" b="1" dirty="0">
              <a:latin typeface="Courier New" panose="02070309020205020404" pitchFamily="49" charset="0"/>
              <a:cs typeface="Courier New" panose="02070309020205020404" pitchFamily="49" charset="0"/>
            </a:endParaRPr>
          </a:p>
          <a:p>
            <a:pPr marL="0" indent="0">
              <a:spcBef>
                <a:spcPts val="0"/>
              </a:spcBef>
              <a:buNone/>
            </a:pPr>
            <a:r>
              <a:rPr lang="en-US" sz="4900" b="1" dirty="0">
                <a:latin typeface="Courier New" panose="02070309020205020404" pitchFamily="49" charset="0"/>
                <a:cs typeface="Courier New" panose="02070309020205020404" pitchFamily="49" charset="0"/>
              </a:rPr>
              <a:t>    /*parse author names using scan, countw, and cat functions */</a:t>
            </a:r>
          </a:p>
          <a:p>
            <a:pPr marL="0" indent="0">
              <a:spcBef>
                <a:spcPts val="0"/>
              </a:spcBef>
              <a:buNone/>
            </a:pPr>
            <a:endParaRPr lang="en-US" sz="4900" b="1" dirty="0">
              <a:latin typeface="Courier New" panose="02070309020205020404" pitchFamily="49" charset="0"/>
              <a:cs typeface="Courier New" panose="02070309020205020404" pitchFamily="49" charset="0"/>
            </a:endParaRPr>
          </a:p>
          <a:p>
            <a:pPr marL="0" indent="0">
              <a:spcBef>
                <a:spcPts val="0"/>
              </a:spcBef>
              <a:buNone/>
            </a:pPr>
            <a:r>
              <a:rPr lang="en-US" sz="4900" b="1" dirty="0">
                <a:latin typeface="Courier New" panose="02070309020205020404" pitchFamily="49" charset="0"/>
                <a:cs typeface="Courier New" panose="02070309020205020404" pitchFamily="49" charset="0"/>
              </a:rPr>
              <a:t>    /* create proceedings string using cat and upcase functions */</a:t>
            </a:r>
          </a:p>
          <a:p>
            <a:pPr marL="0" indent="0">
              <a:spcBef>
                <a:spcPts val="0"/>
              </a:spcBef>
              <a:buNone/>
            </a:pPr>
            <a:endParaRPr lang="en-US" sz="4900" b="1" dirty="0">
              <a:latin typeface="Courier New" panose="02070309020205020404" pitchFamily="49" charset="0"/>
              <a:cs typeface="Courier New" panose="02070309020205020404" pitchFamily="49" charset="0"/>
            </a:endParaRPr>
          </a:p>
          <a:p>
            <a:pPr marL="0" indent="0">
              <a:spcBef>
                <a:spcPts val="0"/>
              </a:spcBef>
              <a:buNone/>
            </a:pPr>
            <a:r>
              <a:rPr lang="en-US" sz="4900" b="1" dirty="0">
                <a:latin typeface="Courier New" panose="02070309020205020404" pitchFamily="49" charset="0"/>
                <a:cs typeface="Courier New" panose="02070309020205020404" pitchFamily="49" charset="0"/>
              </a:rPr>
              <a:t>    /* create conf and link strings using the catx function */</a:t>
            </a:r>
          </a:p>
          <a:p>
            <a:pPr marL="0" indent="0">
              <a:buNone/>
            </a:pPr>
            <a:r>
              <a:rPr lang="en-US" sz="4900" b="1" dirty="0">
                <a:latin typeface="Courier New" panose="02070309020205020404" pitchFamily="49" charset="0"/>
                <a:cs typeface="Courier New" panose="02070309020205020404" pitchFamily="49" charset="0"/>
              </a:rPr>
              <a:t>    /* create final blurb string using compbl and catx functions */</a:t>
            </a:r>
          </a:p>
          <a:p>
            <a:pPr marL="0" indent="0">
              <a:buNone/>
            </a:pPr>
            <a:endParaRPr lang="en-US" sz="4900" b="1" dirty="0">
              <a:latin typeface="Courier New" panose="02070309020205020404" pitchFamily="49" charset="0"/>
              <a:cs typeface="Courier New" panose="02070309020205020404" pitchFamily="49" charset="0"/>
            </a:endParaRPr>
          </a:p>
          <a:p>
            <a:pPr marL="0" indent="0">
              <a:buNone/>
            </a:pPr>
            <a:r>
              <a:rPr lang="en-US" sz="4900" b="1" dirty="0">
                <a:latin typeface="Courier New" panose="02070309020205020404" pitchFamily="49" charset="0"/>
                <a:cs typeface="Courier New" panose="02070309020205020404" pitchFamily="49" charset="0"/>
              </a:rPr>
              <a:t>run;</a:t>
            </a:r>
          </a:p>
          <a:p>
            <a:endParaRPr lang="en-US" dirty="0"/>
          </a:p>
        </p:txBody>
      </p:sp>
    </p:spTree>
    <p:extLst>
      <p:ext uri="{BB962C8B-B14F-4D97-AF65-F5344CB8AC3E}">
        <p14:creationId xmlns:p14="http://schemas.microsoft.com/office/powerpoint/2010/main" val="30554458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AF5A8213-9D3B-41D5-B270-AD6D5AF422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820F5-6D04-5CC4-BC53-BE64152E1350}"/>
              </a:ext>
            </a:extLst>
          </p:cNvPr>
          <p:cNvSpPr>
            <a:spLocks noGrp="1"/>
          </p:cNvSpPr>
          <p:nvPr>
            <p:ph type="title"/>
          </p:nvPr>
        </p:nvSpPr>
        <p:spPr/>
        <p:txBody>
          <a:bodyPr/>
          <a:lstStyle/>
          <a:p>
            <a:r>
              <a:rPr lang="en-US" b="1" dirty="0"/>
              <a:t>Output a Reference Section Using SAS</a:t>
            </a:r>
          </a:p>
        </p:txBody>
      </p:sp>
      <p:sp>
        <p:nvSpPr>
          <p:cNvPr id="3" name="Content Placeholder 2">
            <a:extLst>
              <a:ext uri="{FF2B5EF4-FFF2-40B4-BE49-F238E27FC236}">
                <a16:creationId xmlns:a16="http://schemas.microsoft.com/office/drawing/2014/main" id="{8CFA80DC-9C99-D33C-2B9B-46616CE55A6C}"/>
              </a:ext>
            </a:extLst>
          </p:cNvPr>
          <p:cNvSpPr>
            <a:spLocks noGrp="1"/>
          </p:cNvSpPr>
          <p:nvPr>
            <p:ph idx="1"/>
          </p:nvPr>
        </p:nvSpPr>
        <p:spPr>
          <a:xfrm>
            <a:off x="838200" y="1567543"/>
            <a:ext cx="10515600" cy="4609420"/>
          </a:xfrm>
        </p:spPr>
        <p:txBody>
          <a:bodyPr>
            <a:normAutofit/>
          </a:bodyPr>
          <a:lstStyle/>
          <a:p>
            <a:pPr marL="0" indent="0">
              <a:spcBef>
                <a:spcPts val="0"/>
              </a:spcBef>
              <a:buNone/>
            </a:pPr>
            <a:r>
              <a:rPr lang="en-US" sz="1600" b="1" dirty="0">
                <a:latin typeface="Courier New" panose="02070309020205020404" pitchFamily="49" charset="0"/>
                <a:cs typeface="Courier New" panose="02070309020205020404" pitchFamily="49" charset="0"/>
              </a:rPr>
              <a:t>ods listing close;</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ods rtf file='references.rtf' path=odsout style=styles.noborder;</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ods escapechar='^';</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proc report nowd noheader data=references </a:t>
            </a:r>
          </a:p>
          <a:p>
            <a:pPr marL="0" indent="0">
              <a:spcBef>
                <a:spcPts val="0"/>
              </a:spcBef>
              <a:buNone/>
            </a:pPr>
            <a:r>
              <a:rPr lang="en-US" sz="1600" b="1" dirty="0">
                <a:latin typeface="Courier New" panose="02070309020205020404" pitchFamily="49" charset="0"/>
                <a:cs typeface="Courier New" panose="02070309020205020404" pitchFamily="49" charset="0"/>
              </a:rPr>
              <a:t>    style(report)=[cellpadding=3pt vjust=b]</a:t>
            </a:r>
          </a:p>
          <a:p>
            <a:pPr marL="0" indent="0">
              <a:spcBef>
                <a:spcPts val="0"/>
              </a:spcBef>
              <a:buNone/>
            </a:pPr>
            <a:r>
              <a:rPr lang="en-US" sz="1600" b="1" dirty="0">
                <a:latin typeface="Courier New" panose="02070309020205020404" pitchFamily="49" charset="0"/>
                <a:cs typeface="Courier New" panose="02070309020205020404" pitchFamily="49" charset="0"/>
              </a:rPr>
              <a:t>    style(header)=[just=center font_face=Helvetica font_weight=bold font_size=10pt]</a:t>
            </a:r>
          </a:p>
          <a:p>
            <a:pPr marL="0" indent="0">
              <a:spcBef>
                <a:spcPts val="0"/>
              </a:spcBef>
              <a:buNone/>
            </a:pPr>
            <a:r>
              <a:rPr lang="en-US" sz="1600" b="1" dirty="0">
                <a:latin typeface="Courier New" panose="02070309020205020404" pitchFamily="49" charset="0"/>
                <a:cs typeface="Courier New" panose="02070309020205020404" pitchFamily="49" charset="0"/>
              </a:rPr>
              <a:t>    style(lines)=[just=left font_face=Helvetica] ;</a:t>
            </a:r>
          </a:p>
          <a:p>
            <a:pPr marL="0" indent="0">
              <a:spcBef>
                <a:spcPts val="0"/>
              </a:spcBef>
              <a:buNone/>
            </a:pPr>
            <a:r>
              <a:rPr lang="en-US" sz="1600" b="1" dirty="0">
                <a:latin typeface="Courier New" panose="02070309020205020404" pitchFamily="49" charset="0"/>
                <a:cs typeface="Courier New" panose="02070309020205020404" pitchFamily="49" charset="0"/>
              </a:rPr>
              <a:t>  columns blurb ;</a:t>
            </a:r>
          </a:p>
          <a:p>
            <a:pPr marL="0" indent="0">
              <a:spcBef>
                <a:spcPts val="0"/>
              </a:spcBef>
              <a:buNone/>
            </a:pPr>
            <a:r>
              <a:rPr lang="en-US" sz="1600" b="1" dirty="0">
                <a:latin typeface="Courier New" panose="02070309020205020404" pitchFamily="49" charset="0"/>
                <a:cs typeface="Courier New" panose="02070309020205020404" pitchFamily="49" charset="0"/>
              </a:rPr>
              <a:t>  define blurb / style(COLUMN)={just=l font_face=Helvetica </a:t>
            </a:r>
          </a:p>
          <a:p>
            <a:pPr marL="0" indent="0">
              <a:spcBef>
                <a:spcPts val="0"/>
              </a:spcBef>
              <a:buNone/>
            </a:pPr>
            <a:r>
              <a:rPr lang="fr-FR" sz="1600" b="1" dirty="0">
                <a:latin typeface="Courier New" panose="02070309020205020404" pitchFamily="49" charset="0"/>
                <a:cs typeface="Courier New" panose="02070309020205020404" pitchFamily="49" charset="0"/>
              </a:rPr>
              <a:t>    font_size=10pt cellwidth=988}</a:t>
            </a:r>
          </a:p>
          <a:p>
            <a:pPr marL="0" indent="0">
              <a:spcBef>
                <a:spcPts val="0"/>
              </a:spcBef>
              <a:buNone/>
            </a:pPr>
            <a:r>
              <a:rPr lang="en-US" sz="1600" b="1" dirty="0">
                <a:latin typeface="Courier New" panose="02070309020205020404" pitchFamily="49" charset="0"/>
                <a:cs typeface="Courier New" panose="02070309020205020404" pitchFamily="49" charset="0"/>
              </a:rPr>
              <a:t>    style(HEADER)={just=l font_face=Helvetica </a:t>
            </a:r>
          </a:p>
          <a:p>
            <a:pPr marL="0" indent="0">
              <a:spcBef>
                <a:spcPts val="0"/>
              </a:spcBef>
              <a:buNone/>
            </a:pPr>
            <a:r>
              <a:rPr lang="en-US" sz="1600" b="1" dirty="0">
                <a:latin typeface="Courier New" panose="02070309020205020404" pitchFamily="49" charset="0"/>
                <a:cs typeface="Courier New" panose="02070309020205020404" pitchFamily="49" charset="0"/>
              </a:rPr>
              <a:t>    font_size=10pt};</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run;</a:t>
            </a:r>
          </a:p>
          <a:p>
            <a:pPr marL="0" indent="0">
              <a:spcBef>
                <a:spcPts val="0"/>
              </a:spcBef>
              <a:buNone/>
            </a:pPr>
            <a:endParaRPr lang="en-US" sz="1600" b="1" dirty="0">
              <a:latin typeface="Courier New" panose="02070309020205020404" pitchFamily="49" charset="0"/>
              <a:cs typeface="Courier New" panose="02070309020205020404" pitchFamily="49" charset="0"/>
            </a:endParaRPr>
          </a:p>
          <a:p>
            <a:pPr marL="0" indent="0">
              <a:spcBef>
                <a:spcPts val="0"/>
              </a:spcBef>
              <a:buNone/>
            </a:pPr>
            <a:r>
              <a:rPr lang="en-US" sz="1600" b="1" dirty="0">
                <a:latin typeface="Courier New" panose="02070309020205020404" pitchFamily="49" charset="0"/>
                <a:cs typeface="Courier New" panose="02070309020205020404" pitchFamily="49" charset="0"/>
              </a:rPr>
              <a:t>ods listing;</a:t>
            </a:r>
          </a:p>
        </p:txBody>
      </p:sp>
    </p:spTree>
    <p:extLst>
      <p:ext uri="{BB962C8B-B14F-4D97-AF65-F5344CB8AC3E}">
        <p14:creationId xmlns:p14="http://schemas.microsoft.com/office/powerpoint/2010/main" val="547512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FB3140D9-74E3-2308-C12E-62BB0FB00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FFAE8-B5D4-BDAF-E508-6E2BDB699C7D}"/>
              </a:ext>
            </a:extLst>
          </p:cNvPr>
          <p:cNvSpPr>
            <a:spLocks noGrp="1"/>
          </p:cNvSpPr>
          <p:nvPr>
            <p:ph type="title"/>
          </p:nvPr>
        </p:nvSpPr>
        <p:spPr/>
        <p:txBody>
          <a:bodyPr/>
          <a:lstStyle/>
          <a:p>
            <a:r>
              <a:rPr lang="en-US" b="1" dirty="0"/>
              <a:t>Output a Reference Section Using SAS</a:t>
            </a:r>
          </a:p>
        </p:txBody>
      </p:sp>
      <p:sp>
        <p:nvSpPr>
          <p:cNvPr id="10" name="TextBox 9">
            <a:extLst>
              <a:ext uri="{FF2B5EF4-FFF2-40B4-BE49-F238E27FC236}">
                <a16:creationId xmlns:a16="http://schemas.microsoft.com/office/drawing/2014/main" id="{BBBFFEA4-B985-D598-3A76-FE981A4AA13E}"/>
              </a:ext>
            </a:extLst>
          </p:cNvPr>
          <p:cNvSpPr txBox="1"/>
          <p:nvPr/>
        </p:nvSpPr>
        <p:spPr>
          <a:xfrm>
            <a:off x="838200" y="1514196"/>
            <a:ext cx="9892145" cy="4339650"/>
          </a:xfrm>
          <a:prstGeom prst="rect">
            <a:avLst/>
          </a:prstGeom>
          <a:noFill/>
        </p:spPr>
        <p:txBody>
          <a:bodyPr wrap="square">
            <a:spAutoFit/>
          </a:bodyPr>
          <a:lstStyle/>
          <a:p>
            <a:pPr marR="0" algn="l" rtl="0"/>
            <a:r>
              <a:rPr lang="en-US" sz="2000" b="0" i="0" u="none" strike="noStrike" baseline="0" dirty="0">
                <a:solidFill>
                  <a:srgbClr val="000000"/>
                </a:solidFill>
                <a:latin typeface="Helvetica" panose="020B0604020202020204" pitchFamily="34" charset="0"/>
              </a:rPr>
              <a:t>Jablonski, Bart. (2023). "A SAS Code Hidden in Plain Sight". Proceedings of Western Users of SAS Software Conference, San Diego, California. Retrieved from </a:t>
            </a:r>
            <a:r>
              <a:rPr lang="en-US" sz="2000" b="0" i="0" u="none" strike="noStrike" baseline="0" dirty="0">
                <a:solidFill>
                  <a:srgbClr val="000000"/>
                </a:solidFill>
                <a:latin typeface="Helvetica" panose="020B0604020202020204" pitchFamily="34" charset="0"/>
                <a:hlinkClick r:id="rId4"/>
              </a:rPr>
              <a:t>https://www.lexjansen.com/wuss/2023/WUSS-2023-Paper-189.pdf</a:t>
            </a:r>
            <a:endParaRPr lang="en-US" sz="2000" b="0" i="0" u="none" strike="noStrike" baseline="0" dirty="0">
              <a:solidFill>
                <a:srgbClr val="000000"/>
              </a:solidFill>
              <a:latin typeface="Helvetica" panose="020B0604020202020204" pitchFamily="34" charset="0"/>
            </a:endParaRPr>
          </a:p>
          <a:p>
            <a:pPr marR="0" algn="l" rtl="0"/>
            <a:r>
              <a:rPr lang="en-US" sz="2000" b="0" i="0" u="none" strike="noStrike" baseline="0" dirty="0">
                <a:solidFill>
                  <a:srgbClr val="000000"/>
                </a:solidFill>
                <a:latin typeface="Helvetica" panose="020B0604020202020204" pitchFamily="34" charset="0"/>
              </a:rPr>
              <a:t>	</a:t>
            </a:r>
          </a:p>
          <a:p>
            <a:pPr marR="0" algn="l" rtl="0"/>
            <a:r>
              <a:rPr lang="en-US" sz="2000" b="0" i="0" u="none" strike="noStrike" baseline="0" dirty="0">
                <a:solidFill>
                  <a:srgbClr val="000000"/>
                </a:solidFill>
                <a:latin typeface="Helvetica" panose="020B0604020202020204" pitchFamily="34" charset="0"/>
              </a:rPr>
              <a:t>Jablonski, Bart. (2023). "Share your code with SAS Packages - a Hands-on-Workshop". Proceedings of Western Users of SAS Software Conference, San Diego, California. Retrieved from </a:t>
            </a:r>
            <a:r>
              <a:rPr lang="en-US" sz="2000" b="0" i="0" u="none" strike="noStrike" baseline="0" dirty="0">
                <a:solidFill>
                  <a:srgbClr val="000000"/>
                </a:solidFill>
                <a:latin typeface="Helvetica" panose="020B0604020202020204" pitchFamily="34" charset="0"/>
                <a:hlinkClick r:id="rId5"/>
              </a:rPr>
              <a:t>https://www.lexjansen.com/wuss/2023/WUSS-2023-Paper-208.pdf</a:t>
            </a:r>
            <a:endParaRPr lang="en-US" sz="2000" b="0" i="0" u="none" strike="noStrike" baseline="0" dirty="0">
              <a:solidFill>
                <a:srgbClr val="000000"/>
              </a:solidFill>
              <a:latin typeface="Helvetica" panose="020B0604020202020204" pitchFamily="34" charset="0"/>
            </a:endParaRPr>
          </a:p>
          <a:p>
            <a:pPr marR="0" algn="l" rtl="0"/>
            <a:r>
              <a:rPr lang="en-US" sz="2000" b="0" i="0" u="none" strike="noStrike" baseline="0" dirty="0">
                <a:solidFill>
                  <a:srgbClr val="000000"/>
                </a:solidFill>
                <a:latin typeface="Helvetica" panose="020B0604020202020204" pitchFamily="34" charset="0"/>
              </a:rPr>
              <a:t>	</a:t>
            </a:r>
          </a:p>
          <a:p>
            <a:pPr marR="0" algn="l" rtl="0"/>
            <a:r>
              <a:rPr lang="en-US" sz="2000" b="0" i="0" u="none" strike="noStrike" baseline="0" dirty="0">
                <a:solidFill>
                  <a:srgbClr val="000000"/>
                </a:solidFill>
                <a:latin typeface="Helvetica" panose="020B0604020202020204" pitchFamily="34" charset="0"/>
              </a:rPr>
              <a:t>Jablonski, Bart. (2024). "A Gentle Introduction to SAS Packages". Proceedings of Pharmaceutical SAS Users Group Conference, Baltimore, Maryland. Retrieved from </a:t>
            </a:r>
            <a:r>
              <a:rPr lang="en-US" sz="2000" b="0" i="0" u="none" strike="noStrike" baseline="0" dirty="0">
                <a:solidFill>
                  <a:srgbClr val="000000"/>
                </a:solidFill>
                <a:latin typeface="Helvetica" panose="020B0604020202020204" pitchFamily="34" charset="0"/>
                <a:hlinkClick r:id="rId6"/>
              </a:rPr>
              <a:t>https://www.lexjansen.com/pharmasug/2024/HT/PharmaSUG-2024-HT-111.pdf</a:t>
            </a:r>
            <a:endParaRPr lang="en-US" sz="2000" b="0" i="0" u="none" strike="noStrike" baseline="0" dirty="0">
              <a:solidFill>
                <a:srgbClr val="000000"/>
              </a:solidFill>
              <a:latin typeface="Helvetica" panose="020B0604020202020204" pitchFamily="34" charset="0"/>
            </a:endParaRPr>
          </a:p>
          <a:p>
            <a:pPr marR="0" algn="l" rtl="0"/>
            <a:endParaRPr lang="en-US" sz="1800" b="0" i="0" u="none" strike="noStrike" baseline="0" dirty="0">
              <a:solidFill>
                <a:srgbClr val="000000"/>
              </a:solidFill>
              <a:latin typeface="Helvetica" panose="020B0604020202020204" pitchFamily="34" charset="0"/>
            </a:endParaRPr>
          </a:p>
          <a:p>
            <a:pPr marR="0" algn="l" rtl="0"/>
            <a:r>
              <a:rPr lang="en-US" dirty="0">
                <a:solidFill>
                  <a:srgbClr val="000000"/>
                </a:solidFill>
                <a:latin typeface="Helvetica" panose="020B0604020202020204" pitchFamily="34" charset="0"/>
              </a:rPr>
              <a:t>. . .</a:t>
            </a:r>
            <a:r>
              <a:rPr lang="en-US" sz="1800" b="0" i="0" u="none" strike="noStrike" baseline="0" dirty="0">
                <a:solidFill>
                  <a:srgbClr val="000000"/>
                </a:solidFill>
                <a:latin typeface="Helvetica" panose="020B0604020202020204" pitchFamily="34" charset="0"/>
              </a:rPr>
              <a:t>	</a:t>
            </a:r>
          </a:p>
        </p:txBody>
      </p:sp>
    </p:spTree>
    <p:extLst>
      <p:ext uri="{BB962C8B-B14F-4D97-AF65-F5344CB8AC3E}">
        <p14:creationId xmlns:p14="http://schemas.microsoft.com/office/powerpoint/2010/main" val="436632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a:extLst>
            <a:ext uri="{FF2B5EF4-FFF2-40B4-BE49-F238E27FC236}">
              <a16:creationId xmlns:a16="http://schemas.microsoft.com/office/drawing/2014/main" id="{1C90C887-8DD9-0B62-B552-90FC696F4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0FFD5-CE29-D42B-ADC9-EC8C3F50F29A}"/>
              </a:ext>
            </a:extLst>
          </p:cNvPr>
          <p:cNvSpPr>
            <a:spLocks noGrp="1"/>
          </p:cNvSpPr>
          <p:nvPr>
            <p:ph type="ctrTitle"/>
          </p:nvPr>
        </p:nvSpPr>
        <p:spPr/>
        <p:txBody>
          <a:bodyPr>
            <a:normAutofit/>
          </a:bodyPr>
          <a:lstStyle/>
          <a:p>
            <a:r>
              <a:rPr lang="en-US" b="1" dirty="0">
                <a:solidFill>
                  <a:schemeClr val="bg1"/>
                </a:solidFill>
              </a:rPr>
              <a:t>Conclusion</a:t>
            </a:r>
            <a:endParaRPr lang="en-US" dirty="0">
              <a:solidFill>
                <a:schemeClr val="bg1"/>
              </a:solidFill>
            </a:endParaRPr>
          </a:p>
        </p:txBody>
      </p:sp>
    </p:spTree>
    <p:extLst>
      <p:ext uri="{BB962C8B-B14F-4D97-AF65-F5344CB8AC3E}">
        <p14:creationId xmlns:p14="http://schemas.microsoft.com/office/powerpoint/2010/main" val="1555940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9000" b="-9000"/>
          </a:stretch>
        </a:blipFill>
        <a:effectLst/>
      </p:bgPr>
    </p:bg>
    <p:spTree>
      <p:nvGrpSpPr>
        <p:cNvPr id="1" name="">
          <a:extLst>
            <a:ext uri="{FF2B5EF4-FFF2-40B4-BE49-F238E27FC236}">
              <a16:creationId xmlns:a16="http://schemas.microsoft.com/office/drawing/2014/main" id="{8E33D692-08F0-FC3B-B4AB-B5FFCD9B0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A50D4-3B80-50D9-50A9-9B507A84E6E1}"/>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23F023C2-8EC6-4A07-D8B5-ECC098E3A4DD}"/>
              </a:ext>
            </a:extLst>
          </p:cNvPr>
          <p:cNvSpPr>
            <a:spLocks noGrp="1"/>
          </p:cNvSpPr>
          <p:nvPr>
            <p:ph idx="1"/>
          </p:nvPr>
        </p:nvSpPr>
        <p:spPr>
          <a:xfrm>
            <a:off x="838200" y="1465914"/>
            <a:ext cx="10515600" cy="1650670"/>
          </a:xfrm>
        </p:spPr>
        <p:txBody>
          <a:bodyPr>
            <a:normAutofit/>
          </a:bodyPr>
          <a:lstStyle/>
          <a:p>
            <a:pPr marL="0" indent="0">
              <a:buNone/>
            </a:pPr>
            <a:r>
              <a:rPr lang="en-US" dirty="0"/>
              <a:t>Lex Jansen’s web site has been a wonderful resource for me for literature searches, troubleshooting, and writing my own reference sections for SAS white papers. I hope I inspire others to take advantage of the inspiration and convenience.</a:t>
            </a:r>
          </a:p>
          <a:p>
            <a:pPr marL="0" indent="0">
              <a:buNone/>
            </a:pPr>
            <a:endParaRPr lang="en-US" dirty="0"/>
          </a:p>
          <a:p>
            <a:endParaRPr lang="en-US" dirty="0"/>
          </a:p>
          <a:p>
            <a:endParaRPr lang="en-US" dirty="0"/>
          </a:p>
        </p:txBody>
      </p:sp>
      <p:sp>
        <p:nvSpPr>
          <p:cNvPr id="5" name="Content Placeholder 2">
            <a:extLst>
              <a:ext uri="{FF2B5EF4-FFF2-40B4-BE49-F238E27FC236}">
                <a16:creationId xmlns:a16="http://schemas.microsoft.com/office/drawing/2014/main" id="{451C804D-9E85-B0E1-5286-321F3E458C07}"/>
              </a:ext>
            </a:extLst>
          </p:cNvPr>
          <p:cNvSpPr txBox="1">
            <a:spLocks/>
          </p:cNvSpPr>
          <p:nvPr/>
        </p:nvSpPr>
        <p:spPr>
          <a:xfrm>
            <a:off x="838200" y="4020488"/>
            <a:ext cx="10515600" cy="20596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Lex Jansen (of course!) – lexjansen.com</a:t>
            </a:r>
          </a:p>
          <a:p>
            <a:pPr marL="0" indent="0">
              <a:buFont typeface="Arial" panose="020B0604020202020204" pitchFamily="34" charset="0"/>
              <a:buNone/>
            </a:pPr>
            <a:r>
              <a:rPr lang="en-US" dirty="0"/>
              <a:t>Ron Fehd, Macro Maven</a:t>
            </a:r>
          </a:p>
          <a:p>
            <a:pPr marL="0" indent="0">
              <a:buFont typeface="Arial" panose="020B0604020202020204" pitchFamily="34" charset="0"/>
              <a:buNone/>
            </a:pPr>
            <a:r>
              <a:rPr lang="en-US" dirty="0"/>
              <a:t>Troy Martin Hughes</a:t>
            </a:r>
          </a:p>
          <a:p>
            <a:pPr marL="0" indent="0">
              <a:buFont typeface="Arial" panose="020B0604020202020204" pitchFamily="34" charset="0"/>
              <a:buNone/>
            </a:pPr>
            <a:r>
              <a:rPr lang="en-US" dirty="0"/>
              <a:t>Bart Jablonski</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endParaRPr lang="en-US" dirty="0"/>
          </a:p>
        </p:txBody>
      </p:sp>
      <p:sp>
        <p:nvSpPr>
          <p:cNvPr id="6" name="Title 1">
            <a:extLst>
              <a:ext uri="{FF2B5EF4-FFF2-40B4-BE49-F238E27FC236}">
                <a16:creationId xmlns:a16="http://schemas.microsoft.com/office/drawing/2014/main" id="{EC0D0E53-5C2C-A5DF-B762-0CF801CF555E}"/>
              </a:ext>
            </a:extLst>
          </p:cNvPr>
          <p:cNvSpPr txBox="1">
            <a:spLocks/>
          </p:cNvSpPr>
          <p:nvPr/>
        </p:nvSpPr>
        <p:spPr>
          <a:xfrm>
            <a:off x="838200" y="3218214"/>
            <a:ext cx="10515600" cy="7006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Acknowledgements to my Muses</a:t>
            </a:r>
          </a:p>
        </p:txBody>
      </p:sp>
    </p:spTree>
    <p:extLst>
      <p:ext uri="{BB962C8B-B14F-4D97-AF65-F5344CB8AC3E}">
        <p14:creationId xmlns:p14="http://schemas.microsoft.com/office/powerpoint/2010/main" val="2321336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6000"/>
            <a:lum/>
          </a:blip>
          <a:srcRect/>
          <a:stretch>
            <a:fillRect t="-61000" b="-6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608C-A1D3-F648-260E-E3C1053C4243}"/>
              </a:ext>
            </a:extLst>
          </p:cNvPr>
          <p:cNvSpPr>
            <a:spLocks noGrp="1"/>
          </p:cNvSpPr>
          <p:nvPr>
            <p:ph type="title"/>
          </p:nvPr>
        </p:nvSpPr>
        <p:spPr/>
        <p:txBody>
          <a:bodyPr>
            <a:normAutofit/>
          </a:bodyPr>
          <a:lstStyle/>
          <a:p>
            <a:r>
              <a:rPr lang="en-US" sz="5400" b="1" dirty="0">
                <a:solidFill>
                  <a:schemeClr val="bg1"/>
                </a:solidFill>
              </a:rPr>
              <a:t>Contact Information</a:t>
            </a:r>
          </a:p>
        </p:txBody>
      </p:sp>
    </p:spTree>
    <p:extLst>
      <p:ext uri="{BB962C8B-B14F-4D97-AF65-F5344CB8AC3E}">
        <p14:creationId xmlns:p14="http://schemas.microsoft.com/office/powerpoint/2010/main" val="3655295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3CA56238-C203-1DFB-DD8A-394C74E00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335058-C04D-67FD-C24D-48F9B3FEE358}"/>
              </a:ext>
            </a:extLst>
          </p:cNvPr>
          <p:cNvSpPr>
            <a:spLocks noGrp="1"/>
          </p:cNvSpPr>
          <p:nvPr>
            <p:ph type="title"/>
          </p:nvPr>
        </p:nvSpPr>
        <p:spPr/>
        <p:txBody>
          <a:bodyPr>
            <a:normAutofit/>
          </a:bodyPr>
          <a:lstStyle/>
          <a:p>
            <a:r>
              <a:rPr lang="en-US" sz="5400" b="1" dirty="0"/>
              <a:t>Contact Information</a:t>
            </a:r>
          </a:p>
        </p:txBody>
      </p:sp>
      <p:sp>
        <p:nvSpPr>
          <p:cNvPr id="3" name="Content Placeholder 2">
            <a:extLst>
              <a:ext uri="{FF2B5EF4-FFF2-40B4-BE49-F238E27FC236}">
                <a16:creationId xmlns:a16="http://schemas.microsoft.com/office/drawing/2014/main" id="{88F8E2F9-07F7-6237-19E1-359708750E63}"/>
              </a:ext>
            </a:extLst>
          </p:cNvPr>
          <p:cNvSpPr>
            <a:spLocks noGrp="1"/>
          </p:cNvSpPr>
          <p:nvPr>
            <p:ph idx="1"/>
          </p:nvPr>
        </p:nvSpPr>
        <p:spPr>
          <a:xfrm>
            <a:off x="838199" y="1825625"/>
            <a:ext cx="8258299" cy="4351338"/>
          </a:xfrm>
        </p:spPr>
        <p:txBody>
          <a:bodyPr>
            <a:normAutofit/>
          </a:bodyPr>
          <a:lstStyle/>
          <a:p>
            <a:pPr marL="0" indent="0">
              <a:buNone/>
            </a:pPr>
            <a:r>
              <a:rPr lang="en-US" sz="3200" dirty="0"/>
              <a:t>Contact me!</a:t>
            </a:r>
          </a:p>
          <a:p>
            <a:pPr marL="0" indent="0">
              <a:buNone/>
            </a:pPr>
            <a:r>
              <a:rPr lang="en-US" sz="3200" dirty="0"/>
              <a:t>Louise S. Hadden</a:t>
            </a:r>
          </a:p>
          <a:p>
            <a:pPr marL="0" indent="0">
              <a:buNone/>
            </a:pPr>
            <a:r>
              <a:rPr lang="en-US" sz="3200" dirty="0">
                <a:hlinkClick r:id="rId4"/>
              </a:rPr>
              <a:t>louisesquibbhadden@gmail.com</a:t>
            </a:r>
            <a:endParaRPr lang="en-US" sz="3200" dirty="0"/>
          </a:p>
          <a:p>
            <a:pPr marL="0" indent="0">
              <a:buNone/>
            </a:pPr>
            <a:r>
              <a:rPr lang="en-US" sz="3200" dirty="0">
                <a:hlinkClick r:id="rId5"/>
              </a:rPr>
              <a:t>saslouisehadden@gmail.com</a:t>
            </a:r>
            <a:endParaRPr lang="en-US" sz="3200" dirty="0"/>
          </a:p>
          <a:p>
            <a:pPr marL="0" indent="0">
              <a:buNone/>
            </a:pPr>
            <a:r>
              <a:rPr lang="en-US" sz="3200" dirty="0">
                <a:hlinkClick r:id="rId6"/>
              </a:rPr>
              <a:t>www.linkedin.com/in/louisehadden</a:t>
            </a:r>
            <a:endParaRPr lang="en-US" sz="3200" dirty="0"/>
          </a:p>
          <a:p>
            <a:pPr marL="0" indent="0">
              <a:buNone/>
            </a:pPr>
            <a:r>
              <a:rPr lang="en-US" sz="3200" dirty="0">
                <a:hlinkClick r:id="rId7"/>
              </a:rPr>
              <a:t>https://github.com/TheGirlWiththeSASTattoo</a:t>
            </a:r>
            <a:endParaRPr lang="en-US" sz="3200" dirty="0"/>
          </a:p>
          <a:p>
            <a:pPr marL="0" indent="0">
              <a:buNone/>
            </a:pPr>
            <a:endParaRPr lang="en-US" sz="3200" dirty="0"/>
          </a:p>
        </p:txBody>
      </p:sp>
      <p:pic>
        <p:nvPicPr>
          <p:cNvPr id="3076" name="Picture 4" descr="Rotary Phone PNGs for Free Download">
            <a:extLst>
              <a:ext uri="{FF2B5EF4-FFF2-40B4-BE49-F238E27FC236}">
                <a16:creationId xmlns:a16="http://schemas.microsoft.com/office/drawing/2014/main" id="{D15A5D6D-6E4C-3426-B3D2-47AB256F166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1027906"/>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04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5F8F1849-0DDD-B65D-4A36-1FD3C0BE7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5D272-215C-BBE2-6567-EE4534859F5F}"/>
              </a:ext>
            </a:extLst>
          </p:cNvPr>
          <p:cNvSpPr>
            <a:spLocks noGrp="1"/>
          </p:cNvSpPr>
          <p:nvPr>
            <p:ph type="title"/>
          </p:nvPr>
        </p:nvSpPr>
        <p:spPr/>
        <p:txBody>
          <a:bodyPr>
            <a:normAutofit/>
          </a:bodyPr>
          <a:lstStyle/>
          <a:p>
            <a:r>
              <a:rPr lang="en-US" sz="5400" b="1" dirty="0"/>
              <a:t>Introduction</a:t>
            </a:r>
          </a:p>
        </p:txBody>
      </p:sp>
      <p:sp>
        <p:nvSpPr>
          <p:cNvPr id="3" name="Content Placeholder 2">
            <a:extLst>
              <a:ext uri="{FF2B5EF4-FFF2-40B4-BE49-F238E27FC236}">
                <a16:creationId xmlns:a16="http://schemas.microsoft.com/office/drawing/2014/main" id="{E1ADBD97-6692-D0C9-A90D-B858E4BF1694}"/>
              </a:ext>
            </a:extLst>
          </p:cNvPr>
          <p:cNvSpPr>
            <a:spLocks noGrp="1"/>
          </p:cNvSpPr>
          <p:nvPr>
            <p:ph idx="1"/>
          </p:nvPr>
        </p:nvSpPr>
        <p:spPr/>
        <p:txBody>
          <a:bodyPr>
            <a:normAutofit lnSpcReduction="10000"/>
          </a:bodyPr>
          <a:lstStyle/>
          <a:p>
            <a:pPr marL="0" indent="0">
              <a:buNone/>
            </a:pPr>
            <a:r>
              <a:rPr lang="en-US" dirty="0"/>
              <a:t>Citation serves a number of purposes:</a:t>
            </a:r>
          </a:p>
          <a:p>
            <a:r>
              <a:rPr lang="en-US" dirty="0"/>
              <a:t>Tells viewers where further information can be found</a:t>
            </a:r>
          </a:p>
          <a:p>
            <a:r>
              <a:rPr lang="en-US" dirty="0"/>
              <a:t>Gives appropriate credit to the persons whose words, concepts, and data you are using</a:t>
            </a:r>
          </a:p>
          <a:p>
            <a:r>
              <a:rPr lang="en-US" dirty="0"/>
              <a:t>Protects you from plagiarizing, and</a:t>
            </a:r>
          </a:p>
          <a:p>
            <a:r>
              <a:rPr lang="en-US" dirty="0"/>
              <a:t>Protects you from the risk of having your own research and projects being invalidated</a:t>
            </a:r>
          </a:p>
          <a:p>
            <a:pPr marL="0" indent="0">
              <a:buNone/>
            </a:pPr>
            <a:r>
              <a:rPr lang="en-US" i="1" dirty="0"/>
              <a:t>WUSS and other organizations require that all published work cited in your paper and/or used, even if paraphrased, even if your own work, be acknowledged in a references section.</a:t>
            </a:r>
          </a:p>
          <a:p>
            <a:endParaRPr lang="en-US" dirty="0"/>
          </a:p>
        </p:txBody>
      </p:sp>
    </p:spTree>
    <p:extLst>
      <p:ext uri="{BB962C8B-B14F-4D97-AF65-F5344CB8AC3E}">
        <p14:creationId xmlns:p14="http://schemas.microsoft.com/office/powerpoint/2010/main" val="2974843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EC311360-C22C-903A-7884-8BBA7779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78342-5BF8-AE7A-3290-8D8AD85B7BEC}"/>
              </a:ext>
            </a:extLst>
          </p:cNvPr>
          <p:cNvSpPr>
            <a:spLocks noGrp="1"/>
          </p:cNvSpPr>
          <p:nvPr>
            <p:ph type="title"/>
          </p:nvPr>
        </p:nvSpPr>
        <p:spPr/>
        <p:txBody>
          <a:bodyPr>
            <a:normAutofit/>
          </a:bodyPr>
          <a:lstStyle/>
          <a:p>
            <a:r>
              <a:rPr lang="en-US" sz="5400" b="1" dirty="0"/>
              <a:t>Introduction</a:t>
            </a:r>
          </a:p>
        </p:txBody>
      </p:sp>
      <p:sp>
        <p:nvSpPr>
          <p:cNvPr id="3" name="Content Placeholder 2">
            <a:extLst>
              <a:ext uri="{FF2B5EF4-FFF2-40B4-BE49-F238E27FC236}">
                <a16:creationId xmlns:a16="http://schemas.microsoft.com/office/drawing/2014/main" id="{C955D41B-32CE-F8E3-1D7D-B826FED3A3A1}"/>
              </a:ext>
            </a:extLst>
          </p:cNvPr>
          <p:cNvSpPr>
            <a:spLocks noGrp="1"/>
          </p:cNvSpPr>
          <p:nvPr>
            <p:ph idx="1"/>
          </p:nvPr>
        </p:nvSpPr>
        <p:spPr/>
        <p:txBody>
          <a:bodyPr>
            <a:normAutofit fontScale="92500" lnSpcReduction="20000"/>
          </a:bodyPr>
          <a:lstStyle/>
          <a:p>
            <a:r>
              <a:rPr lang="en-US" dirty="0"/>
              <a:t>This paper and presentation is specific to SAS White Papers.</a:t>
            </a:r>
          </a:p>
          <a:p>
            <a:r>
              <a:rPr lang="en-US" dirty="0"/>
              <a:t>If you are writing an article for a journal or another organization (APHA, ASA) there will be very specific instructions on preparing your works, with regard to:</a:t>
            </a:r>
          </a:p>
          <a:p>
            <a:pPr lvl="1"/>
            <a:r>
              <a:rPr lang="en-US" dirty="0"/>
              <a:t>How multiple authors are listed</a:t>
            </a:r>
          </a:p>
          <a:p>
            <a:pPr lvl="1"/>
            <a:r>
              <a:rPr lang="en-US" dirty="0"/>
              <a:t>Citations</a:t>
            </a:r>
          </a:p>
          <a:p>
            <a:pPr lvl="1"/>
            <a:r>
              <a:rPr lang="en-US" dirty="0"/>
              <a:t>Figure and table placements,</a:t>
            </a:r>
          </a:p>
          <a:p>
            <a:pPr lvl="1"/>
            <a:r>
              <a:rPr lang="en-US" dirty="0"/>
              <a:t>Fonts used, etc. </a:t>
            </a:r>
          </a:p>
          <a:p>
            <a:r>
              <a:rPr lang="en-US" dirty="0"/>
              <a:t>The research shown in this presentation will inform the creation of a tool set (or tool sets) for creating reference sections for other types of publications programmatically.</a:t>
            </a:r>
          </a:p>
          <a:p>
            <a:r>
              <a:rPr lang="en-US" dirty="0"/>
              <a:t>Luckily for us, most SAS user groups supply a paper template, with helpful instructions.</a:t>
            </a:r>
          </a:p>
          <a:p>
            <a:endParaRPr lang="en-US" dirty="0"/>
          </a:p>
        </p:txBody>
      </p:sp>
    </p:spTree>
    <p:extLst>
      <p:ext uri="{BB962C8B-B14F-4D97-AF65-F5344CB8AC3E}">
        <p14:creationId xmlns:p14="http://schemas.microsoft.com/office/powerpoint/2010/main" val="2398121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94748312-71B2-426C-6DD9-6032B5E33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7F2B7-9760-DBC8-F2B8-C5F02952317E}"/>
              </a:ext>
            </a:extLst>
          </p:cNvPr>
          <p:cNvSpPr>
            <a:spLocks noGrp="1"/>
          </p:cNvSpPr>
          <p:nvPr>
            <p:ph type="title"/>
          </p:nvPr>
        </p:nvSpPr>
        <p:spPr/>
        <p:txBody>
          <a:bodyPr>
            <a:normAutofit fontScale="90000"/>
          </a:bodyPr>
          <a:lstStyle/>
          <a:p>
            <a:r>
              <a:rPr lang="en-US" sz="5400" b="1" dirty="0"/>
              <a:t>Citation Requirements: SAS User Group Microsoft Word Templates</a:t>
            </a:r>
          </a:p>
        </p:txBody>
      </p:sp>
      <p:sp>
        <p:nvSpPr>
          <p:cNvPr id="3" name="Content Placeholder 2">
            <a:extLst>
              <a:ext uri="{FF2B5EF4-FFF2-40B4-BE49-F238E27FC236}">
                <a16:creationId xmlns:a16="http://schemas.microsoft.com/office/drawing/2014/main" id="{6B91934B-CAAA-3EB5-C336-27BABD861185}"/>
              </a:ext>
            </a:extLst>
          </p:cNvPr>
          <p:cNvSpPr>
            <a:spLocks noGrp="1"/>
          </p:cNvSpPr>
          <p:nvPr>
            <p:ph idx="1"/>
          </p:nvPr>
        </p:nvSpPr>
        <p:spPr/>
        <p:txBody>
          <a:bodyPr>
            <a:normAutofit lnSpcReduction="10000"/>
          </a:bodyPr>
          <a:lstStyle/>
          <a:p>
            <a:r>
              <a:rPr lang="en-US" dirty="0"/>
              <a:t>You do not need to look far for a SAS user group MS Word template! - detailed instructions can be located in the Word Template provided in Presenter Resources for this conference. </a:t>
            </a:r>
          </a:p>
          <a:p>
            <a:r>
              <a:rPr lang="en-US" dirty="0"/>
              <a:t>If you have not looked at the template recently, it is worth another look as it has been updated for newer versions of MS Word, and for different types of sources (can you say AI?)</a:t>
            </a:r>
          </a:p>
          <a:p>
            <a:r>
              <a:rPr lang="en-US" dirty="0"/>
              <a:t>It’s very tempting to use one of your old papers, or someone else’s as a model, but as the materials being cited evolve, it is worth at least pasting in the reference section of the more up-to-date templates.</a:t>
            </a:r>
          </a:p>
          <a:p>
            <a:r>
              <a:rPr lang="en-US" dirty="0"/>
              <a:t>An important exception is AI materials, also covered in this paper.</a:t>
            </a:r>
          </a:p>
        </p:txBody>
      </p:sp>
    </p:spTree>
    <p:extLst>
      <p:ext uri="{BB962C8B-B14F-4D97-AF65-F5344CB8AC3E}">
        <p14:creationId xmlns:p14="http://schemas.microsoft.com/office/powerpoint/2010/main" val="1457505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EA72C13A-FEC9-2245-36C1-6CA348216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6F6F5-681C-D38A-7808-D4EE5DB95834}"/>
              </a:ext>
            </a:extLst>
          </p:cNvPr>
          <p:cNvSpPr>
            <a:spLocks noGrp="1"/>
          </p:cNvSpPr>
          <p:nvPr>
            <p:ph type="title"/>
          </p:nvPr>
        </p:nvSpPr>
        <p:spPr/>
        <p:txBody>
          <a:bodyPr>
            <a:normAutofit fontScale="90000"/>
          </a:bodyPr>
          <a:lstStyle/>
          <a:p>
            <a:r>
              <a:rPr lang="en-US" sz="5400" b="1" dirty="0"/>
              <a:t>Citation Requirements: SAS User Group Microsoft Word Templates</a:t>
            </a:r>
          </a:p>
        </p:txBody>
      </p:sp>
      <p:pic>
        <p:nvPicPr>
          <p:cNvPr id="6" name="Image 2" descr="A screenshot of a research paper  AI-generated content may be incorrect. ">
            <a:extLst>
              <a:ext uri="{FF2B5EF4-FFF2-40B4-BE49-F238E27FC236}">
                <a16:creationId xmlns:a16="http://schemas.microsoft.com/office/drawing/2014/main" id="{F1FCA764-6700-8C7A-9555-1F5298B7B9B4}"/>
              </a:ext>
            </a:extLst>
          </p:cNvPr>
          <p:cNvPicPr>
            <a:picLocks/>
          </p:cNvPicPr>
          <p:nvPr/>
        </p:nvPicPr>
        <p:blipFill>
          <a:blip r:embed="rId4" cstate="print"/>
          <a:stretch>
            <a:fillRect/>
          </a:stretch>
        </p:blipFill>
        <p:spPr>
          <a:xfrm>
            <a:off x="4404148" y="1690688"/>
            <a:ext cx="5652770" cy="4566285"/>
          </a:xfrm>
          <a:prstGeom prst="rect">
            <a:avLst/>
          </a:prstGeom>
        </p:spPr>
      </p:pic>
      <p:sp>
        <p:nvSpPr>
          <p:cNvPr id="7" name="Arrow: Right 6">
            <a:extLst>
              <a:ext uri="{FF2B5EF4-FFF2-40B4-BE49-F238E27FC236}">
                <a16:creationId xmlns:a16="http://schemas.microsoft.com/office/drawing/2014/main" id="{60807343-2820-B836-D7D3-53E73E8D90DE}"/>
              </a:ext>
            </a:extLst>
          </p:cNvPr>
          <p:cNvSpPr/>
          <p:nvPr/>
        </p:nvSpPr>
        <p:spPr>
          <a:xfrm>
            <a:off x="3200400" y="2103120"/>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Right 7">
            <a:extLst>
              <a:ext uri="{FF2B5EF4-FFF2-40B4-BE49-F238E27FC236}">
                <a16:creationId xmlns:a16="http://schemas.microsoft.com/office/drawing/2014/main" id="{E1E50279-8C70-1AE4-1B97-2695258867E9}"/>
              </a:ext>
            </a:extLst>
          </p:cNvPr>
          <p:cNvSpPr/>
          <p:nvPr/>
        </p:nvSpPr>
        <p:spPr>
          <a:xfrm>
            <a:off x="3200399" y="3079865"/>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row: Right 8">
            <a:extLst>
              <a:ext uri="{FF2B5EF4-FFF2-40B4-BE49-F238E27FC236}">
                <a16:creationId xmlns:a16="http://schemas.microsoft.com/office/drawing/2014/main" id="{3F63F85A-2F9F-4573-2175-96EB60EE1E7B}"/>
              </a:ext>
            </a:extLst>
          </p:cNvPr>
          <p:cNvSpPr/>
          <p:nvPr/>
        </p:nvSpPr>
        <p:spPr>
          <a:xfrm>
            <a:off x="3200398" y="3412374"/>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455C109A-DE7F-3CAB-EC19-66FD471C7A2E}"/>
              </a:ext>
            </a:extLst>
          </p:cNvPr>
          <p:cNvSpPr/>
          <p:nvPr/>
        </p:nvSpPr>
        <p:spPr>
          <a:xfrm>
            <a:off x="3200398" y="3744883"/>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Arrow: Right 10">
            <a:extLst>
              <a:ext uri="{FF2B5EF4-FFF2-40B4-BE49-F238E27FC236}">
                <a16:creationId xmlns:a16="http://schemas.microsoft.com/office/drawing/2014/main" id="{6182357D-00CA-C0AB-C4BD-E86B52972DF2}"/>
              </a:ext>
            </a:extLst>
          </p:cNvPr>
          <p:cNvSpPr/>
          <p:nvPr/>
        </p:nvSpPr>
        <p:spPr>
          <a:xfrm>
            <a:off x="3200398" y="4389119"/>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DD28D4F4-15DA-790D-559E-CE8740925A9A}"/>
              </a:ext>
            </a:extLst>
          </p:cNvPr>
          <p:cNvSpPr/>
          <p:nvPr/>
        </p:nvSpPr>
        <p:spPr>
          <a:xfrm>
            <a:off x="3200397" y="4867100"/>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Right 12">
            <a:extLst>
              <a:ext uri="{FF2B5EF4-FFF2-40B4-BE49-F238E27FC236}">
                <a16:creationId xmlns:a16="http://schemas.microsoft.com/office/drawing/2014/main" id="{6293007C-2DDE-F271-59D5-5E22F1C4E246}"/>
              </a:ext>
            </a:extLst>
          </p:cNvPr>
          <p:cNvSpPr/>
          <p:nvPr/>
        </p:nvSpPr>
        <p:spPr>
          <a:xfrm>
            <a:off x="3200397" y="5134060"/>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Right 13">
            <a:extLst>
              <a:ext uri="{FF2B5EF4-FFF2-40B4-BE49-F238E27FC236}">
                <a16:creationId xmlns:a16="http://schemas.microsoft.com/office/drawing/2014/main" id="{1703D22A-02D1-BF45-AE5D-64717190734E}"/>
              </a:ext>
            </a:extLst>
          </p:cNvPr>
          <p:cNvSpPr/>
          <p:nvPr/>
        </p:nvSpPr>
        <p:spPr>
          <a:xfrm>
            <a:off x="3200396" y="5445786"/>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Right 14">
            <a:extLst>
              <a:ext uri="{FF2B5EF4-FFF2-40B4-BE49-F238E27FC236}">
                <a16:creationId xmlns:a16="http://schemas.microsoft.com/office/drawing/2014/main" id="{B0E02B60-7297-2F4D-7E72-ACDF65FA3BED}"/>
              </a:ext>
            </a:extLst>
          </p:cNvPr>
          <p:cNvSpPr/>
          <p:nvPr/>
        </p:nvSpPr>
        <p:spPr>
          <a:xfrm>
            <a:off x="3200395" y="5924464"/>
            <a:ext cx="947651" cy="332509"/>
          </a:xfrm>
          <a:prstGeom prst="right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687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9115C164-5985-2275-B063-1ED5A8D35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3493E8-BDEF-F068-FE61-C9D2FFA8F8CF}"/>
              </a:ext>
            </a:extLst>
          </p:cNvPr>
          <p:cNvSpPr>
            <a:spLocks noGrp="1"/>
          </p:cNvSpPr>
          <p:nvPr>
            <p:ph type="title"/>
          </p:nvPr>
        </p:nvSpPr>
        <p:spPr/>
        <p:txBody>
          <a:bodyPr>
            <a:normAutofit fontScale="90000"/>
          </a:bodyPr>
          <a:lstStyle/>
          <a:p>
            <a:r>
              <a:rPr lang="en-US" sz="5400" b="1" dirty="0"/>
              <a:t>Citation Requirements: Citing AI Resources</a:t>
            </a:r>
          </a:p>
        </p:txBody>
      </p:sp>
      <p:sp>
        <p:nvSpPr>
          <p:cNvPr id="3" name="Content Placeholder 2">
            <a:extLst>
              <a:ext uri="{FF2B5EF4-FFF2-40B4-BE49-F238E27FC236}">
                <a16:creationId xmlns:a16="http://schemas.microsoft.com/office/drawing/2014/main" id="{B67D1276-3477-F430-BFAF-E0C038E7C3C0}"/>
              </a:ext>
            </a:extLst>
          </p:cNvPr>
          <p:cNvSpPr>
            <a:spLocks noGrp="1"/>
          </p:cNvSpPr>
          <p:nvPr>
            <p:ph idx="1"/>
          </p:nvPr>
        </p:nvSpPr>
        <p:spPr/>
        <p:txBody>
          <a:bodyPr>
            <a:normAutofit/>
          </a:bodyPr>
          <a:lstStyle/>
          <a:p>
            <a:r>
              <a:rPr lang="en-US" dirty="0"/>
              <a:t>if you are using AI resources such as ChatGPT, you can use either APA or MLA style.  </a:t>
            </a:r>
          </a:p>
          <a:p>
            <a:r>
              <a:rPr lang="en-US" dirty="0"/>
              <a:t>AI resources are not necessarily retrievable, so should be treated as personal communications which cannot be reproduced. </a:t>
            </a:r>
          </a:p>
          <a:p>
            <a:r>
              <a:rPr lang="en-US" dirty="0"/>
              <a:t>References to AI resources contained within the body of the paper should include the AI Provider (i.e., OpenAI) and the reference date. An important exception is AI materials, also covered in this paper.</a:t>
            </a:r>
          </a:p>
          <a:p>
            <a:r>
              <a:rPr lang="en-US" dirty="0"/>
              <a:t>Full citations in a reference list should also include a description of the prompt and the URL of the AI platform. </a:t>
            </a:r>
          </a:p>
          <a:p>
            <a:endParaRPr lang="en-US" dirty="0"/>
          </a:p>
        </p:txBody>
      </p:sp>
    </p:spTree>
    <p:extLst>
      <p:ext uri="{BB962C8B-B14F-4D97-AF65-F5344CB8AC3E}">
        <p14:creationId xmlns:p14="http://schemas.microsoft.com/office/powerpoint/2010/main" val="174618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l="-10000" r="-10000"/>
          </a:stretch>
        </a:blipFill>
        <a:effectLst/>
      </p:bgPr>
    </p:bg>
    <p:spTree>
      <p:nvGrpSpPr>
        <p:cNvPr id="1" name="">
          <a:extLst>
            <a:ext uri="{FF2B5EF4-FFF2-40B4-BE49-F238E27FC236}">
              <a16:creationId xmlns:a16="http://schemas.microsoft.com/office/drawing/2014/main" id="{71D85AB7-516F-09BB-9713-BBCB87D175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2E9F9-80D2-2A5E-41ED-442EB978F41F}"/>
              </a:ext>
            </a:extLst>
          </p:cNvPr>
          <p:cNvSpPr>
            <a:spLocks noGrp="1"/>
          </p:cNvSpPr>
          <p:nvPr>
            <p:ph type="title"/>
          </p:nvPr>
        </p:nvSpPr>
        <p:spPr/>
        <p:txBody>
          <a:bodyPr>
            <a:normAutofit fontScale="90000"/>
          </a:bodyPr>
          <a:lstStyle/>
          <a:p>
            <a:r>
              <a:rPr lang="en-US" sz="5400" b="1" dirty="0"/>
              <a:t>Citation Requirements: Citing AI Resources</a:t>
            </a:r>
          </a:p>
        </p:txBody>
      </p:sp>
      <p:sp>
        <p:nvSpPr>
          <p:cNvPr id="3" name="Content Placeholder 2">
            <a:extLst>
              <a:ext uri="{FF2B5EF4-FFF2-40B4-BE49-F238E27FC236}">
                <a16:creationId xmlns:a16="http://schemas.microsoft.com/office/drawing/2014/main" id="{03AD5223-9125-6224-F7A1-EFB2E10A96B4}"/>
              </a:ext>
            </a:extLst>
          </p:cNvPr>
          <p:cNvSpPr>
            <a:spLocks noGrp="1"/>
          </p:cNvSpPr>
          <p:nvPr>
            <p:ph idx="1"/>
          </p:nvPr>
        </p:nvSpPr>
        <p:spPr/>
        <p:txBody>
          <a:bodyPr>
            <a:noAutofit/>
          </a:bodyPr>
          <a:lstStyle/>
          <a:p>
            <a:pPr marL="0" indent="0">
              <a:buNone/>
            </a:pPr>
            <a:r>
              <a:rPr lang="en-US" sz="1800" b="1" i="1" dirty="0"/>
              <a:t>In-text Example :APA guideline</a:t>
            </a:r>
          </a:p>
          <a:p>
            <a:pPr marL="0" indent="0">
              <a:buNone/>
            </a:pPr>
            <a:r>
              <a:rPr lang="en-US" sz="1800" dirty="0"/>
              <a:t>When prompted with “How many SAS software papers published in 2024 mentioned ChatGPT?” the ChatGPT-generated text provided several detailed citations, primarily at PharmaSUG 2024 and 2025. (Open AI, 2025).</a:t>
            </a:r>
          </a:p>
          <a:p>
            <a:pPr marL="0" indent="0">
              <a:buNone/>
            </a:pPr>
            <a:r>
              <a:rPr lang="en-US" sz="1800" b="1" i="1" dirty="0"/>
              <a:t>Reference: APA guideline</a:t>
            </a:r>
          </a:p>
          <a:p>
            <a:pPr marL="0" indent="0">
              <a:buNone/>
            </a:pPr>
            <a:r>
              <a:rPr lang="en-US" sz="1800" dirty="0"/>
              <a:t>(Open AI, 2025). Response generated by ChatGPT (GPT-4.5-turbo) in response to user query about SAS software papers mentioning ChatGPT. Retrieved from https://chat.openai.com.</a:t>
            </a:r>
          </a:p>
          <a:p>
            <a:pPr marL="0" indent="0">
              <a:buNone/>
            </a:pPr>
            <a:r>
              <a:rPr lang="en-US" sz="1800" b="1" i="1" dirty="0"/>
              <a:t>In-text Example: MLA format</a:t>
            </a:r>
          </a:p>
          <a:p>
            <a:pPr marL="0" indent="0">
              <a:buNone/>
            </a:pPr>
            <a:r>
              <a:rPr lang="en-US" sz="1800" dirty="0"/>
              <a:t>When prompted with “How many SAS software papers published in 2024 mentioned ChatGPT?” the ChatGPT-generated text provided several detailed citations, primarily at PharmaSUG 2024 and 2025. (OpenAI).</a:t>
            </a:r>
          </a:p>
          <a:p>
            <a:pPr marL="0" indent="0">
              <a:buNone/>
            </a:pPr>
            <a:r>
              <a:rPr lang="en-US" sz="1800" b="1" i="1" dirty="0"/>
              <a:t>Reference: MLA format</a:t>
            </a:r>
          </a:p>
          <a:p>
            <a:pPr marL="0" indent="0">
              <a:buNone/>
            </a:pPr>
            <a:r>
              <a:rPr lang="en-US" sz="1800" dirty="0"/>
              <a:t>OpenAI. ChatGPT (GPT-4.5-turbo). Response to a query about SAS Software papers mentioning ChatGPT. 18 May 2025. ChatGPT, https://chat.openai.com/.</a:t>
            </a:r>
          </a:p>
        </p:txBody>
      </p:sp>
    </p:spTree>
    <p:extLst>
      <p:ext uri="{BB962C8B-B14F-4D97-AF65-F5344CB8AC3E}">
        <p14:creationId xmlns:p14="http://schemas.microsoft.com/office/powerpoint/2010/main" val="1502893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1723</TotalTime>
  <Words>5981</Words>
  <Application>Microsoft Office PowerPoint</Application>
  <PresentationFormat>Widescreen</PresentationFormat>
  <Paragraphs>362</Paragraphs>
  <Slides>38</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Aptos Display</vt:lpstr>
      <vt:lpstr>Arial</vt:lpstr>
      <vt:lpstr>Courier New</vt:lpstr>
      <vt:lpstr>Helvetica</vt:lpstr>
      <vt:lpstr>Office Theme</vt:lpstr>
      <vt:lpstr>ExCITE-ing! Build Your Paper’s Reference Section Programmatically Using Lex Jansen’s Website and SAS®</vt:lpstr>
      <vt:lpstr>ExCITE-ing! Build Your Paper’s Reference Section Programmatically Using Lex Jansen’s Website and SAS®</vt:lpstr>
      <vt:lpstr>Introduction</vt:lpstr>
      <vt:lpstr>Introduction</vt:lpstr>
      <vt:lpstr>Introduction</vt:lpstr>
      <vt:lpstr>Citation Requirements: SAS User Group Microsoft Word Templates</vt:lpstr>
      <vt:lpstr>Citation Requirements: SAS User Group Microsoft Word Templates</vt:lpstr>
      <vt:lpstr>Citation Requirements: Citing AI Resources</vt:lpstr>
      <vt:lpstr>Citation Requirements: Citing AI Resources</vt:lpstr>
      <vt:lpstr>Citation Requirements: Additional Resources </vt:lpstr>
      <vt:lpstr>Citation Requirements: Additional Resources </vt:lpstr>
      <vt:lpstr>Citation Requirements: Additional Resources </vt:lpstr>
      <vt:lpstr>LexJansen.com</vt:lpstr>
      <vt:lpstr>LexJansen.com – Top Level</vt:lpstr>
      <vt:lpstr>LexJansen.com – SAS Search</vt:lpstr>
      <vt:lpstr>LexJansen.com – User Group Level</vt:lpstr>
      <vt:lpstr>LexJansen.com – Miscellaneous</vt:lpstr>
      <vt:lpstr>Additional Sources of Bibliographical Materials</vt:lpstr>
      <vt:lpstr>Additional Sources of Bibliographical Material</vt:lpstr>
      <vt:lpstr>Reference Reporting  Data Base Construction</vt:lpstr>
      <vt:lpstr>Reference Reporting Data Base Construction</vt:lpstr>
      <vt:lpstr>Reference Reporting Data Base Construction</vt:lpstr>
      <vt:lpstr>Reference Reporting Data Base Construction</vt:lpstr>
      <vt:lpstr>Reference Reporting Data Base Construction</vt:lpstr>
      <vt:lpstr>Reference Reporting Data Base Construction</vt:lpstr>
      <vt:lpstr>Reference Reporting Data Base Construction</vt:lpstr>
      <vt:lpstr>Reference Reporting Data Base Construction</vt:lpstr>
      <vt:lpstr>Output a Reference Section Using SAS</vt:lpstr>
      <vt:lpstr>Output a Reference Section Using SAS</vt:lpstr>
      <vt:lpstr>Output a Reference Section Using SAS</vt:lpstr>
      <vt:lpstr>Output a Reference Section Using SAS</vt:lpstr>
      <vt:lpstr>Output a Reference Section Using SAS</vt:lpstr>
      <vt:lpstr>Output a Reference Section Using SAS</vt:lpstr>
      <vt:lpstr>Output a Reference Section Using SAS</vt:lpstr>
      <vt:lpstr>Conclusion</vt:lpstr>
      <vt:lpstr>Conclusion</vt:lpstr>
      <vt:lpstr>Contact Information</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Louise Hadden</dc:creator>
  <cp:lastModifiedBy>Louise Hadden</cp:lastModifiedBy>
  <cp:revision>9</cp:revision>
  <dcterms:created xsi:type="dcterms:W3CDTF">2025-08-29T01:36:07Z</dcterms:created>
  <dcterms:modified xsi:type="dcterms:W3CDTF">2025-10-04T11:26:57Z</dcterms:modified>
</cp:coreProperties>
</file>