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26"/>
  </p:notesMasterIdLst>
  <p:sldIdLst>
    <p:sldId id="272" r:id="rId2"/>
    <p:sldId id="260" r:id="rId3"/>
    <p:sldId id="296" r:id="rId4"/>
    <p:sldId id="297" r:id="rId5"/>
    <p:sldId id="298" r:id="rId6"/>
    <p:sldId id="299" r:id="rId7"/>
    <p:sldId id="317" r:id="rId8"/>
    <p:sldId id="300" r:id="rId9"/>
    <p:sldId id="301" r:id="rId10"/>
    <p:sldId id="302" r:id="rId11"/>
    <p:sldId id="303" r:id="rId12"/>
    <p:sldId id="304" r:id="rId13"/>
    <p:sldId id="305" r:id="rId14"/>
    <p:sldId id="306" r:id="rId15"/>
    <p:sldId id="307" r:id="rId16"/>
    <p:sldId id="308" r:id="rId17"/>
    <p:sldId id="310" r:id="rId18"/>
    <p:sldId id="316" r:id="rId19"/>
    <p:sldId id="314" r:id="rId20"/>
    <p:sldId id="309" r:id="rId21"/>
    <p:sldId id="311" r:id="rId22"/>
    <p:sldId id="312" r:id="rId23"/>
    <p:sldId id="313" r:id="rId24"/>
    <p:sldId id="258"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Lucida Sans Unicode" panose="020B0602030504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Lucida Sans Unicode" panose="020B0602030504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9765"/>
    <a:srgbClr val="D0C7FD"/>
    <a:srgbClr val="FEBD8C"/>
    <a:srgbClr val="DFEFF6"/>
    <a:srgbClr val="3D5D19"/>
    <a:srgbClr val="005D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0152" autoAdjust="0"/>
  </p:normalViewPr>
  <p:slideViewPr>
    <p:cSldViewPr>
      <p:cViewPr varScale="1">
        <p:scale>
          <a:sx n="59" d="100"/>
          <a:sy n="59" d="100"/>
        </p:scale>
        <p:origin x="945" y="26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752325C8-FBBD-4932-9471-D48E54CDCCAC}" type="datetimeFigureOut">
              <a:rPr lang="en-US" altLang="en-US"/>
              <a:pPr>
                <a:defRPr/>
              </a:pPr>
              <a:t>10/4/2025</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27E27DB-B1BF-4D0B-A3CB-23545D04F86D}" type="slidenum">
              <a:rPr lang="en-US" altLang="en-US"/>
              <a:pPr>
                <a:defRPr/>
              </a:pPr>
              <a:t>‹#›</a:t>
            </a:fld>
            <a:endParaRPr lang="en-US" altLang="en-US"/>
          </a:p>
        </p:txBody>
      </p:sp>
    </p:spTree>
    <p:extLst>
      <p:ext uri="{BB962C8B-B14F-4D97-AF65-F5344CB8AC3E}">
        <p14:creationId xmlns:p14="http://schemas.microsoft.com/office/powerpoint/2010/main" val="3336329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1</a:t>
            </a:fld>
            <a:endParaRPr lang="en-US" altLang="en-US"/>
          </a:p>
        </p:txBody>
      </p:sp>
    </p:spTree>
    <p:extLst>
      <p:ext uri="{BB962C8B-B14F-4D97-AF65-F5344CB8AC3E}">
        <p14:creationId xmlns:p14="http://schemas.microsoft.com/office/powerpoint/2010/main" val="3230002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anose="020B0600070205080204" pitchFamily="34" charset="-128"/>
                <a:cs typeface="+mn-cs"/>
              </a:rPr>
              <a:t>If I had a dime for every time I have seen this warning in the thousands of logs I have reviewed I would be a rich woman. It is common to receive a warning from this option when there is a mismatch between the length of a variable being read in and either a length statement for that variable or another data set being read in in the same data step. The value options are NOWARN, WARN, or ERROR; that is, you can receive no warning in the log, a warning, or an error for the respective option values. For development, I like to use ERROR, so I can fix the problem. For production, I leave it on WARN which is the default.</a:t>
            </a:r>
          </a:p>
          <a:p>
            <a:r>
              <a:rPr lang="en-US" sz="1200" kern="1200" dirty="0">
                <a:solidFill>
                  <a:schemeClr val="tx1"/>
                </a:solidFill>
                <a:effectLst/>
                <a:latin typeface="+mn-lt"/>
                <a:ea typeface="MS PGothic" panose="020B0600070205080204" pitchFamily="34" charset="-128"/>
                <a:cs typeface="+mn-cs"/>
              </a:rPr>
              <a:t>Syntax: OPTIONS VARLENCHK=ERROR</a:t>
            </a:r>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11</a:t>
            </a:fld>
            <a:endParaRPr lang="en-US" altLang="en-US"/>
          </a:p>
        </p:txBody>
      </p:sp>
    </p:spTree>
    <p:extLst>
      <p:ext uri="{BB962C8B-B14F-4D97-AF65-F5344CB8AC3E}">
        <p14:creationId xmlns:p14="http://schemas.microsoft.com/office/powerpoint/2010/main" val="503922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anose="020B0600070205080204" pitchFamily="34" charset="-128"/>
                <a:cs typeface="+mn-cs"/>
              </a:rPr>
              <a:t>This option is exactly what it sounds like; SAS determines whether a MERGE statement is occurring without a BY statement, and will ignore (i.e., NOWARN), warn (WARN), or trigger an error in the log (ERROR). For development I like to use ERROR, and for production put it on WARN. The default on my system is NOWARN, so I need to reset this option for my runs. There are occasions (when I am merging a one-line summary with a one-line summary) where I willfully ignore the warning. For runs that will be reviewed by an auditor, the default will work (no warnings or errors generated).</a:t>
            </a:r>
          </a:p>
          <a:p>
            <a:r>
              <a:rPr lang="en-US" sz="1200" kern="1200" dirty="0">
                <a:solidFill>
                  <a:schemeClr val="tx1"/>
                </a:solidFill>
                <a:effectLst/>
                <a:latin typeface="+mn-lt"/>
                <a:ea typeface="MS PGothic" panose="020B0600070205080204" pitchFamily="34" charset="-128"/>
                <a:cs typeface="+mn-cs"/>
              </a:rPr>
              <a:t>Syntax: OPTIONS MERGENOBY=ERROR;</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12</a:t>
            </a:fld>
            <a:endParaRPr lang="en-US" altLang="en-US"/>
          </a:p>
        </p:txBody>
      </p:sp>
    </p:spTree>
    <p:extLst>
      <p:ext uri="{BB962C8B-B14F-4D97-AF65-F5344CB8AC3E}">
        <p14:creationId xmlns:p14="http://schemas.microsoft.com/office/powerpoint/2010/main" val="1559969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anose="020B0600070205080204" pitchFamily="34" charset="-128"/>
                <a:cs typeface="+mn-cs"/>
              </a:rPr>
              <a:t>This is a fantastic option which allows the automatic creation of subdirectories where one does not exist. The default is different depending on what system you are using: under UNIX, Windows, and SAS Viya, the shipped default is NODLCREATEDIR. Under z/OS the shipped default is DLCREATEDIR. However, with good reason, this option is frequently restricted by site admins. While this option will not overwrite existing data in place, if it is used in conjunction with a macro, it could spawn hundreds of subdirectories accidentally. Nonetheless, it is one of my favorite options, and I have used it monthly to create a complicated directory structure for processing (Hadden, “Get Smart”, 2017).</a:t>
            </a:r>
          </a:p>
          <a:p>
            <a:r>
              <a:rPr lang="en-US" sz="1200" kern="1200" dirty="0">
                <a:solidFill>
                  <a:schemeClr val="tx1"/>
                </a:solidFill>
                <a:effectLst/>
                <a:latin typeface="+mn-lt"/>
                <a:ea typeface="MS PGothic" panose="020B0600070205080204" pitchFamily="34" charset="-128"/>
                <a:cs typeface="+mn-cs"/>
              </a:rPr>
              <a:t>Syntax: OPTIONS DLCREATEDIR;</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13</a:t>
            </a:fld>
            <a:endParaRPr lang="en-US" altLang="en-US"/>
          </a:p>
        </p:txBody>
      </p:sp>
    </p:spTree>
    <p:extLst>
      <p:ext uri="{BB962C8B-B14F-4D97-AF65-F5344CB8AC3E}">
        <p14:creationId xmlns:p14="http://schemas.microsoft.com/office/powerpoint/2010/main" val="1389998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anose="020B0600070205080204" pitchFamily="34" charset="-128"/>
                <a:cs typeface="+mn-cs"/>
              </a:rPr>
              <a:t>This option has two values, FMTERR (generate an error message if a specified format is not found for a variable), or NOFMTERR (allow processing to continue, replacing the specified format with the default w. or $w. format and putting a note in the log.) This is invaluable if you are working with a formatted data set and did not receive an accompanying format catalog that is available on your platform, CNTLIN SAS data set, or program to generate a format catalog. Format catalogs are notoriously difficult to transfer across systems and platforms, as well. This is a case where I wish there were a warning level because the lack of appropriate format is a serious concern, but often, we are under the gun to get data processed so we can clean and address problems. For example, during the pandemic we received data from a text-based survey system (REDCAP) from multiple sites, and if one site collected a data element and another did not, the formats would often mismatch. (Hadden, “Putting the Meta”, 2022). We often had two to three days to turn around incoming data for the CDC and White House briefings, so time was of the essence and the head start from NOFMTERR facilitated on time delivery.</a:t>
            </a:r>
          </a:p>
          <a:p>
            <a:r>
              <a:rPr lang="en-US" sz="1200" kern="1200" dirty="0">
                <a:solidFill>
                  <a:schemeClr val="tx1"/>
                </a:solidFill>
                <a:effectLst/>
                <a:latin typeface="+mn-lt"/>
                <a:ea typeface="MS PGothic" panose="020B0600070205080204" pitchFamily="34" charset="-128"/>
                <a:cs typeface="+mn-cs"/>
              </a:rPr>
              <a:t>Syntax: OPTIONS NOFMTERR; or OPTIONS FMTERR;</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14</a:t>
            </a:fld>
            <a:endParaRPr lang="en-US" altLang="en-US"/>
          </a:p>
        </p:txBody>
      </p:sp>
    </p:spTree>
    <p:extLst>
      <p:ext uri="{BB962C8B-B14F-4D97-AF65-F5344CB8AC3E}">
        <p14:creationId xmlns:p14="http://schemas.microsoft.com/office/powerpoint/2010/main" val="695385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anose="020B0600070205080204" pitchFamily="34" charset="-128"/>
                <a:cs typeface="+mn-cs"/>
              </a:rPr>
              <a:t>The COMPRESS option has four values: NO, YES, CHAR, and BINARY. NO indicates no compression, YES, CHAR, and BINARY enables compression. YES and BINARY use run-length encoding (RLE): this compression type reduces repeated characters to two- or three-byte representations. BINARY uses Ross Data Compression which is more efficient for mostly numeric data sets. The shipped default is NO. Compression comes with a cost, and you need to consider the hit from compression on processing.</a:t>
            </a:r>
          </a:p>
          <a:p>
            <a:r>
              <a:rPr lang="en-US" sz="1200" kern="1200" dirty="0">
                <a:solidFill>
                  <a:schemeClr val="tx1"/>
                </a:solidFill>
                <a:effectLst/>
                <a:latin typeface="+mn-lt"/>
                <a:ea typeface="MS PGothic" panose="020B0600070205080204" pitchFamily="34" charset="-128"/>
                <a:cs typeface="+mn-cs"/>
              </a:rPr>
              <a:t>There are times when you get notes in the log saying that compression increases the size of the data set (mostly when the data sets are small.) On the other hand, if you are dealing with billions of records such as Medicare claims, which often have a large amount of character data, compression can make an enormous difference in data set size. Because of the potential for a hit on processing, this option may be restricted by your site SAS admins. For clinical trials work, where the data sets are small, COMPRESS=NO (the default) is appropriate. For claims work, COMPRESS=CHAR can make a substantial difference in storage and efficiency. For numeric data (such as banking or insurance) that is large to medium sized COMPRESS=BINARY could be utile, but compression in general should be avoided for smaller data sets.</a:t>
            </a:r>
          </a:p>
          <a:p>
            <a:r>
              <a:rPr lang="en-US" sz="1200" kern="1200" dirty="0">
                <a:solidFill>
                  <a:schemeClr val="tx1"/>
                </a:solidFill>
                <a:effectLst/>
                <a:latin typeface="+mn-lt"/>
                <a:ea typeface="MS PGothic" panose="020B0600070205080204" pitchFamily="34" charset="-128"/>
                <a:cs typeface="+mn-cs"/>
              </a:rPr>
              <a:t>Syntax: OPTIONS COMPRESS=NO;</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15</a:t>
            </a:fld>
            <a:endParaRPr lang="en-US" altLang="en-US"/>
          </a:p>
        </p:txBody>
      </p:sp>
    </p:spTree>
    <p:extLst>
      <p:ext uri="{BB962C8B-B14F-4D97-AF65-F5344CB8AC3E}">
        <p14:creationId xmlns:p14="http://schemas.microsoft.com/office/powerpoint/2010/main" val="513264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anose="020B0600070205080204" pitchFamily="34" charset="-128"/>
                <a:cs typeface="+mn-cs"/>
              </a:rPr>
              <a:t>For programmers who are using or reviewing programs that have one or more %include statements, the SOURCE2 system option is a lifesaver, providing the source code from the include file(s) in the log. The default is NOSOURCE2, which is appropriate in production – for example, a lengthy routine creating formats and style templates adds to the log. In development, seeing the log for the code that is spawning an error is essential.</a:t>
            </a:r>
          </a:p>
          <a:p>
            <a:r>
              <a:rPr lang="en-US" sz="1200" kern="1200" dirty="0">
                <a:solidFill>
                  <a:schemeClr val="tx1"/>
                </a:solidFill>
                <a:effectLst/>
                <a:latin typeface="+mn-lt"/>
                <a:ea typeface="MS PGothic" panose="020B0600070205080204" pitchFamily="34" charset="-128"/>
                <a:cs typeface="+mn-cs"/>
              </a:rPr>
              <a:t>The NOTES system option allows you to turn NOTES off in the log, reducing the burden of review in production. It is never appropriate to turn the NOTES system option off (NONOTES) in development and testing. LIMITPROCNOTES (new in M6) limits the number of notes that can be written to the SAS log by a SAS procedure. You can set a min (100 or more) and max (up to 2147483647) and specify note-count, so that you know how many notes were suppressed. LIMITPROCNOTES can be useful in that it does not “count” notes generated by titles and footnotes, because they are not created by procedures. I ran programs monthly to generate 15,000+ individual multi-page PDFs and the log had so many notes in it that it was almost impossible to review. Options NONOTES for the section generating the PDFs was a great space and time saver. (Hadden, “Programming the Provider Previews”, 2012).</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16</a:t>
            </a:fld>
            <a:endParaRPr lang="en-US" altLang="en-US"/>
          </a:p>
        </p:txBody>
      </p:sp>
    </p:spTree>
    <p:extLst>
      <p:ext uri="{BB962C8B-B14F-4D97-AF65-F5344CB8AC3E}">
        <p14:creationId xmlns:p14="http://schemas.microsoft.com/office/powerpoint/2010/main" val="48291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anose="020B0600070205080204" pitchFamily="34" charset="-128"/>
                <a:cs typeface="+mn-cs"/>
              </a:rPr>
              <a:t>Macro options are my very favorite. I could easily have chosen the top ten macro functions! The MFILE system option is used in conjunction with MPRINT and determines whether or not the log information saved with MPRINT is written to an external file for review. The default is NOMFILE, and MPRINT must be specified in the system options. Both MPRINT and MFILE can bog down processing, so it is appropriate for debugging purposes at the development and review stages, but not production. If you have not encountered MPRINTNEST yet, you are in for a treat. Macro nesting information (i.e., the call stack) is displayed in MPRINT output.</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17</a:t>
            </a:fld>
            <a:endParaRPr lang="en-US" altLang="en-US"/>
          </a:p>
        </p:txBody>
      </p:sp>
    </p:spTree>
    <p:extLst>
      <p:ext uri="{BB962C8B-B14F-4D97-AF65-F5344CB8AC3E}">
        <p14:creationId xmlns:p14="http://schemas.microsoft.com/office/powerpoint/2010/main" val="2952743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560B6-7850-6E1C-DDCD-40F94D12AD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6AA280-F7A1-A70F-D3D3-C34D52626C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9DEAA-B420-1323-0CDC-547259FF1EBA}"/>
              </a:ext>
            </a:extLst>
          </p:cNvPr>
          <p:cNvSpPr>
            <a:spLocks noGrp="1"/>
          </p:cNvSpPr>
          <p:nvPr>
            <p:ph type="body" idx="1"/>
          </p:nvPr>
        </p:nvSpPr>
        <p:spPr/>
        <p:txBody>
          <a:bodyPr/>
          <a:lstStyle/>
          <a:p>
            <a:r>
              <a:rPr lang="en-US" sz="1200" kern="1200" dirty="0">
                <a:solidFill>
                  <a:schemeClr val="tx1"/>
                </a:solidFill>
                <a:effectLst/>
                <a:latin typeface="+mn-lt"/>
                <a:ea typeface="MS PGothic" panose="020B0600070205080204" pitchFamily="34" charset="-128"/>
                <a:cs typeface="+mn-cs"/>
              </a:rPr>
              <a:t>The MLOGIC and MLOGICNEST options work in a similar fashion. MLOGIC must be specified in the system options for MLOGICNEST to work. MLOGIC causes the macro processor to trace its execution and to write the trace information to the log, which is immensely helpful in debugging complex macros. The downside is the log becomes very verbose. </a:t>
            </a:r>
            <a:endParaRPr lang="en-US" dirty="0"/>
          </a:p>
        </p:txBody>
      </p:sp>
      <p:sp>
        <p:nvSpPr>
          <p:cNvPr id="4" name="Slide Number Placeholder 3">
            <a:extLst>
              <a:ext uri="{FF2B5EF4-FFF2-40B4-BE49-F238E27FC236}">
                <a16:creationId xmlns:a16="http://schemas.microsoft.com/office/drawing/2014/main" id="{7F7C1856-4906-DC3B-4FD1-D15644DA5AFD}"/>
              </a:ext>
            </a:extLst>
          </p:cNvPr>
          <p:cNvSpPr>
            <a:spLocks noGrp="1"/>
          </p:cNvSpPr>
          <p:nvPr>
            <p:ph type="sldNum" sz="quarter" idx="5"/>
          </p:nvPr>
        </p:nvSpPr>
        <p:spPr/>
        <p:txBody>
          <a:bodyPr/>
          <a:lstStyle/>
          <a:p>
            <a:pPr>
              <a:defRPr/>
            </a:pPr>
            <a:fld id="{027E27DB-B1BF-4D0B-A3CB-23545D04F86D}" type="slidenum">
              <a:rPr lang="en-US" altLang="en-US" smtClean="0"/>
              <a:pPr>
                <a:defRPr/>
              </a:pPr>
              <a:t>18</a:t>
            </a:fld>
            <a:endParaRPr lang="en-US" altLang="en-US"/>
          </a:p>
        </p:txBody>
      </p:sp>
    </p:spTree>
    <p:extLst>
      <p:ext uri="{BB962C8B-B14F-4D97-AF65-F5344CB8AC3E}">
        <p14:creationId xmlns:p14="http://schemas.microsoft.com/office/powerpoint/2010/main" val="2881632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MLOGICNEST goes a step further by enabling the macro nesting information to be displayed in the MLOGIC output in the log. If we rerun the code above replacing MLOGICNEST with NOMLOGICNEST, we get the following output in the log: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anose="020B0600070205080204" pitchFamily="34" charset="-128"/>
                <a:cs typeface="+mn-cs"/>
              </a:rPr>
              <a:t>While these system options increase the size and complexity of the log, they are extremely worthwhile for debugging.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19</a:t>
            </a:fld>
            <a:endParaRPr lang="en-US" altLang="en-US"/>
          </a:p>
        </p:txBody>
      </p:sp>
    </p:spTree>
    <p:extLst>
      <p:ext uri="{BB962C8B-B14F-4D97-AF65-F5344CB8AC3E}">
        <p14:creationId xmlns:p14="http://schemas.microsoft.com/office/powerpoint/2010/main" val="1853951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These system options are all a part of the ODSPRINT group and affect how ODS outputs are formatted. The default for output is to have the page NUMBER and DATE on the top right, the default for orientation is portrait, and the default margins vary with the destination and style template being used. You can override these defaults using the LEFTMARGIN, RIGHTMARGIN, TOPMARGIN, and BOTTOMMARGIN options. Many production reports have extremely strict reporting requirements as to margins, dates, and page numbers and it is important to be able to control these items in output. For the PDFs mentioned above, we needed to have narrow margins and control over where titles and footnotes were placed, as well as needing to switch orientation for wide tables within the PDF. All this could be accomplished with these system options. (Hadden, “Programming the Provider Previews”, 2012).</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20</a:t>
            </a:fld>
            <a:endParaRPr lang="en-US" altLang="en-US"/>
          </a:p>
        </p:txBody>
      </p:sp>
    </p:spTree>
    <p:extLst>
      <p:ext uri="{BB962C8B-B14F-4D97-AF65-F5344CB8AC3E}">
        <p14:creationId xmlns:p14="http://schemas.microsoft.com/office/powerpoint/2010/main" val="838249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2</a:t>
            </a:fld>
            <a:endParaRPr lang="en-US" altLang="en-US"/>
          </a:p>
        </p:txBody>
      </p:sp>
    </p:spTree>
    <p:extLst>
      <p:ext uri="{BB962C8B-B14F-4D97-AF65-F5344CB8AC3E}">
        <p14:creationId xmlns:p14="http://schemas.microsoft.com/office/powerpoint/2010/main" val="2819863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t>SAS provides two procedures for saving and loading specific sets of SAS System Options. This way, you can save production, validation, and debugging option sets and easily recall them for specific tasks.</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21</a:t>
            </a:fld>
            <a:endParaRPr lang="en-US" altLang="en-US"/>
          </a:p>
        </p:txBody>
      </p:sp>
    </p:spTree>
    <p:extLst>
      <p:ext uri="{BB962C8B-B14F-4D97-AF65-F5344CB8AC3E}">
        <p14:creationId xmlns:p14="http://schemas.microsoft.com/office/powerpoint/2010/main" val="407644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SAS® provides myriad opportunities for customizing programs and processes, including a wide variety of system options that can control and enhance SAS code from start to finish. This paper and presentation demonstrates methods of obtaining information on SAS system options and moves on to fully explicate ten SAS system option hacks, from COMPRESS to XWAIT. System options are highly dependent on platforms, security concerns, SAS versions and products: dependencies and defaults will be discussed. SAS practitioners will gain a deeper understanding of the powerful SAS system options they have seen, used, and automatically included in their code. This presentation is suitable for all skill and experience levels; platform and implementation differences are part of the discussion</a:t>
            </a:r>
          </a:p>
          <a:p>
            <a:r>
              <a:rPr lang="en-US" dirty="0"/>
              <a:t>This paper and presentation is the first part of a multi-part series: System Options, Data Set Options, Procedural Options, and SAS Functions. A walk through of discovery (finding out as much information as possible about the System Options available in each SAS Session) follows, as well as an in-depth discussion of ten five-star System Options.</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3</a:t>
            </a:fld>
            <a:endParaRPr lang="en-US" altLang="en-US"/>
          </a:p>
        </p:txBody>
      </p:sp>
    </p:spTree>
    <p:extLst>
      <p:ext uri="{BB962C8B-B14F-4D97-AF65-F5344CB8AC3E}">
        <p14:creationId xmlns:p14="http://schemas.microsoft.com/office/powerpoint/2010/main" val="2048912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4</a:t>
            </a:fld>
            <a:endParaRPr lang="en-US" altLang="en-US"/>
          </a:p>
        </p:txBody>
      </p:sp>
    </p:spTree>
    <p:extLst>
      <p:ext uri="{BB962C8B-B14F-4D97-AF65-F5344CB8AC3E}">
        <p14:creationId xmlns:p14="http://schemas.microsoft.com/office/powerpoint/2010/main" val="2420807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PROC OPTIONS provides a programmatic solution and writes a list of options </a:t>
            </a:r>
            <a:r>
              <a:rPr lang="en-US" sz="1200" i="1" dirty="0"/>
              <a:t>currently in place during a SAS session </a:t>
            </a:r>
            <a:r>
              <a:rPr lang="en-US" sz="1200" dirty="0"/>
              <a:t>to a SAS Log. </a:t>
            </a:r>
          </a:p>
          <a:p>
            <a:r>
              <a:rPr lang="en-US" sz="1200" dirty="0"/>
              <a:t>The listing in the log output snippet below is informative to an extent but does not really offer a lot of information on each option; additionally, the formatting is inutile. Note that PROC OPTIONS reports on system options AS IS; that is, it details the options that are in place at the current time, in the current session, the current implementation of SAS, and the current platform.</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5</a:t>
            </a:fld>
            <a:endParaRPr lang="en-US" altLang="en-US"/>
          </a:p>
        </p:txBody>
      </p:sp>
    </p:spTree>
    <p:extLst>
      <p:ext uri="{BB962C8B-B14F-4D97-AF65-F5344CB8AC3E}">
        <p14:creationId xmlns:p14="http://schemas.microsoft.com/office/powerpoint/2010/main" val="1136286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A second procedural option is to use SAS Dictionary Tables (yes, SAS has a Dictionary table and view for Options, as well as many other SAS structures).</a:t>
            </a:r>
          </a:p>
          <a:p>
            <a:r>
              <a:rPr lang="en-US" dirty="0"/>
              <a:t>Columns available in the SASHELP.VOPTION table include: </a:t>
            </a:r>
            <a:r>
              <a:rPr lang="en-US" dirty="0" err="1"/>
              <a:t>optname</a:t>
            </a:r>
            <a:r>
              <a:rPr lang="en-US" dirty="0"/>
              <a:t> (Option Name), </a:t>
            </a:r>
            <a:r>
              <a:rPr lang="en-US" dirty="0" err="1"/>
              <a:t>optype</a:t>
            </a:r>
            <a:r>
              <a:rPr lang="en-US" dirty="0"/>
              <a:t> (Option type [char, num, </a:t>
            </a:r>
            <a:r>
              <a:rPr lang="en-US" dirty="0" err="1"/>
              <a:t>boolean</a:t>
            </a:r>
            <a:r>
              <a:rPr lang="en-US" dirty="0"/>
              <a:t>], offset (Offset into option value), setting (Option setting), </a:t>
            </a:r>
            <a:r>
              <a:rPr lang="en-US" dirty="0" err="1"/>
              <a:t>optdesc</a:t>
            </a:r>
            <a:r>
              <a:rPr lang="en-US" dirty="0"/>
              <a:t> (Option Description), level (Option Location), </a:t>
            </a:r>
            <a:r>
              <a:rPr lang="en-US" dirty="0" err="1"/>
              <a:t>optstart</a:t>
            </a:r>
            <a:r>
              <a:rPr lang="en-US" dirty="0"/>
              <a:t> (Option Set), and group (Option Group). Note that the setting column (D) shows the current setting of System Options, and not all setting possibilities. </a:t>
            </a:r>
            <a:r>
              <a:rPr lang="en-US" sz="1200" kern="1200" dirty="0">
                <a:solidFill>
                  <a:schemeClr val="tx1"/>
                </a:solidFill>
                <a:effectLst/>
                <a:latin typeface="+mn-lt"/>
                <a:ea typeface="MS PGothic" panose="020B0600070205080204" pitchFamily="34" charset="-128"/>
                <a:cs typeface="+mn-cs"/>
              </a:rPr>
              <a:t>Both PROC OPTIONS and the Options Dictionary Table / </a:t>
            </a:r>
            <a:r>
              <a:rPr lang="en-US" sz="1200" kern="1200" dirty="0" err="1">
                <a:solidFill>
                  <a:schemeClr val="tx1"/>
                </a:solidFill>
                <a:effectLst/>
                <a:latin typeface="+mn-lt"/>
                <a:ea typeface="MS PGothic" panose="020B0600070205080204" pitchFamily="34" charset="-128"/>
                <a:cs typeface="+mn-cs"/>
              </a:rPr>
              <a:t>SASHELP.Voptions</a:t>
            </a:r>
            <a:r>
              <a:rPr lang="en-US" sz="1200" kern="1200" dirty="0">
                <a:solidFill>
                  <a:schemeClr val="tx1"/>
                </a:solidFill>
                <a:effectLst/>
                <a:latin typeface="+mn-lt"/>
                <a:ea typeface="MS PGothic" panose="020B0600070205080204" pitchFamily="34" charset="-128"/>
                <a:cs typeface="+mn-cs"/>
              </a:rPr>
              <a:t> will only inform you of the “current state” of both your program and/or system. Site administrators disallow some system options, and you will not even see those options in a listing. For example, one of the sites I work with does not allow the use of the DLCREATEDIR option, while the site I am testing this paper on does. If you find a system option you would like to use, you will need to consult your site administrators. Additionally, some options are SAS instance specific, for example, AZURETENANTID.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6</a:t>
            </a:fld>
            <a:endParaRPr lang="en-US" altLang="en-US"/>
          </a:p>
        </p:txBody>
      </p:sp>
    </p:spTree>
    <p:extLst>
      <p:ext uri="{BB962C8B-B14F-4D97-AF65-F5344CB8AC3E}">
        <p14:creationId xmlns:p14="http://schemas.microsoft.com/office/powerpoint/2010/main" val="388434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You can also see the SASHELP.VOPTION VIEWTABLE by going to the Explorer window in display manager and clicking on the SASHELP.VOPTION icon. Column labels are displayed in this view, but the file is identical to the one explored above with the exception of column labels being used instead of column names. Personally I like having a spreadsheet to consult..</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7</a:t>
            </a:fld>
            <a:endParaRPr lang="en-US" altLang="en-US"/>
          </a:p>
        </p:txBody>
      </p:sp>
    </p:spTree>
    <p:extLst>
      <p:ext uri="{BB962C8B-B14F-4D97-AF65-F5344CB8AC3E}">
        <p14:creationId xmlns:p14="http://schemas.microsoft.com/office/powerpoint/2010/main" val="1748829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It was incredibly difficult to just choose ten incredible system options from all the choices available. I am going to cheat just a little bit by grouping options that naturally go together in my programming work. Here are my choices with an explanation of what they do for me, and hopefully for you. If you are running in a non-windowing environment, I hope you run PROC OPTIONS and have a fun time finding the differences in defaults for options and/or new-to-you options and let me know.</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9</a:t>
            </a:fld>
            <a:endParaRPr lang="en-US" altLang="en-US"/>
          </a:p>
        </p:txBody>
      </p:sp>
    </p:spTree>
    <p:extLst>
      <p:ext uri="{BB962C8B-B14F-4D97-AF65-F5344CB8AC3E}">
        <p14:creationId xmlns:p14="http://schemas.microsoft.com/office/powerpoint/2010/main" val="2538245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anose="020B0600070205080204" pitchFamily="34" charset="-128"/>
                <a:cs typeface="+mn-cs"/>
              </a:rPr>
              <a:t>I use this option every programming day, as the main transfer formats for data in my workplace are XLS, XLSX, and CSV. The VALIDVARNAME= system option can have several values, each controlling how SAS handles column names from different systems. “V7” is often the default, but not in every system.</a:t>
            </a:r>
          </a:p>
          <a:p>
            <a:r>
              <a:rPr lang="en-US" sz="1200" kern="1200" dirty="0">
                <a:solidFill>
                  <a:schemeClr val="tx1"/>
                </a:solidFill>
                <a:effectLst/>
                <a:latin typeface="+mn-lt"/>
                <a:ea typeface="MS PGothic" panose="020B0600070205080204" pitchFamily="34" charset="-128"/>
                <a:cs typeface="+mn-cs"/>
              </a:rPr>
              <a:t>Invalid characters, in particular blanks or nulls, are replaced with underscores, and SAS automatically adds a counter to variable names that are not unique. Other options include “UPCASE” which converts all variables to uppercase, and “ANY” which may require the use of a name literal.</a:t>
            </a:r>
          </a:p>
          <a:p>
            <a:r>
              <a:rPr lang="en-US" sz="1200" kern="1200" dirty="0">
                <a:solidFill>
                  <a:schemeClr val="tx1"/>
                </a:solidFill>
                <a:effectLst/>
                <a:latin typeface="+mn-lt"/>
                <a:ea typeface="MS PGothic" panose="020B0600070205080204" pitchFamily="34" charset="-128"/>
                <a:cs typeface="+mn-cs"/>
              </a:rPr>
              <a:t>My client receives data with spaces and special characters in column names, making it impossible to import XLS, XLSX, or CSV files without this option.</a:t>
            </a:r>
          </a:p>
          <a:p>
            <a:r>
              <a:rPr lang="en-US" sz="1200" kern="1200" dirty="0">
                <a:solidFill>
                  <a:schemeClr val="tx1"/>
                </a:solidFill>
                <a:effectLst/>
                <a:latin typeface="+mn-lt"/>
                <a:ea typeface="MS PGothic" panose="020B0600070205080204" pitchFamily="34" charset="-128"/>
                <a:cs typeface="+mn-cs"/>
              </a:rPr>
              <a:t>Syntax: OPTIONS VALIDVARNAME=V7;</a:t>
            </a:r>
          </a:p>
          <a:p>
            <a:endParaRPr lang="en-US" dirty="0"/>
          </a:p>
        </p:txBody>
      </p:sp>
      <p:sp>
        <p:nvSpPr>
          <p:cNvPr id="4" name="Slide Number Placeholder 3"/>
          <p:cNvSpPr>
            <a:spLocks noGrp="1"/>
          </p:cNvSpPr>
          <p:nvPr>
            <p:ph type="sldNum" sz="quarter" idx="5"/>
          </p:nvPr>
        </p:nvSpPr>
        <p:spPr/>
        <p:txBody>
          <a:bodyPr/>
          <a:lstStyle/>
          <a:p>
            <a:pPr>
              <a:defRPr/>
            </a:pPr>
            <a:fld id="{027E27DB-B1BF-4D0B-A3CB-23545D04F86D}" type="slidenum">
              <a:rPr lang="en-US" altLang="en-US" smtClean="0"/>
              <a:pPr>
                <a:defRPr/>
              </a:pPr>
              <a:t>10</a:t>
            </a:fld>
            <a:endParaRPr lang="en-US" altLang="en-US"/>
          </a:p>
        </p:txBody>
      </p:sp>
    </p:spTree>
    <p:extLst>
      <p:ext uri="{BB962C8B-B14F-4D97-AF65-F5344CB8AC3E}">
        <p14:creationId xmlns:p14="http://schemas.microsoft.com/office/powerpoint/2010/main" val="388083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iography">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CF966B7-570F-4BEB-B8FC-F2C67BAC5B4C}"/>
              </a:ext>
            </a:extLst>
          </p:cNvPr>
          <p:cNvSpPr>
            <a:spLocks noGrp="1"/>
          </p:cNvSpPr>
          <p:nvPr>
            <p:ph type="body" sz="quarter" idx="13" hasCustomPrompt="1"/>
          </p:nvPr>
        </p:nvSpPr>
        <p:spPr>
          <a:xfrm>
            <a:off x="762000" y="1905000"/>
            <a:ext cx="10820400" cy="1447800"/>
          </a:xfrm>
        </p:spPr>
        <p:txBody>
          <a:bodyPr/>
          <a:lstStyle>
            <a:lvl1pPr marL="109537" indent="0">
              <a:buNone/>
              <a:defRPr b="0"/>
            </a:lvl1pPr>
          </a:lstStyle>
          <a:p>
            <a:pPr lvl="0"/>
            <a:r>
              <a:rPr lang="en-US" dirty="0"/>
              <a:t>Author 1 Name: Author 1 Biography</a:t>
            </a:r>
          </a:p>
        </p:txBody>
      </p:sp>
      <p:sp>
        <p:nvSpPr>
          <p:cNvPr id="10" name="Text Placeholder 9">
            <a:extLst>
              <a:ext uri="{FF2B5EF4-FFF2-40B4-BE49-F238E27FC236}">
                <a16:creationId xmlns:a16="http://schemas.microsoft.com/office/drawing/2014/main" id="{6556E759-A785-4CA1-AB64-B7F7F5B99BCF}"/>
              </a:ext>
            </a:extLst>
          </p:cNvPr>
          <p:cNvSpPr>
            <a:spLocks noGrp="1"/>
          </p:cNvSpPr>
          <p:nvPr>
            <p:ph type="body" sz="quarter" idx="14" hasCustomPrompt="1"/>
          </p:nvPr>
        </p:nvSpPr>
        <p:spPr>
          <a:xfrm>
            <a:off x="762000" y="3505200"/>
            <a:ext cx="10820400" cy="1447800"/>
          </a:xfrm>
        </p:spPr>
        <p:txBody>
          <a:bodyPr/>
          <a:lstStyle>
            <a:lvl1pPr marL="109537" indent="0">
              <a:buNone/>
              <a:defRPr/>
            </a:lvl1pPr>
          </a:lstStyle>
          <a:p>
            <a:pPr lvl="0"/>
            <a:r>
              <a:rPr lang="en-US" dirty="0"/>
              <a:t>Author 2 Name: Author 2 Biography</a:t>
            </a:r>
          </a:p>
        </p:txBody>
      </p:sp>
      <p:sp>
        <p:nvSpPr>
          <p:cNvPr id="11" name="Date Placeholder 10">
            <a:extLst>
              <a:ext uri="{FF2B5EF4-FFF2-40B4-BE49-F238E27FC236}">
                <a16:creationId xmlns:a16="http://schemas.microsoft.com/office/drawing/2014/main" id="{A54A65E2-FB4B-42EB-9349-589AE14A3E7A}"/>
              </a:ext>
            </a:extLst>
          </p:cNvPr>
          <p:cNvSpPr>
            <a:spLocks noGrp="1"/>
          </p:cNvSpPr>
          <p:nvPr>
            <p:ph type="dt" sz="half" idx="15"/>
          </p:nvPr>
        </p:nvSpPr>
        <p:spPr/>
        <p:txBody>
          <a:bodyPr/>
          <a:lstStyle/>
          <a:p>
            <a:pPr>
              <a:defRPr/>
            </a:pPr>
            <a:fld id="{4AA55CF6-0206-4BBC-BC06-DDF7B4F3027E}" type="datetime1">
              <a:rPr lang="en-US" altLang="en-US" smtClean="0"/>
              <a:t>10/4/2025</a:t>
            </a:fld>
            <a:endParaRPr lang="en-US" altLang="en-US"/>
          </a:p>
        </p:txBody>
      </p:sp>
      <p:sp>
        <p:nvSpPr>
          <p:cNvPr id="12" name="Footer Placeholder 11">
            <a:extLst>
              <a:ext uri="{FF2B5EF4-FFF2-40B4-BE49-F238E27FC236}">
                <a16:creationId xmlns:a16="http://schemas.microsoft.com/office/drawing/2014/main" id="{AB295823-0575-43C8-AEFB-7D7DDD7F32F2}"/>
              </a:ext>
            </a:extLst>
          </p:cNvPr>
          <p:cNvSpPr>
            <a:spLocks noGrp="1"/>
          </p:cNvSpPr>
          <p:nvPr>
            <p:ph type="ftr" sz="quarter" idx="16"/>
          </p:nvPr>
        </p:nvSpPr>
        <p:spPr/>
        <p:txBody>
          <a:bodyPr/>
          <a:lstStyle/>
          <a:p>
            <a:pPr>
              <a:defRPr/>
            </a:pPr>
            <a:r>
              <a:rPr lang="en-US"/>
              <a:t>Paper Number AP-211</a:t>
            </a:r>
            <a:endParaRPr lang="en-US" dirty="0"/>
          </a:p>
        </p:txBody>
      </p:sp>
      <p:sp>
        <p:nvSpPr>
          <p:cNvPr id="13" name="Slide Number Placeholder 12">
            <a:extLst>
              <a:ext uri="{FF2B5EF4-FFF2-40B4-BE49-F238E27FC236}">
                <a16:creationId xmlns:a16="http://schemas.microsoft.com/office/drawing/2014/main" id="{CBC361B0-2C1B-468A-9569-6D7447D849B4}"/>
              </a:ext>
            </a:extLst>
          </p:cNvPr>
          <p:cNvSpPr>
            <a:spLocks noGrp="1"/>
          </p:cNvSpPr>
          <p:nvPr>
            <p:ph type="sldNum" sz="quarter" idx="17"/>
          </p:nvPr>
        </p:nvSpPr>
        <p:spPr/>
        <p:txBody>
          <a:bodyPr/>
          <a:lstStyle/>
          <a:p>
            <a:pPr>
              <a:defRPr/>
            </a:pPr>
            <a:fld id="{1C339704-F9B3-4C6B-B54B-06AD26381A4A}" type="slidenum">
              <a:rPr lang="en-US" altLang="en-US" smtClean="0"/>
              <a:pPr>
                <a:defRPr/>
              </a:pPr>
              <a:t>‹#›</a:t>
            </a:fld>
            <a:endParaRPr lang="en-US" altLang="en-US" sz="1100"/>
          </a:p>
        </p:txBody>
      </p:sp>
      <p:sp>
        <p:nvSpPr>
          <p:cNvPr id="9" name="Title 6">
            <a:extLst>
              <a:ext uri="{FF2B5EF4-FFF2-40B4-BE49-F238E27FC236}">
                <a16:creationId xmlns:a16="http://schemas.microsoft.com/office/drawing/2014/main" id="{B55CD069-371D-4FC1-A2F2-DE7927F01546}"/>
              </a:ext>
            </a:extLst>
          </p:cNvPr>
          <p:cNvSpPr>
            <a:spLocks noGrp="1"/>
          </p:cNvSpPr>
          <p:nvPr>
            <p:ph type="title"/>
          </p:nvPr>
        </p:nvSpPr>
        <p:spPr>
          <a:xfrm>
            <a:off x="2362200" y="304800"/>
            <a:ext cx="9245601" cy="1143000"/>
          </a:xfrm>
          <a:prstGeom prst="rect">
            <a:avLst/>
          </a:prstGeom>
        </p:spPr>
        <p:txBody>
          <a:bodyPr rtlCol="0"/>
          <a:lstStyle/>
          <a:p>
            <a:r>
              <a:rPr lang="en-US"/>
              <a:t>Click to edit Master title style</a:t>
            </a:r>
          </a:p>
        </p:txBody>
      </p:sp>
    </p:spTree>
    <p:extLst>
      <p:ext uri="{BB962C8B-B14F-4D97-AF65-F5344CB8AC3E}">
        <p14:creationId xmlns:p14="http://schemas.microsoft.com/office/powerpoint/2010/main" val="108126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Main Title Slide">
    <p:spTree>
      <p:nvGrpSpPr>
        <p:cNvPr id="1" name=""/>
        <p:cNvGrpSpPr/>
        <p:nvPr/>
      </p:nvGrpSpPr>
      <p:grpSpPr>
        <a:xfrm>
          <a:off x="0" y="0"/>
          <a:ext cx="0" cy="0"/>
          <a:chOff x="0" y="0"/>
          <a:chExt cx="0" cy="0"/>
        </a:xfrm>
      </p:grpSpPr>
      <p:sp>
        <p:nvSpPr>
          <p:cNvPr id="4" name="Right Triangle 3"/>
          <p:cNvSpPr/>
          <p:nvPr/>
        </p:nvSpPr>
        <p:spPr>
          <a:xfrm>
            <a:off x="1"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8"/>
          <p:cNvSpPr>
            <a:spLocks noGrp="1"/>
          </p:cNvSpPr>
          <p:nvPr>
            <p:ph type="ctrTitle"/>
          </p:nvPr>
        </p:nvSpPr>
        <p:spPr>
          <a:xfrm>
            <a:off x="914400" y="1752604"/>
            <a:ext cx="10363200" cy="1829761"/>
          </a:xfrm>
          <a:prstGeom prst="rect">
            <a:avLst/>
          </a:prstGeo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Tree>
    <p:extLst>
      <p:ext uri="{BB962C8B-B14F-4D97-AF65-F5344CB8AC3E}">
        <p14:creationId xmlns:p14="http://schemas.microsoft.com/office/powerpoint/2010/main" val="77665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 Option 1">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25373C4E-0E55-4757-9EF8-4A5017921A8F}"/>
              </a:ext>
            </a:extLst>
          </p:cNvPr>
          <p:cNvSpPr>
            <a:spLocks noGrp="1"/>
          </p:cNvSpPr>
          <p:nvPr>
            <p:ph type="ctrTitle" hasCustomPrompt="1"/>
          </p:nvPr>
        </p:nvSpPr>
        <p:spPr>
          <a:xfrm>
            <a:off x="914400" y="1752604"/>
            <a:ext cx="10363200" cy="1829761"/>
          </a:xfrm>
          <a:prstGeom prst="rect">
            <a:avLst/>
          </a:prstGeo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dirty="0"/>
              <a:t>Click to edit Section title style</a:t>
            </a:r>
          </a:p>
        </p:txBody>
      </p:sp>
      <p:sp>
        <p:nvSpPr>
          <p:cNvPr id="7" name="Subtitle 16">
            <a:extLst>
              <a:ext uri="{FF2B5EF4-FFF2-40B4-BE49-F238E27FC236}">
                <a16:creationId xmlns:a16="http://schemas.microsoft.com/office/drawing/2014/main" id="{BDF03BBF-027E-4197-91D2-E79E59BA05AC}"/>
              </a:ext>
            </a:extLst>
          </p:cNvPr>
          <p:cNvSpPr>
            <a:spLocks noGrp="1"/>
          </p:cNvSpPr>
          <p:nvPr>
            <p:ph type="subTitle" idx="1" hasCustomPrompt="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Section subtitle style</a:t>
            </a:r>
          </a:p>
        </p:txBody>
      </p:sp>
    </p:spTree>
    <p:extLst>
      <p:ext uri="{BB962C8B-B14F-4D97-AF65-F5344CB8AC3E}">
        <p14:creationId xmlns:p14="http://schemas.microsoft.com/office/powerpoint/2010/main" val="8505131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 Option 2">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25373C4E-0E55-4757-9EF8-4A5017921A8F}"/>
              </a:ext>
            </a:extLst>
          </p:cNvPr>
          <p:cNvSpPr>
            <a:spLocks noGrp="1"/>
          </p:cNvSpPr>
          <p:nvPr>
            <p:ph type="ctrTitle" hasCustomPrompt="1"/>
          </p:nvPr>
        </p:nvSpPr>
        <p:spPr>
          <a:xfrm>
            <a:off x="914400" y="1752604"/>
            <a:ext cx="10363200" cy="1829761"/>
          </a:xfrm>
          <a:prstGeom prst="rect">
            <a:avLst/>
          </a:prstGeo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dirty="0"/>
              <a:t>Click to edit Section title style</a:t>
            </a:r>
          </a:p>
        </p:txBody>
      </p:sp>
      <p:sp>
        <p:nvSpPr>
          <p:cNvPr id="7" name="Subtitle 16">
            <a:extLst>
              <a:ext uri="{FF2B5EF4-FFF2-40B4-BE49-F238E27FC236}">
                <a16:creationId xmlns:a16="http://schemas.microsoft.com/office/drawing/2014/main" id="{BDF03BBF-027E-4197-91D2-E79E59BA05AC}"/>
              </a:ext>
            </a:extLst>
          </p:cNvPr>
          <p:cNvSpPr>
            <a:spLocks noGrp="1"/>
          </p:cNvSpPr>
          <p:nvPr>
            <p:ph type="subTitle" idx="1" hasCustomPrompt="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Section subtitle style</a:t>
            </a:r>
          </a:p>
        </p:txBody>
      </p:sp>
    </p:spTree>
    <p:extLst>
      <p:ext uri="{BB962C8B-B14F-4D97-AF65-F5344CB8AC3E}">
        <p14:creationId xmlns:p14="http://schemas.microsoft.com/office/powerpoint/2010/main" val="110959619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Side by Side Content">
    <p:spTree>
      <p:nvGrpSpPr>
        <p:cNvPr id="1" name=""/>
        <p:cNvGrpSpPr/>
        <p:nvPr/>
      </p:nvGrpSpPr>
      <p:grpSpPr>
        <a:xfrm>
          <a:off x="0" y="0"/>
          <a:ext cx="0" cy="0"/>
          <a:chOff x="0" y="0"/>
          <a:chExt cx="0" cy="0"/>
        </a:xfrm>
      </p:grpSpPr>
      <p:sp>
        <p:nvSpPr>
          <p:cNvPr id="4" name="Right Triangle 3"/>
          <p:cNvSpPr/>
          <p:nvPr/>
        </p:nvSpPr>
        <p:spPr>
          <a:xfrm>
            <a:off x="1"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Title 6">
            <a:extLst>
              <a:ext uri="{FF2B5EF4-FFF2-40B4-BE49-F238E27FC236}">
                <a16:creationId xmlns:a16="http://schemas.microsoft.com/office/drawing/2014/main" id="{D720B38A-29BE-4690-B34E-EAC209A30803}"/>
              </a:ext>
            </a:extLst>
          </p:cNvPr>
          <p:cNvSpPr txBox="1">
            <a:spLocks/>
          </p:cNvSpPr>
          <p:nvPr userDrawn="1"/>
        </p:nvSpPr>
        <p:spPr>
          <a:xfrm>
            <a:off x="2362200" y="304800"/>
            <a:ext cx="9245601"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mj-cs"/>
              </a:defRPr>
            </a:lvl1pPr>
            <a:lvl2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2pPr>
            <a:lvl3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3pPr>
            <a:lvl4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4pPr>
            <a:lvl5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5pPr>
            <a:lvl6pPr marL="457200" algn="l" rtl="0" eaLnBrk="1" fontAlgn="base" hangingPunct="1">
              <a:spcBef>
                <a:spcPct val="0"/>
              </a:spcBef>
              <a:spcAft>
                <a:spcPct val="0"/>
              </a:spcAft>
              <a:defRPr sz="4100" b="1">
                <a:solidFill>
                  <a:schemeClr val="tx2"/>
                </a:solidFill>
                <a:latin typeface="Lucida Sans Unicode" charset="0"/>
                <a:ea typeface="ＭＳ Ｐゴシック" charset="0"/>
              </a:defRPr>
            </a:lvl6pPr>
            <a:lvl7pPr marL="914400" algn="l" rtl="0" eaLnBrk="1" fontAlgn="base" hangingPunct="1">
              <a:spcBef>
                <a:spcPct val="0"/>
              </a:spcBef>
              <a:spcAft>
                <a:spcPct val="0"/>
              </a:spcAft>
              <a:defRPr sz="4100" b="1">
                <a:solidFill>
                  <a:schemeClr val="tx2"/>
                </a:solidFill>
                <a:latin typeface="Lucida Sans Unicode" charset="0"/>
                <a:ea typeface="ＭＳ Ｐゴシック" charset="0"/>
              </a:defRPr>
            </a:lvl7pPr>
            <a:lvl8pPr marL="1371600" algn="l" rtl="0" eaLnBrk="1" fontAlgn="base" hangingPunct="1">
              <a:spcBef>
                <a:spcPct val="0"/>
              </a:spcBef>
              <a:spcAft>
                <a:spcPct val="0"/>
              </a:spcAft>
              <a:defRPr sz="4100" b="1">
                <a:solidFill>
                  <a:schemeClr val="tx2"/>
                </a:solidFill>
                <a:latin typeface="Lucida Sans Unicode" charset="0"/>
                <a:ea typeface="ＭＳ Ｐゴシック" charset="0"/>
              </a:defRPr>
            </a:lvl8pPr>
            <a:lvl9pPr marL="1828800" algn="l" rtl="0" eaLnBrk="1" fontAlgn="base" hangingPunct="1">
              <a:spcBef>
                <a:spcPct val="0"/>
              </a:spcBef>
              <a:spcAft>
                <a:spcPct val="0"/>
              </a:spcAft>
              <a:defRPr sz="4100" b="1">
                <a:solidFill>
                  <a:schemeClr val="tx2"/>
                </a:solidFill>
                <a:latin typeface="Lucida Sans Unicode" charset="0"/>
                <a:ea typeface="ＭＳ Ｐゴシック" charset="0"/>
              </a:defRPr>
            </a:lvl9pPr>
            <a:extLst/>
          </a:lstStyle>
          <a:p>
            <a:r>
              <a:rPr lang="en-US" dirty="0"/>
              <a:t>Click to edit Master title style</a:t>
            </a:r>
          </a:p>
        </p:txBody>
      </p:sp>
      <p:sp>
        <p:nvSpPr>
          <p:cNvPr id="3" name="Content Placeholder 2">
            <a:extLst>
              <a:ext uri="{FF2B5EF4-FFF2-40B4-BE49-F238E27FC236}">
                <a16:creationId xmlns:a16="http://schemas.microsoft.com/office/drawing/2014/main" id="{045DEC39-0796-485D-BA09-0314A1320B80}"/>
              </a:ext>
            </a:extLst>
          </p:cNvPr>
          <p:cNvSpPr>
            <a:spLocks noGrp="1"/>
          </p:cNvSpPr>
          <p:nvPr>
            <p:ph sz="quarter" idx="10"/>
          </p:nvPr>
        </p:nvSpPr>
        <p:spPr>
          <a:xfrm>
            <a:off x="762000" y="1828800"/>
            <a:ext cx="4953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A551E262-69CB-4F23-AF75-898EF63027B2}"/>
              </a:ext>
            </a:extLst>
          </p:cNvPr>
          <p:cNvSpPr>
            <a:spLocks noGrp="1"/>
          </p:cNvSpPr>
          <p:nvPr>
            <p:ph sz="quarter" idx="11"/>
          </p:nvPr>
        </p:nvSpPr>
        <p:spPr>
          <a:xfrm>
            <a:off x="6400800" y="1828800"/>
            <a:ext cx="4953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9">
            <a:extLst>
              <a:ext uri="{FF2B5EF4-FFF2-40B4-BE49-F238E27FC236}">
                <a16:creationId xmlns:a16="http://schemas.microsoft.com/office/drawing/2014/main" id="{4EB547B0-6387-4912-9CA3-C05409BCE384}"/>
              </a:ext>
            </a:extLst>
          </p:cNvPr>
          <p:cNvSpPr>
            <a:spLocks noGrp="1"/>
          </p:cNvSpPr>
          <p:nvPr>
            <p:ph type="dt" sz="half" idx="12"/>
          </p:nvPr>
        </p:nvSpPr>
        <p:spPr>
          <a:xfrm>
            <a:off x="8970433" y="6408741"/>
            <a:ext cx="2559051" cy="365125"/>
          </a:xfrm>
        </p:spPr>
        <p:txBody>
          <a:bodyPr/>
          <a:lstStyle>
            <a:lvl1pPr>
              <a:defRPr/>
            </a:lvl1pPr>
          </a:lstStyle>
          <a:p>
            <a:pPr>
              <a:defRPr/>
            </a:pPr>
            <a:fld id="{A0FCC572-D901-4008-BA50-0068B7F69CD8}" type="datetime1">
              <a:rPr lang="en-US" altLang="en-US" smtClean="0"/>
              <a:t>10/4/2025</a:t>
            </a:fld>
            <a:endParaRPr lang="en-US" altLang="en-US"/>
          </a:p>
        </p:txBody>
      </p:sp>
      <p:sp>
        <p:nvSpPr>
          <p:cNvPr id="19" name="Footer Placeholder 21">
            <a:extLst>
              <a:ext uri="{FF2B5EF4-FFF2-40B4-BE49-F238E27FC236}">
                <a16:creationId xmlns:a16="http://schemas.microsoft.com/office/drawing/2014/main" id="{87BE3C48-5E78-4DCF-977D-F22F14AF890F}"/>
              </a:ext>
            </a:extLst>
          </p:cNvPr>
          <p:cNvSpPr>
            <a:spLocks noGrp="1"/>
          </p:cNvSpPr>
          <p:nvPr>
            <p:ph type="ftr" sz="quarter" idx="13"/>
          </p:nvPr>
        </p:nvSpPr>
        <p:spPr>
          <a:xfrm>
            <a:off x="5839884" y="6408741"/>
            <a:ext cx="3134783" cy="365125"/>
          </a:xfrm>
        </p:spPr>
        <p:txBody>
          <a:bodyPr/>
          <a:lstStyle>
            <a:lvl1pPr algn="ctr" eaLnBrk="1" latinLnBrk="0" hangingPunct="1">
              <a:defRPr kumimoji="0" sz="1000">
                <a:solidFill>
                  <a:schemeClr val="tx2"/>
                </a:solidFill>
              </a:defRPr>
            </a:lvl1pPr>
            <a:extLst/>
          </a:lstStyle>
          <a:p>
            <a:pPr>
              <a:defRPr/>
            </a:pPr>
            <a:r>
              <a:rPr lang="en-US"/>
              <a:t>Paper Number AP-211</a:t>
            </a:r>
            <a:endParaRPr lang="en-US" dirty="0"/>
          </a:p>
        </p:txBody>
      </p:sp>
      <p:sp>
        <p:nvSpPr>
          <p:cNvPr id="20" name="Slide Number Placeholder 17">
            <a:extLst>
              <a:ext uri="{FF2B5EF4-FFF2-40B4-BE49-F238E27FC236}">
                <a16:creationId xmlns:a16="http://schemas.microsoft.com/office/drawing/2014/main" id="{3ACD8A34-2762-4252-87E2-A4107E267F28}"/>
              </a:ext>
            </a:extLst>
          </p:cNvPr>
          <p:cNvSpPr>
            <a:spLocks noGrp="1"/>
          </p:cNvSpPr>
          <p:nvPr>
            <p:ph type="sldNum" sz="quarter" idx="14"/>
          </p:nvPr>
        </p:nvSpPr>
        <p:spPr>
          <a:xfrm>
            <a:off x="11529484" y="6408741"/>
            <a:ext cx="488949" cy="365125"/>
          </a:xfrm>
        </p:spPr>
        <p:txBody>
          <a:bodyPr/>
          <a:lstStyle>
            <a:lvl1pPr>
              <a:defRPr/>
            </a:lvl1pPr>
          </a:lstStyle>
          <a:p>
            <a:pPr>
              <a:defRPr/>
            </a:pPr>
            <a:fld id="{51A8E585-845B-497D-BF2F-352F8654D138}" type="slidenum">
              <a:rPr lang="en-US" altLang="en-US"/>
              <a:pPr>
                <a:defRPr/>
              </a:pPr>
              <a:t>‹#›</a:t>
            </a:fld>
            <a:endParaRPr lang="en-US" altLang="en-US" sz="1100"/>
          </a:p>
        </p:txBody>
      </p:sp>
    </p:spTree>
    <p:extLst>
      <p:ext uri="{BB962C8B-B14F-4D97-AF65-F5344CB8AC3E}">
        <p14:creationId xmlns:p14="http://schemas.microsoft.com/office/powerpoint/2010/main" val="3170158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362200" y="304800"/>
            <a:ext cx="9245601" cy="1143000"/>
          </a:xfrm>
          <a:prstGeom prst="rect">
            <a:avLst/>
          </a:prstGeom>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4FC79600-96CB-4833-A244-C493F1C4EFE5}" type="datetime1">
              <a:rPr lang="en-US" altLang="en-US" smtClean="0"/>
              <a:t>10/4/2025</a:t>
            </a:fld>
            <a:endParaRPr lang="en-US" altLang="en-US"/>
          </a:p>
        </p:txBody>
      </p:sp>
      <p:sp>
        <p:nvSpPr>
          <p:cNvPr id="5" name="Footer Placeholder 21"/>
          <p:cNvSpPr>
            <a:spLocks noGrp="1"/>
          </p:cNvSpPr>
          <p:nvPr>
            <p:ph type="ftr" sz="quarter" idx="11"/>
          </p:nvPr>
        </p:nvSpPr>
        <p:spPr/>
        <p:txBody>
          <a:bodyPr/>
          <a:lstStyle>
            <a:lvl1pPr>
              <a:defRPr/>
            </a:lvl1pPr>
          </a:lstStyle>
          <a:p>
            <a:pPr>
              <a:defRPr/>
            </a:pPr>
            <a:r>
              <a:rPr lang="en-US"/>
              <a:t>Paper Number AP-211</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D4FBC53C-9F89-4DDE-A73C-FCE67BB39BDF}" type="slidenum">
              <a:rPr lang="en-US" altLang="en-US"/>
              <a:pPr>
                <a:defRPr/>
              </a:pPr>
              <a:t>‹#›</a:t>
            </a:fld>
            <a:endParaRPr lang="en-US" altLang="en-US" sz="1100"/>
          </a:p>
        </p:txBody>
      </p:sp>
    </p:spTree>
    <p:extLst>
      <p:ext uri="{BB962C8B-B14F-4D97-AF65-F5344CB8AC3E}">
        <p14:creationId xmlns:p14="http://schemas.microsoft.com/office/powerpoint/2010/main" val="3030319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55626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70" y="55626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596697"/>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9" y="1596697"/>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9"/>
          <p:cNvSpPr>
            <a:spLocks noGrp="1"/>
          </p:cNvSpPr>
          <p:nvPr>
            <p:ph type="dt" sz="half" idx="10"/>
          </p:nvPr>
        </p:nvSpPr>
        <p:spPr/>
        <p:txBody>
          <a:bodyPr/>
          <a:lstStyle>
            <a:lvl1pPr>
              <a:defRPr/>
            </a:lvl1pPr>
          </a:lstStyle>
          <a:p>
            <a:pPr>
              <a:defRPr/>
            </a:pPr>
            <a:fld id="{E03DAAC0-0B6C-4FA3-89BE-88B965EC8772}" type="datetime1">
              <a:rPr lang="en-US" altLang="en-US" smtClean="0"/>
              <a:t>10/4/2025</a:t>
            </a:fld>
            <a:endParaRPr lang="en-US" altLang="en-US"/>
          </a:p>
        </p:txBody>
      </p:sp>
      <p:sp>
        <p:nvSpPr>
          <p:cNvPr id="9" name="Footer Placeholder 21"/>
          <p:cNvSpPr>
            <a:spLocks noGrp="1"/>
          </p:cNvSpPr>
          <p:nvPr>
            <p:ph type="ftr" sz="quarter" idx="11"/>
          </p:nvPr>
        </p:nvSpPr>
        <p:spPr/>
        <p:txBody>
          <a:bodyPr/>
          <a:lstStyle>
            <a:lvl1pPr algn="ctr" eaLnBrk="1" latinLnBrk="0" hangingPunct="1">
              <a:defRPr kumimoji="0" sz="1000">
                <a:solidFill>
                  <a:schemeClr val="tx2"/>
                </a:solidFill>
              </a:defRPr>
            </a:lvl1pPr>
            <a:extLst/>
          </a:lstStyle>
          <a:p>
            <a:pPr>
              <a:defRPr/>
            </a:pPr>
            <a:r>
              <a:rPr lang="en-US"/>
              <a:t>Paper Number AP-211</a:t>
            </a:r>
            <a:endParaRPr lang="en-US" dirty="0"/>
          </a:p>
        </p:txBody>
      </p:sp>
      <p:sp>
        <p:nvSpPr>
          <p:cNvPr id="10" name="Slide Number Placeholder 17"/>
          <p:cNvSpPr>
            <a:spLocks noGrp="1"/>
          </p:cNvSpPr>
          <p:nvPr>
            <p:ph type="sldNum" sz="quarter" idx="12"/>
          </p:nvPr>
        </p:nvSpPr>
        <p:spPr/>
        <p:txBody>
          <a:bodyPr/>
          <a:lstStyle>
            <a:lvl1pPr>
              <a:defRPr/>
            </a:lvl1pPr>
          </a:lstStyle>
          <a:p>
            <a:pPr>
              <a:defRPr/>
            </a:pPr>
            <a:fld id="{51A8E585-845B-497D-BF2F-352F8654D138}" type="slidenum">
              <a:rPr lang="en-US" altLang="en-US"/>
              <a:pPr>
                <a:defRPr/>
              </a:pPr>
              <a:t>‹#›</a:t>
            </a:fld>
            <a:endParaRPr lang="en-US" altLang="en-US" sz="1100"/>
          </a:p>
        </p:txBody>
      </p:sp>
      <p:sp>
        <p:nvSpPr>
          <p:cNvPr id="12" name="Title 6">
            <a:extLst>
              <a:ext uri="{FF2B5EF4-FFF2-40B4-BE49-F238E27FC236}">
                <a16:creationId xmlns:a16="http://schemas.microsoft.com/office/drawing/2014/main" id="{6CD2DECC-795F-453D-AE73-FED0C20E38E2}"/>
              </a:ext>
            </a:extLst>
          </p:cNvPr>
          <p:cNvSpPr>
            <a:spLocks noGrp="1"/>
          </p:cNvSpPr>
          <p:nvPr>
            <p:ph type="title"/>
          </p:nvPr>
        </p:nvSpPr>
        <p:spPr>
          <a:xfrm>
            <a:off x="2362200" y="304800"/>
            <a:ext cx="9245601" cy="1143000"/>
          </a:xfrm>
          <a:prstGeom prst="rect">
            <a:avLst/>
          </a:prstGeom>
        </p:spPr>
        <p:txBody>
          <a:bodyPr rtlCol="0"/>
          <a:lstStyle/>
          <a:p>
            <a:r>
              <a:rPr lang="en-US"/>
              <a:t>Click to edit Master title style</a:t>
            </a:r>
          </a:p>
        </p:txBody>
      </p:sp>
    </p:spTree>
    <p:extLst>
      <p:ext uri="{BB962C8B-B14F-4D97-AF65-F5344CB8AC3E}">
        <p14:creationId xmlns:p14="http://schemas.microsoft.com/office/powerpoint/2010/main" val="296111915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No Content">
    <p:spTree>
      <p:nvGrpSpPr>
        <p:cNvPr id="1" name=""/>
        <p:cNvGrpSpPr/>
        <p:nvPr/>
      </p:nvGrpSpPr>
      <p:grpSpPr>
        <a:xfrm>
          <a:off x="0" y="0"/>
          <a:ext cx="0" cy="0"/>
          <a:chOff x="0" y="0"/>
          <a:chExt cx="0" cy="0"/>
        </a:xfrm>
      </p:grpSpPr>
      <p:sp>
        <p:nvSpPr>
          <p:cNvPr id="3" name="Date Placeholder 9">
            <a:extLst>
              <a:ext uri="{FF2B5EF4-FFF2-40B4-BE49-F238E27FC236}">
                <a16:creationId xmlns:a16="http://schemas.microsoft.com/office/drawing/2014/main" id="{B18377EC-49B2-4F4A-A62A-250F8457F094}"/>
              </a:ext>
            </a:extLst>
          </p:cNvPr>
          <p:cNvSpPr>
            <a:spLocks noGrp="1"/>
          </p:cNvSpPr>
          <p:nvPr>
            <p:ph type="dt" sz="half" idx="10"/>
          </p:nvPr>
        </p:nvSpPr>
        <p:spPr>
          <a:xfrm>
            <a:off x="8970433" y="6408741"/>
            <a:ext cx="2559051" cy="365125"/>
          </a:xfrm>
        </p:spPr>
        <p:txBody>
          <a:bodyPr/>
          <a:lstStyle>
            <a:lvl1pPr>
              <a:defRPr/>
            </a:lvl1pPr>
          </a:lstStyle>
          <a:p>
            <a:pPr>
              <a:defRPr/>
            </a:pPr>
            <a:fld id="{83617025-73E9-41EC-ABBF-1F70A4BC8CFC}" type="datetime1">
              <a:rPr lang="en-US" altLang="en-US" smtClean="0"/>
              <a:t>10/4/2025</a:t>
            </a:fld>
            <a:endParaRPr lang="en-US" altLang="en-US"/>
          </a:p>
        </p:txBody>
      </p:sp>
      <p:sp>
        <p:nvSpPr>
          <p:cNvPr id="4" name="Footer Placeholder 21">
            <a:extLst>
              <a:ext uri="{FF2B5EF4-FFF2-40B4-BE49-F238E27FC236}">
                <a16:creationId xmlns:a16="http://schemas.microsoft.com/office/drawing/2014/main" id="{B893E797-9BE8-43E1-9DE5-7B455DD2F0E9}"/>
              </a:ext>
            </a:extLst>
          </p:cNvPr>
          <p:cNvSpPr>
            <a:spLocks noGrp="1"/>
          </p:cNvSpPr>
          <p:nvPr>
            <p:ph type="ftr" sz="quarter" idx="11"/>
          </p:nvPr>
        </p:nvSpPr>
        <p:spPr>
          <a:xfrm>
            <a:off x="5839884" y="6408741"/>
            <a:ext cx="3134783" cy="365125"/>
          </a:xfrm>
        </p:spPr>
        <p:txBody>
          <a:bodyPr/>
          <a:lstStyle>
            <a:lvl1pPr algn="ctr" eaLnBrk="1" latinLnBrk="0" hangingPunct="1">
              <a:defRPr kumimoji="0" sz="1000">
                <a:solidFill>
                  <a:schemeClr val="tx2"/>
                </a:solidFill>
              </a:defRPr>
            </a:lvl1pPr>
            <a:extLst/>
          </a:lstStyle>
          <a:p>
            <a:pPr>
              <a:defRPr/>
            </a:pPr>
            <a:r>
              <a:rPr lang="en-US"/>
              <a:t>Paper Number AP-211</a:t>
            </a:r>
            <a:endParaRPr lang="en-US" dirty="0"/>
          </a:p>
        </p:txBody>
      </p:sp>
      <p:sp>
        <p:nvSpPr>
          <p:cNvPr id="5" name="Slide Number Placeholder 17">
            <a:extLst>
              <a:ext uri="{FF2B5EF4-FFF2-40B4-BE49-F238E27FC236}">
                <a16:creationId xmlns:a16="http://schemas.microsoft.com/office/drawing/2014/main" id="{7B7F3E19-2F40-4654-A4AB-4507AA7B1EC3}"/>
              </a:ext>
            </a:extLst>
          </p:cNvPr>
          <p:cNvSpPr>
            <a:spLocks noGrp="1"/>
          </p:cNvSpPr>
          <p:nvPr>
            <p:ph type="sldNum" sz="quarter" idx="12"/>
          </p:nvPr>
        </p:nvSpPr>
        <p:spPr>
          <a:xfrm>
            <a:off x="11529484" y="6408741"/>
            <a:ext cx="488949" cy="365125"/>
          </a:xfrm>
        </p:spPr>
        <p:txBody>
          <a:bodyPr/>
          <a:lstStyle>
            <a:lvl1pPr>
              <a:defRPr/>
            </a:lvl1pPr>
          </a:lstStyle>
          <a:p>
            <a:pPr>
              <a:defRPr/>
            </a:pPr>
            <a:fld id="{51A8E585-845B-497D-BF2F-352F8654D138}" type="slidenum">
              <a:rPr lang="en-US" altLang="en-US"/>
              <a:pPr>
                <a:defRPr/>
              </a:pPr>
              <a:t>‹#›</a:t>
            </a:fld>
            <a:endParaRPr lang="en-US" altLang="en-US" sz="1100"/>
          </a:p>
        </p:txBody>
      </p:sp>
      <p:sp>
        <p:nvSpPr>
          <p:cNvPr id="6" name="Title 6">
            <a:extLst>
              <a:ext uri="{FF2B5EF4-FFF2-40B4-BE49-F238E27FC236}">
                <a16:creationId xmlns:a16="http://schemas.microsoft.com/office/drawing/2014/main" id="{D7339F21-8FDE-454B-8F10-CC2B36F76BC2}"/>
              </a:ext>
            </a:extLst>
          </p:cNvPr>
          <p:cNvSpPr>
            <a:spLocks noGrp="1"/>
          </p:cNvSpPr>
          <p:nvPr>
            <p:ph type="title"/>
          </p:nvPr>
        </p:nvSpPr>
        <p:spPr>
          <a:xfrm>
            <a:off x="2362200" y="304800"/>
            <a:ext cx="9245601" cy="1143000"/>
          </a:xfrm>
          <a:prstGeom prst="rect">
            <a:avLst/>
          </a:prstGeom>
        </p:spPr>
        <p:txBody>
          <a:bodyPr rtlCol="0"/>
          <a:lstStyle/>
          <a:p>
            <a:r>
              <a:rPr lang="en-US"/>
              <a:t>Click to edit Master title style</a:t>
            </a:r>
          </a:p>
        </p:txBody>
      </p:sp>
    </p:spTree>
    <p:extLst>
      <p:ext uri="{BB962C8B-B14F-4D97-AF65-F5344CB8AC3E}">
        <p14:creationId xmlns:p14="http://schemas.microsoft.com/office/powerpoint/2010/main" val="126792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with Logo">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708F4D9-865E-4925-AC13-32F7CDB729C2}" type="datetime1">
              <a:rPr lang="en-US" altLang="en-US" smtClean="0"/>
              <a:t>10/4/2025</a:t>
            </a:fld>
            <a:endParaRPr lang="en-US" altLang="en-US"/>
          </a:p>
        </p:txBody>
      </p:sp>
      <p:sp>
        <p:nvSpPr>
          <p:cNvPr id="3" name="Footer Placeholder 21"/>
          <p:cNvSpPr>
            <a:spLocks noGrp="1"/>
          </p:cNvSpPr>
          <p:nvPr>
            <p:ph type="ftr" sz="quarter" idx="11"/>
          </p:nvPr>
        </p:nvSpPr>
        <p:spPr/>
        <p:txBody>
          <a:bodyPr/>
          <a:lstStyle>
            <a:lvl1pPr>
              <a:defRPr/>
            </a:lvl1pPr>
          </a:lstStyle>
          <a:p>
            <a:pPr>
              <a:defRPr/>
            </a:pPr>
            <a:r>
              <a:rPr lang="en-US"/>
              <a:t>Paper Number AP-211</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2D12448-CAF6-4A22-A237-37BB83832CC2}" type="slidenum">
              <a:rPr lang="en-US" altLang="en-US"/>
              <a:pPr>
                <a:defRPr/>
              </a:pPr>
              <a:t>‹#›</a:t>
            </a:fld>
            <a:endParaRPr lang="en-US" altLang="en-US" sz="1100"/>
          </a:p>
        </p:txBody>
      </p:sp>
    </p:spTree>
    <p:extLst>
      <p:ext uri="{BB962C8B-B14F-4D97-AF65-F5344CB8AC3E}">
        <p14:creationId xmlns:p14="http://schemas.microsoft.com/office/powerpoint/2010/main" val="101163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5000">
              <a:srgbClr val="FEBD8C"/>
            </a:gs>
            <a:gs pos="50000">
              <a:srgbClr val="F19765"/>
            </a:gs>
            <a:gs pos="0">
              <a:srgbClr val="D0C7FD"/>
            </a:gs>
          </a:gsLst>
          <a:lin ang="5400000" scaled="0"/>
          <a:tileRect/>
        </a:gra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2362200" y="301752"/>
            <a:ext cx="92202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600200"/>
            <a:ext cx="10972800"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41"/>
            <a:ext cx="2559051" cy="365125"/>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solidFill>
                  <a:schemeClr val="tx2"/>
                </a:solidFill>
              </a:defRPr>
            </a:lvl1pPr>
          </a:lstStyle>
          <a:p>
            <a:pPr>
              <a:defRPr/>
            </a:pPr>
            <a:fld id="{05BFFE64-F1B2-45A3-BE1B-DB5F95DEA40C}" type="datetime1">
              <a:rPr lang="en-US" altLang="en-US" smtClean="0"/>
              <a:t>10/4/2025</a:t>
            </a:fld>
            <a:endParaRPr lang="en-US" altLang="en-US"/>
          </a:p>
        </p:txBody>
      </p:sp>
      <p:sp>
        <p:nvSpPr>
          <p:cNvPr id="22" name="Footer Placeholder 21"/>
          <p:cNvSpPr>
            <a:spLocks noGrp="1"/>
          </p:cNvSpPr>
          <p:nvPr>
            <p:ph type="ftr" sz="quarter" idx="3"/>
          </p:nvPr>
        </p:nvSpPr>
        <p:spPr>
          <a:xfrm>
            <a:off x="5839884" y="6408741"/>
            <a:ext cx="3134783" cy="365125"/>
          </a:xfrm>
          <a:prstGeom prst="rect">
            <a:avLst/>
          </a:prstGeom>
        </p:spPr>
        <p:txBody>
          <a:bodyPr vert="horz" anchor="b"/>
          <a:lstStyle>
            <a:lvl1pPr algn="ctr" eaLnBrk="1" fontAlgn="auto" latinLnBrk="0" hangingPunct="1">
              <a:spcBef>
                <a:spcPts val="0"/>
              </a:spcBef>
              <a:spcAft>
                <a:spcPts val="0"/>
              </a:spcAft>
              <a:defRPr kumimoji="0" sz="1000">
                <a:solidFill>
                  <a:schemeClr val="tx2"/>
                </a:solidFill>
                <a:latin typeface="+mn-lt"/>
                <a:ea typeface="+mn-ea"/>
                <a:cs typeface="+mn-cs"/>
              </a:defRPr>
            </a:lvl1pPr>
            <a:extLst/>
          </a:lstStyle>
          <a:p>
            <a:pPr>
              <a:defRPr/>
            </a:pPr>
            <a:r>
              <a:rPr lang="en-US"/>
              <a:t>Paper Number AP-211</a:t>
            </a:r>
            <a:endParaRPr lang="en-US" dirty="0"/>
          </a:p>
        </p:txBody>
      </p:sp>
      <p:sp>
        <p:nvSpPr>
          <p:cNvPr id="18" name="Slide Number Placeholder 17"/>
          <p:cNvSpPr>
            <a:spLocks noGrp="1"/>
          </p:cNvSpPr>
          <p:nvPr>
            <p:ph type="sldNum" sz="quarter" idx="4"/>
          </p:nvPr>
        </p:nvSpPr>
        <p:spPr>
          <a:xfrm>
            <a:off x="11529484" y="6408741"/>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chemeClr val="tx2"/>
                </a:solidFill>
              </a:defRPr>
            </a:lvl1pPr>
          </a:lstStyle>
          <a:p>
            <a:pPr>
              <a:defRPr/>
            </a:pPr>
            <a:fld id="{1C339704-F9B3-4C6B-B54B-06AD26381A4A}" type="slidenum">
              <a:rPr lang="en-US" altLang="en-US"/>
              <a:pPr>
                <a:defRPr/>
              </a:pPr>
              <a:t>‹#›</a:t>
            </a:fld>
            <a:endParaRPr lang="en-US" altLang="en-US" sz="1100"/>
          </a:p>
        </p:txBody>
      </p:sp>
      <p:pic>
        <p:nvPicPr>
          <p:cNvPr id="16" name="Picture 15"/>
          <p:cNvPicPr>
            <a:picLocks noChangeAspect="1"/>
          </p:cNvPicPr>
          <p:nvPr/>
        </p:nvPicPr>
        <p:blipFill>
          <a:blip r:embed="rId11">
            <a:extLst>
              <a:ext uri="{28A0092B-C50C-407E-A947-70E740481C1C}">
                <a14:useLocalDpi xmlns:a14="http://schemas.microsoft.com/office/drawing/2010/main" val="0"/>
              </a:ext>
            </a:extLst>
          </a:blip>
          <a:srcRect/>
          <a:stretch/>
        </p:blipFill>
        <p:spPr>
          <a:xfrm>
            <a:off x="533400" y="452854"/>
            <a:ext cx="1655319" cy="925903"/>
          </a:xfrm>
          <a:prstGeom prst="rect">
            <a:avLst/>
          </a:prstGeom>
        </p:spPr>
      </p:pic>
    </p:spTree>
  </p:cSld>
  <p:clrMap bg1="lt1" tx1="dk1" bg2="lt2" tx2="dk2" accent1="accent1" accent2="accent2" accent3="accent3" accent4="accent4" accent5="accent5" accent6="accent6" hlink="hlink" folHlink="folHlink"/>
  <p:sldLayoutIdLst>
    <p:sldLayoutId id="2147483765" r:id="rId1"/>
    <p:sldLayoutId id="2147483761" r:id="rId2"/>
    <p:sldLayoutId id="2147483766" r:id="rId3"/>
    <p:sldLayoutId id="2147483767" r:id="rId4"/>
    <p:sldLayoutId id="2147483762" r:id="rId5"/>
    <p:sldLayoutId id="2147483758" r:id="rId6"/>
    <p:sldLayoutId id="2147483763" r:id="rId7"/>
    <p:sldLayoutId id="2147483764" r:id="rId8"/>
    <p:sldLayoutId id="2147483759" r:id="rId9"/>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mj-cs"/>
        </a:defRPr>
      </a:lvl1pPr>
      <a:lvl2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2pPr>
      <a:lvl3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3pPr>
      <a:lvl4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4pPr>
      <a:lvl5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5pPr>
      <a:lvl6pPr marL="457200" algn="l" rtl="0" eaLnBrk="1" fontAlgn="base" hangingPunct="1">
        <a:spcBef>
          <a:spcPct val="0"/>
        </a:spcBef>
        <a:spcAft>
          <a:spcPct val="0"/>
        </a:spcAft>
        <a:defRPr sz="4100" b="1">
          <a:solidFill>
            <a:schemeClr val="tx2"/>
          </a:solidFill>
          <a:latin typeface="Lucida Sans Unicode" charset="0"/>
          <a:ea typeface="ＭＳ Ｐゴシック" charset="0"/>
        </a:defRPr>
      </a:lvl6pPr>
      <a:lvl7pPr marL="914400" algn="l" rtl="0" eaLnBrk="1" fontAlgn="base" hangingPunct="1">
        <a:spcBef>
          <a:spcPct val="0"/>
        </a:spcBef>
        <a:spcAft>
          <a:spcPct val="0"/>
        </a:spcAft>
        <a:defRPr sz="4100" b="1">
          <a:solidFill>
            <a:schemeClr val="tx2"/>
          </a:solidFill>
          <a:latin typeface="Lucida Sans Unicode" charset="0"/>
          <a:ea typeface="ＭＳ Ｐゴシック" charset="0"/>
        </a:defRPr>
      </a:lvl7pPr>
      <a:lvl8pPr marL="1371600" algn="l" rtl="0" eaLnBrk="1" fontAlgn="base" hangingPunct="1">
        <a:spcBef>
          <a:spcPct val="0"/>
        </a:spcBef>
        <a:spcAft>
          <a:spcPct val="0"/>
        </a:spcAft>
        <a:defRPr sz="4100" b="1">
          <a:solidFill>
            <a:schemeClr val="tx2"/>
          </a:solidFill>
          <a:latin typeface="Lucida Sans Unicode" charset="0"/>
          <a:ea typeface="ＭＳ Ｐゴシック" charset="0"/>
        </a:defRPr>
      </a:lvl8pPr>
      <a:lvl9pPr marL="1828800" algn="l" rtl="0" eaLnBrk="1" fontAlgn="base" hangingPunct="1">
        <a:spcBef>
          <a:spcPct val="0"/>
        </a:spcBef>
        <a:spcAft>
          <a:spcPct val="0"/>
        </a:spcAft>
        <a:defRPr sz="4100" b="1">
          <a:solidFill>
            <a:schemeClr val="tx2"/>
          </a:solidFill>
          <a:latin typeface="Lucida Sans Unicode" charset="0"/>
          <a:ea typeface="ＭＳ Ｐゴシック"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S PGothic" panose="020B0600070205080204" pitchFamily="34" charset="-128"/>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S PGothic" panose="020B0600070205080204" pitchFamily="34" charset="-128"/>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43000" indent="-228600" algn="l" rtl="0" eaLnBrk="1" fontAlgn="base" hangingPunct="1">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S PGothic" panose="020B0600070205080204" pitchFamily="34" charset="-128"/>
          <a:cs typeface="+mn-cs"/>
        </a:defRPr>
      </a:lvl4pPr>
      <a:lvl5pPr marL="1371600" indent="-228600" algn="l" rtl="0" eaLnBrk="1" fontAlgn="base" hangingPunct="1">
        <a:spcBef>
          <a:spcPts val="350"/>
        </a:spcBef>
        <a:spcAft>
          <a:spcPct val="0"/>
        </a:spcAft>
        <a:buClr>
          <a:schemeClr val="accent2"/>
        </a:buClr>
        <a:buFont typeface="Wingdings 2" panose="05020102010507070707" pitchFamily="18" charset="2"/>
        <a:buChar char=""/>
        <a:defRPr kern="1200">
          <a:solidFill>
            <a:schemeClr val="tx1"/>
          </a:solidFill>
          <a:latin typeface="+mn-lt"/>
          <a:ea typeface="MS PGothic" panose="020B0600070205080204"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3.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1.jpeg"/><Relationship Id="rId4" Type="http://schemas.openxmlformats.org/officeDocument/2006/relationships/image" Target="../media/image40.jpe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louisesquibbhadden@gmail.com" TargetMode="External"/><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cumentation.sas.com/doc/en/pgmsascdc/9.4_3.5/lesysoptsref/p1tmgku1vq7pwqn1iqioeflxgec1.htm"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umentation.sas.com/doc/en/pgmsascdc/9.4_3.5/hostwin/n0qn87565ybxoun12srorc6xhpz5.htm" TargetMode="Externa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FD9CB1E-6D17-D38C-E5C8-60EBC8B6A238}"/>
            </a:ext>
          </a:extLst>
        </p:cNvPr>
        <p:cNvGrpSpPr/>
        <p:nvPr/>
      </p:nvGrpSpPr>
      <p:grpSpPr>
        <a:xfrm>
          <a:off x="0" y="0"/>
          <a:ext cx="0" cy="0"/>
          <a:chOff x="0" y="0"/>
          <a:chExt cx="0" cy="0"/>
        </a:xfrm>
      </p:grpSpPr>
      <p:sp>
        <p:nvSpPr>
          <p:cNvPr id="13" name="Text Placeholder 12">
            <a:extLst>
              <a:ext uri="{FF2B5EF4-FFF2-40B4-BE49-F238E27FC236}">
                <a16:creationId xmlns:a16="http://schemas.microsoft.com/office/drawing/2014/main" id="{B9A1C742-6320-CA11-0396-7BCEA025A91C}"/>
              </a:ext>
            </a:extLst>
          </p:cNvPr>
          <p:cNvSpPr>
            <a:spLocks noGrp="1"/>
          </p:cNvSpPr>
          <p:nvPr>
            <p:ph type="body" sz="quarter" idx="13"/>
          </p:nvPr>
        </p:nvSpPr>
        <p:spPr>
          <a:xfrm>
            <a:off x="762000" y="1905000"/>
            <a:ext cx="10820400" cy="4343400"/>
          </a:xfrm>
        </p:spPr>
        <p:txBody>
          <a:bodyPr/>
          <a:lstStyle/>
          <a:p>
            <a:r>
              <a:rPr lang="en-US" dirty="0"/>
              <a:t>Louise S. Hadden:</a:t>
            </a:r>
          </a:p>
          <a:p>
            <a:endParaRPr lang="en-US" dirty="0"/>
          </a:p>
          <a:p>
            <a:r>
              <a:rPr lang="en-US" dirty="0"/>
              <a:t>Louise Hadden presented at her first SAS conference in 1996 and has never looked back, presenting at multiple conferences across the continent over the years. She supports file building and analytic programming for life sciences organizations, most frequently government agencies such as CMS and CDC, and specializes in reporting and data visualization.</a:t>
            </a:r>
          </a:p>
          <a:p>
            <a:endParaRPr lang="en-US" dirty="0"/>
          </a:p>
        </p:txBody>
      </p:sp>
      <p:sp>
        <p:nvSpPr>
          <p:cNvPr id="12" name="Title 11">
            <a:extLst>
              <a:ext uri="{FF2B5EF4-FFF2-40B4-BE49-F238E27FC236}">
                <a16:creationId xmlns:a16="http://schemas.microsoft.com/office/drawing/2014/main" id="{6D82D1E6-77B8-5A5C-E449-D3D221A534EF}"/>
              </a:ext>
            </a:extLst>
          </p:cNvPr>
          <p:cNvSpPr>
            <a:spLocks noGrp="1"/>
          </p:cNvSpPr>
          <p:nvPr>
            <p:ph type="title"/>
          </p:nvPr>
        </p:nvSpPr>
        <p:spPr>
          <a:xfrm>
            <a:off x="1828800" y="304800"/>
            <a:ext cx="9779001" cy="1295400"/>
          </a:xfrm>
        </p:spPr>
        <p:txBody>
          <a:bodyPr>
            <a:normAutofit fontScale="90000"/>
          </a:bodyPr>
          <a:lstStyle/>
          <a:p>
            <a:r>
              <a:rPr lang="en-US" dirty="0">
                <a:effectLst/>
              </a:rPr>
              <a:t>You've Got Options: </a:t>
            </a:r>
            <a:br>
              <a:rPr lang="en-US" dirty="0">
                <a:effectLst/>
              </a:rPr>
            </a:br>
            <a:r>
              <a:rPr lang="en-US" dirty="0">
                <a:effectLst/>
              </a:rPr>
              <a:t>Ten Five-Star System Option Hacks</a:t>
            </a:r>
            <a:endParaRPr lang="en-US" dirty="0"/>
          </a:p>
        </p:txBody>
      </p:sp>
      <p:pic>
        <p:nvPicPr>
          <p:cNvPr id="4" name="Picture 3" descr="A baseball field and a city&#10;&#10;AI-generated content may be incorrect.">
            <a:extLst>
              <a:ext uri="{FF2B5EF4-FFF2-40B4-BE49-F238E27FC236}">
                <a16:creationId xmlns:a16="http://schemas.microsoft.com/office/drawing/2014/main" id="{DDA6B53A-9FF7-8FA6-9FC5-82FECC911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263668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16254E5-3B56-3EE6-82B7-B53230F55D9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118EABD-E9FD-8E86-54DA-5895745ADFAD}"/>
              </a:ext>
            </a:extLst>
          </p:cNvPr>
          <p:cNvSpPr>
            <a:spLocks noGrp="1"/>
          </p:cNvSpPr>
          <p:nvPr>
            <p:ph type="title"/>
          </p:nvPr>
        </p:nvSpPr>
        <p:spPr>
          <a:xfrm>
            <a:off x="1905000" y="304800"/>
            <a:ext cx="9702801" cy="1143000"/>
          </a:xfrm>
        </p:spPr>
        <p:txBody>
          <a:bodyPr/>
          <a:lstStyle/>
          <a:p>
            <a:r>
              <a:rPr lang="en-US" dirty="0"/>
              <a:t>VALIDVARNAME</a:t>
            </a:r>
          </a:p>
        </p:txBody>
      </p:sp>
      <p:sp>
        <p:nvSpPr>
          <p:cNvPr id="2" name="TextBox 1">
            <a:extLst>
              <a:ext uri="{FF2B5EF4-FFF2-40B4-BE49-F238E27FC236}">
                <a16:creationId xmlns:a16="http://schemas.microsoft.com/office/drawing/2014/main" id="{F442CD1D-6473-5EBC-2601-1BD36EF42602}"/>
              </a:ext>
            </a:extLst>
          </p:cNvPr>
          <p:cNvSpPr txBox="1"/>
          <p:nvPr/>
        </p:nvSpPr>
        <p:spPr>
          <a:xfrm>
            <a:off x="635757" y="1751617"/>
            <a:ext cx="54864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Many workplaces use XLS, XLSX, and CSV files as a primary transfer format. </a:t>
            </a:r>
          </a:p>
          <a:p>
            <a:pPr marL="342900" indent="-342900">
              <a:buFont typeface="Arial" panose="020B0604020202020204" pitchFamily="34" charset="0"/>
              <a:buChar char="•"/>
            </a:pPr>
            <a:r>
              <a:rPr lang="en-US" sz="2000" dirty="0"/>
              <a:t>The VALIDVARNAME= system option can have several values,“V7”, “UPCASE”, and “ANY”.</a:t>
            </a:r>
          </a:p>
          <a:p>
            <a:pPr marL="342900" indent="-342900">
              <a:buFont typeface="Arial" panose="020B0604020202020204" pitchFamily="34" charset="0"/>
              <a:buChar char="•"/>
            </a:pPr>
            <a:r>
              <a:rPr lang="en-US" sz="2000" dirty="0"/>
              <a:t>Invalid characters, in particular blanks or nulls, are replaced with underscores, and SAS automatically adds a counter to variable names that are not unique. </a:t>
            </a:r>
          </a:p>
          <a:p>
            <a:endParaRPr lang="en-US" sz="2000" dirty="0"/>
          </a:p>
          <a:p>
            <a:r>
              <a:rPr lang="en-US" sz="2000" dirty="0"/>
              <a:t>Syntax: OPTIONS VALIDVARNAME=V7;</a:t>
            </a:r>
          </a:p>
        </p:txBody>
      </p:sp>
      <p:sp>
        <p:nvSpPr>
          <p:cNvPr id="4" name="TextBox 3">
            <a:extLst>
              <a:ext uri="{FF2B5EF4-FFF2-40B4-BE49-F238E27FC236}">
                <a16:creationId xmlns:a16="http://schemas.microsoft.com/office/drawing/2014/main" id="{19017783-E391-0D27-4D74-080A28120EB2}"/>
              </a:ext>
            </a:extLst>
          </p:cNvPr>
          <p:cNvSpPr txBox="1"/>
          <p:nvPr/>
        </p:nvSpPr>
        <p:spPr>
          <a:xfrm>
            <a:off x="6122157" y="1690062"/>
            <a:ext cx="5486400"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t>“V7” is often the default, but not in every system. </a:t>
            </a:r>
          </a:p>
          <a:p>
            <a:pPr marL="342900" indent="-342900">
              <a:buFont typeface="Arial" panose="020B0604020202020204" pitchFamily="34" charset="0"/>
              <a:buChar char="•"/>
            </a:pPr>
            <a:r>
              <a:rPr lang="en-US" sz="3200" dirty="0"/>
              <a:t>“UPCASE” converts all variable names to uppercase.</a:t>
            </a:r>
          </a:p>
          <a:p>
            <a:pPr marL="342900" indent="-342900">
              <a:buFont typeface="Arial" panose="020B0604020202020204" pitchFamily="34" charset="0"/>
              <a:buChar char="•"/>
            </a:pPr>
            <a:r>
              <a:rPr lang="en-US" sz="3200" dirty="0"/>
              <a:t>“ANY” which may require the use of a name literal.</a:t>
            </a:r>
          </a:p>
        </p:txBody>
      </p:sp>
      <p:pic>
        <p:nvPicPr>
          <p:cNvPr id="7" name="Picture 6" descr="A baseball field and a city&#10;&#10;AI-generated content may be incorrect.">
            <a:extLst>
              <a:ext uri="{FF2B5EF4-FFF2-40B4-BE49-F238E27FC236}">
                <a16:creationId xmlns:a16="http://schemas.microsoft.com/office/drawing/2014/main" id="{E36C9140-9F27-20E4-D152-2E6E22D64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415071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B7EE0B2-EAA5-22F1-4F58-DDD689FF567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001BEC4-527D-E089-1F58-61125BD926CE}"/>
              </a:ext>
            </a:extLst>
          </p:cNvPr>
          <p:cNvSpPr>
            <a:spLocks noGrp="1"/>
          </p:cNvSpPr>
          <p:nvPr>
            <p:ph type="title"/>
          </p:nvPr>
        </p:nvSpPr>
        <p:spPr/>
        <p:txBody>
          <a:bodyPr/>
          <a:lstStyle/>
          <a:p>
            <a:r>
              <a:rPr lang="en-US" dirty="0"/>
              <a:t>VARLENCHK</a:t>
            </a:r>
          </a:p>
        </p:txBody>
      </p:sp>
      <p:sp>
        <p:nvSpPr>
          <p:cNvPr id="2" name="TextBox 1">
            <a:extLst>
              <a:ext uri="{FF2B5EF4-FFF2-40B4-BE49-F238E27FC236}">
                <a16:creationId xmlns:a16="http://schemas.microsoft.com/office/drawing/2014/main" id="{C5B6E1C9-E73B-64FE-A2E0-82DD3C99E904}"/>
              </a:ext>
            </a:extLst>
          </p:cNvPr>
          <p:cNvSpPr txBox="1"/>
          <p:nvPr/>
        </p:nvSpPr>
        <p:spPr>
          <a:xfrm>
            <a:off x="609601" y="1676400"/>
            <a:ext cx="5486400" cy="4062651"/>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value options for VARLENCHK are NOWARN, WARN, or ERROR.</a:t>
            </a:r>
          </a:p>
          <a:p>
            <a:pPr marL="285750" indent="-285750">
              <a:buFont typeface="Arial" panose="020B0604020202020204" pitchFamily="34" charset="0"/>
              <a:buChar char="•"/>
            </a:pPr>
            <a:r>
              <a:rPr lang="en-US" sz="2000" dirty="0"/>
              <a:t>The default on my system is WARN.</a:t>
            </a:r>
          </a:p>
          <a:p>
            <a:pPr marL="285750" indent="-285750">
              <a:buFont typeface="Arial" panose="020B0604020202020204" pitchFamily="34" charset="0"/>
              <a:buChar char="•"/>
            </a:pPr>
            <a:r>
              <a:rPr lang="en-US" sz="2000" dirty="0"/>
              <a:t>ERROR or WARNING conditions are generated if there is a mismatch between the length of a variable being read in, and the length setting of a variable already present in the PDV.</a:t>
            </a:r>
          </a:p>
          <a:p>
            <a:pPr marL="285750" indent="-285750">
              <a:buFont typeface="Arial" panose="020B0604020202020204" pitchFamily="34" charset="0"/>
              <a:buChar char="•"/>
            </a:pPr>
            <a:r>
              <a:rPr lang="en-US" sz="2000" dirty="0"/>
              <a:t>SET, MERGE, etc. lengths are considered.</a:t>
            </a:r>
          </a:p>
          <a:p>
            <a:endParaRPr lang="en-US" sz="2000" dirty="0"/>
          </a:p>
          <a:p>
            <a:r>
              <a:rPr lang="en-US" sz="2000" dirty="0"/>
              <a:t>SYNTAX: OPTIONS VARLENCHK=ERROR</a:t>
            </a:r>
          </a:p>
          <a:p>
            <a:endParaRPr lang="en-US" dirty="0"/>
          </a:p>
        </p:txBody>
      </p:sp>
      <p:pic>
        <p:nvPicPr>
          <p:cNvPr id="8" name="Picture 7" descr="A screenshot of a computer program&#10;&#10;AI-generated content may be incorrect.">
            <a:extLst>
              <a:ext uri="{FF2B5EF4-FFF2-40B4-BE49-F238E27FC236}">
                <a16:creationId xmlns:a16="http://schemas.microsoft.com/office/drawing/2014/main" id="{53F08DC9-51DB-B1F3-4E41-3A3D26F04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016" y="3396885"/>
            <a:ext cx="3644490" cy="1202267"/>
          </a:xfrm>
          <a:prstGeom prst="rect">
            <a:avLst/>
          </a:prstGeom>
        </p:spPr>
      </p:pic>
      <p:pic>
        <p:nvPicPr>
          <p:cNvPr id="10" name="Picture 9" descr="A computer screen shot of a computer program&#10;&#10;AI-generated content may be incorrect.">
            <a:extLst>
              <a:ext uri="{FF2B5EF4-FFF2-40B4-BE49-F238E27FC236}">
                <a16:creationId xmlns:a16="http://schemas.microsoft.com/office/drawing/2014/main" id="{9DE7E1D0-9D7E-CB8D-4CBE-1317B8981E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016" y="2030407"/>
            <a:ext cx="3609514" cy="1120734"/>
          </a:xfrm>
          <a:prstGeom prst="rect">
            <a:avLst/>
          </a:prstGeom>
        </p:spPr>
      </p:pic>
      <p:pic>
        <p:nvPicPr>
          <p:cNvPr id="12" name="Picture 11" descr="A computer error message&#10;&#10;AI-generated content may be incorrect.">
            <a:extLst>
              <a:ext uri="{FF2B5EF4-FFF2-40B4-BE49-F238E27FC236}">
                <a16:creationId xmlns:a16="http://schemas.microsoft.com/office/drawing/2014/main" id="{F6E74F0D-726E-1EC0-BCB2-095D787902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6324600" y="530489"/>
            <a:ext cx="3593929" cy="1201072"/>
          </a:xfrm>
          <a:prstGeom prst="rect">
            <a:avLst/>
          </a:prstGeom>
        </p:spPr>
      </p:pic>
      <p:pic>
        <p:nvPicPr>
          <p:cNvPr id="14" name="Picture 13" descr="A screenshot of a computer&#10;&#10;AI-generated content may be incorrect.">
            <a:extLst>
              <a:ext uri="{FF2B5EF4-FFF2-40B4-BE49-F238E27FC236}">
                <a16:creationId xmlns:a16="http://schemas.microsoft.com/office/drawing/2014/main" id="{28349B65-97C7-A2D4-39AB-3A75B88B80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6520" y="530489"/>
            <a:ext cx="1806655" cy="1201072"/>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D45D9B70-18DB-D275-AA36-AD17E32989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53316" y="2016191"/>
            <a:ext cx="1806654" cy="1159954"/>
          </a:xfrm>
          <a:prstGeom prst="rect">
            <a:avLst/>
          </a:prstGeom>
        </p:spPr>
      </p:pic>
      <p:pic>
        <p:nvPicPr>
          <p:cNvPr id="18" name="Picture 17" descr="A screenshot of a computer&#10;&#10;AI-generated content may be incorrect.">
            <a:extLst>
              <a:ext uri="{FF2B5EF4-FFF2-40B4-BE49-F238E27FC236}">
                <a16:creationId xmlns:a16="http://schemas.microsoft.com/office/drawing/2014/main" id="{2485F4CE-821F-1F3D-0971-D50D9D6D51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6520" y="3396884"/>
            <a:ext cx="1793450" cy="1167005"/>
          </a:xfrm>
          <a:prstGeom prst="rect">
            <a:avLst/>
          </a:prstGeom>
        </p:spPr>
      </p:pic>
      <p:pic>
        <p:nvPicPr>
          <p:cNvPr id="20" name="Picture 19" descr="A screenshot of a computer&#10;&#10;AI-generated content may be incorrect.">
            <a:extLst>
              <a:ext uri="{FF2B5EF4-FFF2-40B4-BE49-F238E27FC236}">
                <a16:creationId xmlns:a16="http://schemas.microsoft.com/office/drawing/2014/main" id="{B5F7B93F-B5C2-E0B6-30CA-3C8228D6A4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40112" y="4844896"/>
            <a:ext cx="1793450" cy="1167005"/>
          </a:xfrm>
          <a:prstGeom prst="rect">
            <a:avLst/>
          </a:prstGeom>
        </p:spPr>
      </p:pic>
      <p:pic>
        <p:nvPicPr>
          <p:cNvPr id="22" name="Picture 21" descr="A screenshot of a computer program&#10;&#10;AI-generated content may be incorrect.">
            <a:extLst>
              <a:ext uri="{FF2B5EF4-FFF2-40B4-BE49-F238E27FC236}">
                <a16:creationId xmlns:a16="http://schemas.microsoft.com/office/drawing/2014/main" id="{63DA7EC1-1397-20D0-072A-FF81F3FC34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09016" y="4844896"/>
            <a:ext cx="3579951" cy="1167005"/>
          </a:xfrm>
          <a:prstGeom prst="rect">
            <a:avLst/>
          </a:prstGeom>
        </p:spPr>
      </p:pic>
      <p:pic>
        <p:nvPicPr>
          <p:cNvPr id="6" name="Picture 5" descr="A baseball field and a city&#10;&#10;AI-generated content may be incorrect.">
            <a:extLst>
              <a:ext uri="{FF2B5EF4-FFF2-40B4-BE49-F238E27FC236}">
                <a16:creationId xmlns:a16="http://schemas.microsoft.com/office/drawing/2014/main" id="{657E070D-65F3-E4B2-4D39-83D6197C3E2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323824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0E473D4-B918-825E-49F1-774B3140501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58C4B03-BBA9-BD69-B070-DF9EE7B00D85}"/>
              </a:ext>
            </a:extLst>
          </p:cNvPr>
          <p:cNvSpPr>
            <a:spLocks noGrp="1"/>
          </p:cNvSpPr>
          <p:nvPr>
            <p:ph type="title"/>
          </p:nvPr>
        </p:nvSpPr>
        <p:spPr/>
        <p:txBody>
          <a:bodyPr/>
          <a:lstStyle/>
          <a:p>
            <a:r>
              <a:rPr lang="en-US" dirty="0"/>
              <a:t>MERGENOBY</a:t>
            </a:r>
          </a:p>
        </p:txBody>
      </p:sp>
      <p:sp>
        <p:nvSpPr>
          <p:cNvPr id="2" name="TextBox 1">
            <a:extLst>
              <a:ext uri="{FF2B5EF4-FFF2-40B4-BE49-F238E27FC236}">
                <a16:creationId xmlns:a16="http://schemas.microsoft.com/office/drawing/2014/main" id="{0BD56304-3C72-DC4D-CEDB-34657F031589}"/>
              </a:ext>
            </a:extLst>
          </p:cNvPr>
          <p:cNvSpPr txBox="1"/>
          <p:nvPr/>
        </p:nvSpPr>
        <p:spPr>
          <a:xfrm>
            <a:off x="609601" y="1676400"/>
            <a:ext cx="5486400" cy="4985980"/>
          </a:xfrm>
          <a:prstGeom prst="rect">
            <a:avLst/>
          </a:prstGeom>
          <a:noFill/>
        </p:spPr>
        <p:txBody>
          <a:bodyPr wrap="square" rtlCol="0">
            <a:spAutoFit/>
          </a:bodyPr>
          <a:lstStyle/>
          <a:p>
            <a:pPr marL="342900" indent="-342900">
              <a:buFont typeface="Arial" panose="020B0604020202020204" pitchFamily="34" charset="0"/>
              <a:buChar char="•"/>
            </a:pPr>
            <a:r>
              <a:rPr lang="en-US" sz="2000" dirty="0"/>
              <a:t>SAS determines whether a MERGE statement is occurring without a BY statement, and will ignore (i.e., NOWARN), warn (WARN), or trigger an error (ERROR). </a:t>
            </a:r>
          </a:p>
          <a:p>
            <a:pPr marL="342900" indent="-342900">
              <a:buFont typeface="Arial" panose="020B0604020202020204" pitchFamily="34" charset="0"/>
              <a:buChar char="•"/>
            </a:pPr>
            <a:r>
              <a:rPr lang="en-US" sz="2000" dirty="0"/>
              <a:t>The default on my system is NOWARN, so I need to reset this option for my development runs. It is rare that you would not want to be warned regarding a missing by statement. </a:t>
            </a:r>
          </a:p>
          <a:p>
            <a:pPr marL="342900" indent="-342900">
              <a:buFont typeface="Arial" panose="020B0604020202020204" pitchFamily="34" charset="0"/>
              <a:buChar char="•"/>
            </a:pPr>
            <a:r>
              <a:rPr lang="en-US" sz="2000" dirty="0"/>
              <a:t>For runs that will be reviewed by an auditor, the default will work (no warnings or errors generated).</a:t>
            </a:r>
          </a:p>
          <a:p>
            <a:endParaRPr lang="en-US" sz="2000" dirty="0"/>
          </a:p>
          <a:p>
            <a:r>
              <a:rPr lang="en-US" sz="2000" dirty="0"/>
              <a:t>Syntax: OPTIONS MERGENOBY=ERROR;</a:t>
            </a:r>
          </a:p>
          <a:p>
            <a:endParaRPr lang="en-US" dirty="0"/>
          </a:p>
        </p:txBody>
      </p:sp>
      <p:pic>
        <p:nvPicPr>
          <p:cNvPr id="6" name="Picture 5" descr="A screenshot of a computer error&#10;&#10;AI-generated content may be incorrect.">
            <a:extLst>
              <a:ext uri="{FF2B5EF4-FFF2-40B4-BE49-F238E27FC236}">
                <a16:creationId xmlns:a16="http://schemas.microsoft.com/office/drawing/2014/main" id="{3890E701-F65A-FB84-6C3E-55BAFAF40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198" y="903987"/>
            <a:ext cx="4743604" cy="1574429"/>
          </a:xfrm>
          <a:prstGeom prst="rect">
            <a:avLst/>
          </a:prstGeom>
        </p:spPr>
      </p:pic>
      <p:pic>
        <p:nvPicPr>
          <p:cNvPr id="8" name="Picture 7" descr="A computer screen shot of a computer error&#10;&#10;AI-generated content may be incorrect.">
            <a:extLst>
              <a:ext uri="{FF2B5EF4-FFF2-40B4-BE49-F238E27FC236}">
                <a16:creationId xmlns:a16="http://schemas.microsoft.com/office/drawing/2014/main" id="{EAA21EFB-FF97-6245-DC3C-F98593F07F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550" y="2667000"/>
            <a:ext cx="4757251" cy="1693520"/>
          </a:xfrm>
          <a:prstGeom prst="rect">
            <a:avLst/>
          </a:prstGeom>
        </p:spPr>
      </p:pic>
      <p:pic>
        <p:nvPicPr>
          <p:cNvPr id="10" name="Picture 9" descr="A computer code with text&#10;&#10;AI-generated content may be incorrect.">
            <a:extLst>
              <a:ext uri="{FF2B5EF4-FFF2-40B4-BE49-F238E27FC236}">
                <a16:creationId xmlns:a16="http://schemas.microsoft.com/office/drawing/2014/main" id="{BDEAEF0B-307B-9A0E-1530-6BEF46397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756" y="4674981"/>
            <a:ext cx="5762908" cy="1574429"/>
          </a:xfrm>
          <a:prstGeom prst="rect">
            <a:avLst/>
          </a:prstGeom>
        </p:spPr>
      </p:pic>
      <p:pic>
        <p:nvPicPr>
          <p:cNvPr id="7" name="Picture 6" descr="A baseball field and a city&#10;&#10;AI-generated content may be incorrect.">
            <a:extLst>
              <a:ext uri="{FF2B5EF4-FFF2-40B4-BE49-F238E27FC236}">
                <a16:creationId xmlns:a16="http://schemas.microsoft.com/office/drawing/2014/main" id="{76A680B8-A492-95D7-2FFE-C05F8D7FF2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292229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554040B-737C-B8C3-C0FA-B8A6EA4DB44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2E5EBDC-4C42-56E1-F306-3F10799E4BC1}"/>
              </a:ext>
            </a:extLst>
          </p:cNvPr>
          <p:cNvSpPr>
            <a:spLocks noGrp="1"/>
          </p:cNvSpPr>
          <p:nvPr>
            <p:ph type="title"/>
          </p:nvPr>
        </p:nvSpPr>
        <p:spPr>
          <a:xfrm>
            <a:off x="1905000" y="304800"/>
            <a:ext cx="9702801" cy="1143000"/>
          </a:xfrm>
        </p:spPr>
        <p:txBody>
          <a:bodyPr/>
          <a:lstStyle/>
          <a:p>
            <a:r>
              <a:rPr lang="en-US" dirty="0"/>
              <a:t>DLCREATEDIR</a:t>
            </a:r>
          </a:p>
        </p:txBody>
      </p:sp>
      <p:sp>
        <p:nvSpPr>
          <p:cNvPr id="2" name="TextBox 1">
            <a:extLst>
              <a:ext uri="{FF2B5EF4-FFF2-40B4-BE49-F238E27FC236}">
                <a16:creationId xmlns:a16="http://schemas.microsoft.com/office/drawing/2014/main" id="{0F70707C-944B-E452-BAFF-A1B0285FB57D}"/>
              </a:ext>
            </a:extLst>
          </p:cNvPr>
          <p:cNvSpPr txBox="1"/>
          <p:nvPr/>
        </p:nvSpPr>
        <p:spPr>
          <a:xfrm>
            <a:off x="609601" y="1676400"/>
            <a:ext cx="5486400" cy="4678204"/>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option allows the automatic creation of subdirectories where one does not exist. </a:t>
            </a:r>
          </a:p>
          <a:p>
            <a:pPr marL="342900" indent="-342900">
              <a:buFont typeface="Arial" panose="020B0604020202020204" pitchFamily="34" charset="0"/>
              <a:buChar char="•"/>
            </a:pPr>
            <a:r>
              <a:rPr lang="en-US" sz="2000" dirty="0"/>
              <a:t>The default is different depending on what system you are using: under UNIX, Windows, and SAS Viya, the shipped default is NODLCREATEDIR. Under z/OS the shipped default is DLCREATEDIR. </a:t>
            </a:r>
          </a:p>
          <a:p>
            <a:pPr marL="342900" indent="-342900">
              <a:buFont typeface="Arial" panose="020B0604020202020204" pitchFamily="34" charset="0"/>
              <a:buChar char="•"/>
            </a:pPr>
            <a:r>
              <a:rPr lang="en-US" sz="2000" dirty="0"/>
              <a:t>This option is frequently restricted by site admins as it poses risks. </a:t>
            </a:r>
          </a:p>
          <a:p>
            <a:pPr marL="342900" indent="-342900">
              <a:buFont typeface="Arial" panose="020B0604020202020204" pitchFamily="34" charset="0"/>
              <a:buChar char="•"/>
            </a:pPr>
            <a:r>
              <a:rPr lang="en-US" sz="2000" dirty="0"/>
              <a:t>This option will not overwrite existing data in place.</a:t>
            </a:r>
          </a:p>
          <a:p>
            <a:endParaRPr lang="en-US" sz="2000" dirty="0"/>
          </a:p>
          <a:p>
            <a:r>
              <a:rPr lang="en-US" sz="2000" dirty="0"/>
              <a:t>Syntax: OPTIONS DLCREATEDIR;</a:t>
            </a:r>
          </a:p>
          <a:p>
            <a:endParaRPr lang="en-US" dirty="0"/>
          </a:p>
        </p:txBody>
      </p:sp>
      <p:pic>
        <p:nvPicPr>
          <p:cNvPr id="6" name="Picture 5" descr="A screenshot of a computer program&#10;&#10;AI-generated content may be incorrect.">
            <a:extLst>
              <a:ext uri="{FF2B5EF4-FFF2-40B4-BE49-F238E27FC236}">
                <a16:creationId xmlns:a16="http://schemas.microsoft.com/office/drawing/2014/main" id="{CCAB81A2-D08B-ECCA-3B3E-705DD1C58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3822560"/>
            <a:ext cx="3737599" cy="1482627"/>
          </a:xfrm>
          <a:prstGeom prst="rect">
            <a:avLst/>
          </a:prstGeom>
        </p:spPr>
      </p:pic>
      <p:pic>
        <p:nvPicPr>
          <p:cNvPr id="8" name="Picture 7" descr="A screenshot of a computer program&#10;&#10;AI-generated content may be incorrect.">
            <a:extLst>
              <a:ext uri="{FF2B5EF4-FFF2-40B4-BE49-F238E27FC236}">
                <a16:creationId xmlns:a16="http://schemas.microsoft.com/office/drawing/2014/main" id="{86E5344F-6432-510C-5514-8ABC0A89B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1667301"/>
            <a:ext cx="3737599" cy="1858359"/>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7877DBA0-D8C5-B374-C6D6-CB7EAAAFE2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0203" y="4800600"/>
            <a:ext cx="2857647" cy="1397072"/>
          </a:xfrm>
          <a:prstGeom prst="rect">
            <a:avLst/>
          </a:prstGeom>
        </p:spPr>
      </p:pic>
      <p:pic>
        <p:nvPicPr>
          <p:cNvPr id="7" name="Picture 6" descr="A baseball field and a city&#10;&#10;AI-generated content may be incorrect.">
            <a:extLst>
              <a:ext uri="{FF2B5EF4-FFF2-40B4-BE49-F238E27FC236}">
                <a16:creationId xmlns:a16="http://schemas.microsoft.com/office/drawing/2014/main" id="{B5E6D85A-0255-5E01-48EE-F4C71B0668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383904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6099728-F3D0-1E0E-25F9-0CC2511FA03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AD621E-A1EA-C046-FDEF-1FC7F9E34AF6}"/>
              </a:ext>
            </a:extLst>
          </p:cNvPr>
          <p:cNvSpPr>
            <a:spLocks noGrp="1"/>
          </p:cNvSpPr>
          <p:nvPr>
            <p:ph type="title"/>
          </p:nvPr>
        </p:nvSpPr>
        <p:spPr/>
        <p:txBody>
          <a:bodyPr/>
          <a:lstStyle/>
          <a:p>
            <a:r>
              <a:rPr lang="en-US" dirty="0"/>
              <a:t>FMTERR</a:t>
            </a:r>
          </a:p>
        </p:txBody>
      </p:sp>
      <p:sp>
        <p:nvSpPr>
          <p:cNvPr id="2" name="TextBox 1">
            <a:extLst>
              <a:ext uri="{FF2B5EF4-FFF2-40B4-BE49-F238E27FC236}">
                <a16:creationId xmlns:a16="http://schemas.microsoft.com/office/drawing/2014/main" id="{CFF9FD29-44C9-A394-CBF0-9E6EB86B331D}"/>
              </a:ext>
            </a:extLst>
          </p:cNvPr>
          <p:cNvSpPr txBox="1"/>
          <p:nvPr/>
        </p:nvSpPr>
        <p:spPr>
          <a:xfrm>
            <a:off x="457201" y="1676400"/>
            <a:ext cx="563880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option has two values, FMTERR  or NOFMTERR.</a:t>
            </a:r>
          </a:p>
          <a:p>
            <a:pPr marL="285750" indent="-285750">
              <a:buFont typeface="Arial" panose="020B0604020202020204" pitchFamily="34" charset="0"/>
              <a:buChar char="•"/>
            </a:pPr>
            <a:r>
              <a:rPr lang="en-US" sz="2000" dirty="0"/>
              <a:t>This is invaluable if you are working with a formatted data set and did not receive an accompanying format catalog that is available on your platform, CNTLIN SAS data set, or program to generate a format catalog. </a:t>
            </a:r>
          </a:p>
          <a:p>
            <a:pPr marL="285750" indent="-285750">
              <a:buFont typeface="Arial" panose="020B0604020202020204" pitchFamily="34" charset="0"/>
              <a:buChar char="•"/>
            </a:pPr>
            <a:r>
              <a:rPr lang="en-US" sz="2000" dirty="0"/>
              <a:t>The default value is FMTERR on my system.</a:t>
            </a:r>
          </a:p>
          <a:p>
            <a:endParaRPr lang="en-US" sz="2000" dirty="0"/>
          </a:p>
          <a:p>
            <a:r>
              <a:rPr lang="en-US" sz="2000" dirty="0"/>
              <a:t>Syntax: OPTIONS NOFMTERR; or OPTIONS FMTERR;</a:t>
            </a:r>
          </a:p>
        </p:txBody>
      </p:sp>
      <p:pic>
        <p:nvPicPr>
          <p:cNvPr id="6" name="Picture 5" descr="A close-up of a white background&#10;&#10;AI-generated content may be incorrect.">
            <a:extLst>
              <a:ext uri="{FF2B5EF4-FFF2-40B4-BE49-F238E27FC236}">
                <a16:creationId xmlns:a16="http://schemas.microsoft.com/office/drawing/2014/main" id="{713E172C-4B7E-6094-F048-74069D617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1607" y="611568"/>
            <a:ext cx="2857647" cy="768389"/>
          </a:xfrm>
          <a:prstGeom prst="rect">
            <a:avLst/>
          </a:prstGeom>
        </p:spPr>
      </p:pic>
      <p:pic>
        <p:nvPicPr>
          <p:cNvPr id="8" name="Picture 7" descr="A black text on a white background&#10;&#10;AI-generated content may be incorrect.">
            <a:extLst>
              <a:ext uri="{FF2B5EF4-FFF2-40B4-BE49-F238E27FC236}">
                <a16:creationId xmlns:a16="http://schemas.microsoft.com/office/drawing/2014/main" id="{49B237EF-DE03-5B23-8E8A-A142DADBBEDF}"/>
              </a:ext>
            </a:extLst>
          </p:cNvPr>
          <p:cNvPicPr>
            <a:picLocks noChangeAspect="1"/>
          </p:cNvPicPr>
          <p:nvPr/>
        </p:nvPicPr>
        <p:blipFill>
          <a:blip r:embed="rId4">
            <a:extLst>
              <a:ext uri="{28A0092B-C50C-407E-A947-70E740481C1C}">
                <a14:useLocalDpi xmlns:a14="http://schemas.microsoft.com/office/drawing/2010/main" val="0"/>
              </a:ext>
            </a:extLst>
          </a:blip>
          <a:srcRect b="59820"/>
          <a:stretch>
            <a:fillRect/>
          </a:stretch>
        </p:blipFill>
        <p:spPr>
          <a:xfrm>
            <a:off x="6421607" y="1536353"/>
            <a:ext cx="2851503" cy="711883"/>
          </a:xfrm>
          <a:prstGeom prst="rect">
            <a:avLst/>
          </a:prstGeom>
        </p:spPr>
      </p:pic>
      <p:pic>
        <p:nvPicPr>
          <p:cNvPr id="10" name="Picture 9" descr="A black text on a white background&#10;&#10;AI-generated content may be incorrect.">
            <a:extLst>
              <a:ext uri="{FF2B5EF4-FFF2-40B4-BE49-F238E27FC236}">
                <a16:creationId xmlns:a16="http://schemas.microsoft.com/office/drawing/2014/main" id="{77F4C5E1-835A-BA79-32A5-88C5DBC1FB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5999" y="2428359"/>
            <a:ext cx="2877111" cy="615982"/>
          </a:xfrm>
          <a:prstGeom prst="rect">
            <a:avLst/>
          </a:prstGeom>
        </p:spPr>
      </p:pic>
      <p:pic>
        <p:nvPicPr>
          <p:cNvPr id="12" name="Picture 11" descr="A computer code with blue text&#10;&#10;AI-generated content may be incorrect.">
            <a:extLst>
              <a:ext uri="{FF2B5EF4-FFF2-40B4-BE49-F238E27FC236}">
                <a16:creationId xmlns:a16="http://schemas.microsoft.com/office/drawing/2014/main" id="{099EB937-6AA9-0357-0E6B-E805FF314A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5569" y="3308796"/>
            <a:ext cx="2847541" cy="754331"/>
          </a:xfrm>
          <a:prstGeom prst="rect">
            <a:avLst/>
          </a:prstGeom>
        </p:spPr>
      </p:pic>
      <p:pic>
        <p:nvPicPr>
          <p:cNvPr id="14" name="Picture 13" descr="A screen shot of a computer&#10;&#10;AI-generated content may be incorrect.">
            <a:extLst>
              <a:ext uri="{FF2B5EF4-FFF2-40B4-BE49-F238E27FC236}">
                <a16:creationId xmlns:a16="http://schemas.microsoft.com/office/drawing/2014/main" id="{0EA729D7-5643-7890-3AA6-1AEC2F6C57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5999" y="4291188"/>
            <a:ext cx="2877111" cy="700419"/>
          </a:xfrm>
          <a:prstGeom prst="rect">
            <a:avLst/>
          </a:prstGeom>
        </p:spPr>
      </p:pic>
      <p:pic>
        <p:nvPicPr>
          <p:cNvPr id="16" name="Picture 15" descr="A screen shot of a computer&#10;&#10;AI-generated content may be incorrect.">
            <a:extLst>
              <a:ext uri="{FF2B5EF4-FFF2-40B4-BE49-F238E27FC236}">
                <a16:creationId xmlns:a16="http://schemas.microsoft.com/office/drawing/2014/main" id="{CC86D30C-7697-B806-2624-7287C27AC0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5999" y="5238452"/>
            <a:ext cx="2877111" cy="951560"/>
          </a:xfrm>
          <a:prstGeom prst="rect">
            <a:avLst/>
          </a:prstGeom>
        </p:spPr>
      </p:pic>
      <p:pic>
        <p:nvPicPr>
          <p:cNvPr id="18" name="Picture 17" descr="A screenshot of a computer screen&#10;&#10;AI-generated content may be incorrect.">
            <a:extLst>
              <a:ext uri="{FF2B5EF4-FFF2-40B4-BE49-F238E27FC236}">
                <a16:creationId xmlns:a16="http://schemas.microsoft.com/office/drawing/2014/main" id="{97F06D5A-4CBD-29BA-602F-03147F6BD2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68801" y="2201174"/>
            <a:ext cx="2038620" cy="823573"/>
          </a:xfrm>
          <a:prstGeom prst="rect">
            <a:avLst/>
          </a:prstGeom>
        </p:spPr>
      </p:pic>
      <p:pic>
        <p:nvPicPr>
          <p:cNvPr id="20" name="Picture 19" descr="A screenshot of a screen&#10;&#10;AI-generated content may be incorrect.">
            <a:extLst>
              <a:ext uri="{FF2B5EF4-FFF2-40B4-BE49-F238E27FC236}">
                <a16:creationId xmlns:a16="http://schemas.microsoft.com/office/drawing/2014/main" id="{4E22E0A1-D2AB-DB36-DC13-77C8F3C448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93367" y="5360912"/>
            <a:ext cx="2014054" cy="829101"/>
          </a:xfrm>
          <a:prstGeom prst="rect">
            <a:avLst/>
          </a:prstGeom>
        </p:spPr>
      </p:pic>
    </p:spTree>
    <p:extLst>
      <p:ext uri="{BB962C8B-B14F-4D97-AF65-F5344CB8AC3E}">
        <p14:creationId xmlns:p14="http://schemas.microsoft.com/office/powerpoint/2010/main" val="389130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BC4368E-8FA1-BA36-6A1D-4783F058DDE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2A542F-8C58-84F8-960B-B13726DD6093}"/>
              </a:ext>
            </a:extLst>
          </p:cNvPr>
          <p:cNvSpPr>
            <a:spLocks noGrp="1"/>
          </p:cNvSpPr>
          <p:nvPr>
            <p:ph type="ftr" sz="quarter" idx="11"/>
          </p:nvPr>
        </p:nvSpPr>
        <p:spPr>
          <a:xfrm>
            <a:off x="4528608" y="6363710"/>
            <a:ext cx="3134783" cy="365125"/>
          </a:xfrm>
        </p:spPr>
        <p:txBody>
          <a:bodyPr/>
          <a:lstStyle/>
          <a:p>
            <a:pPr>
              <a:defRPr/>
            </a:pPr>
            <a:r>
              <a:rPr lang="en-US" dirty="0"/>
              <a:t>Paper Number AP-211</a:t>
            </a:r>
          </a:p>
        </p:txBody>
      </p:sp>
      <p:sp>
        <p:nvSpPr>
          <p:cNvPr id="5" name="Title 4">
            <a:extLst>
              <a:ext uri="{FF2B5EF4-FFF2-40B4-BE49-F238E27FC236}">
                <a16:creationId xmlns:a16="http://schemas.microsoft.com/office/drawing/2014/main" id="{90715930-2BB2-3F7E-4F17-29A239F347F1}"/>
              </a:ext>
            </a:extLst>
          </p:cNvPr>
          <p:cNvSpPr>
            <a:spLocks noGrp="1"/>
          </p:cNvSpPr>
          <p:nvPr>
            <p:ph type="title"/>
          </p:nvPr>
        </p:nvSpPr>
        <p:spPr/>
        <p:txBody>
          <a:bodyPr/>
          <a:lstStyle/>
          <a:p>
            <a:r>
              <a:rPr lang="en-US" dirty="0"/>
              <a:t>COMPRESS</a:t>
            </a:r>
          </a:p>
        </p:txBody>
      </p:sp>
      <p:sp>
        <p:nvSpPr>
          <p:cNvPr id="2" name="TextBox 1">
            <a:extLst>
              <a:ext uri="{FF2B5EF4-FFF2-40B4-BE49-F238E27FC236}">
                <a16:creationId xmlns:a16="http://schemas.microsoft.com/office/drawing/2014/main" id="{871FBF84-51E9-C72B-69C6-9A8962751966}"/>
              </a:ext>
            </a:extLst>
          </p:cNvPr>
          <p:cNvSpPr txBox="1"/>
          <p:nvPr/>
        </p:nvSpPr>
        <p:spPr>
          <a:xfrm>
            <a:off x="609601" y="1676400"/>
            <a:ext cx="518159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COMPRESS option has four values: NO, YES, CHAR, and BINARY. </a:t>
            </a:r>
          </a:p>
          <a:p>
            <a:pPr marL="285750" indent="-285750">
              <a:buFont typeface="Arial" panose="020B0604020202020204" pitchFamily="34" charset="0"/>
              <a:buChar char="•"/>
            </a:pPr>
            <a:r>
              <a:rPr lang="en-US" dirty="0"/>
              <a:t>NO indicates no compression, YES, CHAR, and BINARY enables compression. </a:t>
            </a:r>
          </a:p>
          <a:p>
            <a:pPr marL="285750" indent="-285750">
              <a:buFont typeface="Arial" panose="020B0604020202020204" pitchFamily="34" charset="0"/>
              <a:buChar char="•"/>
            </a:pPr>
            <a:r>
              <a:rPr lang="en-US" dirty="0"/>
              <a:t>YES and BINARY use run-length encoding (RLE): this compression type reduces repeated characters to two- or three-byte representations. </a:t>
            </a:r>
          </a:p>
          <a:p>
            <a:pPr marL="285750" indent="-285750">
              <a:buFont typeface="Arial" panose="020B0604020202020204" pitchFamily="34" charset="0"/>
              <a:buChar char="•"/>
            </a:pPr>
            <a:r>
              <a:rPr lang="en-US" dirty="0"/>
              <a:t>BINARY uses Ross Data Compression which is more efficient for mostly numeric data sets. The shipped default is NO. </a:t>
            </a:r>
          </a:p>
          <a:p>
            <a:pPr marL="285750" indent="-285750">
              <a:buFont typeface="Arial" panose="020B0604020202020204" pitchFamily="34" charset="0"/>
              <a:buChar char="•"/>
            </a:pPr>
            <a:r>
              <a:rPr lang="en-US" dirty="0"/>
              <a:t>For our test, we chose SASHELP.ZIPCODE, which has 41,209 observations and a 62%/38% split between character and numeric variables respectively.</a:t>
            </a:r>
          </a:p>
        </p:txBody>
      </p:sp>
      <p:pic>
        <p:nvPicPr>
          <p:cNvPr id="7" name="Picture 6" descr="A screenshot of a computer error&#10;&#10;AI-generated content may be incorrect.">
            <a:extLst>
              <a:ext uri="{FF2B5EF4-FFF2-40B4-BE49-F238E27FC236}">
                <a16:creationId xmlns:a16="http://schemas.microsoft.com/office/drawing/2014/main" id="{AFA3282E-F00D-EBA3-4EF3-42C67F18D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613133"/>
            <a:ext cx="4114800" cy="995321"/>
          </a:xfrm>
          <a:prstGeom prst="rect">
            <a:avLst/>
          </a:prstGeom>
        </p:spPr>
      </p:pic>
      <p:pic>
        <p:nvPicPr>
          <p:cNvPr id="9" name="Picture 8" descr="A computer screen shot of a computer error&#10;&#10;AI-generated content may be incorrect.">
            <a:extLst>
              <a:ext uri="{FF2B5EF4-FFF2-40B4-BE49-F238E27FC236}">
                <a16:creationId xmlns:a16="http://schemas.microsoft.com/office/drawing/2014/main" id="{FBC4A050-0C1C-DAE9-DB98-3BBF6CD29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1" y="1797285"/>
            <a:ext cx="4114800" cy="1304190"/>
          </a:xfrm>
          <a:prstGeom prst="rect">
            <a:avLst/>
          </a:prstGeom>
        </p:spPr>
      </p:pic>
      <p:pic>
        <p:nvPicPr>
          <p:cNvPr id="11" name="Picture 10" descr="A computer screen shot of a computer code&#10;&#10;AI-generated content may be incorrect.">
            <a:extLst>
              <a:ext uri="{FF2B5EF4-FFF2-40B4-BE49-F238E27FC236}">
                <a16:creationId xmlns:a16="http://schemas.microsoft.com/office/drawing/2014/main" id="{B256FEE6-4952-289D-D5AA-7F62B7BAD3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1" y="3290307"/>
            <a:ext cx="4114800" cy="1250066"/>
          </a:xfrm>
          <a:prstGeom prst="rect">
            <a:avLst/>
          </a:prstGeom>
        </p:spPr>
      </p:pic>
      <p:pic>
        <p:nvPicPr>
          <p:cNvPr id="13" name="Picture 12" descr="A computer screen shot of a code&#10;&#10;AI-generated content may be incorrect.">
            <a:extLst>
              <a:ext uri="{FF2B5EF4-FFF2-40B4-BE49-F238E27FC236}">
                <a16:creationId xmlns:a16="http://schemas.microsoft.com/office/drawing/2014/main" id="{3AA90E4D-7388-660A-0ABC-D92CA2779E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0" y="4732518"/>
            <a:ext cx="4114800" cy="1256397"/>
          </a:xfrm>
          <a:prstGeom prst="rect">
            <a:avLst/>
          </a:prstGeom>
        </p:spPr>
      </p:pic>
      <p:pic>
        <p:nvPicPr>
          <p:cNvPr id="6" name="Picture 5" descr="A baseball field and a city&#10;&#10;AI-generated content may be incorrect.">
            <a:extLst>
              <a:ext uri="{FF2B5EF4-FFF2-40B4-BE49-F238E27FC236}">
                <a16:creationId xmlns:a16="http://schemas.microsoft.com/office/drawing/2014/main" id="{17D3C747-807B-3A16-8537-AAA8A5379E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68324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D716811-5A1A-AF0C-82C6-C761EB3B5D6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C80D08E-0FC8-340C-3FCF-01AAEF38072F}"/>
              </a:ext>
            </a:extLst>
          </p:cNvPr>
          <p:cNvSpPr>
            <a:spLocks noGrp="1"/>
          </p:cNvSpPr>
          <p:nvPr>
            <p:ph type="title"/>
          </p:nvPr>
        </p:nvSpPr>
        <p:spPr>
          <a:xfrm>
            <a:off x="2362200" y="304800"/>
            <a:ext cx="9525000" cy="1143000"/>
          </a:xfrm>
        </p:spPr>
        <p:txBody>
          <a:bodyPr>
            <a:normAutofit/>
          </a:bodyPr>
          <a:lstStyle/>
          <a:p>
            <a:r>
              <a:rPr lang="en-US" dirty="0"/>
              <a:t>SOURCE2, NOTES, LIMITPROCNOTES</a:t>
            </a:r>
          </a:p>
        </p:txBody>
      </p:sp>
      <p:sp>
        <p:nvSpPr>
          <p:cNvPr id="2" name="TextBox 1">
            <a:extLst>
              <a:ext uri="{FF2B5EF4-FFF2-40B4-BE49-F238E27FC236}">
                <a16:creationId xmlns:a16="http://schemas.microsoft.com/office/drawing/2014/main" id="{1EF3A10A-E153-C0E9-7A2A-75651ED58A22}"/>
              </a:ext>
            </a:extLst>
          </p:cNvPr>
          <p:cNvSpPr txBox="1"/>
          <p:nvPr/>
        </p:nvSpPr>
        <p:spPr>
          <a:xfrm>
            <a:off x="596899" y="1676400"/>
            <a:ext cx="1099820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For programmers who are using or reviewing programs that have one or more %include statements, the SOURCE2 system option is a lifesaver, providing the source code from the include file(s) in the log. </a:t>
            </a:r>
          </a:p>
          <a:p>
            <a:pPr marL="285750" indent="-285750">
              <a:buFont typeface="Arial" panose="020B0604020202020204" pitchFamily="34" charset="0"/>
              <a:buChar char="•"/>
            </a:pPr>
            <a:r>
              <a:rPr lang="en-US" dirty="0"/>
              <a:t>The NOTES system option allows you to turn NOTES off in the log, reducing the burden of review in production</a:t>
            </a:r>
          </a:p>
          <a:p>
            <a:pPr marL="285750" indent="-285750">
              <a:buFont typeface="Arial" panose="020B0604020202020204" pitchFamily="34" charset="0"/>
              <a:buChar char="•"/>
            </a:pPr>
            <a:r>
              <a:rPr lang="en-US" dirty="0"/>
              <a:t>LIMITPROCNOTES (new in M6) limits the number of notes that can be written to the SAS log by a SAS procedure. You can set a min (100 or more) and max (up to 2147483647) and specify note-count, so that you know how many notes were suppressed. </a:t>
            </a:r>
          </a:p>
          <a:p>
            <a:endParaRPr lang="en-US" dirty="0"/>
          </a:p>
          <a:p>
            <a:r>
              <a:rPr lang="en-US" dirty="0"/>
              <a:t>Syntax: OPTIONS SOURCE2; </a:t>
            </a:r>
          </a:p>
          <a:p>
            <a:r>
              <a:rPr lang="en-US" dirty="0"/>
              <a:t>Syntax: OPTIONS NONOTES;</a:t>
            </a:r>
          </a:p>
          <a:p>
            <a:r>
              <a:rPr lang="en-US" dirty="0"/>
              <a:t>Syntax: OPTIONS LIMITPROCNOTES=</a:t>
            </a:r>
            <a:r>
              <a:rPr lang="en-US" i="1" dirty="0" err="1"/>
              <a:t>nnnn</a:t>
            </a:r>
            <a:r>
              <a:rPr lang="en-US" dirty="0"/>
              <a:t>;</a:t>
            </a:r>
          </a:p>
          <a:p>
            <a:endParaRPr lang="en-US" dirty="0"/>
          </a:p>
        </p:txBody>
      </p:sp>
      <p:pic>
        <p:nvPicPr>
          <p:cNvPr id="6" name="Picture 5" descr="A baseball field and a city&#10;&#10;AI-generated content may be incorrect.">
            <a:extLst>
              <a:ext uri="{FF2B5EF4-FFF2-40B4-BE49-F238E27FC236}">
                <a16:creationId xmlns:a16="http://schemas.microsoft.com/office/drawing/2014/main" id="{8BF3E3FE-AB78-B8E4-1D27-47A54FE9B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424963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15E3A45-8400-6928-46F4-32CD5031AB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B44A0F-8781-4A29-9EE4-5B1211ADED69}"/>
              </a:ext>
            </a:extLst>
          </p:cNvPr>
          <p:cNvSpPr>
            <a:spLocks noGrp="1"/>
          </p:cNvSpPr>
          <p:nvPr>
            <p:ph type="title"/>
          </p:nvPr>
        </p:nvSpPr>
        <p:spPr/>
        <p:txBody>
          <a:bodyPr/>
          <a:lstStyle/>
          <a:p>
            <a:r>
              <a:rPr lang="en-US" dirty="0"/>
              <a:t>MFILE, MPRINT, MPRINTNEST</a:t>
            </a:r>
          </a:p>
        </p:txBody>
      </p:sp>
      <p:sp>
        <p:nvSpPr>
          <p:cNvPr id="2" name="TextBox 1">
            <a:extLst>
              <a:ext uri="{FF2B5EF4-FFF2-40B4-BE49-F238E27FC236}">
                <a16:creationId xmlns:a16="http://schemas.microsoft.com/office/drawing/2014/main" id="{C6BDA84B-F504-970C-60EC-6E438B041BA3}"/>
              </a:ext>
            </a:extLst>
          </p:cNvPr>
          <p:cNvSpPr txBox="1"/>
          <p:nvPr/>
        </p:nvSpPr>
        <p:spPr>
          <a:xfrm>
            <a:off x="609601" y="1676400"/>
            <a:ext cx="54864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MFILE system option is used in conjunction with MPRINT and determines whether or not the log information saved with MPRINT is written to an external file for review. </a:t>
            </a:r>
          </a:p>
          <a:p>
            <a:pPr marL="285750" indent="-285750">
              <a:buFont typeface="Arial" panose="020B0604020202020204" pitchFamily="34" charset="0"/>
              <a:buChar char="•"/>
            </a:pPr>
            <a:r>
              <a:rPr lang="en-US" dirty="0"/>
              <a:t>The default is NOMFILE, and MPRINT must be specified in the system options.</a:t>
            </a:r>
          </a:p>
          <a:p>
            <a:pPr marL="285750" indent="-285750">
              <a:buFont typeface="Arial" panose="020B0604020202020204" pitchFamily="34" charset="0"/>
              <a:buChar char="•"/>
            </a:pPr>
            <a:r>
              <a:rPr lang="en-US" dirty="0"/>
              <a:t>Both MPRINT and MFILE can bog down processing, so it is appropriate for debugging purposes at the development and review stages, but not production.</a:t>
            </a:r>
          </a:p>
          <a:p>
            <a:pPr marL="285750" indent="-285750">
              <a:buFont typeface="Arial" panose="020B0604020202020204" pitchFamily="34" charset="0"/>
              <a:buChar char="•"/>
            </a:pPr>
            <a:r>
              <a:rPr lang="en-US" dirty="0"/>
              <a:t>If you have not encountered MPRINTNEST yet, you are in for a treat. </a:t>
            </a:r>
          </a:p>
          <a:p>
            <a:pPr marL="285750" indent="-285750">
              <a:buFont typeface="Arial" panose="020B0604020202020204" pitchFamily="34" charset="0"/>
              <a:buChar char="•"/>
            </a:pPr>
            <a:r>
              <a:rPr lang="en-US" dirty="0"/>
              <a:t>Macro nesting information (i.e., the call stack) is displayed in MPRINT output.</a:t>
            </a:r>
          </a:p>
          <a:p>
            <a:endParaRPr lang="en-US" dirty="0"/>
          </a:p>
          <a:p>
            <a:endParaRPr lang="en-US" dirty="0"/>
          </a:p>
        </p:txBody>
      </p:sp>
      <p:sp>
        <p:nvSpPr>
          <p:cNvPr id="4" name="Rectangle 3">
            <a:extLst>
              <a:ext uri="{FF2B5EF4-FFF2-40B4-BE49-F238E27FC236}">
                <a16:creationId xmlns:a16="http://schemas.microsoft.com/office/drawing/2014/main" id="{62B87C19-ACAD-C161-9CF6-F6B62AA7BD57}"/>
              </a:ext>
            </a:extLst>
          </p:cNvPr>
          <p:cNvSpPr/>
          <p:nvPr/>
        </p:nvSpPr>
        <p:spPr>
          <a:xfrm>
            <a:off x="6477000" y="1828800"/>
            <a:ext cx="5008029" cy="23622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options MPRINT MPRINTNEST;</a:t>
            </a:r>
          </a:p>
          <a:p>
            <a:r>
              <a:rPr lang="en-US" b="1" dirty="0">
                <a:solidFill>
                  <a:schemeClr val="tx1"/>
                </a:solidFill>
                <a:latin typeface="Courier New" panose="02070309020205020404" pitchFamily="49" charset="0"/>
                <a:cs typeface="Courier New" panose="02070309020205020404" pitchFamily="49" charset="0"/>
              </a:rPr>
              <a:t>%macro </a:t>
            </a:r>
            <a:r>
              <a:rPr lang="en-US" b="1" i="1" dirty="0" err="1">
                <a:solidFill>
                  <a:schemeClr val="tx1"/>
                </a:solidFill>
                <a:latin typeface="Courier New" panose="02070309020205020404" pitchFamily="49" charset="0"/>
                <a:cs typeface="Courier New" panose="02070309020205020404" pitchFamily="49" charset="0"/>
              </a:rPr>
              <a:t>furcoat</a:t>
            </a:r>
            <a:r>
              <a:rPr lang="en-US" dirty="0">
                <a:solidFill>
                  <a:schemeClr val="tx1"/>
                </a:solidFill>
                <a:latin typeface="Courier New" panose="02070309020205020404" pitchFamily="49" charset="0"/>
                <a:cs typeface="Courier New" panose="02070309020205020404" pitchFamily="49" charset="0"/>
              </a:rPr>
              <a:t>; data _null_;</a:t>
            </a:r>
          </a:p>
          <a:p>
            <a:r>
              <a:rPr lang="en-US" dirty="0">
                <a:solidFill>
                  <a:schemeClr val="tx1"/>
                </a:solidFill>
                <a:latin typeface="Courier New" panose="02070309020205020404" pitchFamily="49" charset="0"/>
                <a:cs typeface="Courier New" panose="02070309020205020404" pitchFamily="49" charset="0"/>
              </a:rPr>
              <a:t>%</a:t>
            </a:r>
            <a:r>
              <a:rPr lang="en-US" b="1" i="1" dirty="0" err="1">
                <a:solidFill>
                  <a:schemeClr val="tx1"/>
                </a:solidFill>
                <a:latin typeface="Courier New" panose="02070309020205020404" pitchFamily="49" charset="0"/>
                <a:cs typeface="Courier New" panose="02070309020205020404" pitchFamily="49" charset="0"/>
              </a:rPr>
              <a:t>longunderwear</a:t>
            </a:r>
            <a:r>
              <a:rPr lang="en-US" dirty="0">
                <a:solidFill>
                  <a:schemeClr val="tx1"/>
                </a:solidFill>
                <a:latin typeface="Courier New" panose="02070309020205020404" pitchFamily="49" charset="0"/>
                <a:cs typeface="Courier New" panose="02070309020205020404" pitchFamily="49" charset="0"/>
              </a:rPr>
              <a:t>; run;</a:t>
            </a:r>
          </a:p>
          <a:p>
            <a:r>
              <a:rPr lang="en-US" b="1" dirty="0">
                <a:solidFill>
                  <a:schemeClr val="tx1"/>
                </a:solidFill>
                <a:latin typeface="Courier New" panose="02070309020205020404" pitchFamily="49" charset="0"/>
                <a:cs typeface="Courier New" panose="02070309020205020404" pitchFamily="49" charset="0"/>
              </a:rPr>
              <a:t>%mend </a:t>
            </a:r>
            <a:r>
              <a:rPr lang="en-US" dirty="0" err="1">
                <a:solidFill>
                  <a:schemeClr val="tx1"/>
                </a:solidFill>
                <a:latin typeface="Courier New" panose="02070309020205020404" pitchFamily="49" charset="0"/>
                <a:cs typeface="Courier New" panose="02070309020205020404" pitchFamily="49" charset="0"/>
              </a:rPr>
              <a:t>furcoat</a:t>
            </a:r>
            <a:r>
              <a:rPr lang="en-US" dirty="0">
                <a:solidFill>
                  <a:schemeClr val="tx1"/>
                </a:solidFill>
                <a:latin typeface="Courier New" panose="02070309020205020404" pitchFamily="49" charset="0"/>
                <a:cs typeface="Courier New" panose="02070309020205020404" pitchFamily="49" charset="0"/>
              </a:rPr>
              <a:t>;</a:t>
            </a:r>
          </a:p>
          <a:p>
            <a:r>
              <a:rPr lang="en-US" b="1" dirty="0">
                <a:solidFill>
                  <a:schemeClr val="tx1"/>
                </a:solidFill>
                <a:latin typeface="Courier New" panose="02070309020205020404" pitchFamily="49" charset="0"/>
                <a:cs typeface="Courier New" panose="02070309020205020404" pitchFamily="49" charset="0"/>
              </a:rPr>
              <a:t>%macro </a:t>
            </a:r>
            <a:r>
              <a:rPr lang="en-US" b="1" i="1" dirty="0" err="1">
                <a:solidFill>
                  <a:schemeClr val="tx1"/>
                </a:solidFill>
                <a:latin typeface="Courier New" panose="02070309020205020404" pitchFamily="49" charset="0"/>
                <a:cs typeface="Courier New" panose="02070309020205020404" pitchFamily="49" charset="0"/>
              </a:rPr>
              <a:t>longunderwear</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put '</a:t>
            </a:r>
            <a:r>
              <a:rPr lang="en-US" dirty="0" err="1">
                <a:solidFill>
                  <a:schemeClr val="tx1"/>
                </a:solidFill>
                <a:latin typeface="Courier New" panose="02070309020205020404" pitchFamily="49" charset="0"/>
                <a:cs typeface="Courier New" panose="02070309020205020404" pitchFamily="49" charset="0"/>
              </a:rPr>
              <a:t>longunderwear</a:t>
            </a:r>
            <a:r>
              <a:rPr lang="en-US" dirty="0">
                <a:solidFill>
                  <a:schemeClr val="tx1"/>
                </a:solidFill>
                <a:latin typeface="Courier New" panose="02070309020205020404" pitchFamily="49" charset="0"/>
                <a:cs typeface="Courier New" panose="02070309020205020404" pitchFamily="49" charset="0"/>
              </a:rPr>
              <a:t> macro';</a:t>
            </a:r>
          </a:p>
          <a:p>
            <a:r>
              <a:rPr lang="en-US" b="1" dirty="0">
                <a:solidFill>
                  <a:schemeClr val="tx1"/>
                </a:solidFill>
                <a:latin typeface="Courier New" panose="02070309020205020404" pitchFamily="49" charset="0"/>
                <a:cs typeface="Courier New" panose="02070309020205020404" pitchFamily="49" charset="0"/>
              </a:rPr>
              <a:t>%mend </a:t>
            </a:r>
            <a:r>
              <a:rPr lang="en-US" dirty="0" err="1">
                <a:solidFill>
                  <a:schemeClr val="tx1"/>
                </a:solidFill>
                <a:latin typeface="Courier New" panose="02070309020205020404" pitchFamily="49" charset="0"/>
                <a:cs typeface="Courier New" panose="02070309020205020404" pitchFamily="49" charset="0"/>
              </a:rPr>
              <a:t>longunderwear</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a:t>
            </a:r>
            <a:r>
              <a:rPr lang="en-US" b="1" i="1" dirty="0" err="1">
                <a:solidFill>
                  <a:schemeClr val="tx1"/>
                </a:solidFill>
                <a:latin typeface="Courier New" panose="02070309020205020404" pitchFamily="49" charset="0"/>
                <a:cs typeface="Courier New" panose="02070309020205020404" pitchFamily="49" charset="0"/>
              </a:rPr>
              <a:t>furcoat</a:t>
            </a:r>
            <a:r>
              <a:rPr lang="en-US" dirty="0">
                <a:solidFill>
                  <a:schemeClr val="tx1"/>
                </a:solidFill>
                <a:latin typeface="Courier New" panose="02070309020205020404" pitchFamily="49" charset="0"/>
                <a:cs typeface="Courier New" panose="02070309020205020404" pitchFamily="49" charset="0"/>
              </a:rPr>
              <a:t>;</a:t>
            </a:r>
          </a:p>
        </p:txBody>
      </p:sp>
      <p:pic>
        <p:nvPicPr>
          <p:cNvPr id="6" name="Image 10" descr="A screenshot of a computer  AI-generated content may be incorrect.">
            <a:extLst>
              <a:ext uri="{FF2B5EF4-FFF2-40B4-BE49-F238E27FC236}">
                <a16:creationId xmlns:a16="http://schemas.microsoft.com/office/drawing/2014/main" id="{FEB2E74B-9AFD-BDBF-EB9C-0D04DDA25444}"/>
              </a:ext>
            </a:extLst>
          </p:cNvPr>
          <p:cNvPicPr>
            <a:picLocks/>
          </p:cNvPicPr>
          <p:nvPr/>
        </p:nvPicPr>
        <p:blipFill>
          <a:blip r:embed="rId3" cstate="print"/>
          <a:srcRect r="56543"/>
          <a:stretch>
            <a:fillRect/>
          </a:stretch>
        </p:blipFill>
        <p:spPr>
          <a:xfrm>
            <a:off x="7442233" y="4275727"/>
            <a:ext cx="4012979" cy="2201987"/>
          </a:xfrm>
          <a:prstGeom prst="rect">
            <a:avLst/>
          </a:prstGeom>
        </p:spPr>
      </p:pic>
      <p:pic>
        <p:nvPicPr>
          <p:cNvPr id="8" name="Picture 7" descr="A baseball field and a city&#10;&#10;AI-generated content may be incorrect.">
            <a:extLst>
              <a:ext uri="{FF2B5EF4-FFF2-40B4-BE49-F238E27FC236}">
                <a16:creationId xmlns:a16="http://schemas.microsoft.com/office/drawing/2014/main" id="{8C7AB001-6047-46BA-6525-B1D51E6F3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301792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A4C32B7-A9FA-C8F5-641C-36E702C4850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81C03E1-28E3-6010-A055-AE1F9004DB66}"/>
              </a:ext>
            </a:extLst>
          </p:cNvPr>
          <p:cNvSpPr>
            <a:spLocks noGrp="1"/>
          </p:cNvSpPr>
          <p:nvPr>
            <p:ph type="title"/>
          </p:nvPr>
        </p:nvSpPr>
        <p:spPr/>
        <p:txBody>
          <a:bodyPr/>
          <a:lstStyle/>
          <a:p>
            <a:r>
              <a:rPr lang="en-US" dirty="0"/>
              <a:t>MLOGIC, MLOGICNEST</a:t>
            </a:r>
          </a:p>
        </p:txBody>
      </p:sp>
      <p:sp>
        <p:nvSpPr>
          <p:cNvPr id="2" name="TextBox 1">
            <a:extLst>
              <a:ext uri="{FF2B5EF4-FFF2-40B4-BE49-F238E27FC236}">
                <a16:creationId xmlns:a16="http://schemas.microsoft.com/office/drawing/2014/main" id="{11F1CE1B-A7FD-28B0-D03B-02C500C42C13}"/>
              </a:ext>
            </a:extLst>
          </p:cNvPr>
          <p:cNvSpPr txBox="1"/>
          <p:nvPr/>
        </p:nvSpPr>
        <p:spPr>
          <a:xfrm>
            <a:off x="1447799" y="1676400"/>
            <a:ext cx="464820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MLOGIC and MLOGICNEST options work in a similar fashion.  </a:t>
            </a:r>
          </a:p>
          <a:p>
            <a:pPr marL="285750" indent="-285750">
              <a:buFont typeface="Arial" panose="020B0604020202020204" pitchFamily="34" charset="0"/>
              <a:buChar char="•"/>
            </a:pPr>
            <a:r>
              <a:rPr lang="en-US" dirty="0"/>
              <a:t>MLOGIC must be specified in the system options for MLOGICNEST to work. </a:t>
            </a:r>
          </a:p>
          <a:p>
            <a:pPr marL="285750" indent="-285750">
              <a:buFont typeface="Arial" panose="020B0604020202020204" pitchFamily="34" charset="0"/>
              <a:buChar char="•"/>
            </a:pPr>
            <a:r>
              <a:rPr lang="en-US" dirty="0"/>
              <a:t>MLOGIC causes the macro processor to trace its execution and to write the trace information to the log, which is immensely helpful in debugging complex macros. </a:t>
            </a:r>
          </a:p>
          <a:p>
            <a:pPr marL="285750" indent="-285750">
              <a:buFont typeface="Arial" panose="020B0604020202020204" pitchFamily="34" charset="0"/>
              <a:buChar char="•"/>
            </a:pPr>
            <a:r>
              <a:rPr lang="en-US" dirty="0"/>
              <a:t>The downside is the log becomes very verbose. </a:t>
            </a:r>
          </a:p>
          <a:p>
            <a:endParaRPr lang="en-US" dirty="0"/>
          </a:p>
          <a:p>
            <a:endParaRPr lang="en-US" dirty="0"/>
          </a:p>
        </p:txBody>
      </p:sp>
      <p:sp>
        <p:nvSpPr>
          <p:cNvPr id="4" name="Rectangle 3">
            <a:extLst>
              <a:ext uri="{FF2B5EF4-FFF2-40B4-BE49-F238E27FC236}">
                <a16:creationId xmlns:a16="http://schemas.microsoft.com/office/drawing/2014/main" id="{CF947D6F-058B-17C2-80E1-7E334BD66DA6}"/>
              </a:ext>
            </a:extLst>
          </p:cNvPr>
          <p:cNvSpPr/>
          <p:nvPr/>
        </p:nvSpPr>
        <p:spPr>
          <a:xfrm>
            <a:off x="6447183" y="1693530"/>
            <a:ext cx="5008029" cy="364046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Courier New" panose="02070309020205020404" pitchFamily="49" charset="0"/>
                <a:cs typeface="Courier New" panose="02070309020205020404" pitchFamily="49" charset="0"/>
              </a:rPr>
              <a:t>%macro </a:t>
            </a:r>
            <a:r>
              <a:rPr lang="en-US" b="1" i="1" dirty="0" err="1">
                <a:solidFill>
                  <a:schemeClr val="tx1"/>
                </a:solidFill>
                <a:latin typeface="Courier New" panose="02070309020205020404" pitchFamily="49" charset="0"/>
                <a:cs typeface="Courier New" panose="02070309020205020404" pitchFamily="49" charset="0"/>
              </a:rPr>
              <a:t>furcoat</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%put THIS IS FURCOAT;</a:t>
            </a:r>
          </a:p>
          <a:p>
            <a:r>
              <a:rPr lang="en-US" dirty="0">
                <a:solidFill>
                  <a:schemeClr val="tx1"/>
                </a:solidFill>
                <a:latin typeface="Courier New" panose="02070309020205020404" pitchFamily="49" charset="0"/>
                <a:cs typeface="Courier New" panose="02070309020205020404" pitchFamily="49" charset="0"/>
              </a:rPr>
              <a:t>%</a:t>
            </a:r>
            <a:r>
              <a:rPr lang="en-US" b="1" i="1" dirty="0">
                <a:solidFill>
                  <a:schemeClr val="tx1"/>
                </a:solidFill>
                <a:latin typeface="Courier New" panose="02070309020205020404" pitchFamily="49" charset="0"/>
                <a:cs typeface="Courier New" panose="02070309020205020404" pitchFamily="49" charset="0"/>
              </a:rPr>
              <a:t>sweatshirt</a:t>
            </a:r>
            <a:r>
              <a:rPr lang="en-US" dirty="0">
                <a:solidFill>
                  <a:schemeClr val="tx1"/>
                </a:solidFill>
                <a:latin typeface="Courier New" panose="02070309020205020404" pitchFamily="49" charset="0"/>
                <a:cs typeface="Courier New" panose="02070309020205020404" pitchFamily="49" charset="0"/>
              </a:rPr>
              <a:t>;</a:t>
            </a:r>
          </a:p>
          <a:p>
            <a:r>
              <a:rPr lang="en-US" b="1" dirty="0">
                <a:solidFill>
                  <a:schemeClr val="tx1"/>
                </a:solidFill>
                <a:latin typeface="Courier New" panose="02070309020205020404" pitchFamily="49" charset="0"/>
                <a:cs typeface="Courier New" panose="02070309020205020404" pitchFamily="49" charset="0"/>
              </a:rPr>
              <a:t>%mend </a:t>
            </a:r>
            <a:r>
              <a:rPr lang="en-US" dirty="0" err="1">
                <a:solidFill>
                  <a:schemeClr val="tx1"/>
                </a:solidFill>
                <a:latin typeface="Courier New" panose="02070309020205020404" pitchFamily="49" charset="0"/>
                <a:cs typeface="Courier New" panose="02070309020205020404" pitchFamily="49" charset="0"/>
              </a:rPr>
              <a:t>furcoat</a:t>
            </a:r>
            <a:r>
              <a:rPr lang="en-US" dirty="0">
                <a:solidFill>
                  <a:schemeClr val="tx1"/>
                </a:solidFill>
                <a:latin typeface="Courier New" panose="02070309020205020404" pitchFamily="49" charset="0"/>
                <a:cs typeface="Courier New" panose="02070309020205020404" pitchFamily="49" charset="0"/>
              </a:rPr>
              <a:t>;</a:t>
            </a:r>
          </a:p>
          <a:p>
            <a:r>
              <a:rPr lang="en-US" b="1" dirty="0">
                <a:solidFill>
                  <a:schemeClr val="tx1"/>
                </a:solidFill>
                <a:latin typeface="Courier New" panose="02070309020205020404" pitchFamily="49" charset="0"/>
                <a:cs typeface="Courier New" panose="02070309020205020404" pitchFamily="49" charset="0"/>
              </a:rPr>
              <a:t>%macro </a:t>
            </a:r>
            <a:r>
              <a:rPr lang="en-US" b="1" i="1" dirty="0">
                <a:solidFill>
                  <a:schemeClr val="tx1"/>
                </a:solidFill>
                <a:latin typeface="Courier New" panose="02070309020205020404" pitchFamily="49" charset="0"/>
                <a:cs typeface="Courier New" panose="02070309020205020404" pitchFamily="49" charset="0"/>
              </a:rPr>
              <a:t>sweatshirt</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%put THIS IS SWEATSHIRT;</a:t>
            </a:r>
          </a:p>
          <a:p>
            <a:r>
              <a:rPr lang="en-US" dirty="0">
                <a:solidFill>
                  <a:schemeClr val="tx1"/>
                </a:solidFill>
                <a:latin typeface="Courier New" panose="02070309020205020404" pitchFamily="49" charset="0"/>
                <a:cs typeface="Courier New" panose="02070309020205020404" pitchFamily="49" charset="0"/>
              </a:rPr>
              <a:t>%</a:t>
            </a:r>
            <a:r>
              <a:rPr lang="en-US" b="1" i="1" dirty="0" err="1">
                <a:solidFill>
                  <a:schemeClr val="tx1"/>
                </a:solidFill>
                <a:latin typeface="Courier New" panose="02070309020205020404" pitchFamily="49" charset="0"/>
                <a:cs typeface="Courier New" panose="02070309020205020404" pitchFamily="49" charset="0"/>
              </a:rPr>
              <a:t>longunderwear</a:t>
            </a:r>
            <a:r>
              <a:rPr lang="en-US" dirty="0">
                <a:solidFill>
                  <a:schemeClr val="tx1"/>
                </a:solidFill>
                <a:latin typeface="Courier New" panose="02070309020205020404" pitchFamily="49" charset="0"/>
                <a:cs typeface="Courier New" panose="02070309020205020404" pitchFamily="49" charset="0"/>
              </a:rPr>
              <a:t>;</a:t>
            </a:r>
          </a:p>
          <a:p>
            <a:r>
              <a:rPr lang="en-US" b="1" dirty="0">
                <a:solidFill>
                  <a:schemeClr val="tx1"/>
                </a:solidFill>
                <a:latin typeface="Courier New" panose="02070309020205020404" pitchFamily="49" charset="0"/>
                <a:cs typeface="Courier New" panose="02070309020205020404" pitchFamily="49" charset="0"/>
              </a:rPr>
              <a:t>%mend </a:t>
            </a:r>
            <a:r>
              <a:rPr lang="en-US" dirty="0">
                <a:solidFill>
                  <a:schemeClr val="tx1"/>
                </a:solidFill>
                <a:latin typeface="Courier New" panose="02070309020205020404" pitchFamily="49" charset="0"/>
                <a:cs typeface="Courier New" panose="02070309020205020404" pitchFamily="49" charset="0"/>
              </a:rPr>
              <a:t>sweatshirt;</a:t>
            </a:r>
          </a:p>
          <a:p>
            <a:r>
              <a:rPr lang="en-US" b="1" dirty="0">
                <a:solidFill>
                  <a:schemeClr val="tx1"/>
                </a:solidFill>
                <a:latin typeface="Courier New" panose="02070309020205020404" pitchFamily="49" charset="0"/>
                <a:cs typeface="Courier New" panose="02070309020205020404" pitchFamily="49" charset="0"/>
              </a:rPr>
              <a:t>%macro </a:t>
            </a:r>
            <a:r>
              <a:rPr lang="en-US" b="1" i="1" dirty="0" err="1">
                <a:solidFill>
                  <a:schemeClr val="tx1"/>
                </a:solidFill>
                <a:latin typeface="Courier New" panose="02070309020205020404" pitchFamily="49" charset="0"/>
                <a:cs typeface="Courier New" panose="02070309020205020404" pitchFamily="49" charset="0"/>
              </a:rPr>
              <a:t>longunderwear</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%put THIS IS LONG UNDERWEAR;</a:t>
            </a:r>
          </a:p>
          <a:p>
            <a:r>
              <a:rPr lang="en-US" b="1" dirty="0">
                <a:solidFill>
                  <a:schemeClr val="tx1"/>
                </a:solidFill>
                <a:latin typeface="Courier New" panose="02070309020205020404" pitchFamily="49" charset="0"/>
                <a:cs typeface="Courier New" panose="02070309020205020404" pitchFamily="49" charset="0"/>
              </a:rPr>
              <a:t>%mend</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options </a:t>
            </a:r>
            <a:r>
              <a:rPr lang="en-US" dirty="0" err="1">
                <a:solidFill>
                  <a:schemeClr val="tx1"/>
                </a:solidFill>
                <a:latin typeface="Courier New" panose="02070309020205020404" pitchFamily="49" charset="0"/>
                <a:cs typeface="Courier New" panose="02070309020205020404" pitchFamily="49" charset="0"/>
              </a:rPr>
              <a:t>mlogic</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mlogicnest</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a:t>
            </a:r>
            <a:r>
              <a:rPr lang="en-US" b="1" i="1" dirty="0" err="1">
                <a:solidFill>
                  <a:schemeClr val="tx1"/>
                </a:solidFill>
                <a:latin typeface="Courier New" panose="02070309020205020404" pitchFamily="49" charset="0"/>
                <a:cs typeface="Courier New" panose="02070309020205020404" pitchFamily="49" charset="0"/>
              </a:rPr>
              <a:t>furcoat</a:t>
            </a:r>
            <a:endParaRPr lang="en-US" dirty="0">
              <a:solidFill>
                <a:schemeClr val="tx1"/>
              </a:solidFill>
              <a:latin typeface="Courier New" panose="02070309020205020404" pitchFamily="49" charset="0"/>
              <a:cs typeface="Courier New" panose="02070309020205020404" pitchFamily="49" charset="0"/>
            </a:endParaRPr>
          </a:p>
        </p:txBody>
      </p:sp>
      <p:pic>
        <p:nvPicPr>
          <p:cNvPr id="7" name="Picture 6" descr="A baseball field and a city&#10;&#10;AI-generated content may be incorrect.">
            <a:extLst>
              <a:ext uri="{FF2B5EF4-FFF2-40B4-BE49-F238E27FC236}">
                <a16:creationId xmlns:a16="http://schemas.microsoft.com/office/drawing/2014/main" id="{A600EA44-7B5C-4832-72B6-D6D7453AF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429212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A481371-17DE-B9DB-E5A7-6BDC87E9228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035F954-2B7B-4A7A-3934-B2CA1DDFC9D0}"/>
              </a:ext>
            </a:extLst>
          </p:cNvPr>
          <p:cNvSpPr txBox="1"/>
          <p:nvPr/>
        </p:nvSpPr>
        <p:spPr>
          <a:xfrm>
            <a:off x="609601" y="1676400"/>
            <a:ext cx="4800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MLOGICNEST goes a step further by enabling the macro nesting information to be displayed in the MLOGIC output in the log.</a:t>
            </a:r>
          </a:p>
          <a:p>
            <a:endParaRPr lang="en-US" dirty="0"/>
          </a:p>
        </p:txBody>
      </p:sp>
      <p:pic>
        <p:nvPicPr>
          <p:cNvPr id="4" name="Image 12" descr="A screenshot of a computer  AI-generated content may be incorrect.">
            <a:extLst>
              <a:ext uri="{FF2B5EF4-FFF2-40B4-BE49-F238E27FC236}">
                <a16:creationId xmlns:a16="http://schemas.microsoft.com/office/drawing/2014/main" id="{372C19C8-9AA7-66D0-9D02-B16DEC28A121}"/>
              </a:ext>
            </a:extLst>
          </p:cNvPr>
          <p:cNvPicPr>
            <a:picLocks/>
          </p:cNvPicPr>
          <p:nvPr/>
        </p:nvPicPr>
        <p:blipFill>
          <a:blip r:embed="rId3" cstate="print"/>
          <a:srcRect r="53179"/>
          <a:stretch>
            <a:fillRect/>
          </a:stretch>
        </p:blipFill>
        <p:spPr>
          <a:xfrm>
            <a:off x="609601" y="3153728"/>
            <a:ext cx="4455713" cy="3048000"/>
          </a:xfrm>
          <a:prstGeom prst="rect">
            <a:avLst/>
          </a:prstGeom>
        </p:spPr>
      </p:pic>
      <p:sp>
        <p:nvSpPr>
          <p:cNvPr id="6" name="Title 4">
            <a:extLst>
              <a:ext uri="{FF2B5EF4-FFF2-40B4-BE49-F238E27FC236}">
                <a16:creationId xmlns:a16="http://schemas.microsoft.com/office/drawing/2014/main" id="{7859CA10-E21B-9EED-7534-24CCC34C7DFA}"/>
              </a:ext>
            </a:extLst>
          </p:cNvPr>
          <p:cNvSpPr>
            <a:spLocks noGrp="1"/>
          </p:cNvSpPr>
          <p:nvPr>
            <p:ph type="title"/>
          </p:nvPr>
        </p:nvSpPr>
        <p:spPr>
          <a:xfrm>
            <a:off x="2362200" y="304800"/>
            <a:ext cx="9245601" cy="1143000"/>
          </a:xfrm>
        </p:spPr>
        <p:txBody>
          <a:bodyPr/>
          <a:lstStyle/>
          <a:p>
            <a:r>
              <a:rPr lang="en-US" dirty="0"/>
              <a:t>MLOGIC, MLOGICNEST</a:t>
            </a:r>
          </a:p>
        </p:txBody>
      </p:sp>
      <p:sp>
        <p:nvSpPr>
          <p:cNvPr id="7" name="TextBox 6">
            <a:extLst>
              <a:ext uri="{FF2B5EF4-FFF2-40B4-BE49-F238E27FC236}">
                <a16:creationId xmlns:a16="http://schemas.microsoft.com/office/drawing/2014/main" id="{8B3AFF22-CC11-AB1A-AA28-FBE19470A461}"/>
              </a:ext>
            </a:extLst>
          </p:cNvPr>
          <p:cNvSpPr txBox="1"/>
          <p:nvPr/>
        </p:nvSpPr>
        <p:spPr>
          <a:xfrm>
            <a:off x="6090036" y="1668449"/>
            <a:ext cx="4800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If we rerun the code above replacing MLOGICNEST with NOMLOGICNEST, we get the following output in the log:</a:t>
            </a:r>
          </a:p>
          <a:p>
            <a:endParaRPr lang="en-US" dirty="0"/>
          </a:p>
        </p:txBody>
      </p:sp>
      <p:pic>
        <p:nvPicPr>
          <p:cNvPr id="8" name="Image 13" descr="A screenshot of a computer  AI-generated content may be incorrect.">
            <a:extLst>
              <a:ext uri="{FF2B5EF4-FFF2-40B4-BE49-F238E27FC236}">
                <a16:creationId xmlns:a16="http://schemas.microsoft.com/office/drawing/2014/main" id="{452A8068-0653-D3B9-2BB9-AA588DDF2CA5}"/>
              </a:ext>
            </a:extLst>
          </p:cNvPr>
          <p:cNvPicPr>
            <a:picLocks/>
          </p:cNvPicPr>
          <p:nvPr/>
        </p:nvPicPr>
        <p:blipFill>
          <a:blip r:embed="rId4" cstate="print"/>
          <a:srcRect r="53711"/>
          <a:stretch>
            <a:fillRect/>
          </a:stretch>
        </p:blipFill>
        <p:spPr>
          <a:xfrm>
            <a:off x="6432936" y="3185388"/>
            <a:ext cx="4082664" cy="3016340"/>
          </a:xfrm>
          <a:prstGeom prst="rect">
            <a:avLst/>
          </a:prstGeom>
        </p:spPr>
      </p:pic>
      <p:pic>
        <p:nvPicPr>
          <p:cNvPr id="9" name="Picture 8" descr="A baseball field and a city&#10;&#10;AI-generated content may be incorrect.">
            <a:extLst>
              <a:ext uri="{FF2B5EF4-FFF2-40B4-BE49-F238E27FC236}">
                <a16:creationId xmlns:a16="http://schemas.microsoft.com/office/drawing/2014/main" id="{AA54835F-0D8F-E915-CC82-D7793F9AF7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174759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E5481EA-4633-4AB5-9E4A-997BFD328D14}"/>
              </a:ext>
            </a:extLst>
          </p:cNvPr>
          <p:cNvSpPr>
            <a:spLocks noGrp="1"/>
          </p:cNvSpPr>
          <p:nvPr>
            <p:ph idx="1"/>
          </p:nvPr>
        </p:nvSpPr>
        <p:spPr>
          <a:xfrm>
            <a:off x="1524000" y="1600200"/>
            <a:ext cx="10058400" cy="4406900"/>
          </a:xfrm>
        </p:spPr>
        <p:txBody>
          <a:bodyPr/>
          <a:lstStyle/>
          <a:p>
            <a:r>
              <a:rPr lang="en-US" sz="3200" dirty="0"/>
              <a:t>Introduction</a:t>
            </a:r>
          </a:p>
          <a:p>
            <a:r>
              <a:rPr lang="en-US" sz="3200" dirty="0"/>
              <a:t>Discovering your SAS system options</a:t>
            </a:r>
          </a:p>
          <a:p>
            <a:pPr lvl="1"/>
            <a:r>
              <a:rPr lang="en-US" sz="2800" dirty="0"/>
              <a:t>SAS documentation</a:t>
            </a:r>
          </a:p>
          <a:p>
            <a:pPr lvl="1"/>
            <a:r>
              <a:rPr lang="en-US" sz="2800" dirty="0"/>
              <a:t>PROC OPTIONS</a:t>
            </a:r>
          </a:p>
          <a:p>
            <a:pPr lvl="1"/>
            <a:r>
              <a:rPr lang="en-US" sz="2800" dirty="0"/>
              <a:t>SAS dictionary tables / SASHELP.VOPTION</a:t>
            </a:r>
          </a:p>
          <a:p>
            <a:r>
              <a:rPr lang="en-US" sz="3200" dirty="0"/>
              <a:t>SAS system options’ categories, groups, and subgroups</a:t>
            </a:r>
          </a:p>
          <a:p>
            <a:r>
              <a:rPr lang="en-US" sz="3200" dirty="0"/>
              <a:t>Top ten system option hacks</a:t>
            </a:r>
          </a:p>
          <a:p>
            <a:r>
              <a:rPr lang="en-US" sz="3200" dirty="0"/>
              <a:t>OPTSAVE and OPTLOAD procedures</a:t>
            </a:r>
          </a:p>
          <a:p>
            <a:endParaRPr lang="en-US" dirty="0"/>
          </a:p>
          <a:p>
            <a:endParaRPr lang="en-US" dirty="0"/>
          </a:p>
        </p:txBody>
      </p:sp>
      <p:sp>
        <p:nvSpPr>
          <p:cNvPr id="5" name="Title 4">
            <a:extLst>
              <a:ext uri="{FF2B5EF4-FFF2-40B4-BE49-F238E27FC236}">
                <a16:creationId xmlns:a16="http://schemas.microsoft.com/office/drawing/2014/main" id="{D9C5C0CA-638B-4A18-80AB-13847D092621}"/>
              </a:ext>
            </a:extLst>
          </p:cNvPr>
          <p:cNvSpPr>
            <a:spLocks noGrp="1"/>
          </p:cNvSpPr>
          <p:nvPr>
            <p:ph type="title"/>
          </p:nvPr>
        </p:nvSpPr>
        <p:spPr>
          <a:xfrm>
            <a:off x="1752600" y="304800"/>
            <a:ext cx="9855201" cy="1143000"/>
          </a:xfrm>
        </p:spPr>
        <p:txBody>
          <a:bodyPr/>
          <a:lstStyle/>
          <a:p>
            <a:r>
              <a:rPr lang="en-US" dirty="0"/>
              <a:t>Agenda</a:t>
            </a:r>
          </a:p>
        </p:txBody>
      </p:sp>
      <p:pic>
        <p:nvPicPr>
          <p:cNvPr id="2" name="Picture 1" descr="A baseball field and a city&#10;&#10;AI-generated content may be incorrect.">
            <a:extLst>
              <a:ext uri="{FF2B5EF4-FFF2-40B4-BE49-F238E27FC236}">
                <a16:creationId xmlns:a16="http://schemas.microsoft.com/office/drawing/2014/main" id="{C877DF48-1CF2-8C46-2033-2E6AC4293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05E1020-9043-6463-F6FB-778A7ACD729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C2CB931-E1AE-DDAF-B75E-D7DE66F32AD5}"/>
              </a:ext>
            </a:extLst>
          </p:cNvPr>
          <p:cNvSpPr>
            <a:spLocks noGrp="1"/>
          </p:cNvSpPr>
          <p:nvPr>
            <p:ph type="title"/>
          </p:nvPr>
        </p:nvSpPr>
        <p:spPr/>
        <p:txBody>
          <a:bodyPr/>
          <a:lstStyle/>
          <a:p>
            <a:r>
              <a:rPr lang="en-US" dirty="0"/>
              <a:t>Top ten system option hacks</a:t>
            </a:r>
          </a:p>
        </p:txBody>
      </p:sp>
      <p:sp>
        <p:nvSpPr>
          <p:cNvPr id="2" name="TextBox 1">
            <a:extLst>
              <a:ext uri="{FF2B5EF4-FFF2-40B4-BE49-F238E27FC236}">
                <a16:creationId xmlns:a16="http://schemas.microsoft.com/office/drawing/2014/main" id="{8CC59A6C-B77C-5A08-345B-E534CFC6E2F2}"/>
              </a:ext>
            </a:extLst>
          </p:cNvPr>
          <p:cNvSpPr txBox="1"/>
          <p:nvPr/>
        </p:nvSpPr>
        <p:spPr>
          <a:xfrm>
            <a:off x="1531302" y="1602475"/>
            <a:ext cx="471709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These system options are part of the ODSPRINT group.</a:t>
            </a:r>
          </a:p>
          <a:p>
            <a:pPr marL="285750" indent="-285750">
              <a:buFont typeface="Arial" panose="020B0604020202020204" pitchFamily="34" charset="0"/>
              <a:buChar char="•"/>
            </a:pPr>
            <a:r>
              <a:rPr lang="en-US" dirty="0"/>
              <a:t>The default for output is to have the page NUMBER and DATE on the top right.</a:t>
            </a:r>
          </a:p>
          <a:p>
            <a:pPr marL="285750" indent="-285750">
              <a:buFont typeface="Arial" panose="020B0604020202020204" pitchFamily="34" charset="0"/>
              <a:buChar char="•"/>
            </a:pPr>
            <a:r>
              <a:rPr lang="en-US" dirty="0"/>
              <a:t>The default for orientation is portrait.</a:t>
            </a:r>
          </a:p>
          <a:p>
            <a:pPr marL="285750" indent="-285750">
              <a:buFont typeface="Arial" panose="020B0604020202020204" pitchFamily="34" charset="0"/>
              <a:buChar char="•"/>
            </a:pPr>
            <a:r>
              <a:rPr lang="en-US" dirty="0"/>
              <a:t>The default margins vary with the destination and style template being used. </a:t>
            </a:r>
          </a:p>
          <a:p>
            <a:pPr marL="285750" indent="-285750">
              <a:buFont typeface="Arial" panose="020B0604020202020204" pitchFamily="34" charset="0"/>
              <a:buChar char="•"/>
            </a:pPr>
            <a:r>
              <a:rPr lang="en-US" dirty="0"/>
              <a:t>You can override all these defaults. </a:t>
            </a:r>
          </a:p>
          <a:p>
            <a:pPr marL="285750" indent="-285750">
              <a:buFont typeface="Arial" panose="020B0604020202020204" pitchFamily="34" charset="0"/>
              <a:buChar char="•"/>
            </a:pPr>
            <a:r>
              <a:rPr lang="en-US" dirty="0"/>
              <a:t>Many production reports have extremely strict reporting requirements as to margins, dates, and page numbers and it is important to be able to control these items in output. </a:t>
            </a:r>
          </a:p>
        </p:txBody>
      </p:sp>
      <p:grpSp>
        <p:nvGrpSpPr>
          <p:cNvPr id="4" name="Group 3" descr="A screenshot of a computer  AI-generated content may be incorrect.">
            <a:extLst>
              <a:ext uri="{FF2B5EF4-FFF2-40B4-BE49-F238E27FC236}">
                <a16:creationId xmlns:a16="http://schemas.microsoft.com/office/drawing/2014/main" id="{577C4E5B-A8B8-DBAC-F66C-2625DFA7478E}"/>
              </a:ext>
            </a:extLst>
          </p:cNvPr>
          <p:cNvGrpSpPr>
            <a:grpSpLocks/>
          </p:cNvGrpSpPr>
          <p:nvPr/>
        </p:nvGrpSpPr>
        <p:grpSpPr>
          <a:xfrm>
            <a:off x="6553200" y="1600200"/>
            <a:ext cx="4717098" cy="3520349"/>
            <a:chOff x="0" y="0"/>
            <a:chExt cx="4099624" cy="2803979"/>
          </a:xfrm>
        </p:grpSpPr>
        <p:pic>
          <p:nvPicPr>
            <p:cNvPr id="6" name="Image 15" descr="A screenshot of a computer  AI-generated content may be incorrect.">
              <a:extLst>
                <a:ext uri="{FF2B5EF4-FFF2-40B4-BE49-F238E27FC236}">
                  <a16:creationId xmlns:a16="http://schemas.microsoft.com/office/drawing/2014/main" id="{2BD11020-621C-71DA-1309-08507CB1376A}"/>
                </a:ext>
              </a:extLst>
            </p:cNvPr>
            <p:cNvPicPr/>
            <p:nvPr/>
          </p:nvPicPr>
          <p:blipFill>
            <a:blip r:embed="rId3" cstate="print"/>
            <a:stretch>
              <a:fillRect/>
            </a:stretch>
          </p:blipFill>
          <p:spPr>
            <a:xfrm>
              <a:off x="0" y="0"/>
              <a:ext cx="4099624" cy="2803979"/>
            </a:xfrm>
            <a:prstGeom prst="rect">
              <a:avLst/>
            </a:prstGeom>
          </p:spPr>
        </p:pic>
        <p:sp>
          <p:nvSpPr>
            <p:cNvPr id="7" name="Graphic 16">
              <a:extLst>
                <a:ext uri="{FF2B5EF4-FFF2-40B4-BE49-F238E27FC236}">
                  <a16:creationId xmlns:a16="http://schemas.microsoft.com/office/drawing/2014/main" id="{CB71DFCC-EE78-DECF-6F78-BCF7B8D26A64}"/>
                </a:ext>
              </a:extLst>
            </p:cNvPr>
            <p:cNvSpPr/>
            <p:nvPr/>
          </p:nvSpPr>
          <p:spPr>
            <a:xfrm>
              <a:off x="2105340" y="191716"/>
              <a:ext cx="598170" cy="93980"/>
            </a:xfrm>
            <a:custGeom>
              <a:avLst/>
              <a:gdLst/>
              <a:ahLst/>
              <a:cxnLst/>
              <a:rect l="l" t="t" r="r" b="b"/>
              <a:pathLst>
                <a:path w="598170" h="93980">
                  <a:moveTo>
                    <a:pt x="598170" y="0"/>
                  </a:moveTo>
                  <a:lnTo>
                    <a:pt x="0" y="0"/>
                  </a:lnTo>
                  <a:lnTo>
                    <a:pt x="0" y="93979"/>
                  </a:lnTo>
                  <a:lnTo>
                    <a:pt x="598170" y="93979"/>
                  </a:lnTo>
                  <a:lnTo>
                    <a:pt x="598170" y="0"/>
                  </a:lnTo>
                  <a:close/>
                </a:path>
              </a:pathLst>
            </a:custGeom>
            <a:solidFill>
              <a:srgbClr val="4F81BC"/>
            </a:solidFill>
          </p:spPr>
          <p:txBody>
            <a:bodyPr wrap="square" lIns="0" tIns="0" rIns="0" bIns="0" rtlCol="0">
              <a:prstTxWarp prst="textNoShape">
                <a:avLst/>
              </a:prstTxWarp>
              <a:noAutofit/>
            </a:bodyPr>
            <a:lstStyle/>
            <a:p>
              <a:endParaRPr lang="en-US"/>
            </a:p>
          </p:txBody>
        </p:sp>
        <p:sp>
          <p:nvSpPr>
            <p:cNvPr id="8" name="Graphic 17">
              <a:extLst>
                <a:ext uri="{FF2B5EF4-FFF2-40B4-BE49-F238E27FC236}">
                  <a16:creationId xmlns:a16="http://schemas.microsoft.com/office/drawing/2014/main" id="{40B94A33-DF5B-6A29-6202-CF2218F7A93F}"/>
                </a:ext>
              </a:extLst>
            </p:cNvPr>
            <p:cNvSpPr/>
            <p:nvPr/>
          </p:nvSpPr>
          <p:spPr>
            <a:xfrm>
              <a:off x="2105340" y="191716"/>
              <a:ext cx="598170" cy="93980"/>
            </a:xfrm>
            <a:custGeom>
              <a:avLst/>
              <a:gdLst/>
              <a:ahLst/>
              <a:cxnLst/>
              <a:rect l="l" t="t" r="r" b="b"/>
              <a:pathLst>
                <a:path w="598170" h="93980">
                  <a:moveTo>
                    <a:pt x="0" y="93979"/>
                  </a:moveTo>
                  <a:lnTo>
                    <a:pt x="598170" y="93979"/>
                  </a:lnTo>
                  <a:lnTo>
                    <a:pt x="598170" y="0"/>
                  </a:lnTo>
                  <a:lnTo>
                    <a:pt x="0" y="0"/>
                  </a:lnTo>
                  <a:lnTo>
                    <a:pt x="0" y="93979"/>
                  </a:lnTo>
                  <a:close/>
                </a:path>
              </a:pathLst>
            </a:custGeom>
            <a:ln w="25400">
              <a:solidFill>
                <a:srgbClr val="1C334E"/>
              </a:solidFill>
              <a:prstDash val="solid"/>
            </a:ln>
          </p:spPr>
          <p:txBody>
            <a:bodyPr wrap="square" lIns="0" tIns="0" rIns="0" bIns="0" rtlCol="0">
              <a:prstTxWarp prst="textNoShape">
                <a:avLst/>
              </a:prstTxWarp>
              <a:noAutofit/>
            </a:bodyPr>
            <a:lstStyle/>
            <a:p>
              <a:endParaRPr lang="en-US"/>
            </a:p>
          </p:txBody>
        </p:sp>
      </p:grpSp>
      <p:pic>
        <p:nvPicPr>
          <p:cNvPr id="10" name="Picture 9" descr="A baseball field and a city&#10;&#10;AI-generated content may be incorrect.">
            <a:extLst>
              <a:ext uri="{FF2B5EF4-FFF2-40B4-BE49-F238E27FC236}">
                <a16:creationId xmlns:a16="http://schemas.microsoft.com/office/drawing/2014/main" id="{8BF86A0C-16A6-772F-7B33-FC0B9070F4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3386550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5D23492-96BF-18A2-5174-1DDC2C747A2D}"/>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21B2209D-9205-F110-CBB7-C11D83323CAE}"/>
              </a:ext>
            </a:extLst>
          </p:cNvPr>
          <p:cNvSpPr>
            <a:spLocks noGrp="1"/>
          </p:cNvSpPr>
          <p:nvPr>
            <p:ph type="body" idx="1"/>
          </p:nvPr>
        </p:nvSpPr>
        <p:spPr>
          <a:solidFill>
            <a:srgbClr val="7030A0"/>
          </a:solidFill>
        </p:spPr>
        <p:txBody>
          <a:bodyPr/>
          <a:lstStyle/>
          <a:p>
            <a:pPr algn="ctr"/>
            <a:r>
              <a:rPr lang="en-US" dirty="0"/>
              <a:t>PROC OPTSAVE</a:t>
            </a:r>
          </a:p>
        </p:txBody>
      </p:sp>
      <p:sp>
        <p:nvSpPr>
          <p:cNvPr id="9" name="Text Placeholder 8">
            <a:extLst>
              <a:ext uri="{FF2B5EF4-FFF2-40B4-BE49-F238E27FC236}">
                <a16:creationId xmlns:a16="http://schemas.microsoft.com/office/drawing/2014/main" id="{57738446-57AE-FFE6-F812-7290CA21FCDB}"/>
              </a:ext>
            </a:extLst>
          </p:cNvPr>
          <p:cNvSpPr>
            <a:spLocks noGrp="1"/>
          </p:cNvSpPr>
          <p:nvPr>
            <p:ph type="body" sz="half" idx="3"/>
          </p:nvPr>
        </p:nvSpPr>
        <p:spPr>
          <a:solidFill>
            <a:srgbClr val="7030A0"/>
          </a:solidFill>
        </p:spPr>
        <p:txBody>
          <a:bodyPr/>
          <a:lstStyle/>
          <a:p>
            <a:pPr algn="ctr"/>
            <a:r>
              <a:rPr lang="en-US" dirty="0"/>
              <a:t>PROC OPTLOAD</a:t>
            </a:r>
          </a:p>
        </p:txBody>
      </p:sp>
      <p:sp>
        <p:nvSpPr>
          <p:cNvPr id="5" name="Title 4">
            <a:extLst>
              <a:ext uri="{FF2B5EF4-FFF2-40B4-BE49-F238E27FC236}">
                <a16:creationId xmlns:a16="http://schemas.microsoft.com/office/drawing/2014/main" id="{AB0EA428-F938-AED3-DFDF-6FE0B97BE4EF}"/>
              </a:ext>
            </a:extLst>
          </p:cNvPr>
          <p:cNvSpPr>
            <a:spLocks noGrp="1"/>
          </p:cNvSpPr>
          <p:nvPr>
            <p:ph type="title"/>
          </p:nvPr>
        </p:nvSpPr>
        <p:spPr>
          <a:xfrm>
            <a:off x="1828800" y="304800"/>
            <a:ext cx="9779001" cy="1143000"/>
          </a:xfrm>
        </p:spPr>
        <p:txBody>
          <a:bodyPr/>
          <a:lstStyle/>
          <a:p>
            <a:r>
              <a:rPr lang="en-US" dirty="0"/>
              <a:t>OPTSAVE and OPTLOAD Procedures</a:t>
            </a:r>
          </a:p>
        </p:txBody>
      </p:sp>
      <p:pic>
        <p:nvPicPr>
          <p:cNvPr id="11" name="Image 20" descr="A screenshot of a computer  AI-generated content may be incorrect.">
            <a:extLst>
              <a:ext uri="{FF2B5EF4-FFF2-40B4-BE49-F238E27FC236}">
                <a16:creationId xmlns:a16="http://schemas.microsoft.com/office/drawing/2014/main" id="{873D353D-BA3A-7F51-F80D-144717603658}"/>
              </a:ext>
            </a:extLst>
          </p:cNvPr>
          <p:cNvPicPr>
            <a:picLocks/>
          </p:cNvPicPr>
          <p:nvPr/>
        </p:nvPicPr>
        <p:blipFill>
          <a:blip r:embed="rId3" cstate="print"/>
          <a:srcRect l="28478" r="28609"/>
          <a:stretch>
            <a:fillRect/>
          </a:stretch>
        </p:blipFill>
        <p:spPr>
          <a:xfrm>
            <a:off x="1143000" y="3291246"/>
            <a:ext cx="3956578" cy="2106167"/>
          </a:xfrm>
          <a:prstGeom prst="rect">
            <a:avLst/>
          </a:prstGeom>
        </p:spPr>
      </p:pic>
      <p:sp>
        <p:nvSpPr>
          <p:cNvPr id="14" name="Rectangle 13">
            <a:extLst>
              <a:ext uri="{FF2B5EF4-FFF2-40B4-BE49-F238E27FC236}">
                <a16:creationId xmlns:a16="http://schemas.microsoft.com/office/drawing/2014/main" id="{05B31E04-93C2-70C6-5A2F-D562F7453BE5}"/>
              </a:ext>
            </a:extLst>
          </p:cNvPr>
          <p:cNvSpPr/>
          <p:nvPr/>
        </p:nvSpPr>
        <p:spPr>
          <a:xfrm>
            <a:off x="6193370" y="1571625"/>
            <a:ext cx="5236629" cy="143891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60440" rtl="0"/>
            <a:r>
              <a:rPr lang="en-US" b="1" i="0" u="none" strike="noStrike" kern="1200" baseline="0" dirty="0">
                <a:solidFill>
                  <a:srgbClr val="000000"/>
                </a:solidFill>
                <a:latin typeface="Courier New" panose="02070309020205020404" pitchFamily="49" charset="0"/>
              </a:rPr>
              <a:t>proc </a:t>
            </a:r>
            <a:r>
              <a:rPr lang="en-US" b="1" i="0" u="none" strike="noStrike" kern="1200" baseline="0" dirty="0" err="1">
                <a:solidFill>
                  <a:srgbClr val="000000"/>
                </a:solidFill>
                <a:latin typeface="Courier New" panose="02070309020205020404" pitchFamily="49" charset="0"/>
              </a:rPr>
              <a:t>optload</a:t>
            </a:r>
            <a:r>
              <a:rPr lang="en-US" b="1" i="0" u="none" strike="noStrike" kern="1200" baseline="0" dirty="0">
                <a:solidFill>
                  <a:srgbClr val="000000"/>
                </a:solidFill>
                <a:latin typeface="Courier New" panose="02070309020205020404" pitchFamily="49" charset="0"/>
              </a:rPr>
              <a:t> data=</a:t>
            </a:r>
            <a:r>
              <a:rPr lang="en-US" b="1" i="0" u="none" strike="noStrike" kern="1200" baseline="0" dirty="0" err="1">
                <a:solidFill>
                  <a:srgbClr val="000000"/>
                </a:solidFill>
                <a:latin typeface="Courier New" panose="02070309020205020404" pitchFamily="49" charset="0"/>
              </a:rPr>
              <a:t>dd.options</a:t>
            </a:r>
            <a:r>
              <a:rPr lang="en-US" b="1" i="0" u="none" strike="noStrike" kern="1200" baseline="0" dirty="0">
                <a:solidFill>
                  <a:srgbClr val="000000"/>
                </a:solidFill>
                <a:latin typeface="Courier New" panose="02070309020205020404" pitchFamily="49" charset="0"/>
              </a:rPr>
              <a:t>; run;</a:t>
            </a:r>
            <a:endParaRPr lang="en-US" b="0" i="0" u="none" strike="noStrike" kern="1200" baseline="0" dirty="0">
              <a:solidFill>
                <a:srgbClr val="000000"/>
              </a:solidFill>
              <a:latin typeface="Arial" panose="020B0604020202020204" pitchFamily="34" charset="0"/>
            </a:endParaRPr>
          </a:p>
          <a:p>
            <a:pPr rtl="0"/>
            <a:r>
              <a:rPr lang="en-US" b="1" i="0" u="none" strike="noStrike" kern="1200" baseline="0" dirty="0">
                <a:solidFill>
                  <a:srgbClr val="000000"/>
                </a:solidFill>
                <a:latin typeface="Courier New" panose="02070309020205020404" pitchFamily="49" charset="0"/>
              </a:rPr>
              <a:t> </a:t>
            </a:r>
            <a:endParaRPr lang="en-US" b="0" i="0" u="none" strike="noStrike" kern="1200" baseline="0" dirty="0">
              <a:solidFill>
                <a:srgbClr val="000000"/>
              </a:solidFill>
              <a:latin typeface="Arial" panose="020B0604020202020204" pitchFamily="34" charset="0"/>
            </a:endParaRPr>
          </a:p>
          <a:p>
            <a:pPr rtl="0"/>
            <a:r>
              <a:rPr lang="en-US" b="1" i="0" u="none" strike="noStrike" kern="1200" baseline="0" dirty="0">
                <a:solidFill>
                  <a:srgbClr val="000000"/>
                </a:solidFill>
                <a:latin typeface="Courier New" panose="02070309020205020404" pitchFamily="49" charset="0"/>
              </a:rPr>
              <a:t>options </a:t>
            </a:r>
            <a:r>
              <a:rPr lang="en-US" b="1" i="0" u="none" strike="noStrike" kern="1200" baseline="0" dirty="0" err="1">
                <a:solidFill>
                  <a:srgbClr val="000000"/>
                </a:solidFill>
                <a:latin typeface="Courier New" panose="02070309020205020404" pitchFamily="49" charset="0"/>
              </a:rPr>
              <a:t>dlcreatedir</a:t>
            </a:r>
            <a:r>
              <a:rPr lang="en-US" b="1" i="0" u="none" strike="noStrike" kern="1200" baseline="0" dirty="0">
                <a:solidFill>
                  <a:srgbClr val="000000"/>
                </a:solidFill>
                <a:latin typeface="Courier New" panose="02070309020205020404" pitchFamily="49" charset="0"/>
              </a:rPr>
              <a:t>;</a:t>
            </a:r>
            <a:endParaRPr lang="en-US" b="0" i="0" u="none" strike="noStrike" kern="1200" baseline="0" dirty="0">
              <a:solidFill>
                <a:srgbClr val="000000"/>
              </a:solidFill>
              <a:latin typeface="Arial" panose="020B0604020202020204" pitchFamily="34" charset="0"/>
            </a:endParaRPr>
          </a:p>
          <a:p>
            <a:pPr marR="75620" rtl="0"/>
            <a:r>
              <a:rPr lang="en-US" b="1" i="0" u="none" strike="noStrike" kern="1200" baseline="0" dirty="0">
                <a:solidFill>
                  <a:srgbClr val="000000"/>
                </a:solidFill>
                <a:latin typeface="Courier New" panose="02070309020205020404" pitchFamily="49" charset="0"/>
              </a:rPr>
              <a:t>proc options; run;</a:t>
            </a:r>
            <a:endParaRPr lang="en-US" b="0" i="0" u="none" strike="noStrike" kern="1200" baseline="0" dirty="0">
              <a:solidFill>
                <a:srgbClr val="000000"/>
              </a:solidFill>
              <a:latin typeface="Arial" panose="020B0604020202020204" pitchFamily="34" charset="0"/>
            </a:endParaRPr>
          </a:p>
          <a:p>
            <a:pPr algn="ctr"/>
            <a:endParaRPr lang="en-US" dirty="0"/>
          </a:p>
        </p:txBody>
      </p:sp>
      <p:pic>
        <p:nvPicPr>
          <p:cNvPr id="15" name="Image 22" descr="A screenshot of a computer  AI-generated content may be incorrect.">
            <a:extLst>
              <a:ext uri="{FF2B5EF4-FFF2-40B4-BE49-F238E27FC236}">
                <a16:creationId xmlns:a16="http://schemas.microsoft.com/office/drawing/2014/main" id="{20161B81-20E3-15FD-4369-065C33F0BFF7}"/>
              </a:ext>
            </a:extLst>
          </p:cNvPr>
          <p:cNvPicPr>
            <a:picLocks/>
          </p:cNvPicPr>
          <p:nvPr/>
        </p:nvPicPr>
        <p:blipFill>
          <a:blip r:embed="rId4" cstate="print"/>
          <a:srcRect r="39456"/>
          <a:stretch>
            <a:fillRect/>
          </a:stretch>
        </p:blipFill>
        <p:spPr>
          <a:xfrm>
            <a:off x="6193370" y="3429000"/>
            <a:ext cx="5236630" cy="627380"/>
          </a:xfrm>
          <a:prstGeom prst="rect">
            <a:avLst/>
          </a:prstGeom>
        </p:spPr>
      </p:pic>
      <p:sp>
        <p:nvSpPr>
          <p:cNvPr id="16" name="Rectangle 15">
            <a:extLst>
              <a:ext uri="{FF2B5EF4-FFF2-40B4-BE49-F238E27FC236}">
                <a16:creationId xmlns:a16="http://schemas.microsoft.com/office/drawing/2014/main" id="{6DA891D5-9273-96F9-DD35-4717C7008B17}"/>
              </a:ext>
            </a:extLst>
          </p:cNvPr>
          <p:cNvSpPr/>
          <p:nvPr/>
        </p:nvSpPr>
        <p:spPr>
          <a:xfrm>
            <a:off x="609599" y="1571625"/>
            <a:ext cx="5175669" cy="29082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60440" rtl="0"/>
            <a:r>
              <a:rPr lang="en-US" b="1" i="0" u="none" strike="noStrike" kern="1200" baseline="0" dirty="0">
                <a:solidFill>
                  <a:srgbClr val="000000"/>
                </a:solidFill>
                <a:latin typeface="Courier New" panose="02070309020205020404" pitchFamily="49" charset="0"/>
              </a:rPr>
              <a:t>proc </a:t>
            </a:r>
            <a:r>
              <a:rPr lang="en-US" b="1" i="0" u="none" strike="noStrike" kern="1200" baseline="0" dirty="0" err="1">
                <a:solidFill>
                  <a:srgbClr val="000000"/>
                </a:solidFill>
                <a:latin typeface="Courier New" panose="02070309020205020404" pitchFamily="49" charset="0"/>
              </a:rPr>
              <a:t>optsave</a:t>
            </a:r>
            <a:r>
              <a:rPr lang="en-US" b="1" i="0" u="none" strike="noStrike" kern="1200" baseline="0" dirty="0">
                <a:solidFill>
                  <a:srgbClr val="000000"/>
                </a:solidFill>
                <a:latin typeface="Courier New" panose="02070309020205020404" pitchFamily="49" charset="0"/>
              </a:rPr>
              <a:t> out=</a:t>
            </a:r>
            <a:r>
              <a:rPr lang="en-US" b="1" i="0" u="none" strike="noStrike" kern="1200" baseline="0" dirty="0" err="1">
                <a:solidFill>
                  <a:srgbClr val="000000"/>
                </a:solidFill>
                <a:latin typeface="Courier New" panose="02070309020205020404" pitchFamily="49" charset="0"/>
              </a:rPr>
              <a:t>dd.options</a:t>
            </a:r>
            <a:r>
              <a:rPr lang="en-US" b="1" i="0" u="none" strike="noStrike" kern="1200" baseline="0" dirty="0">
                <a:solidFill>
                  <a:srgbClr val="000000"/>
                </a:solidFill>
                <a:latin typeface="Courier New" panose="02070309020205020404" pitchFamily="49" charset="0"/>
              </a:rPr>
              <a:t>; run;</a:t>
            </a:r>
            <a:endParaRPr lang="en-US" dirty="0"/>
          </a:p>
        </p:txBody>
      </p:sp>
      <p:pic>
        <p:nvPicPr>
          <p:cNvPr id="17" name="Image 19" descr="A screenshot of a computer  AI-generated content may be incorrect.">
            <a:extLst>
              <a:ext uri="{FF2B5EF4-FFF2-40B4-BE49-F238E27FC236}">
                <a16:creationId xmlns:a16="http://schemas.microsoft.com/office/drawing/2014/main" id="{CF699CC4-2202-6F16-1D6D-07754B2510FB}"/>
              </a:ext>
            </a:extLst>
          </p:cNvPr>
          <p:cNvPicPr>
            <a:picLocks/>
          </p:cNvPicPr>
          <p:nvPr/>
        </p:nvPicPr>
        <p:blipFill>
          <a:blip r:embed="rId5" cstate="print"/>
          <a:srcRect t="1" r="38303" b="3069"/>
          <a:stretch>
            <a:fillRect/>
          </a:stretch>
        </p:blipFill>
        <p:spPr>
          <a:xfrm>
            <a:off x="762001" y="2051970"/>
            <a:ext cx="4800601" cy="1066800"/>
          </a:xfrm>
          <a:prstGeom prst="rect">
            <a:avLst/>
          </a:prstGeom>
        </p:spPr>
      </p:pic>
      <p:pic>
        <p:nvPicPr>
          <p:cNvPr id="4" name="Picture 3" descr="A baseball field and a city&#10;&#10;AI-generated content may be incorrect.">
            <a:extLst>
              <a:ext uri="{FF2B5EF4-FFF2-40B4-BE49-F238E27FC236}">
                <a16:creationId xmlns:a16="http://schemas.microsoft.com/office/drawing/2014/main" id="{0FEBD2EE-A344-A75F-C2DC-0ABC071B83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83" y="85662"/>
            <a:ext cx="1110489" cy="1776783"/>
          </a:xfrm>
          <a:prstGeom prst="rect">
            <a:avLst/>
          </a:prstGeom>
        </p:spPr>
      </p:pic>
    </p:spTree>
    <p:extLst>
      <p:ext uri="{BB962C8B-B14F-4D97-AF65-F5344CB8AC3E}">
        <p14:creationId xmlns:p14="http://schemas.microsoft.com/office/powerpoint/2010/main" val="1643732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DAB4A64-F57C-6565-4A70-3E274E1B1A7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3EF775-083F-E376-5975-CA7CC0491506}"/>
              </a:ext>
            </a:extLst>
          </p:cNvPr>
          <p:cNvSpPr>
            <a:spLocks noGrp="1"/>
          </p:cNvSpPr>
          <p:nvPr>
            <p:ph type="title"/>
          </p:nvPr>
        </p:nvSpPr>
        <p:spPr>
          <a:xfrm>
            <a:off x="1752600" y="304800"/>
            <a:ext cx="9855201" cy="1143000"/>
          </a:xfrm>
        </p:spPr>
        <p:txBody>
          <a:bodyPr/>
          <a:lstStyle/>
          <a:p>
            <a:r>
              <a:rPr lang="en-US" dirty="0"/>
              <a:t>Conclusion</a:t>
            </a:r>
          </a:p>
        </p:txBody>
      </p:sp>
      <p:sp>
        <p:nvSpPr>
          <p:cNvPr id="2" name="TextBox 1">
            <a:extLst>
              <a:ext uri="{FF2B5EF4-FFF2-40B4-BE49-F238E27FC236}">
                <a16:creationId xmlns:a16="http://schemas.microsoft.com/office/drawing/2014/main" id="{B616B4D5-DE44-21AE-0C4C-CE9CD9FCB00B}"/>
              </a:ext>
            </a:extLst>
          </p:cNvPr>
          <p:cNvSpPr txBox="1"/>
          <p:nvPr/>
        </p:nvSpPr>
        <p:spPr>
          <a:xfrm>
            <a:off x="1752600" y="1676400"/>
            <a:ext cx="9855201" cy="4247317"/>
          </a:xfrm>
          <a:prstGeom prst="rect">
            <a:avLst/>
          </a:prstGeom>
          <a:noFill/>
        </p:spPr>
        <p:txBody>
          <a:bodyPr wrap="square" rtlCol="0">
            <a:spAutoFit/>
          </a:bodyPr>
          <a:lstStyle/>
          <a:p>
            <a:r>
              <a:rPr lang="en-US" sz="2800" dirty="0"/>
              <a:t>SAS provides a vast number of useful system options, as well as tools to exploit these resources. From descriptive tools to examples to tools to manage the saving and loading of system option settings on the fly, SAS system options are an integral part of the SAS programmer’s toolbox.</a:t>
            </a:r>
          </a:p>
          <a:p>
            <a:endParaRPr lang="en-US" sz="2800" dirty="0"/>
          </a:p>
          <a:p>
            <a:r>
              <a:rPr lang="en-US" sz="2800" dirty="0"/>
              <a:t>Please consult the paper’s reference section for some excellent papers on SAS options.</a:t>
            </a:r>
          </a:p>
          <a:p>
            <a:endParaRPr lang="en-US" dirty="0"/>
          </a:p>
        </p:txBody>
      </p:sp>
      <p:pic>
        <p:nvPicPr>
          <p:cNvPr id="6" name="Picture 5" descr="A baseball field and a city&#10;&#10;AI-generated content may be incorrect.">
            <a:extLst>
              <a:ext uri="{FF2B5EF4-FFF2-40B4-BE49-F238E27FC236}">
                <a16:creationId xmlns:a16="http://schemas.microsoft.com/office/drawing/2014/main" id="{4AF050FA-0595-150C-9A8A-BF4F382C6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2340018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CAF65D2-DC1C-ABBF-5D07-4304D58997B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D91001C-EAA9-1F0A-8A63-A1EEBD94347C}"/>
              </a:ext>
            </a:extLst>
          </p:cNvPr>
          <p:cNvSpPr>
            <a:spLocks noGrp="1"/>
          </p:cNvSpPr>
          <p:nvPr>
            <p:ph type="title"/>
          </p:nvPr>
        </p:nvSpPr>
        <p:spPr>
          <a:xfrm>
            <a:off x="1828800" y="304800"/>
            <a:ext cx="9779001" cy="1143000"/>
          </a:xfrm>
        </p:spPr>
        <p:txBody>
          <a:bodyPr/>
          <a:lstStyle/>
          <a:p>
            <a:r>
              <a:rPr lang="en-US" dirty="0"/>
              <a:t>Acknowledgements</a:t>
            </a:r>
          </a:p>
        </p:txBody>
      </p:sp>
      <p:sp>
        <p:nvSpPr>
          <p:cNvPr id="2" name="TextBox 1">
            <a:extLst>
              <a:ext uri="{FF2B5EF4-FFF2-40B4-BE49-F238E27FC236}">
                <a16:creationId xmlns:a16="http://schemas.microsoft.com/office/drawing/2014/main" id="{1CB9FDF2-35C4-E03F-5935-3AE2A33A2B95}"/>
              </a:ext>
            </a:extLst>
          </p:cNvPr>
          <p:cNvSpPr txBox="1"/>
          <p:nvPr/>
        </p:nvSpPr>
        <p:spPr>
          <a:xfrm>
            <a:off x="1447800" y="1676400"/>
            <a:ext cx="10160001" cy="4678204"/>
          </a:xfrm>
          <a:prstGeom prst="rect">
            <a:avLst/>
          </a:prstGeom>
          <a:noFill/>
        </p:spPr>
        <p:txBody>
          <a:bodyPr wrap="square" rtlCol="0">
            <a:spAutoFit/>
          </a:bodyPr>
          <a:lstStyle/>
          <a:p>
            <a:r>
              <a:rPr lang="en-US" sz="2800" i="1" dirty="0"/>
              <a:t>To three of my muses:</a:t>
            </a:r>
          </a:p>
          <a:p>
            <a:r>
              <a:rPr lang="en-US" sz="2800" b="1" dirty="0"/>
              <a:t>John King</a:t>
            </a:r>
            <a:r>
              <a:rPr lang="en-US" sz="2800" dirty="0"/>
              <a:t> (aka Data _Null_), who reminded me years ago of the nesting data set option to debug data set loops;</a:t>
            </a:r>
          </a:p>
          <a:p>
            <a:r>
              <a:rPr lang="en-US" sz="2800" b="1" dirty="0"/>
              <a:t>Bart Jablonski </a:t>
            </a:r>
            <a:r>
              <a:rPr lang="en-US" sz="2800" dirty="0"/>
              <a:t>(aka </a:t>
            </a:r>
            <a:r>
              <a:rPr lang="en-US" sz="2800" dirty="0" err="1"/>
              <a:t>Yabwon</a:t>
            </a:r>
            <a:r>
              <a:rPr lang="en-US" sz="2800" dirty="0"/>
              <a:t>), who got me onto the MPRINTNEST and MLOGICNEST options for debugging macro loops;</a:t>
            </a:r>
          </a:p>
          <a:p>
            <a:r>
              <a:rPr lang="en-US" sz="2800" b="1" dirty="0"/>
              <a:t>Troy Martin Hughes</a:t>
            </a:r>
            <a:r>
              <a:rPr lang="en-US" sz="2800" dirty="0"/>
              <a:t>, who introduced me to DLCREATEDIR and more;</a:t>
            </a:r>
          </a:p>
          <a:p>
            <a:r>
              <a:rPr lang="en-US" sz="2800" i="1" dirty="0"/>
              <a:t>Heartfelt thanks for the information and ongoing dialogue about the religion of SAS.</a:t>
            </a:r>
          </a:p>
          <a:p>
            <a:endParaRPr lang="en-US" dirty="0"/>
          </a:p>
        </p:txBody>
      </p:sp>
      <p:pic>
        <p:nvPicPr>
          <p:cNvPr id="6" name="Picture 5" descr="A baseball field and a city&#10;&#10;AI-generated content may be incorrect.">
            <a:extLst>
              <a:ext uri="{FF2B5EF4-FFF2-40B4-BE49-F238E27FC236}">
                <a16:creationId xmlns:a16="http://schemas.microsoft.com/office/drawing/2014/main" id="{BFA7828B-65FD-0282-7A47-8C614FE0E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
            <a:ext cx="1110489" cy="1776783"/>
          </a:xfrm>
          <a:prstGeom prst="rect">
            <a:avLst/>
          </a:prstGeom>
        </p:spPr>
      </p:pic>
    </p:spTree>
    <p:extLst>
      <p:ext uri="{BB962C8B-B14F-4D97-AF65-F5344CB8AC3E}">
        <p14:creationId xmlns:p14="http://schemas.microsoft.com/office/powerpoint/2010/main" val="994156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Content Placeholder 2"/>
          <p:cNvSpPr txBox="1">
            <a:spLocks/>
          </p:cNvSpPr>
          <p:nvPr/>
        </p:nvSpPr>
        <p:spPr bwMode="auto">
          <a:xfrm>
            <a:off x="3048000" y="1676400"/>
            <a:ext cx="8631574"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MS PGothic" panose="020B0600070205080204" pitchFamily="34" charset="-128"/>
              </a:defRPr>
            </a:lvl1pPr>
            <a:lvl2pPr marL="742950" indent="-28575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MS PGothic" panose="020B0600070205080204" pitchFamily="34" charset="-128"/>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MS PGothic" panose="020B0600070205080204" pitchFamily="34" charset="-128"/>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MS PGothic" panose="020B0600070205080204" pitchFamily="34" charset="-128"/>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MS PGothic" panose="020B0600070205080204" pitchFamily="34" charset="-128"/>
              </a:defRPr>
            </a:lvl5pPr>
            <a:lvl6pPr marL="2514600" indent="-228600" fontAlgn="base">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MS PGothic" panose="020B0600070205080204" pitchFamily="34" charset="-128"/>
              </a:defRPr>
            </a:lvl6pPr>
            <a:lvl7pPr marL="2971800" indent="-228600" fontAlgn="base">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MS PGothic" panose="020B0600070205080204" pitchFamily="34" charset="-128"/>
              </a:defRPr>
            </a:lvl7pPr>
            <a:lvl8pPr marL="3429000" indent="-228600" fontAlgn="base">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MS PGothic" panose="020B0600070205080204" pitchFamily="34" charset="-128"/>
              </a:defRPr>
            </a:lvl8pPr>
            <a:lvl9pPr marL="3886200" indent="-228600" fontAlgn="base">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MS PGothic" panose="020B0600070205080204" pitchFamily="34" charset="-128"/>
              </a:defRPr>
            </a:lvl9pPr>
          </a:lstStyle>
          <a:p>
            <a:pPr eaLnBrk="1" hangingPunct="1">
              <a:spcBef>
                <a:spcPct val="0"/>
              </a:spcBef>
              <a:buFont typeface="Arial" panose="020B0604020202020204" pitchFamily="34" charset="0"/>
              <a:buNone/>
            </a:pPr>
            <a:r>
              <a:rPr lang="en-US" altLang="en-US" sz="3600" dirty="0">
                <a:solidFill>
                  <a:srgbClr val="7030A0"/>
                </a:solidFill>
                <a:latin typeface="Arial" panose="020B0604020202020204" pitchFamily="34" charset="0"/>
              </a:rPr>
              <a:t>Name:  Louise S. Hadden</a:t>
            </a:r>
          </a:p>
          <a:p>
            <a:pPr eaLnBrk="1" hangingPunct="1">
              <a:spcBef>
                <a:spcPct val="0"/>
              </a:spcBef>
              <a:buFont typeface="Arial" panose="020B0604020202020204" pitchFamily="34" charset="0"/>
              <a:buNone/>
            </a:pPr>
            <a:r>
              <a:rPr lang="en-US" altLang="en-US" sz="3600" dirty="0">
                <a:solidFill>
                  <a:srgbClr val="7030A0"/>
                </a:solidFill>
                <a:latin typeface="Arial" panose="020B0604020202020204" pitchFamily="34" charset="0"/>
              </a:rPr>
              <a:t>Phone: 617-513-2646</a:t>
            </a:r>
          </a:p>
          <a:p>
            <a:pPr eaLnBrk="1" hangingPunct="1">
              <a:spcBef>
                <a:spcPct val="0"/>
              </a:spcBef>
              <a:buFont typeface="Arial" panose="020B0604020202020204" pitchFamily="34" charset="0"/>
              <a:buNone/>
            </a:pPr>
            <a:r>
              <a:rPr lang="en-US" altLang="en-US" sz="3600" dirty="0">
                <a:solidFill>
                  <a:srgbClr val="7030A0"/>
                </a:solidFill>
                <a:latin typeface="Arial" panose="020B0604020202020204" pitchFamily="34" charset="0"/>
              </a:rPr>
              <a:t>E-mail: </a:t>
            </a:r>
            <a:r>
              <a:rPr lang="en-US" altLang="en-US" sz="3600" dirty="0">
                <a:solidFill>
                  <a:srgbClr val="7030A0"/>
                </a:solidFill>
                <a:latin typeface="Arial" panose="020B0604020202020204" pitchFamily="34" charset="0"/>
                <a:hlinkClick r:id="rId2">
                  <a:extLst>
                    <a:ext uri="{A12FA001-AC4F-418D-AE19-62706E023703}">
                      <ahyp:hlinkClr xmlns:ahyp="http://schemas.microsoft.com/office/drawing/2018/hyperlinkcolor" val="tx"/>
                    </a:ext>
                  </a:extLst>
                </a:hlinkClick>
              </a:rPr>
              <a:t>louisesquibbhadden@gmail.com</a:t>
            </a:r>
            <a:endParaRPr lang="en-US" altLang="en-US" sz="3600" dirty="0">
              <a:solidFill>
                <a:srgbClr val="7030A0"/>
              </a:solidFill>
              <a:latin typeface="Arial" panose="020B0604020202020204" pitchFamily="34" charset="0"/>
            </a:endParaRPr>
          </a:p>
          <a:p>
            <a:pPr eaLnBrk="1" hangingPunct="1">
              <a:spcBef>
                <a:spcPct val="0"/>
              </a:spcBef>
              <a:buFont typeface="Arial" panose="020B0604020202020204" pitchFamily="34" charset="0"/>
              <a:buNone/>
            </a:pPr>
            <a:r>
              <a:rPr lang="en-US" altLang="en-US" sz="3600" dirty="0" err="1">
                <a:solidFill>
                  <a:srgbClr val="7030A0"/>
                </a:solidFill>
                <a:latin typeface="Arial" panose="020B0604020202020204" pitchFamily="34" charset="0"/>
              </a:rPr>
              <a:t>Github</a:t>
            </a:r>
            <a:r>
              <a:rPr lang="en-US" altLang="en-US" sz="3600" dirty="0">
                <a:solidFill>
                  <a:srgbClr val="7030A0"/>
                </a:solidFill>
                <a:latin typeface="Arial" panose="020B0604020202020204" pitchFamily="34" charset="0"/>
              </a:rPr>
              <a:t>: </a:t>
            </a:r>
            <a:r>
              <a:rPr lang="en-US" altLang="en-US" sz="3600" dirty="0" err="1">
                <a:solidFill>
                  <a:srgbClr val="7030A0"/>
                </a:solidFill>
                <a:latin typeface="Arial" panose="020B0604020202020204" pitchFamily="34" charset="0"/>
              </a:rPr>
              <a:t>TheGirlwiththeSASTattoo</a:t>
            </a:r>
            <a:endParaRPr lang="en-US" altLang="en-US" sz="3600" dirty="0">
              <a:solidFill>
                <a:srgbClr val="7030A0"/>
              </a:solidFill>
              <a:latin typeface="Arial" panose="020B0604020202020204" pitchFamily="34" charset="0"/>
            </a:endParaRPr>
          </a:p>
        </p:txBody>
      </p:sp>
      <p:sp>
        <p:nvSpPr>
          <p:cNvPr id="4" name="Title 2">
            <a:extLst>
              <a:ext uri="{FF2B5EF4-FFF2-40B4-BE49-F238E27FC236}">
                <a16:creationId xmlns:a16="http://schemas.microsoft.com/office/drawing/2014/main" id="{AD7C3C34-53D7-D5E4-EE4A-9B07A339B2CA}"/>
              </a:ext>
            </a:extLst>
          </p:cNvPr>
          <p:cNvSpPr txBox="1">
            <a:spLocks/>
          </p:cNvSpPr>
          <p:nvPr/>
        </p:nvSpPr>
        <p:spPr>
          <a:xfrm>
            <a:off x="3048000" y="609600"/>
            <a:ext cx="8636001" cy="685800"/>
          </a:xfrm>
          <a:prstGeom prst="rect">
            <a:avLst/>
          </a:prstGeom>
        </p:spPr>
        <p:txBody>
          <a:bodyPr/>
          <a:lst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mj-cs"/>
              </a:defRPr>
            </a:lvl1pPr>
            <a:lvl2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2pPr>
            <a:lvl3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3pPr>
            <a:lvl4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4pPr>
            <a:lvl5pPr algn="l" rtl="0" eaLnBrk="1" fontAlgn="base" hangingPunct="1">
              <a:spcBef>
                <a:spcPct val="0"/>
              </a:spcBef>
              <a:spcAft>
                <a:spcPct val="0"/>
              </a:spcAft>
              <a:defRPr sz="4100" b="1">
                <a:solidFill>
                  <a:schemeClr val="tx2"/>
                </a:solidFill>
                <a:latin typeface="Lucida Sans Unicode" charset="0"/>
                <a:ea typeface="MS PGothic" panose="020B0600070205080204" pitchFamily="34" charset="-128"/>
              </a:defRPr>
            </a:lvl5pPr>
            <a:lvl6pPr marL="457200" algn="l" rtl="0" eaLnBrk="1" fontAlgn="base" hangingPunct="1">
              <a:spcBef>
                <a:spcPct val="0"/>
              </a:spcBef>
              <a:spcAft>
                <a:spcPct val="0"/>
              </a:spcAft>
              <a:defRPr sz="4100" b="1">
                <a:solidFill>
                  <a:schemeClr val="tx2"/>
                </a:solidFill>
                <a:latin typeface="Lucida Sans Unicode" charset="0"/>
                <a:ea typeface="ＭＳ Ｐゴシック" charset="0"/>
              </a:defRPr>
            </a:lvl6pPr>
            <a:lvl7pPr marL="914400" algn="l" rtl="0" eaLnBrk="1" fontAlgn="base" hangingPunct="1">
              <a:spcBef>
                <a:spcPct val="0"/>
              </a:spcBef>
              <a:spcAft>
                <a:spcPct val="0"/>
              </a:spcAft>
              <a:defRPr sz="4100" b="1">
                <a:solidFill>
                  <a:schemeClr val="tx2"/>
                </a:solidFill>
                <a:latin typeface="Lucida Sans Unicode" charset="0"/>
                <a:ea typeface="ＭＳ Ｐゴシック" charset="0"/>
              </a:defRPr>
            </a:lvl7pPr>
            <a:lvl8pPr marL="1371600" algn="l" rtl="0" eaLnBrk="1" fontAlgn="base" hangingPunct="1">
              <a:spcBef>
                <a:spcPct val="0"/>
              </a:spcBef>
              <a:spcAft>
                <a:spcPct val="0"/>
              </a:spcAft>
              <a:defRPr sz="4100" b="1">
                <a:solidFill>
                  <a:schemeClr val="tx2"/>
                </a:solidFill>
                <a:latin typeface="Lucida Sans Unicode" charset="0"/>
                <a:ea typeface="ＭＳ Ｐゴシック" charset="0"/>
              </a:defRPr>
            </a:lvl8pPr>
            <a:lvl9pPr marL="1828800" algn="l" rtl="0" eaLnBrk="1" fontAlgn="base" hangingPunct="1">
              <a:spcBef>
                <a:spcPct val="0"/>
              </a:spcBef>
              <a:spcAft>
                <a:spcPct val="0"/>
              </a:spcAft>
              <a:defRPr sz="4100" b="1">
                <a:solidFill>
                  <a:schemeClr val="tx2"/>
                </a:solidFill>
                <a:latin typeface="Lucida Sans Unicode" charset="0"/>
                <a:ea typeface="ＭＳ Ｐゴシック" charset="0"/>
              </a:defRPr>
            </a:lvl9pPr>
            <a:extLst/>
          </a:lstStyle>
          <a:p>
            <a:r>
              <a:rPr lang="en-US" dirty="0"/>
              <a:t>Contact me!</a:t>
            </a:r>
          </a:p>
        </p:txBody>
      </p:sp>
      <p:pic>
        <p:nvPicPr>
          <p:cNvPr id="5" name="Picture 4" descr="A baseball field and a city&#10;&#10;AI-generated content may be incorrect.">
            <a:extLst>
              <a:ext uri="{FF2B5EF4-FFF2-40B4-BE49-F238E27FC236}">
                <a16:creationId xmlns:a16="http://schemas.microsoft.com/office/drawing/2014/main" id="{0BD756C3-2043-CA1A-E0BA-7E52E16D8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88" y="611777"/>
            <a:ext cx="2239055" cy="3582489"/>
          </a:xfrm>
          <a:prstGeom prst="rect">
            <a:avLst/>
          </a:prstGeom>
        </p:spPr>
      </p:pic>
      <p:pic>
        <p:nvPicPr>
          <p:cNvPr id="3" name="Picture 2" descr="A qr code with a dinosaur&#10;&#10;AI-generated content may be incorrect.">
            <a:extLst>
              <a:ext uri="{FF2B5EF4-FFF2-40B4-BE49-F238E27FC236}">
                <a16:creationId xmlns:a16="http://schemas.microsoft.com/office/drawing/2014/main" id="{3EA5AD35-4097-4292-D137-9D3807CEC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4220565"/>
            <a:ext cx="2143125" cy="2143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920F069-3344-9BBE-57E0-AA49D22ED9A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0A94D14-7101-E526-0461-9C59488049B3}"/>
              </a:ext>
            </a:extLst>
          </p:cNvPr>
          <p:cNvSpPr>
            <a:spLocks noGrp="1"/>
          </p:cNvSpPr>
          <p:nvPr>
            <p:ph type="title"/>
          </p:nvPr>
        </p:nvSpPr>
        <p:spPr>
          <a:xfrm>
            <a:off x="1828800" y="304800"/>
            <a:ext cx="9779001" cy="1219200"/>
          </a:xfrm>
        </p:spPr>
        <p:txBody>
          <a:bodyPr/>
          <a:lstStyle/>
          <a:p>
            <a:r>
              <a:rPr lang="en-US" dirty="0"/>
              <a:t>Introduction</a:t>
            </a:r>
          </a:p>
        </p:txBody>
      </p:sp>
      <p:sp>
        <p:nvSpPr>
          <p:cNvPr id="2" name="TextBox 1">
            <a:extLst>
              <a:ext uri="{FF2B5EF4-FFF2-40B4-BE49-F238E27FC236}">
                <a16:creationId xmlns:a16="http://schemas.microsoft.com/office/drawing/2014/main" id="{CEE11B72-BFF9-55F9-2E9A-301769626301}"/>
              </a:ext>
            </a:extLst>
          </p:cNvPr>
          <p:cNvSpPr txBox="1"/>
          <p:nvPr/>
        </p:nvSpPr>
        <p:spPr>
          <a:xfrm>
            <a:off x="1563116" y="1534563"/>
            <a:ext cx="10083801" cy="4985980"/>
          </a:xfrm>
          <a:prstGeom prst="rect">
            <a:avLst/>
          </a:prstGeom>
          <a:noFill/>
        </p:spPr>
        <p:txBody>
          <a:bodyPr wrap="square" rtlCol="0">
            <a:spAutoFit/>
          </a:bodyPr>
          <a:lstStyle/>
          <a:p>
            <a:pPr marL="285750" indent="-285750">
              <a:buFont typeface="Arial" panose="020B0604020202020204" pitchFamily="34" charset="0"/>
              <a:buChar char="•"/>
            </a:pPr>
            <a:r>
              <a:rPr lang="en-US" sz="2000" dirty="0"/>
              <a:t>SAS® provides myriad opportunities for customizing programs and processes, including a wide variety of system options that can control and enhance SAS code from start to finish.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paper and presentation demonstrates methods of obtaining information on SAS system options and moves on to fully explicate ten SAS system option hacks. </a:t>
            </a:r>
          </a:p>
          <a:p>
            <a:pPr marL="285750" indent="-285750">
              <a:buFont typeface="Arial" panose="020B0604020202020204" pitchFamily="34" charset="0"/>
              <a:buChar char="•"/>
            </a:pPr>
            <a:r>
              <a:rPr lang="en-US" sz="2000" dirty="0"/>
              <a:t>System options are dependent on platforms, security concerns, SAS versions and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paper and presentation is the first part of a multi-part series: System Options, Data Set Options, Procedural Options, and SAS Functions.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 walk through of discovery follows, as well as an in-depth discussion of ten five-star System Options.</a:t>
            </a:r>
          </a:p>
          <a:p>
            <a:endParaRPr lang="en-US" dirty="0"/>
          </a:p>
        </p:txBody>
      </p:sp>
      <p:pic>
        <p:nvPicPr>
          <p:cNvPr id="4" name="Picture 3" descr="A baseball field and a city&#10;&#10;AI-generated content may be incorrect.">
            <a:extLst>
              <a:ext uri="{FF2B5EF4-FFF2-40B4-BE49-F238E27FC236}">
                <a16:creationId xmlns:a16="http://schemas.microsoft.com/office/drawing/2014/main" id="{CD9D3AA2-2925-C9AE-0E50-276B52E91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337514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824F78F-891D-EC66-B692-89F3DE4EADF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38CDDDF-61B6-BE2C-6D10-4F59519B4706}"/>
              </a:ext>
            </a:extLst>
          </p:cNvPr>
          <p:cNvSpPr>
            <a:spLocks noGrp="1"/>
          </p:cNvSpPr>
          <p:nvPr>
            <p:ph type="title"/>
          </p:nvPr>
        </p:nvSpPr>
        <p:spPr>
          <a:xfrm>
            <a:off x="1828800" y="304800"/>
            <a:ext cx="9779001" cy="1143000"/>
          </a:xfrm>
        </p:spPr>
        <p:txBody>
          <a:bodyPr/>
          <a:lstStyle/>
          <a:p>
            <a:r>
              <a:rPr lang="en-US" dirty="0"/>
              <a:t>SAS DOCUMENTATION</a:t>
            </a:r>
          </a:p>
        </p:txBody>
      </p:sp>
      <p:sp>
        <p:nvSpPr>
          <p:cNvPr id="2" name="TextBox 1">
            <a:extLst>
              <a:ext uri="{FF2B5EF4-FFF2-40B4-BE49-F238E27FC236}">
                <a16:creationId xmlns:a16="http://schemas.microsoft.com/office/drawing/2014/main" id="{F03541FE-4C12-1A55-1AD7-DDA9467EC86E}"/>
              </a:ext>
            </a:extLst>
          </p:cNvPr>
          <p:cNvSpPr txBox="1"/>
          <p:nvPr/>
        </p:nvSpPr>
        <p:spPr>
          <a:xfrm>
            <a:off x="609601" y="1717834"/>
            <a:ext cx="5486399" cy="4985980"/>
          </a:xfrm>
          <a:prstGeom prst="rect">
            <a:avLst/>
          </a:prstGeom>
          <a:noFill/>
        </p:spPr>
        <p:txBody>
          <a:bodyPr wrap="square" rtlCol="0">
            <a:spAutoFit/>
          </a:bodyPr>
          <a:lstStyle/>
          <a:p>
            <a:r>
              <a:rPr lang="en-US" sz="2000" dirty="0"/>
              <a:t>SAS has robust documentation of SAS System Options, arranged in semi-alphabetical order, located at </a:t>
            </a:r>
            <a:r>
              <a:rPr lang="en-US" sz="2000" u="sng" dirty="0">
                <a:solidFill>
                  <a:srgbClr val="7030A0"/>
                </a:solidFill>
                <a:hlinkClick r:id="rId3">
                  <a:extLst>
                    <a:ext uri="{A12FA001-AC4F-418D-AE19-62706E023703}">
                      <ahyp:hlinkClr xmlns:ahyp="http://schemas.microsoft.com/office/drawing/2018/hyperlinkcolor" val="tx"/>
                    </a:ext>
                  </a:extLst>
                </a:hlinkClick>
              </a:rPr>
              <a:t>https://documentation.sas.com/doc/en/pgmsascdc/9.4_3.5/lesysoptsref/p1tmgku1vq7pwqn1iqioeflxgec1.h</a:t>
            </a:r>
            <a:r>
              <a:rPr lang="en-US" sz="2000" dirty="0">
                <a:solidFill>
                  <a:srgbClr val="7030A0"/>
                </a:solidFill>
              </a:rPr>
              <a:t> </a:t>
            </a:r>
            <a:r>
              <a:rPr lang="en-US" sz="2000" u="sng" dirty="0">
                <a:solidFill>
                  <a:srgbClr val="FF8119"/>
                </a:solidFill>
                <a:hlinkClick r:id="rId3">
                  <a:extLst>
                    <a:ext uri="{A12FA001-AC4F-418D-AE19-62706E023703}">
                      <ahyp:hlinkClr xmlns:ahyp="http://schemas.microsoft.com/office/drawing/2018/hyperlinkcolor" val="tx"/>
                    </a:ext>
                  </a:extLst>
                </a:hlinkClick>
              </a:rPr>
              <a:t>tm</a:t>
            </a:r>
            <a:r>
              <a:rPr lang="en-US" sz="2000" dirty="0">
                <a:solidFill>
                  <a:srgbClr val="7030A0"/>
                </a:solidFill>
                <a:hlinkClick r:id="rId3">
                  <a:extLst>
                    <a:ext uri="{A12FA001-AC4F-418D-AE19-62706E023703}">
                      <ahyp:hlinkClr xmlns:ahyp="http://schemas.microsoft.com/office/drawing/2018/hyperlinkcolor" val="tx"/>
                    </a:ext>
                  </a:extLst>
                </a:hlinkClick>
              </a:rPr>
              <a:t>.</a:t>
            </a:r>
            <a:r>
              <a:rPr lang="en-US" sz="2000" dirty="0">
                <a:solidFill>
                  <a:srgbClr val="7030A0"/>
                </a:solidFill>
              </a:rPr>
              <a:t> </a:t>
            </a:r>
          </a:p>
          <a:p>
            <a:endParaRPr lang="en-US" sz="2000" dirty="0"/>
          </a:p>
          <a:p>
            <a:r>
              <a:rPr lang="en-US" sz="2000" dirty="0"/>
              <a:t>You can toggle SAS System Options by Category and view SAS System Options documented in other SAS publications.</a:t>
            </a:r>
          </a:p>
          <a:p>
            <a:r>
              <a:rPr lang="en-US" sz="2000" dirty="0"/>
              <a:t>Clicking on any of the system option links will get you to a short paragraph about the system option and you can view syntax with some details.</a:t>
            </a:r>
          </a:p>
          <a:p>
            <a:endParaRPr lang="en-US" sz="2000" dirty="0"/>
          </a:p>
          <a:p>
            <a:endParaRPr lang="en-US" dirty="0"/>
          </a:p>
        </p:txBody>
      </p:sp>
      <p:pic>
        <p:nvPicPr>
          <p:cNvPr id="4" name="Image 2" descr="A screenshot of a computer  AI-generated content may be incorrect.">
            <a:extLst>
              <a:ext uri="{FF2B5EF4-FFF2-40B4-BE49-F238E27FC236}">
                <a16:creationId xmlns:a16="http://schemas.microsoft.com/office/drawing/2014/main" id="{32D319D8-7031-BB85-27F1-7541B34FBA5B}"/>
              </a:ext>
            </a:extLst>
          </p:cNvPr>
          <p:cNvPicPr>
            <a:picLocks/>
          </p:cNvPicPr>
          <p:nvPr/>
        </p:nvPicPr>
        <p:blipFill>
          <a:blip r:embed="rId4" cstate="print"/>
          <a:srcRect t="7354" r="33369"/>
          <a:stretch>
            <a:fillRect/>
          </a:stretch>
        </p:blipFill>
        <p:spPr>
          <a:xfrm>
            <a:off x="6534985" y="1924555"/>
            <a:ext cx="5181600" cy="3962400"/>
          </a:xfrm>
          <a:prstGeom prst="rect">
            <a:avLst/>
          </a:prstGeom>
        </p:spPr>
      </p:pic>
      <p:pic>
        <p:nvPicPr>
          <p:cNvPr id="6" name="Picture 5" descr="A baseball field and a city&#10;&#10;AI-generated content may be incorrect.">
            <a:extLst>
              <a:ext uri="{FF2B5EF4-FFF2-40B4-BE49-F238E27FC236}">
                <a16:creationId xmlns:a16="http://schemas.microsoft.com/office/drawing/2014/main" id="{5FD50045-2BAF-8DBC-9363-9469D859D5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396902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0F835E3-B5B8-ABF1-AFA2-2BA9CA58ABD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19C0EE8-3A61-164E-ABDA-8B2778BD7A5F}"/>
              </a:ext>
            </a:extLst>
          </p:cNvPr>
          <p:cNvSpPr>
            <a:spLocks noGrp="1"/>
          </p:cNvSpPr>
          <p:nvPr>
            <p:ph type="title"/>
          </p:nvPr>
        </p:nvSpPr>
        <p:spPr>
          <a:xfrm>
            <a:off x="1905000" y="304800"/>
            <a:ext cx="9702801" cy="1143000"/>
          </a:xfrm>
        </p:spPr>
        <p:txBody>
          <a:bodyPr/>
          <a:lstStyle/>
          <a:p>
            <a:r>
              <a:rPr lang="en-US" dirty="0"/>
              <a:t>PROC OPTIONS</a:t>
            </a:r>
          </a:p>
        </p:txBody>
      </p:sp>
      <p:sp>
        <p:nvSpPr>
          <p:cNvPr id="2" name="TextBox 1">
            <a:extLst>
              <a:ext uri="{FF2B5EF4-FFF2-40B4-BE49-F238E27FC236}">
                <a16:creationId xmlns:a16="http://schemas.microsoft.com/office/drawing/2014/main" id="{7A3086C5-987F-390E-C4DE-FC07AC5693A5}"/>
              </a:ext>
            </a:extLst>
          </p:cNvPr>
          <p:cNvSpPr txBox="1"/>
          <p:nvPr/>
        </p:nvSpPr>
        <p:spPr>
          <a:xfrm>
            <a:off x="1524000" y="1676400"/>
            <a:ext cx="4572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PROC OPTIONS writes a list of options </a:t>
            </a:r>
            <a:r>
              <a:rPr lang="en-US" sz="2000" i="1" dirty="0"/>
              <a:t>currently in place during a SAS session </a:t>
            </a:r>
            <a:r>
              <a:rPr lang="en-US" sz="2000" dirty="0"/>
              <a:t>to a SAS Log.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PROC OPTIONS reports on system options AS 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listing in the log output does not offer a lot of information on each option. </a:t>
            </a:r>
          </a:p>
          <a:p>
            <a:endParaRPr lang="en-US" sz="2000" dirty="0"/>
          </a:p>
        </p:txBody>
      </p:sp>
      <p:sp>
        <p:nvSpPr>
          <p:cNvPr id="4" name="TextBox 3">
            <a:extLst>
              <a:ext uri="{FF2B5EF4-FFF2-40B4-BE49-F238E27FC236}">
                <a16:creationId xmlns:a16="http://schemas.microsoft.com/office/drawing/2014/main" id="{E6A74257-6C95-03D6-6B63-4F8E02253CD8}"/>
              </a:ext>
            </a:extLst>
          </p:cNvPr>
          <p:cNvSpPr txBox="1"/>
          <p:nvPr/>
        </p:nvSpPr>
        <p:spPr>
          <a:xfrm>
            <a:off x="6629400" y="1674126"/>
            <a:ext cx="4876799" cy="984885"/>
          </a:xfrm>
          <a:prstGeom prst="rect">
            <a:avLst/>
          </a:prstGeom>
          <a:noFill/>
        </p:spPr>
        <p:txBody>
          <a:bodyPr wrap="square" rtlCol="0">
            <a:spAutoFit/>
          </a:bodyPr>
          <a:lstStyle/>
          <a:p>
            <a:r>
              <a:rPr lang="en-US" sz="2000" b="1" dirty="0">
                <a:solidFill>
                  <a:srgbClr val="7030A0"/>
                </a:solidFill>
                <a:latin typeface="Courier New" panose="02070309020205020404" pitchFamily="49" charset="0"/>
                <a:cs typeface="Courier New" panose="02070309020205020404" pitchFamily="49" charset="0"/>
              </a:rPr>
              <a:t>proc options; </a:t>
            </a:r>
          </a:p>
          <a:p>
            <a:r>
              <a:rPr lang="en-US" sz="2000" b="1" dirty="0">
                <a:solidFill>
                  <a:srgbClr val="7030A0"/>
                </a:solidFill>
                <a:latin typeface="Courier New" panose="02070309020205020404" pitchFamily="49" charset="0"/>
                <a:cs typeface="Courier New" panose="02070309020205020404" pitchFamily="49" charset="0"/>
              </a:rPr>
              <a:t>run;</a:t>
            </a:r>
          </a:p>
          <a:p>
            <a:endParaRPr lang="en-US" dirty="0"/>
          </a:p>
        </p:txBody>
      </p:sp>
      <p:pic>
        <p:nvPicPr>
          <p:cNvPr id="6" name="Image 5" descr="A screenshot of a computer  Description automatically generated">
            <a:extLst>
              <a:ext uri="{FF2B5EF4-FFF2-40B4-BE49-F238E27FC236}">
                <a16:creationId xmlns:a16="http://schemas.microsoft.com/office/drawing/2014/main" id="{E0489FAA-540E-F0B4-426C-14C8FEC7BEED}"/>
              </a:ext>
            </a:extLst>
          </p:cNvPr>
          <p:cNvPicPr>
            <a:picLocks/>
          </p:cNvPicPr>
          <p:nvPr/>
        </p:nvPicPr>
        <p:blipFill>
          <a:blip r:embed="rId3" cstate="print"/>
          <a:stretch>
            <a:fillRect/>
          </a:stretch>
        </p:blipFill>
        <p:spPr>
          <a:xfrm>
            <a:off x="6705599" y="2657235"/>
            <a:ext cx="4724400" cy="3248890"/>
          </a:xfrm>
          <a:prstGeom prst="rect">
            <a:avLst/>
          </a:prstGeom>
        </p:spPr>
      </p:pic>
      <p:pic>
        <p:nvPicPr>
          <p:cNvPr id="7" name="Picture 6" descr="A baseball field and a city&#10;&#10;AI-generated content may be incorrect.">
            <a:extLst>
              <a:ext uri="{FF2B5EF4-FFF2-40B4-BE49-F238E27FC236}">
                <a16:creationId xmlns:a16="http://schemas.microsoft.com/office/drawing/2014/main" id="{939CD365-7D53-3353-5841-9317A875A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277837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DC723DA-5078-9CAF-5BB1-5CBEA4B92D5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F0111AD-EE4A-58AE-9BEF-58D0DF28A285}"/>
              </a:ext>
            </a:extLst>
          </p:cNvPr>
          <p:cNvSpPr>
            <a:spLocks noGrp="1"/>
          </p:cNvSpPr>
          <p:nvPr>
            <p:ph type="title"/>
          </p:nvPr>
        </p:nvSpPr>
        <p:spPr/>
        <p:txBody>
          <a:bodyPr/>
          <a:lstStyle/>
          <a:p>
            <a:r>
              <a:rPr lang="en-US" dirty="0"/>
              <a:t>SAS Dictionary Tables / VOPTION</a:t>
            </a:r>
          </a:p>
        </p:txBody>
      </p:sp>
      <p:sp>
        <p:nvSpPr>
          <p:cNvPr id="2" name="TextBox 1">
            <a:extLst>
              <a:ext uri="{FF2B5EF4-FFF2-40B4-BE49-F238E27FC236}">
                <a16:creationId xmlns:a16="http://schemas.microsoft.com/office/drawing/2014/main" id="{F82F19F9-9524-5F6A-8519-2A1B7EF3C5F7}"/>
              </a:ext>
            </a:extLst>
          </p:cNvPr>
          <p:cNvSpPr txBox="1"/>
          <p:nvPr/>
        </p:nvSpPr>
        <p:spPr>
          <a:xfrm>
            <a:off x="609601" y="1676400"/>
            <a:ext cx="5181599" cy="1600438"/>
          </a:xfrm>
          <a:prstGeom prst="rect">
            <a:avLst/>
          </a:prstGeom>
          <a:noFill/>
        </p:spPr>
        <p:txBody>
          <a:bodyPr wrap="square" rtlCol="0">
            <a:spAutoFit/>
          </a:bodyPr>
          <a:lstStyle/>
          <a:p>
            <a:r>
              <a:rPr lang="en-US" sz="2000" dirty="0"/>
              <a:t>A second procedural option is to use SAS Dictionary Tables (yes, SAS has a Dictionary table and view for Options, as well as many other SAS structures).</a:t>
            </a:r>
          </a:p>
          <a:p>
            <a:endParaRPr lang="en-US" dirty="0"/>
          </a:p>
        </p:txBody>
      </p:sp>
      <p:sp>
        <p:nvSpPr>
          <p:cNvPr id="4" name="TextBox 3">
            <a:extLst>
              <a:ext uri="{FF2B5EF4-FFF2-40B4-BE49-F238E27FC236}">
                <a16:creationId xmlns:a16="http://schemas.microsoft.com/office/drawing/2014/main" id="{DD02DA36-1351-06CF-B133-5A04F53467A8}"/>
              </a:ext>
            </a:extLst>
          </p:cNvPr>
          <p:cNvSpPr txBox="1"/>
          <p:nvPr/>
        </p:nvSpPr>
        <p:spPr>
          <a:xfrm>
            <a:off x="609601" y="3276838"/>
            <a:ext cx="5333999" cy="2831544"/>
          </a:xfrm>
          <a:prstGeom prst="rect">
            <a:avLst/>
          </a:prstGeom>
          <a:noFill/>
        </p:spPr>
        <p:txBody>
          <a:bodyPr wrap="square" rtlCol="0">
            <a:spAutoFit/>
          </a:bodyPr>
          <a:lstStyle/>
          <a:p>
            <a:r>
              <a:rPr lang="en-US" sz="2000" b="1" dirty="0" err="1">
                <a:latin typeface="Courier New" panose="02070309020205020404" pitchFamily="49" charset="0"/>
                <a:cs typeface="Courier New" panose="02070309020205020404" pitchFamily="49" charset="0"/>
              </a:rPr>
              <a:t>ods</a:t>
            </a:r>
            <a:r>
              <a:rPr lang="en-US" sz="2000" b="1" dirty="0">
                <a:latin typeface="Courier New" panose="02070309020205020404" pitchFamily="49" charset="0"/>
                <a:cs typeface="Courier New" panose="02070309020205020404" pitchFamily="49" charset="0"/>
              </a:rPr>
              <a:t> excel file = “.\Options\voption_desc.xlsx"; </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proc print data=</a:t>
            </a:r>
            <a:r>
              <a:rPr lang="en-US" sz="2000" b="1" dirty="0" err="1">
                <a:latin typeface="Courier New" panose="02070309020205020404" pitchFamily="49" charset="0"/>
                <a:cs typeface="Courier New" panose="02070309020205020404" pitchFamily="49" charset="0"/>
              </a:rPr>
              <a:t>sashelp.voption</a:t>
            </a:r>
            <a:r>
              <a:rPr lang="en-US" sz="2000" b="1" dirty="0">
                <a:latin typeface="Courier New" panose="02070309020205020404" pitchFamily="49" charset="0"/>
                <a:cs typeface="Courier New" panose="02070309020205020404" pitchFamily="49" charset="0"/>
              </a:rPr>
              <a:t> noobs;</a:t>
            </a:r>
          </a:p>
          <a:p>
            <a:r>
              <a:rPr lang="en-US" sz="2000" b="1" dirty="0">
                <a:latin typeface="Courier New" panose="02070309020205020404" pitchFamily="49" charset="0"/>
                <a:cs typeface="Courier New" panose="02070309020205020404" pitchFamily="49" charset="0"/>
              </a:rPr>
              <a:t>run;</a:t>
            </a:r>
          </a:p>
          <a:p>
            <a:endParaRPr lang="en-US" sz="2000" b="1" dirty="0">
              <a:latin typeface="Courier New" panose="02070309020205020404" pitchFamily="49" charset="0"/>
              <a:cs typeface="Courier New" panose="02070309020205020404" pitchFamily="49" charset="0"/>
            </a:endParaRPr>
          </a:p>
          <a:p>
            <a:r>
              <a:rPr lang="en-US" sz="2000" b="1" dirty="0" err="1">
                <a:latin typeface="Courier New" panose="02070309020205020404" pitchFamily="49" charset="0"/>
                <a:cs typeface="Courier New" panose="02070309020205020404" pitchFamily="49" charset="0"/>
              </a:rPr>
              <a:t>ods</a:t>
            </a:r>
            <a:r>
              <a:rPr lang="en-US" sz="2000" b="1" dirty="0">
                <a:latin typeface="Courier New" panose="02070309020205020404" pitchFamily="49" charset="0"/>
                <a:cs typeface="Courier New" panose="02070309020205020404" pitchFamily="49" charset="0"/>
              </a:rPr>
              <a:t> excel close;</a:t>
            </a:r>
          </a:p>
          <a:p>
            <a:endParaRPr lang="en-US" dirty="0"/>
          </a:p>
        </p:txBody>
      </p:sp>
      <p:pic>
        <p:nvPicPr>
          <p:cNvPr id="6" name="Image 7" descr="A screenshot of a computer  AI-generated content may be incorrect.">
            <a:extLst>
              <a:ext uri="{FF2B5EF4-FFF2-40B4-BE49-F238E27FC236}">
                <a16:creationId xmlns:a16="http://schemas.microsoft.com/office/drawing/2014/main" id="{6CE6A527-8888-8F7C-DB37-1E6820971E2E}"/>
              </a:ext>
            </a:extLst>
          </p:cNvPr>
          <p:cNvPicPr>
            <a:picLocks/>
          </p:cNvPicPr>
          <p:nvPr/>
        </p:nvPicPr>
        <p:blipFill>
          <a:blip r:embed="rId3" cstate="print"/>
          <a:stretch>
            <a:fillRect/>
          </a:stretch>
        </p:blipFill>
        <p:spPr>
          <a:xfrm>
            <a:off x="5715000" y="1716776"/>
            <a:ext cx="5892801" cy="1864387"/>
          </a:xfrm>
          <a:prstGeom prst="rect">
            <a:avLst/>
          </a:prstGeom>
        </p:spPr>
      </p:pic>
      <p:sp>
        <p:nvSpPr>
          <p:cNvPr id="7" name="TextBox 6">
            <a:extLst>
              <a:ext uri="{FF2B5EF4-FFF2-40B4-BE49-F238E27FC236}">
                <a16:creationId xmlns:a16="http://schemas.microsoft.com/office/drawing/2014/main" id="{E9FB9331-EF2E-4E79-FE21-1A7DF0959DB9}"/>
              </a:ext>
            </a:extLst>
          </p:cNvPr>
          <p:cNvSpPr txBox="1"/>
          <p:nvPr/>
        </p:nvSpPr>
        <p:spPr>
          <a:xfrm>
            <a:off x="5691116" y="3892390"/>
            <a:ext cx="6043684" cy="2246769"/>
          </a:xfrm>
          <a:prstGeom prst="rect">
            <a:avLst/>
          </a:prstGeom>
          <a:noFill/>
        </p:spPr>
        <p:txBody>
          <a:bodyPr wrap="square" rtlCol="0">
            <a:spAutoFit/>
          </a:bodyPr>
          <a:lstStyle/>
          <a:p>
            <a:r>
              <a:rPr lang="en-US" sz="2000" dirty="0"/>
              <a:t>Columns available in the SASHELP.VOPTION table include: </a:t>
            </a:r>
            <a:r>
              <a:rPr lang="en-US" sz="2000" dirty="0" err="1"/>
              <a:t>optname</a:t>
            </a:r>
            <a:r>
              <a:rPr lang="en-US" sz="2000" dirty="0"/>
              <a:t> (Option Name), </a:t>
            </a:r>
            <a:r>
              <a:rPr lang="en-US" sz="2000" dirty="0" err="1"/>
              <a:t>optype</a:t>
            </a:r>
            <a:r>
              <a:rPr lang="en-US" sz="2000" dirty="0"/>
              <a:t> (Option type [char, num, </a:t>
            </a:r>
            <a:r>
              <a:rPr lang="en-US" sz="2000" dirty="0" err="1"/>
              <a:t>boolean</a:t>
            </a:r>
            <a:r>
              <a:rPr lang="en-US" sz="2000" dirty="0"/>
              <a:t>], offset (Offset into option value), setting (Option setting), </a:t>
            </a:r>
            <a:r>
              <a:rPr lang="en-US" sz="2000" dirty="0" err="1"/>
              <a:t>optdesc</a:t>
            </a:r>
            <a:r>
              <a:rPr lang="en-US" sz="2000" dirty="0"/>
              <a:t> (Option Description), level (Option Location), </a:t>
            </a:r>
            <a:r>
              <a:rPr lang="en-US" sz="2000" dirty="0" err="1"/>
              <a:t>optstart</a:t>
            </a:r>
            <a:r>
              <a:rPr lang="en-US" sz="2000" dirty="0"/>
              <a:t> (Option Set), and group (Option Group). </a:t>
            </a:r>
          </a:p>
        </p:txBody>
      </p:sp>
      <p:pic>
        <p:nvPicPr>
          <p:cNvPr id="8" name="Picture 7" descr="A baseball field and a city&#10;&#10;AI-generated content may be incorrect.">
            <a:extLst>
              <a:ext uri="{FF2B5EF4-FFF2-40B4-BE49-F238E27FC236}">
                <a16:creationId xmlns:a16="http://schemas.microsoft.com/office/drawing/2014/main" id="{A28A9BFB-8831-65BA-32FA-B120DB9A96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346580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0AE5392-5999-7D05-4A0E-D42E7203E76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C6745A2-53C9-4E06-8BF8-7E98AEEBC7EA}"/>
              </a:ext>
            </a:extLst>
          </p:cNvPr>
          <p:cNvSpPr>
            <a:spLocks noGrp="1"/>
          </p:cNvSpPr>
          <p:nvPr>
            <p:ph type="title"/>
          </p:nvPr>
        </p:nvSpPr>
        <p:spPr/>
        <p:txBody>
          <a:bodyPr/>
          <a:lstStyle/>
          <a:p>
            <a:r>
              <a:rPr lang="en-US" dirty="0"/>
              <a:t>SAS Dictionary Tables / VOPTION</a:t>
            </a:r>
          </a:p>
        </p:txBody>
      </p:sp>
      <p:sp>
        <p:nvSpPr>
          <p:cNvPr id="2" name="TextBox 1">
            <a:extLst>
              <a:ext uri="{FF2B5EF4-FFF2-40B4-BE49-F238E27FC236}">
                <a16:creationId xmlns:a16="http://schemas.microsoft.com/office/drawing/2014/main" id="{0B824D6F-0F56-5F0B-E36F-C39A16E48FDF}"/>
              </a:ext>
            </a:extLst>
          </p:cNvPr>
          <p:cNvSpPr txBox="1"/>
          <p:nvPr/>
        </p:nvSpPr>
        <p:spPr>
          <a:xfrm>
            <a:off x="609601" y="1676400"/>
            <a:ext cx="4571999" cy="3139321"/>
          </a:xfrm>
          <a:prstGeom prst="rect">
            <a:avLst/>
          </a:prstGeom>
          <a:noFill/>
        </p:spPr>
        <p:txBody>
          <a:bodyPr wrap="square" rtlCol="0">
            <a:spAutoFit/>
          </a:bodyPr>
          <a:lstStyle/>
          <a:p>
            <a:r>
              <a:rPr lang="en-US" sz="2000" dirty="0"/>
              <a:t>You can also see the SASHELP.VOPTION VIEWTABLE by going to the Explorer window in display manager and clicking on the SASHELP.VOPTION icon. </a:t>
            </a:r>
          </a:p>
          <a:p>
            <a:endParaRPr lang="en-US" sz="2000" dirty="0"/>
          </a:p>
          <a:p>
            <a:r>
              <a:rPr lang="en-US" sz="2000" dirty="0"/>
              <a:t>Column labels are displayed in this view, but the file is identical to the one explored above.</a:t>
            </a:r>
          </a:p>
          <a:p>
            <a:endParaRPr lang="en-US" dirty="0"/>
          </a:p>
        </p:txBody>
      </p:sp>
      <p:pic>
        <p:nvPicPr>
          <p:cNvPr id="9" name="Image 8" descr="A screenshot of a computer  AI-generated content may be incorrect.">
            <a:extLst>
              <a:ext uri="{FF2B5EF4-FFF2-40B4-BE49-F238E27FC236}">
                <a16:creationId xmlns:a16="http://schemas.microsoft.com/office/drawing/2014/main" id="{81467455-8269-5D90-70AA-F9F226A67DC7}"/>
              </a:ext>
            </a:extLst>
          </p:cNvPr>
          <p:cNvPicPr>
            <a:picLocks/>
          </p:cNvPicPr>
          <p:nvPr/>
        </p:nvPicPr>
        <p:blipFill>
          <a:blip r:embed="rId3" cstate="print"/>
          <a:stretch>
            <a:fillRect/>
          </a:stretch>
        </p:blipFill>
        <p:spPr>
          <a:xfrm>
            <a:off x="5621768" y="1705970"/>
            <a:ext cx="5937885" cy="3154045"/>
          </a:xfrm>
          <a:prstGeom prst="rect">
            <a:avLst/>
          </a:prstGeom>
        </p:spPr>
      </p:pic>
      <p:pic>
        <p:nvPicPr>
          <p:cNvPr id="4" name="Picture 3" descr="A baseball field and a city&#10;&#10;AI-generated content may be incorrect.">
            <a:extLst>
              <a:ext uri="{FF2B5EF4-FFF2-40B4-BE49-F238E27FC236}">
                <a16:creationId xmlns:a16="http://schemas.microsoft.com/office/drawing/2014/main" id="{6ED34A6E-12F3-8250-E6FE-35B5A2B74C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324117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C70360D-40C7-6130-A921-2B51FDF0436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AE1EE46-B42E-2731-ED80-9F326FE43CC8}"/>
              </a:ext>
            </a:extLst>
          </p:cNvPr>
          <p:cNvSpPr>
            <a:spLocks noGrp="1"/>
          </p:cNvSpPr>
          <p:nvPr>
            <p:ph type="title"/>
          </p:nvPr>
        </p:nvSpPr>
        <p:spPr>
          <a:xfrm>
            <a:off x="2362200" y="304800"/>
            <a:ext cx="9245601" cy="1600200"/>
          </a:xfrm>
        </p:spPr>
        <p:txBody>
          <a:bodyPr>
            <a:normAutofit/>
          </a:bodyPr>
          <a:lstStyle/>
          <a:p>
            <a:r>
              <a:rPr lang="en-US" dirty="0"/>
              <a:t>SAS system options’ categories, groups, and subgroups</a:t>
            </a:r>
          </a:p>
        </p:txBody>
      </p:sp>
      <p:sp>
        <p:nvSpPr>
          <p:cNvPr id="2" name="TextBox 1">
            <a:extLst>
              <a:ext uri="{FF2B5EF4-FFF2-40B4-BE49-F238E27FC236}">
                <a16:creationId xmlns:a16="http://schemas.microsoft.com/office/drawing/2014/main" id="{FE7AB9D3-394E-BD0D-78D3-640EDBB0F58C}"/>
              </a:ext>
            </a:extLst>
          </p:cNvPr>
          <p:cNvSpPr txBox="1"/>
          <p:nvPr/>
        </p:nvSpPr>
        <p:spPr>
          <a:xfrm>
            <a:off x="584199" y="1905000"/>
            <a:ext cx="10998201" cy="923330"/>
          </a:xfrm>
          <a:prstGeom prst="rect">
            <a:avLst/>
          </a:prstGeom>
          <a:noFill/>
        </p:spPr>
        <p:txBody>
          <a:bodyPr wrap="square" rtlCol="0">
            <a:spAutoFit/>
          </a:bodyPr>
          <a:lstStyle/>
          <a:p>
            <a:r>
              <a:rPr lang="en-US" dirty="0"/>
              <a:t>A list of SAS system option categories, groups and subgroups can be found online at: </a:t>
            </a:r>
            <a:r>
              <a:rPr lang="en-US" u="sng" dirty="0">
                <a:solidFill>
                  <a:srgbClr val="7030A0"/>
                </a:solidFill>
                <a:hlinkClick r:id="rId2">
                  <a:extLst>
                    <a:ext uri="{A12FA001-AC4F-418D-AE19-62706E023703}">
                      <ahyp:hlinkClr xmlns:ahyp="http://schemas.microsoft.com/office/drawing/2018/hyperlinkcolor" val="tx"/>
                    </a:ext>
                  </a:extLst>
                </a:hlinkClick>
              </a:rPr>
              <a:t>https://documentation.sas.com/doc/en/pgmsascdc/9.4_3.5/hostwin/n0qn87565ybxoun12srorc6xhpz5.htm</a:t>
            </a:r>
            <a:endParaRPr lang="en-US" dirty="0">
              <a:solidFill>
                <a:srgbClr val="7030A0"/>
              </a:solidFill>
            </a:endParaRPr>
          </a:p>
        </p:txBody>
      </p:sp>
      <p:pic>
        <p:nvPicPr>
          <p:cNvPr id="6" name="Picture 5">
            <a:extLst>
              <a:ext uri="{FF2B5EF4-FFF2-40B4-BE49-F238E27FC236}">
                <a16:creationId xmlns:a16="http://schemas.microsoft.com/office/drawing/2014/main" id="{00B00644-178D-914E-076B-53F264A98CDF}"/>
              </a:ext>
            </a:extLst>
          </p:cNvPr>
          <p:cNvPicPr>
            <a:picLocks noChangeAspect="1"/>
          </p:cNvPicPr>
          <p:nvPr/>
        </p:nvPicPr>
        <p:blipFill>
          <a:blip r:embed="rId3"/>
          <a:stretch>
            <a:fillRect/>
          </a:stretch>
        </p:blipFill>
        <p:spPr>
          <a:xfrm>
            <a:off x="2590800" y="2828330"/>
            <a:ext cx="6670692" cy="3543805"/>
          </a:xfrm>
          <a:prstGeom prst="rect">
            <a:avLst/>
          </a:prstGeom>
        </p:spPr>
      </p:pic>
      <p:pic>
        <p:nvPicPr>
          <p:cNvPr id="7" name="Picture 6" descr="A baseball field and a city&#10;&#10;AI-generated content may be incorrect.">
            <a:extLst>
              <a:ext uri="{FF2B5EF4-FFF2-40B4-BE49-F238E27FC236}">
                <a16:creationId xmlns:a16="http://schemas.microsoft.com/office/drawing/2014/main" id="{B1AE31ED-916B-3BD1-CEB4-BA12AF077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336795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7DF8D51-5DA4-6C48-C63D-AF3A9C8C586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D41A157-AB8A-82CF-171D-63C43C29F826}"/>
              </a:ext>
            </a:extLst>
          </p:cNvPr>
          <p:cNvSpPr>
            <a:spLocks noGrp="1"/>
          </p:cNvSpPr>
          <p:nvPr>
            <p:ph type="title"/>
          </p:nvPr>
        </p:nvSpPr>
        <p:spPr>
          <a:xfrm>
            <a:off x="1905000" y="304800"/>
            <a:ext cx="9702801" cy="1143000"/>
          </a:xfrm>
        </p:spPr>
        <p:txBody>
          <a:bodyPr/>
          <a:lstStyle/>
          <a:p>
            <a:r>
              <a:rPr lang="en-US" dirty="0"/>
              <a:t>Top Ten System Option Hacks</a:t>
            </a:r>
          </a:p>
        </p:txBody>
      </p:sp>
      <p:sp>
        <p:nvSpPr>
          <p:cNvPr id="2" name="TextBox 1">
            <a:extLst>
              <a:ext uri="{FF2B5EF4-FFF2-40B4-BE49-F238E27FC236}">
                <a16:creationId xmlns:a16="http://schemas.microsoft.com/office/drawing/2014/main" id="{3591F001-004B-EB16-1AE2-BE3125055769}"/>
              </a:ext>
            </a:extLst>
          </p:cNvPr>
          <p:cNvSpPr txBox="1"/>
          <p:nvPr/>
        </p:nvSpPr>
        <p:spPr>
          <a:xfrm>
            <a:off x="609600" y="1843950"/>
            <a:ext cx="5486399"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Here are my choices for a top ten of system options that are helpful to me. </a:t>
            </a:r>
          </a:p>
          <a:p>
            <a:pPr marL="342900" indent="-342900">
              <a:buFont typeface="Arial" panose="020B0604020202020204" pitchFamily="34" charset="0"/>
              <a:buChar char="•"/>
            </a:pPr>
            <a:r>
              <a:rPr lang="en-US" sz="2000" dirty="0"/>
              <a:t>Everyone is different: I hope you consult the information on PROC OPTIONS to find options that help you in your work.</a:t>
            </a:r>
          </a:p>
          <a:p>
            <a:pPr marL="342900" indent="-342900">
              <a:buFont typeface="Arial" panose="020B0604020202020204" pitchFamily="34" charset="0"/>
              <a:buChar char="•"/>
            </a:pPr>
            <a:r>
              <a:rPr lang="en-US" sz="2000" dirty="0"/>
              <a:t>Have a fun time finding the differences in defaults for options and/or new-to-you options and let me know!</a:t>
            </a:r>
          </a:p>
          <a:p>
            <a:endParaRPr lang="en-US" sz="2000" dirty="0"/>
          </a:p>
        </p:txBody>
      </p:sp>
      <p:graphicFrame>
        <p:nvGraphicFramePr>
          <p:cNvPr id="4" name="Table 3">
            <a:extLst>
              <a:ext uri="{FF2B5EF4-FFF2-40B4-BE49-F238E27FC236}">
                <a16:creationId xmlns:a16="http://schemas.microsoft.com/office/drawing/2014/main" id="{95D721D0-1034-C2D9-8098-D118AAD8FA18}"/>
              </a:ext>
            </a:extLst>
          </p:cNvPr>
          <p:cNvGraphicFramePr>
            <a:graphicFrameLocks noGrp="1"/>
          </p:cNvGraphicFramePr>
          <p:nvPr>
            <p:extLst>
              <p:ext uri="{D42A27DB-BD31-4B8C-83A1-F6EECF244321}">
                <p14:modId xmlns:p14="http://schemas.microsoft.com/office/powerpoint/2010/main" val="1773729409"/>
              </p:ext>
            </p:extLst>
          </p:nvPr>
        </p:nvGraphicFramePr>
        <p:xfrm>
          <a:off x="6781800" y="1676400"/>
          <a:ext cx="4680425" cy="400765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3181373988"/>
                    </a:ext>
                  </a:extLst>
                </a:gridCol>
                <a:gridCol w="3842225">
                  <a:extLst>
                    <a:ext uri="{9D8B030D-6E8A-4147-A177-3AD203B41FA5}">
                      <a16:colId xmlns:a16="http://schemas.microsoft.com/office/drawing/2014/main" val="1297020841"/>
                    </a:ext>
                  </a:extLst>
                </a:gridCol>
              </a:tblGrid>
              <a:tr h="333178">
                <a:tc>
                  <a:txBody>
                    <a:bodyPr/>
                    <a:lstStyle/>
                    <a:p>
                      <a:pPr algn="ctr"/>
                      <a:r>
                        <a:rPr lang="en-US" sz="1600" dirty="0"/>
                        <a:t> #</a:t>
                      </a:r>
                    </a:p>
                  </a:txBody>
                  <a:tcPr/>
                </a:tc>
                <a:tc>
                  <a:txBody>
                    <a:bodyPr/>
                    <a:lstStyle/>
                    <a:p>
                      <a:r>
                        <a:rPr lang="en-US" sz="1600" dirty="0"/>
                        <a:t>Option Name</a:t>
                      </a:r>
                    </a:p>
                  </a:txBody>
                  <a:tcPr/>
                </a:tc>
                <a:extLst>
                  <a:ext uri="{0D108BD9-81ED-4DB2-BD59-A6C34878D82A}">
                    <a16:rowId xmlns:a16="http://schemas.microsoft.com/office/drawing/2014/main" val="4098777287"/>
                  </a:ext>
                </a:extLst>
              </a:tr>
              <a:tr h="367237">
                <a:tc>
                  <a:txBody>
                    <a:bodyPr/>
                    <a:lstStyle/>
                    <a:p>
                      <a:pPr algn="ctr"/>
                      <a:r>
                        <a:rPr lang="en-US" sz="1600" dirty="0"/>
                        <a:t>1</a:t>
                      </a:r>
                    </a:p>
                  </a:txBody>
                  <a:tcPr/>
                </a:tc>
                <a:tc>
                  <a:txBody>
                    <a:bodyPr/>
                    <a:lstStyle/>
                    <a:p>
                      <a:r>
                        <a:rPr lang="en-US" sz="1600" dirty="0"/>
                        <a:t>VALIDVARNAME</a:t>
                      </a:r>
                    </a:p>
                  </a:txBody>
                  <a:tcPr/>
                </a:tc>
                <a:extLst>
                  <a:ext uri="{0D108BD9-81ED-4DB2-BD59-A6C34878D82A}">
                    <a16:rowId xmlns:a16="http://schemas.microsoft.com/office/drawing/2014/main" val="58883358"/>
                  </a:ext>
                </a:extLst>
              </a:tr>
              <a:tr h="367237">
                <a:tc>
                  <a:txBody>
                    <a:bodyPr/>
                    <a:lstStyle/>
                    <a:p>
                      <a:pPr algn="ctr"/>
                      <a:r>
                        <a:rPr lang="en-US" sz="1600" dirty="0"/>
                        <a:t>2</a:t>
                      </a:r>
                    </a:p>
                  </a:txBody>
                  <a:tcPr/>
                </a:tc>
                <a:tc>
                  <a:txBody>
                    <a:bodyPr/>
                    <a:lstStyle/>
                    <a:p>
                      <a:r>
                        <a:rPr lang="en-US" sz="1600" dirty="0"/>
                        <a:t>VARLENCHK</a:t>
                      </a:r>
                    </a:p>
                  </a:txBody>
                  <a:tcPr/>
                </a:tc>
                <a:extLst>
                  <a:ext uri="{0D108BD9-81ED-4DB2-BD59-A6C34878D82A}">
                    <a16:rowId xmlns:a16="http://schemas.microsoft.com/office/drawing/2014/main" val="1662286379"/>
                  </a:ext>
                </a:extLst>
              </a:tr>
              <a:tr h="367237">
                <a:tc>
                  <a:txBody>
                    <a:bodyPr/>
                    <a:lstStyle/>
                    <a:p>
                      <a:pPr algn="ctr"/>
                      <a:r>
                        <a:rPr lang="en-US" sz="1600" dirty="0"/>
                        <a:t>3</a:t>
                      </a:r>
                    </a:p>
                  </a:txBody>
                  <a:tcPr/>
                </a:tc>
                <a:tc>
                  <a:txBody>
                    <a:bodyPr/>
                    <a:lstStyle/>
                    <a:p>
                      <a:r>
                        <a:rPr lang="en-US" sz="1600" dirty="0"/>
                        <a:t>MERGENOBY</a:t>
                      </a:r>
                    </a:p>
                  </a:txBody>
                  <a:tcPr/>
                </a:tc>
                <a:extLst>
                  <a:ext uri="{0D108BD9-81ED-4DB2-BD59-A6C34878D82A}">
                    <a16:rowId xmlns:a16="http://schemas.microsoft.com/office/drawing/2014/main" val="3045335475"/>
                  </a:ext>
                </a:extLst>
              </a:tr>
              <a:tr h="367237">
                <a:tc>
                  <a:txBody>
                    <a:bodyPr/>
                    <a:lstStyle/>
                    <a:p>
                      <a:pPr algn="ctr"/>
                      <a:r>
                        <a:rPr lang="en-US" sz="1600" dirty="0"/>
                        <a:t>4</a:t>
                      </a:r>
                    </a:p>
                  </a:txBody>
                  <a:tcPr/>
                </a:tc>
                <a:tc>
                  <a:txBody>
                    <a:bodyPr/>
                    <a:lstStyle/>
                    <a:p>
                      <a:r>
                        <a:rPr lang="en-US" sz="1600" dirty="0"/>
                        <a:t>DLCREATEDIR</a:t>
                      </a:r>
                    </a:p>
                  </a:txBody>
                  <a:tcPr/>
                </a:tc>
                <a:extLst>
                  <a:ext uri="{0D108BD9-81ED-4DB2-BD59-A6C34878D82A}">
                    <a16:rowId xmlns:a16="http://schemas.microsoft.com/office/drawing/2014/main" val="3813588352"/>
                  </a:ext>
                </a:extLst>
              </a:tr>
              <a:tr h="367237">
                <a:tc>
                  <a:txBody>
                    <a:bodyPr/>
                    <a:lstStyle/>
                    <a:p>
                      <a:pPr algn="ctr"/>
                      <a:r>
                        <a:rPr lang="en-US" sz="1600" dirty="0"/>
                        <a:t>5</a:t>
                      </a:r>
                    </a:p>
                  </a:txBody>
                  <a:tcPr/>
                </a:tc>
                <a:tc>
                  <a:txBody>
                    <a:bodyPr/>
                    <a:lstStyle/>
                    <a:p>
                      <a:r>
                        <a:rPr lang="en-US" sz="1600" dirty="0"/>
                        <a:t>FMTERR</a:t>
                      </a:r>
                    </a:p>
                  </a:txBody>
                  <a:tcPr/>
                </a:tc>
                <a:extLst>
                  <a:ext uri="{0D108BD9-81ED-4DB2-BD59-A6C34878D82A}">
                    <a16:rowId xmlns:a16="http://schemas.microsoft.com/office/drawing/2014/main" val="2061947800"/>
                  </a:ext>
                </a:extLst>
              </a:tr>
              <a:tr h="367237">
                <a:tc>
                  <a:txBody>
                    <a:bodyPr/>
                    <a:lstStyle/>
                    <a:p>
                      <a:pPr algn="ctr"/>
                      <a:r>
                        <a:rPr lang="en-US" sz="1600" dirty="0"/>
                        <a:t>6</a:t>
                      </a:r>
                    </a:p>
                  </a:txBody>
                  <a:tcPr/>
                </a:tc>
                <a:tc>
                  <a:txBody>
                    <a:bodyPr/>
                    <a:lstStyle/>
                    <a:p>
                      <a:r>
                        <a:rPr lang="en-US" sz="1600" dirty="0"/>
                        <a:t>COMPRESS</a:t>
                      </a:r>
                    </a:p>
                  </a:txBody>
                  <a:tcPr/>
                </a:tc>
                <a:extLst>
                  <a:ext uri="{0D108BD9-81ED-4DB2-BD59-A6C34878D82A}">
                    <a16:rowId xmlns:a16="http://schemas.microsoft.com/office/drawing/2014/main" val="1047705974"/>
                  </a:ext>
                </a:extLst>
              </a:tr>
              <a:tr h="367237">
                <a:tc>
                  <a:txBody>
                    <a:bodyPr/>
                    <a:lstStyle/>
                    <a:p>
                      <a:pPr algn="ctr"/>
                      <a:r>
                        <a:rPr lang="en-US" sz="1600" dirty="0"/>
                        <a:t>7</a:t>
                      </a:r>
                    </a:p>
                  </a:txBody>
                  <a:tcPr/>
                </a:tc>
                <a:tc>
                  <a:txBody>
                    <a:bodyPr/>
                    <a:lstStyle/>
                    <a:p>
                      <a:r>
                        <a:rPr lang="en-US" sz="1600" dirty="0"/>
                        <a:t>SOURCE2, NOTES, LIMITPROCNOTES </a:t>
                      </a:r>
                    </a:p>
                  </a:txBody>
                  <a:tcPr/>
                </a:tc>
                <a:extLst>
                  <a:ext uri="{0D108BD9-81ED-4DB2-BD59-A6C34878D82A}">
                    <a16:rowId xmlns:a16="http://schemas.microsoft.com/office/drawing/2014/main" val="1370519508"/>
                  </a:ext>
                </a:extLst>
              </a:tr>
              <a:tr h="367237">
                <a:tc>
                  <a:txBody>
                    <a:bodyPr/>
                    <a:lstStyle/>
                    <a:p>
                      <a:pPr algn="ctr"/>
                      <a:r>
                        <a:rPr lang="en-US" sz="1600" dirty="0"/>
                        <a:t>8</a:t>
                      </a:r>
                    </a:p>
                  </a:txBody>
                  <a:tcPr/>
                </a:tc>
                <a:tc>
                  <a:txBody>
                    <a:bodyPr/>
                    <a:lstStyle/>
                    <a:p>
                      <a:r>
                        <a:rPr lang="en-US" sz="1600" dirty="0"/>
                        <a:t>FIVE MACRO OPTIONS</a:t>
                      </a:r>
                    </a:p>
                  </a:txBody>
                  <a:tcPr/>
                </a:tc>
                <a:extLst>
                  <a:ext uri="{0D108BD9-81ED-4DB2-BD59-A6C34878D82A}">
                    <a16:rowId xmlns:a16="http://schemas.microsoft.com/office/drawing/2014/main" val="2222385511"/>
                  </a:ext>
                </a:extLst>
              </a:tr>
              <a:tr h="367237">
                <a:tc>
                  <a:txBody>
                    <a:bodyPr/>
                    <a:lstStyle/>
                    <a:p>
                      <a:pPr algn="ctr"/>
                      <a:r>
                        <a:rPr lang="en-US" sz="1600" dirty="0"/>
                        <a:t>9</a:t>
                      </a:r>
                    </a:p>
                  </a:txBody>
                  <a:tcPr/>
                </a:tc>
                <a:tc>
                  <a:txBody>
                    <a:bodyPr/>
                    <a:lstStyle/>
                    <a:p>
                      <a:r>
                        <a:rPr lang="en-US" sz="1600" dirty="0"/>
                        <a:t>SEVEN ODSPRINT OPTIONS</a:t>
                      </a:r>
                    </a:p>
                  </a:txBody>
                  <a:tcPr/>
                </a:tc>
                <a:extLst>
                  <a:ext uri="{0D108BD9-81ED-4DB2-BD59-A6C34878D82A}">
                    <a16:rowId xmlns:a16="http://schemas.microsoft.com/office/drawing/2014/main" val="1553693324"/>
                  </a:ext>
                </a:extLst>
              </a:tr>
              <a:tr h="367237">
                <a:tc>
                  <a:txBody>
                    <a:bodyPr/>
                    <a:lstStyle/>
                    <a:p>
                      <a:pPr algn="ctr"/>
                      <a:r>
                        <a:rPr lang="en-US" sz="1600" dirty="0"/>
                        <a:t>10</a:t>
                      </a:r>
                    </a:p>
                  </a:txBody>
                  <a:tcPr/>
                </a:tc>
                <a:tc>
                  <a:txBody>
                    <a:bodyPr/>
                    <a:lstStyle/>
                    <a:p>
                      <a:r>
                        <a:rPr lang="en-US" sz="1600" dirty="0"/>
                        <a:t>OPTSAVE and OPTLOAD PROCS</a:t>
                      </a:r>
                    </a:p>
                  </a:txBody>
                  <a:tcPr/>
                </a:tc>
                <a:extLst>
                  <a:ext uri="{0D108BD9-81ED-4DB2-BD59-A6C34878D82A}">
                    <a16:rowId xmlns:a16="http://schemas.microsoft.com/office/drawing/2014/main" val="3495022671"/>
                  </a:ext>
                </a:extLst>
              </a:tr>
            </a:tbl>
          </a:graphicData>
        </a:graphic>
      </p:graphicFrame>
      <p:pic>
        <p:nvPicPr>
          <p:cNvPr id="7" name="Picture 6" descr="A baseball field and a city&#10;&#10;AI-generated content may be incorrect.">
            <a:extLst>
              <a:ext uri="{FF2B5EF4-FFF2-40B4-BE49-F238E27FC236}">
                <a16:creationId xmlns:a16="http://schemas.microsoft.com/office/drawing/2014/main" id="{AE797884-C8D1-A2EC-5F2E-B70289237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26" y="227511"/>
            <a:ext cx="1110489" cy="1776783"/>
          </a:xfrm>
          <a:prstGeom prst="rect">
            <a:avLst/>
          </a:prstGeom>
        </p:spPr>
      </p:pic>
    </p:spTree>
    <p:extLst>
      <p:ext uri="{BB962C8B-B14F-4D97-AF65-F5344CB8AC3E}">
        <p14:creationId xmlns:p14="http://schemas.microsoft.com/office/powerpoint/2010/main" val="3720259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harmaSUG2019.1_Presentation_Template_widescree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Presentation4" id="{8FF70FEB-4B4B-4096-BFB3-7C50857C8305}" vid="{0F48FF4C-3A59-402F-AEF7-47AEAEB5F2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presentation_template_widescreen</Template>
  <TotalTime>1677</TotalTime>
  <Words>4442</Words>
  <Application>Microsoft Office PowerPoint</Application>
  <PresentationFormat>Widescreen</PresentationFormat>
  <Paragraphs>243</Paragraphs>
  <Slides>24</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Lucida Sans Unicode</vt:lpstr>
      <vt:lpstr>Verdana</vt:lpstr>
      <vt:lpstr>Wingdings 2</vt:lpstr>
      <vt:lpstr>Wingdings 3</vt:lpstr>
      <vt:lpstr>PharmaSUG2019.1_Presentation_Template_widescreen</vt:lpstr>
      <vt:lpstr>You've Got Options:  Ten Five-Star System Option Hacks</vt:lpstr>
      <vt:lpstr>Agenda</vt:lpstr>
      <vt:lpstr>Introduction</vt:lpstr>
      <vt:lpstr>SAS DOCUMENTATION</vt:lpstr>
      <vt:lpstr>PROC OPTIONS</vt:lpstr>
      <vt:lpstr>SAS Dictionary Tables / VOPTION</vt:lpstr>
      <vt:lpstr>SAS Dictionary Tables / VOPTION</vt:lpstr>
      <vt:lpstr>SAS system options’ categories, groups, and subgroups</vt:lpstr>
      <vt:lpstr>Top Ten System Option Hacks</vt:lpstr>
      <vt:lpstr>VALIDVARNAME</vt:lpstr>
      <vt:lpstr>VARLENCHK</vt:lpstr>
      <vt:lpstr>MERGENOBY</vt:lpstr>
      <vt:lpstr>DLCREATEDIR</vt:lpstr>
      <vt:lpstr>FMTERR</vt:lpstr>
      <vt:lpstr>COMPRESS</vt:lpstr>
      <vt:lpstr>SOURCE2, NOTES, LIMITPROCNOTES</vt:lpstr>
      <vt:lpstr>MFILE, MPRINT, MPRINTNEST</vt:lpstr>
      <vt:lpstr>MLOGIC, MLOGICNEST</vt:lpstr>
      <vt:lpstr>MLOGIC, MLOGICNEST</vt:lpstr>
      <vt:lpstr>Top ten system option hacks</vt:lpstr>
      <vt:lpstr>OPTSAVE and OPTLOAD Procedures</vt:lpstr>
      <vt:lpstr>Conclusion</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gupta</dc:creator>
  <cp:lastModifiedBy>Louise Hadden</cp:lastModifiedBy>
  <cp:revision>11</cp:revision>
  <dcterms:created xsi:type="dcterms:W3CDTF">2024-10-19T05:41:41Z</dcterms:created>
  <dcterms:modified xsi:type="dcterms:W3CDTF">2025-10-04T20:58:05Z</dcterms:modified>
</cp:coreProperties>
</file>