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844AB9-D6F1-4E6C-B6F1-1FCB1CC6257F}">
  <a:tblStyle styleId="{DB844AB9-D6F1-4E6C-B6F1-1FCB1CC625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a6c0ebd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a6c0ebd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a6c0ebd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a6c0ebd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a6c0e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a6c0e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fa6c0eb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fa6c0eb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fa6c0eb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a6c0eb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a6c0eb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a6c0eb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a6c0eb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a6c0eb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a6c0eb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a6c0eb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a6c0ebd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a6c0ebd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a6c0ebd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a6c0ebd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Student Grade Prediction</a:t>
            </a:r>
            <a:endParaRPr/>
          </a:p>
        </p:txBody>
      </p:sp>
      <p:sp>
        <p:nvSpPr>
          <p:cNvPr id="55" name="Google Shape;55;p13"/>
          <p:cNvSpPr txBox="1"/>
          <p:nvPr>
            <p:ph idx="1" type="subTitle"/>
          </p:nvPr>
        </p:nvSpPr>
        <p:spPr>
          <a:xfrm>
            <a:off x="311700" y="2834125"/>
            <a:ext cx="8520600" cy="13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By Mohammad Parahoo</a:t>
            </a:r>
            <a:endParaRPr/>
          </a:p>
          <a:p>
            <a:pPr indent="0" lvl="0" marL="0" rtl="0" algn="ctr">
              <a:spcBef>
                <a:spcPts val="0"/>
              </a:spcBef>
              <a:spcAft>
                <a:spcPts val="0"/>
              </a:spcAft>
              <a:buNone/>
            </a:pPr>
            <a:r>
              <a:rPr lang="en-GB"/>
              <a:t>Course: Machine Learning 3253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graphicFrame>
        <p:nvGraphicFramePr>
          <p:cNvPr id="113" name="Google Shape;113;p22"/>
          <p:cNvGraphicFramePr/>
          <p:nvPr/>
        </p:nvGraphicFramePr>
        <p:xfrm>
          <a:off x="952500" y="1320450"/>
          <a:ext cx="3000000" cy="3000000"/>
        </p:xfrm>
        <a:graphic>
          <a:graphicData uri="http://schemas.openxmlformats.org/drawingml/2006/table">
            <a:tbl>
              <a:tblPr>
                <a:noFill/>
                <a:tableStyleId>{DB844AB9-D6F1-4E6C-B6F1-1FCB1CC6257F}</a:tableStyleId>
              </a:tblPr>
              <a:tblGrid>
                <a:gridCol w="3619500"/>
                <a:gridCol w="3619500"/>
              </a:tblGrid>
              <a:tr h="381000">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Root Mean Square Error</a:t>
                      </a:r>
                      <a:endParaRPr/>
                    </a:p>
                  </a:txBody>
                  <a:tcPr marT="91425" marB="91425" marR="91425" marL="91425"/>
                </a:tc>
              </a:tr>
              <a:tr h="381000">
                <a:tc>
                  <a:txBody>
                    <a:bodyPr/>
                    <a:lstStyle/>
                    <a:p>
                      <a:pPr indent="0" lvl="0" marL="0" rtl="0" algn="l">
                        <a:spcBef>
                          <a:spcPts val="0"/>
                        </a:spcBef>
                        <a:spcAft>
                          <a:spcPts val="0"/>
                        </a:spcAft>
                        <a:buNone/>
                      </a:pPr>
                      <a:r>
                        <a:rPr lang="en-GB"/>
                        <a:t>Linear Regression (BaseLine)</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4.056562116192928</a:t>
                      </a:r>
                      <a:endParaRPr/>
                    </a:p>
                  </a:txBody>
                  <a:tcPr marT="91425" marB="91425" marR="91425" marL="91425"/>
                </a:tc>
              </a:tr>
              <a:tr h="381000">
                <a:tc>
                  <a:txBody>
                    <a:bodyPr/>
                    <a:lstStyle/>
                    <a:p>
                      <a:pPr indent="0" lvl="0" marL="0" rtl="0" algn="l">
                        <a:spcBef>
                          <a:spcPts val="0"/>
                        </a:spcBef>
                        <a:spcAft>
                          <a:spcPts val="0"/>
                        </a:spcAft>
                        <a:buNone/>
                      </a:pPr>
                      <a:r>
                        <a:rPr lang="en-GB"/>
                        <a:t>Lasso Regression</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4.149234622543421</a:t>
                      </a:r>
                      <a:endParaRPr/>
                    </a:p>
                  </a:txBody>
                  <a:tcPr marT="91425" marB="91425" marR="91425" marL="91425"/>
                </a:tc>
              </a:tr>
              <a:tr h="381000">
                <a:tc>
                  <a:txBody>
                    <a:bodyPr/>
                    <a:lstStyle/>
                    <a:p>
                      <a:pPr indent="0" lvl="0" marL="0" rtl="0" algn="l">
                        <a:spcBef>
                          <a:spcPts val="0"/>
                        </a:spcBef>
                        <a:spcAft>
                          <a:spcPts val="0"/>
                        </a:spcAft>
                        <a:buNone/>
                      </a:pPr>
                      <a:r>
                        <a:rPr lang="en-GB"/>
                        <a:t>Ridge Regression</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4.143983721037678</a:t>
                      </a:r>
                      <a:endParaRPr/>
                    </a:p>
                  </a:txBody>
                  <a:tcPr marT="91425" marB="91425" marR="91425" marL="91425"/>
                </a:tc>
              </a:tr>
              <a:tr h="381000">
                <a:tc>
                  <a:txBody>
                    <a:bodyPr/>
                    <a:lstStyle/>
                    <a:p>
                      <a:pPr indent="0" lvl="0" marL="0" rtl="0" algn="l">
                        <a:spcBef>
                          <a:spcPts val="0"/>
                        </a:spcBef>
                        <a:spcAft>
                          <a:spcPts val="0"/>
                        </a:spcAft>
                        <a:buNone/>
                      </a:pPr>
                      <a:r>
                        <a:rPr lang="en-GB"/>
                        <a:t>Elastic Net</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4.084531743429293</a:t>
                      </a:r>
                      <a:endParaRPr/>
                    </a:p>
                  </a:txBody>
                  <a:tcPr marT="91425" marB="91425" marR="91425" marL="91425"/>
                </a:tc>
              </a:tr>
              <a:tr h="381000">
                <a:tc>
                  <a:txBody>
                    <a:bodyPr/>
                    <a:lstStyle/>
                    <a:p>
                      <a:pPr indent="0" lvl="0" marL="0" rtl="0" algn="l">
                        <a:spcBef>
                          <a:spcPts val="0"/>
                        </a:spcBef>
                        <a:spcAft>
                          <a:spcPts val="0"/>
                        </a:spcAft>
                        <a:buNone/>
                      </a:pPr>
                      <a:r>
                        <a:rPr lang="en-GB"/>
                        <a:t>KNN Regressor</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4.267792243410098</a:t>
                      </a:r>
                      <a:endParaRPr/>
                    </a:p>
                  </a:txBody>
                  <a:tcPr marT="91425" marB="91425" marR="91425" marL="91425"/>
                </a:tc>
              </a:tr>
              <a:tr h="381000">
                <a:tc>
                  <a:txBody>
                    <a:bodyPr/>
                    <a:lstStyle/>
                    <a:p>
                      <a:pPr indent="0" lvl="0" marL="0" rtl="0" algn="l">
                        <a:spcBef>
                          <a:spcPts val="0"/>
                        </a:spcBef>
                        <a:spcAft>
                          <a:spcPts val="0"/>
                        </a:spcAft>
                        <a:buNone/>
                      </a:pPr>
                      <a:r>
                        <a:rPr lang="en-GB"/>
                        <a:t>SVM</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5.305836289801752</a:t>
                      </a:r>
                      <a:endParaRPr/>
                    </a:p>
                  </a:txBody>
                  <a:tcPr marT="91425" marB="91425" marR="91425" marL="91425"/>
                </a:tc>
              </a:tr>
              <a:tr h="381000">
                <a:tc>
                  <a:txBody>
                    <a:bodyPr/>
                    <a:lstStyle/>
                    <a:p>
                      <a:pPr indent="0" lvl="0" marL="0" rtl="0" algn="l">
                        <a:spcBef>
                          <a:spcPts val="0"/>
                        </a:spcBef>
                        <a:spcAft>
                          <a:spcPts val="0"/>
                        </a:spcAft>
                        <a:buNone/>
                      </a:pPr>
                      <a:r>
                        <a:rPr lang="en-GB"/>
                        <a:t>Random Forrest</a:t>
                      </a:r>
                      <a:endParaRPr/>
                    </a:p>
                  </a:txBody>
                  <a:tcPr marT="91425" marB="91425" marR="91425" marL="91425"/>
                </a:tc>
                <a:tc>
                  <a:txBody>
                    <a:bodyPr/>
                    <a:lstStyle/>
                    <a:p>
                      <a:pPr indent="0" lvl="0" marL="0" rtl="0" algn="l">
                        <a:lnSpc>
                          <a:spcPct val="115000"/>
                        </a:lnSpc>
                        <a:spcBef>
                          <a:spcPts val="0"/>
                        </a:spcBef>
                        <a:spcAft>
                          <a:spcPts val="0"/>
                        </a:spcAft>
                        <a:buNone/>
                      </a:pPr>
                      <a:r>
                        <a:rPr lang="en-GB" sz="1050">
                          <a:solidFill>
                            <a:schemeClr val="dk1"/>
                          </a:solidFill>
                          <a:highlight>
                            <a:srgbClr val="FFFFFF"/>
                          </a:highlight>
                        </a:rPr>
                        <a:t>4.081493208716665</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Linear Regression (Base Line Model) yielded the best results</a:t>
            </a:r>
            <a:endParaRPr/>
          </a:p>
          <a:p>
            <a:pPr indent="-342900" lvl="0" marL="457200" rtl="0" algn="l">
              <a:spcBef>
                <a:spcPts val="0"/>
              </a:spcBef>
              <a:spcAft>
                <a:spcPts val="0"/>
              </a:spcAft>
              <a:buSzPts val="1800"/>
              <a:buAutoNum type="arabicPeriod"/>
            </a:pPr>
            <a:r>
              <a:rPr lang="en-GB"/>
              <a:t>Different number of input variables were used</a:t>
            </a:r>
            <a:endParaRPr/>
          </a:p>
          <a:p>
            <a:pPr indent="-342900" lvl="0" marL="457200" rtl="0" algn="l">
              <a:spcBef>
                <a:spcPts val="0"/>
              </a:spcBef>
              <a:spcAft>
                <a:spcPts val="0"/>
              </a:spcAft>
              <a:buSzPts val="1800"/>
              <a:buAutoNum type="arabicPeriod"/>
            </a:pPr>
            <a:r>
              <a:rPr lang="en-GB"/>
              <a:t>GridSearchCV was used for hyperparameter tuning</a:t>
            </a:r>
            <a:endParaRPr/>
          </a:p>
          <a:p>
            <a:pPr indent="-342900" lvl="0" marL="457200" rtl="0" algn="l">
              <a:spcBef>
                <a:spcPts val="0"/>
              </a:spcBef>
              <a:spcAft>
                <a:spcPts val="0"/>
              </a:spcAft>
              <a:buSzPts val="1800"/>
              <a:buAutoNum type="arabicPeriod"/>
            </a:pPr>
            <a:r>
              <a:rPr lang="en-GB"/>
              <a:t>High RMSE maybe due to removal of G1 and G2 (highly correlated variables)</a:t>
            </a:r>
            <a:endParaRPr/>
          </a:p>
          <a:p>
            <a:pPr indent="0" lvl="0" marL="0" rtl="0" algn="l">
              <a:spcBef>
                <a:spcPts val="1600"/>
              </a:spcBef>
              <a:spcAft>
                <a:spcPts val="0"/>
              </a:spcAft>
              <a:buNone/>
            </a:pPr>
            <a:r>
              <a:rPr lang="en-GB"/>
              <a:t>Possible Approach to increase accuracy:</a:t>
            </a:r>
            <a:endParaRPr/>
          </a:p>
          <a:p>
            <a:pPr indent="-342900" lvl="0" marL="457200" rtl="0" algn="l">
              <a:spcBef>
                <a:spcPts val="1600"/>
              </a:spcBef>
              <a:spcAft>
                <a:spcPts val="0"/>
              </a:spcAft>
              <a:buSzPts val="1800"/>
              <a:buAutoNum type="arabicPeriod"/>
            </a:pPr>
            <a:r>
              <a:rPr lang="en-GB"/>
              <a:t>Calculate the average score for each student over the three grades</a:t>
            </a:r>
            <a:endParaRPr/>
          </a:p>
          <a:p>
            <a:pPr indent="-342900" lvl="0" marL="457200" rtl="0" algn="l">
              <a:spcBef>
                <a:spcPts val="0"/>
              </a:spcBef>
              <a:spcAft>
                <a:spcPts val="0"/>
              </a:spcAft>
              <a:buSzPts val="1800"/>
              <a:buAutoNum type="arabicPeriod"/>
            </a:pPr>
            <a:r>
              <a:rPr lang="en-GB"/>
              <a:t>Bin the results as only Pass/Fail or into 4 distinct categories: Fail, Pass, Good, Excellent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Identify and develop a model to predict student grades in math</a:t>
            </a:r>
            <a:endParaRPr sz="1400"/>
          </a:p>
          <a:p>
            <a:pPr indent="0" lvl="0" marL="0" rtl="0" algn="l">
              <a:spcBef>
                <a:spcPts val="1600"/>
              </a:spcBef>
              <a:spcAft>
                <a:spcPts val="0"/>
              </a:spcAft>
              <a:buNone/>
            </a:pPr>
            <a:r>
              <a:rPr lang="en-GB" sz="1400"/>
              <a:t>Dataset: </a:t>
            </a:r>
            <a:endParaRPr sz="1400"/>
          </a:p>
          <a:p>
            <a:pPr indent="-317500" lvl="0" marL="457200" rtl="0" algn="l">
              <a:spcBef>
                <a:spcPts val="1600"/>
              </a:spcBef>
              <a:spcAft>
                <a:spcPts val="0"/>
              </a:spcAft>
              <a:buSzPts val="1400"/>
              <a:buAutoNum type="arabicPeriod"/>
            </a:pPr>
            <a:r>
              <a:rPr lang="en-GB" sz="1400"/>
              <a:t>kaggle.com </a:t>
            </a:r>
            <a:endParaRPr sz="1400"/>
          </a:p>
          <a:p>
            <a:pPr indent="-317500" lvl="0" marL="457200" rtl="0" algn="l">
              <a:spcBef>
                <a:spcPts val="0"/>
              </a:spcBef>
              <a:spcAft>
                <a:spcPts val="0"/>
              </a:spcAft>
              <a:buSzPts val="1400"/>
              <a:buAutoNum type="arabicPeriod"/>
            </a:pPr>
            <a:r>
              <a:rPr lang="en-GB" sz="1400"/>
              <a:t>Student achievement in secondary education at two Portugese schools. </a:t>
            </a:r>
            <a:endParaRPr sz="1400"/>
          </a:p>
          <a:p>
            <a:pPr indent="-317500" lvl="0" marL="457200" rtl="0" algn="l">
              <a:spcBef>
                <a:spcPts val="0"/>
              </a:spcBef>
              <a:spcAft>
                <a:spcPts val="0"/>
              </a:spcAft>
              <a:buSzPts val="1400"/>
              <a:buAutoNum type="arabicPeriod"/>
            </a:pPr>
            <a:r>
              <a:rPr lang="en-GB" sz="1400"/>
              <a:t>Data was collected through questionnaires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a:t>
            </a:r>
            <a:endParaRPr/>
          </a:p>
        </p:txBody>
      </p:sp>
      <p:sp>
        <p:nvSpPr>
          <p:cNvPr id="67" name="Google Shape;67;p15"/>
          <p:cNvSpPr txBox="1"/>
          <p:nvPr>
            <p:ph idx="1" type="body"/>
          </p:nvPr>
        </p:nvSpPr>
        <p:spPr>
          <a:xfrm>
            <a:off x="311700" y="12277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395 Students</a:t>
            </a:r>
            <a:endParaRPr sz="1400"/>
          </a:p>
          <a:p>
            <a:pPr indent="-317500" lvl="0" marL="457200" rtl="0" algn="l">
              <a:spcBef>
                <a:spcPts val="0"/>
              </a:spcBef>
              <a:spcAft>
                <a:spcPts val="0"/>
              </a:spcAft>
              <a:buSzPts val="1400"/>
              <a:buChar char="●"/>
            </a:pPr>
            <a:r>
              <a:rPr lang="en-GB" sz="1400"/>
              <a:t>15 numerical input variables</a:t>
            </a:r>
            <a:endParaRPr sz="1400"/>
          </a:p>
          <a:p>
            <a:pPr indent="-317500" lvl="0" marL="457200" rtl="0" algn="l">
              <a:spcBef>
                <a:spcPts val="0"/>
              </a:spcBef>
              <a:spcAft>
                <a:spcPts val="0"/>
              </a:spcAft>
              <a:buSzPts val="1400"/>
              <a:buChar char="●"/>
            </a:pPr>
            <a:r>
              <a:rPr lang="en-GB" sz="1400"/>
              <a:t>17 categorical input variables</a:t>
            </a:r>
            <a:endParaRPr sz="1400"/>
          </a:p>
          <a:p>
            <a:pPr indent="-317500" lvl="0" marL="457200" rtl="0" algn="l">
              <a:spcBef>
                <a:spcPts val="0"/>
              </a:spcBef>
              <a:spcAft>
                <a:spcPts val="0"/>
              </a:spcAft>
              <a:buSzPts val="1400"/>
              <a:buChar char="●"/>
            </a:pPr>
            <a:r>
              <a:rPr lang="en-GB" sz="1400"/>
              <a:t>1 output variable</a:t>
            </a:r>
            <a:endParaRPr sz="1400"/>
          </a:p>
          <a:p>
            <a:pPr indent="0" lvl="0" marL="0" rtl="0" algn="l">
              <a:spcBef>
                <a:spcPts val="1600"/>
              </a:spcBef>
              <a:spcAft>
                <a:spcPts val="0"/>
              </a:spcAft>
              <a:buNone/>
            </a:pPr>
            <a:r>
              <a:rPr b="1" lang="en-GB" sz="1400"/>
              <a:t>Input Variables:</a:t>
            </a:r>
            <a:r>
              <a:rPr lang="en-GB" sz="1400"/>
              <a:t> School, Sex, Age, Address, Family Size, Parent Status, Mother’s Education, Father’s Education, Mother’s Job, Father’s Job, Reason, Guardian, Travel Time, Study Time, Failures, School Support, Family Support, Paid Classes, Extra curricular activities, Nursery, Higher Education, Internet, Romantic, Family relationship, Free Time, Going Out, Alcohol Consumption, Weekend Alcohol Consumption, Health, Absences, First Grade, Second Grade</a:t>
            </a:r>
            <a:endParaRPr sz="1400"/>
          </a:p>
          <a:p>
            <a:pPr indent="0" lvl="0" marL="0" rtl="0" algn="l">
              <a:spcBef>
                <a:spcPts val="1600"/>
              </a:spcBef>
              <a:spcAft>
                <a:spcPts val="1600"/>
              </a:spcAft>
              <a:buNone/>
            </a:pPr>
            <a:r>
              <a:rPr b="1" lang="en-GB" sz="1400"/>
              <a:t>Output Variable:</a:t>
            </a:r>
            <a:r>
              <a:rPr lang="en-GB" sz="1400"/>
              <a:t> Third Grade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 - Target Variable G3</a:t>
            </a:r>
            <a:endParaRPr/>
          </a:p>
        </p:txBody>
      </p:sp>
      <p:pic>
        <p:nvPicPr>
          <p:cNvPr id="73" name="Google Shape;73;p16"/>
          <p:cNvPicPr preferRelativeResize="0"/>
          <p:nvPr/>
        </p:nvPicPr>
        <p:blipFill>
          <a:blip r:embed="rId3">
            <a:alphaModFix/>
          </a:blip>
          <a:stretch>
            <a:fillRect/>
          </a:stretch>
        </p:blipFill>
        <p:spPr>
          <a:xfrm>
            <a:off x="0" y="1135725"/>
            <a:ext cx="4418073" cy="2872050"/>
          </a:xfrm>
          <a:prstGeom prst="rect">
            <a:avLst/>
          </a:prstGeom>
          <a:noFill/>
          <a:ln>
            <a:noFill/>
          </a:ln>
        </p:spPr>
      </p:pic>
      <p:pic>
        <p:nvPicPr>
          <p:cNvPr id="74" name="Google Shape;74;p16"/>
          <p:cNvPicPr preferRelativeResize="0"/>
          <p:nvPr/>
        </p:nvPicPr>
        <p:blipFill>
          <a:blip r:embed="rId4">
            <a:alphaModFix/>
          </a:blip>
          <a:stretch>
            <a:fillRect/>
          </a:stretch>
        </p:blipFill>
        <p:spPr>
          <a:xfrm>
            <a:off x="4571998" y="1135725"/>
            <a:ext cx="4421129" cy="2947419"/>
          </a:xfrm>
          <a:prstGeom prst="rect">
            <a:avLst/>
          </a:prstGeom>
          <a:noFill/>
          <a:ln>
            <a:noFill/>
          </a:ln>
        </p:spPr>
      </p:pic>
      <p:sp>
        <p:nvSpPr>
          <p:cNvPr id="75" name="Google Shape;75;p16"/>
          <p:cNvSpPr txBox="1"/>
          <p:nvPr/>
        </p:nvSpPr>
        <p:spPr>
          <a:xfrm>
            <a:off x="18800" y="4033925"/>
            <a:ext cx="9144000" cy="110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Target variable follows a normal distribution, except for large number of people at 0</a:t>
            </a:r>
            <a:endParaRPr/>
          </a:p>
          <a:p>
            <a:pPr indent="-317500" lvl="0" marL="457200" rtl="0" algn="l">
              <a:spcBef>
                <a:spcPts val="0"/>
              </a:spcBef>
              <a:spcAft>
                <a:spcPts val="0"/>
              </a:spcAft>
              <a:buSzPts val="1400"/>
              <a:buChar char="●"/>
            </a:pPr>
            <a:r>
              <a:rPr lang="en-GB"/>
              <a:t>Max value 20, Min value = 0, Median = 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 - Input Variables vs Target Variables</a:t>
            </a:r>
            <a:endParaRPr/>
          </a:p>
        </p:txBody>
      </p:sp>
      <p:pic>
        <p:nvPicPr>
          <p:cNvPr id="81" name="Google Shape;81;p17"/>
          <p:cNvPicPr preferRelativeResize="0"/>
          <p:nvPr/>
        </p:nvPicPr>
        <p:blipFill>
          <a:blip r:embed="rId3">
            <a:alphaModFix/>
          </a:blip>
          <a:stretch>
            <a:fillRect/>
          </a:stretch>
        </p:blipFill>
        <p:spPr>
          <a:xfrm>
            <a:off x="13" y="1568950"/>
            <a:ext cx="9143973" cy="311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from Exploratory Analysis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266700" rtl="0" algn="l">
              <a:spcBef>
                <a:spcPts val="1100"/>
              </a:spcBef>
              <a:spcAft>
                <a:spcPts val="0"/>
              </a:spcAft>
              <a:buSzPts val="1400"/>
              <a:buChar char="●"/>
            </a:pPr>
            <a:r>
              <a:rPr lang="en-GB" sz="1400">
                <a:solidFill>
                  <a:schemeClr val="dk1"/>
                </a:solidFill>
                <a:highlight>
                  <a:srgbClr val="FFFFFF"/>
                </a:highlight>
              </a:rPr>
              <a:t>GP school has better scores than MS school</a:t>
            </a:r>
            <a:endParaRPr sz="1400">
              <a:solidFill>
                <a:schemeClr val="dk1"/>
              </a:solidFill>
              <a:highlight>
                <a:srgbClr val="FFFFFF"/>
              </a:highlight>
            </a:endParaRPr>
          </a:p>
          <a:p>
            <a:pPr indent="-317500" lvl="0" marL="457200" marR="266700" rtl="0" algn="l">
              <a:spcBef>
                <a:spcPts val="0"/>
              </a:spcBef>
              <a:spcAft>
                <a:spcPts val="0"/>
              </a:spcAft>
              <a:buSzPts val="1400"/>
              <a:buChar char="●"/>
            </a:pPr>
            <a:r>
              <a:rPr lang="en-GB" sz="1400">
                <a:solidFill>
                  <a:schemeClr val="dk1"/>
                </a:solidFill>
                <a:highlight>
                  <a:srgbClr val="FFFFFF"/>
                </a:highlight>
              </a:rPr>
              <a:t>Male students did better than female</a:t>
            </a:r>
            <a:endParaRPr sz="1400">
              <a:solidFill>
                <a:schemeClr val="dk1"/>
              </a:solidFill>
              <a:highlight>
                <a:srgbClr val="FFFFFF"/>
              </a:highlight>
            </a:endParaRPr>
          </a:p>
          <a:p>
            <a:pPr indent="-317500" lvl="0" marL="457200" marR="266700" rtl="0" algn="l">
              <a:spcBef>
                <a:spcPts val="0"/>
              </a:spcBef>
              <a:spcAft>
                <a:spcPts val="0"/>
              </a:spcAft>
              <a:buSzPts val="1400"/>
              <a:buChar char="●"/>
            </a:pPr>
            <a:r>
              <a:rPr lang="en-GB" sz="1400">
                <a:solidFill>
                  <a:schemeClr val="dk1"/>
                </a:solidFill>
                <a:highlight>
                  <a:srgbClr val="FFFFFF"/>
                </a:highlight>
              </a:rPr>
              <a:t>Students with high </a:t>
            </a:r>
            <a:r>
              <a:rPr lang="en-GB" sz="1400">
                <a:solidFill>
                  <a:schemeClr val="dk1"/>
                </a:solidFill>
                <a:highlight>
                  <a:srgbClr val="FFFFFF"/>
                </a:highlight>
              </a:rPr>
              <a:t>absences</a:t>
            </a:r>
            <a:r>
              <a:rPr lang="en-GB" sz="1400">
                <a:solidFill>
                  <a:schemeClr val="dk1"/>
                </a:solidFill>
                <a:highlight>
                  <a:srgbClr val="FFFFFF"/>
                </a:highlight>
              </a:rPr>
              <a:t> have lower scores</a:t>
            </a:r>
            <a:endParaRPr sz="1400">
              <a:solidFill>
                <a:schemeClr val="dk1"/>
              </a:solidFill>
              <a:highlight>
                <a:srgbClr val="FFFFFF"/>
              </a:highlight>
            </a:endParaRPr>
          </a:p>
          <a:p>
            <a:pPr indent="-317500" lvl="0" marL="457200" marR="266700" rtl="0" algn="l">
              <a:spcBef>
                <a:spcPts val="0"/>
              </a:spcBef>
              <a:spcAft>
                <a:spcPts val="0"/>
              </a:spcAft>
              <a:buSzPts val="1400"/>
              <a:buChar char="●"/>
            </a:pPr>
            <a:r>
              <a:rPr lang="en-GB" sz="1400">
                <a:solidFill>
                  <a:schemeClr val="dk1"/>
                </a:solidFill>
                <a:highlight>
                  <a:srgbClr val="FFFFFF"/>
                </a:highlight>
              </a:rPr>
              <a:t>Students that intend on pursuing higher education have better scores</a:t>
            </a:r>
            <a:endParaRPr sz="1400">
              <a:solidFill>
                <a:schemeClr val="dk1"/>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Preparation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MinMax Standardization for numerical variables</a:t>
            </a:r>
            <a:endParaRPr/>
          </a:p>
          <a:p>
            <a:pPr indent="-342900" lvl="0" marL="457200" rtl="0" algn="l">
              <a:spcBef>
                <a:spcPts val="0"/>
              </a:spcBef>
              <a:spcAft>
                <a:spcPts val="0"/>
              </a:spcAft>
              <a:buSzPts val="1800"/>
              <a:buAutoNum type="arabicPeriod"/>
            </a:pPr>
            <a:r>
              <a:rPr lang="en-GB"/>
              <a:t>Encoding Yes/No as 1 and 0</a:t>
            </a:r>
            <a:endParaRPr/>
          </a:p>
          <a:p>
            <a:pPr indent="-342900" lvl="0" marL="457200" rtl="0" algn="l">
              <a:spcBef>
                <a:spcPts val="0"/>
              </a:spcBef>
              <a:spcAft>
                <a:spcPts val="0"/>
              </a:spcAft>
              <a:buSzPts val="1800"/>
              <a:buAutoNum type="arabicPeriod"/>
            </a:pPr>
            <a:r>
              <a:rPr lang="en-GB"/>
              <a:t>One Hot Encoding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 Matrix</a:t>
            </a:r>
            <a:endParaRPr/>
          </a:p>
        </p:txBody>
      </p:sp>
      <p:graphicFrame>
        <p:nvGraphicFramePr>
          <p:cNvPr id="99" name="Google Shape;99;p20"/>
          <p:cNvGraphicFramePr/>
          <p:nvPr/>
        </p:nvGraphicFramePr>
        <p:xfrm>
          <a:off x="311700" y="1402975"/>
          <a:ext cx="3000000" cy="3000000"/>
        </p:xfrm>
        <a:graphic>
          <a:graphicData uri="http://schemas.openxmlformats.org/drawingml/2006/table">
            <a:tbl>
              <a:tblPr>
                <a:noFill/>
                <a:tableStyleId>{DB844AB9-D6F1-4E6C-B6F1-1FCB1CC6257F}</a:tableStyleId>
              </a:tblPr>
              <a:tblGrid>
                <a:gridCol w="1390975"/>
                <a:gridCol w="1428550"/>
              </a:tblGrid>
              <a:tr h="381000">
                <a:tc>
                  <a:txBody>
                    <a:bodyPr/>
                    <a:lstStyle/>
                    <a:p>
                      <a:pPr indent="0" lvl="0" marL="0" rtl="0" algn="l">
                        <a:spcBef>
                          <a:spcPts val="0"/>
                        </a:spcBef>
                        <a:spcAft>
                          <a:spcPts val="0"/>
                        </a:spcAft>
                        <a:buNone/>
                      </a:pPr>
                      <a:r>
                        <a:rPr lang="en-GB"/>
                        <a:t>G3</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1.000000</a:t>
                      </a:r>
                      <a:endParaRPr/>
                    </a:p>
                  </a:txBody>
                  <a:tcPr marT="91425" marB="91425" marR="91425" marL="91425"/>
                </a:tc>
              </a:tr>
              <a:tr h="381000">
                <a:tc>
                  <a:txBody>
                    <a:bodyPr/>
                    <a:lstStyle/>
                    <a:p>
                      <a:pPr indent="0" lvl="0" marL="0" rtl="0" algn="l">
                        <a:spcBef>
                          <a:spcPts val="0"/>
                        </a:spcBef>
                        <a:spcAft>
                          <a:spcPts val="0"/>
                        </a:spcAft>
                        <a:buNone/>
                      </a:pPr>
                      <a:r>
                        <a:rPr lang="en-GB"/>
                        <a:t>G2</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0.904868</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G1</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0.801468</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failures</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0.360415</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Medu</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0.217147</a:t>
                      </a:r>
                      <a:endParaRPr/>
                    </a:p>
                  </a:txBody>
                  <a:tcPr marT="91425" marB="91425" marR="91425" marL="91425"/>
                </a:tc>
              </a:tr>
            </a:tbl>
          </a:graphicData>
        </a:graphic>
      </p:graphicFrame>
      <p:graphicFrame>
        <p:nvGraphicFramePr>
          <p:cNvPr id="100" name="Google Shape;100;p20"/>
          <p:cNvGraphicFramePr/>
          <p:nvPr/>
        </p:nvGraphicFramePr>
        <p:xfrm>
          <a:off x="3275625" y="1395375"/>
          <a:ext cx="3000000" cy="3000000"/>
        </p:xfrm>
        <a:graphic>
          <a:graphicData uri="http://schemas.openxmlformats.org/drawingml/2006/table">
            <a:tbl>
              <a:tblPr>
                <a:noFill/>
                <a:tableStyleId>{DB844AB9-D6F1-4E6C-B6F1-1FCB1CC6257F}</a:tableStyleId>
              </a:tblPr>
              <a:tblGrid>
                <a:gridCol w="1390975"/>
                <a:gridCol w="1428550"/>
              </a:tblGrid>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higher</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0.182465</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age</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0.161579</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Fedu</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0.152457</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goout</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0.132791</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GB">
                          <a:solidFill>
                            <a:schemeClr val="dk1"/>
                          </a:solidFill>
                          <a:highlight>
                            <a:srgbClr val="FFFFFF"/>
                          </a:highlight>
                        </a:rPr>
                        <a:t>romantic</a:t>
                      </a:r>
                      <a:endParaRPr/>
                    </a:p>
                  </a:txBody>
                  <a:tcPr marT="91425" marB="91425" marR="91425" marL="91425"/>
                </a:tc>
                <a:tc>
                  <a:txBody>
                    <a:bodyPr/>
                    <a:lstStyle/>
                    <a:p>
                      <a:pPr indent="0" lvl="0" marL="0" rtl="0" algn="l">
                        <a:lnSpc>
                          <a:spcPct val="115000"/>
                        </a:lnSpc>
                        <a:spcBef>
                          <a:spcPts val="0"/>
                        </a:spcBef>
                        <a:spcAft>
                          <a:spcPts val="0"/>
                        </a:spcAft>
                        <a:buNone/>
                      </a:pPr>
                      <a:r>
                        <a:rPr lang="en-GB">
                          <a:solidFill>
                            <a:schemeClr val="dk1"/>
                          </a:solidFill>
                          <a:highlight>
                            <a:srgbClr val="FFFFFF"/>
                          </a:highlight>
                        </a:rPr>
                        <a:t>0.129970</a:t>
                      </a:r>
                      <a:endParaRPr/>
                    </a:p>
                  </a:txBody>
                  <a:tcPr marT="91425" marB="91425" marR="91425" marL="91425"/>
                </a:tc>
              </a:tr>
            </a:tbl>
          </a:graphicData>
        </a:graphic>
      </p:graphicFrame>
      <p:sp>
        <p:nvSpPr>
          <p:cNvPr id="101" name="Google Shape;101;p20"/>
          <p:cNvSpPr txBox="1"/>
          <p:nvPr/>
        </p:nvSpPr>
        <p:spPr>
          <a:xfrm>
            <a:off x="319700" y="3695425"/>
            <a:ext cx="5775300" cy="1448100"/>
          </a:xfrm>
          <a:prstGeom prst="rect">
            <a:avLst/>
          </a:prstGeom>
          <a:noFill/>
          <a:ln>
            <a:noFill/>
          </a:ln>
        </p:spPr>
        <p:txBody>
          <a:bodyPr anchorCtr="0" anchor="t" bIns="91425" lIns="91425" spcFirstLastPara="1" rIns="91425" wrap="square" tIns="91425">
            <a:noAutofit/>
          </a:bodyPr>
          <a:lstStyle/>
          <a:p>
            <a:pPr indent="-317500" lvl="0" marL="457200" marR="266700" rtl="0" algn="l">
              <a:lnSpc>
                <a:spcPct val="115000"/>
              </a:lnSpc>
              <a:spcBef>
                <a:spcPts val="1100"/>
              </a:spcBef>
              <a:spcAft>
                <a:spcPts val="0"/>
              </a:spcAft>
              <a:buSzPts val="1400"/>
              <a:buChar char="●"/>
            </a:pPr>
            <a:r>
              <a:rPr lang="en-GB">
                <a:solidFill>
                  <a:schemeClr val="dk1"/>
                </a:solidFill>
                <a:highlight>
                  <a:srgbClr val="FFFFFF"/>
                </a:highlight>
              </a:rPr>
              <a:t>G2 and G1 seems to exhibit multicollinearity with the target variable and will be dropped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Algorithms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Linear Regression (Baseline)</a:t>
            </a:r>
            <a:endParaRPr/>
          </a:p>
          <a:p>
            <a:pPr indent="-342900" lvl="0" marL="457200" rtl="0" algn="l">
              <a:spcBef>
                <a:spcPts val="0"/>
              </a:spcBef>
              <a:spcAft>
                <a:spcPts val="0"/>
              </a:spcAft>
              <a:buSzPts val="1800"/>
              <a:buAutoNum type="arabicPeriod"/>
            </a:pPr>
            <a:r>
              <a:rPr lang="en-GB"/>
              <a:t>Lasso Regression</a:t>
            </a:r>
            <a:endParaRPr/>
          </a:p>
          <a:p>
            <a:pPr indent="-342900" lvl="0" marL="457200" rtl="0" algn="l">
              <a:spcBef>
                <a:spcPts val="0"/>
              </a:spcBef>
              <a:spcAft>
                <a:spcPts val="0"/>
              </a:spcAft>
              <a:buSzPts val="1800"/>
              <a:buAutoNum type="arabicPeriod"/>
            </a:pPr>
            <a:r>
              <a:rPr lang="en-GB"/>
              <a:t>Ridge Regression</a:t>
            </a:r>
            <a:endParaRPr/>
          </a:p>
          <a:p>
            <a:pPr indent="-342900" lvl="0" marL="457200" rtl="0" algn="l">
              <a:spcBef>
                <a:spcPts val="0"/>
              </a:spcBef>
              <a:spcAft>
                <a:spcPts val="0"/>
              </a:spcAft>
              <a:buSzPts val="1800"/>
              <a:buAutoNum type="arabicPeriod"/>
            </a:pPr>
            <a:r>
              <a:rPr lang="en-GB"/>
              <a:t>ElasticNet Regression</a:t>
            </a:r>
            <a:endParaRPr/>
          </a:p>
          <a:p>
            <a:pPr indent="-342900" lvl="0" marL="457200" rtl="0" algn="l">
              <a:spcBef>
                <a:spcPts val="0"/>
              </a:spcBef>
              <a:spcAft>
                <a:spcPts val="0"/>
              </a:spcAft>
              <a:buSzPts val="1800"/>
              <a:buAutoNum type="arabicPeriod"/>
            </a:pPr>
            <a:r>
              <a:rPr lang="en-GB"/>
              <a:t>KNN Regressor</a:t>
            </a:r>
            <a:endParaRPr/>
          </a:p>
          <a:p>
            <a:pPr indent="-342900" lvl="0" marL="457200" rtl="0" algn="l">
              <a:spcBef>
                <a:spcPts val="0"/>
              </a:spcBef>
              <a:spcAft>
                <a:spcPts val="0"/>
              </a:spcAft>
              <a:buSzPts val="1800"/>
              <a:buAutoNum type="arabicPeriod"/>
            </a:pPr>
            <a:r>
              <a:rPr lang="en-GB"/>
              <a:t>Support Vector Regressor</a:t>
            </a:r>
            <a:endParaRPr/>
          </a:p>
          <a:p>
            <a:pPr indent="-342900" lvl="0" marL="457200" rtl="0" algn="l">
              <a:spcBef>
                <a:spcPts val="0"/>
              </a:spcBef>
              <a:spcAft>
                <a:spcPts val="0"/>
              </a:spcAft>
              <a:buSzPts val="1800"/>
              <a:buAutoNum type="arabicPeriod"/>
            </a:pPr>
            <a:r>
              <a:rPr lang="en-GB"/>
              <a:t>Random </a:t>
            </a:r>
            <a:r>
              <a:rPr lang="en-GB"/>
              <a:t>Forest</a:t>
            </a:r>
            <a:r>
              <a:rPr lang="en-GB"/>
              <a:t> Regressor</a:t>
            </a:r>
            <a:endParaRPr/>
          </a:p>
          <a:p>
            <a:pPr indent="0" lvl="0" marL="0" rtl="0" algn="l">
              <a:spcBef>
                <a:spcPts val="1600"/>
              </a:spcBef>
              <a:spcAft>
                <a:spcPts val="1600"/>
              </a:spcAft>
              <a:buNone/>
            </a:pPr>
            <a:r>
              <a:rPr lang="en-GB"/>
              <a:t>GridSearchCV implemented for hyperparameter tuning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