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4.12158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wmin.gov.in/" TargetMode="External"/><Relationship Id="rId5" Type="http://schemas.openxmlformats.org/officeDocument/2006/relationships/hyperlink" Target="https://doj.gov.in/" TargetMode="External"/><Relationship Id="rId4" Type="http://schemas.openxmlformats.org/officeDocument/2006/relationships/hyperlink" Target="https://ieeexplore.ieee.org/abstract/document/9200315/215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149075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DoJ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Chatbot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558" y="1432669"/>
            <a:ext cx="11290443" cy="5425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ID– SIH1700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Developing an AI based interactive Chatbot or virtual assistant for the Department of Justice’s Website.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Theme-Smart Automation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ID- 44138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Name- 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JarOfSand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 err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EquiAI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2" y="1163412"/>
            <a:ext cx="10527516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AI-powered chatbot for the Department of Justice (</a:t>
            </a:r>
            <a:r>
              <a:rPr lang="en-US" sz="2800" b="1" u="sng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DoJ</a:t>
            </a:r>
            <a:r>
              <a:rPr lang="en-US" sz="28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 website to enhance user interactions and provide quick access to judiciary-related information</a:t>
            </a:r>
          </a:p>
          <a:p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656343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JarOfSand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 descr="What is NLP and how It is Implemented in Our Lives - Amazinum">
            <a:extLst>
              <a:ext uri="{FF2B5EF4-FFF2-40B4-BE49-F238E27FC236}">
                <a16:creationId xmlns:a16="http://schemas.microsoft.com/office/drawing/2014/main" id="{DD304AC7-4B30-C0CC-9CD0-0A3CB57E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09" y="2493687"/>
            <a:ext cx="4336191" cy="386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E314FC-414D-7596-A1FC-F6F0179A690F}"/>
              </a:ext>
            </a:extLst>
          </p:cNvPr>
          <p:cNvSpPr txBox="1"/>
          <p:nvPr/>
        </p:nvSpPr>
        <p:spPr>
          <a:xfrm>
            <a:off x="7904230" y="2194430"/>
            <a:ext cx="623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Unique Features</a:t>
            </a:r>
          </a:p>
        </p:txBody>
      </p:sp>
      <p:pic>
        <p:nvPicPr>
          <p:cNvPr id="2054" name="Picture 6" descr="Scalability of Ideas - THE WAVES">
            <a:extLst>
              <a:ext uri="{FF2B5EF4-FFF2-40B4-BE49-F238E27FC236}">
                <a16:creationId xmlns:a16="http://schemas.microsoft.com/office/drawing/2014/main" id="{CBEA9548-549F-5893-1B46-5D1749CF6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398" y="2898231"/>
            <a:ext cx="1860036" cy="139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he hidden attributes of multilingual candidates-Hays careers advice  Viewpoint – careers advice blog">
            <a:extLst>
              <a:ext uri="{FF2B5EF4-FFF2-40B4-BE49-F238E27FC236}">
                <a16:creationId xmlns:a16="http://schemas.microsoft.com/office/drawing/2014/main" id="{241FD86E-99AA-B487-57ED-142F18971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69" y="2634776"/>
            <a:ext cx="1748061" cy="118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National Judicial Data Grid | National Informatics Centre">
            <a:extLst>
              <a:ext uri="{FF2B5EF4-FFF2-40B4-BE49-F238E27FC236}">
                <a16:creationId xmlns:a16="http://schemas.microsoft.com/office/drawing/2014/main" id="{8C811AD4-E5E7-0B7E-17B2-3ED0FBCB6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643" y="2964201"/>
            <a:ext cx="1342329" cy="131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What is E-court and what are the 4 new initiatives launched By PM Modi?">
            <a:extLst>
              <a:ext uri="{FF2B5EF4-FFF2-40B4-BE49-F238E27FC236}">
                <a16:creationId xmlns:a16="http://schemas.microsoft.com/office/drawing/2014/main" id="{2A26853F-6A4B-86B3-1B4E-B85624FF7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843" y="4579357"/>
            <a:ext cx="2539181" cy="142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ryptographic Hashes Used to Store Passwords, Detect Malware | Kaspersky  official blog">
            <a:extLst>
              <a:ext uri="{FF2B5EF4-FFF2-40B4-BE49-F238E27FC236}">
                <a16:creationId xmlns:a16="http://schemas.microsoft.com/office/drawing/2014/main" id="{319A11A3-FE13-84ED-B6C5-14848BA88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417" y="4726655"/>
            <a:ext cx="1807804" cy="135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299327-CCDF-8F64-82C6-7F0980942920}"/>
              </a:ext>
            </a:extLst>
          </p:cNvPr>
          <p:cNvSpPr txBox="1"/>
          <p:nvPr/>
        </p:nvSpPr>
        <p:spPr>
          <a:xfrm>
            <a:off x="5978013" y="4425020"/>
            <a:ext cx="129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Scalable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A63594-5BA4-6189-942D-89C38213D680}"/>
              </a:ext>
            </a:extLst>
          </p:cNvPr>
          <p:cNvSpPr txBox="1"/>
          <p:nvPr/>
        </p:nvSpPr>
        <p:spPr>
          <a:xfrm>
            <a:off x="8313772" y="3917719"/>
            <a:ext cx="1297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Multilingual support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4F869-5080-B1D0-30FD-A8865C1C928C}"/>
              </a:ext>
            </a:extLst>
          </p:cNvPr>
          <p:cNvSpPr txBox="1"/>
          <p:nvPr/>
        </p:nvSpPr>
        <p:spPr>
          <a:xfrm>
            <a:off x="10432127" y="4231977"/>
            <a:ext cx="129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NJDG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68F915-C600-F3C2-1710-106D8C5B1B12}"/>
              </a:ext>
            </a:extLst>
          </p:cNvPr>
          <p:cNvSpPr txBox="1"/>
          <p:nvPr/>
        </p:nvSpPr>
        <p:spPr>
          <a:xfrm>
            <a:off x="7787718" y="5801294"/>
            <a:ext cx="1297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E-courts support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54E3D4-008E-27B0-82D4-60A22E19EA93}"/>
              </a:ext>
            </a:extLst>
          </p:cNvPr>
          <p:cNvSpPr txBox="1"/>
          <p:nvPr/>
        </p:nvSpPr>
        <p:spPr>
          <a:xfrm>
            <a:off x="11024221" y="5166345"/>
            <a:ext cx="1297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Password hashing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626846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JarOfSand</a:t>
            </a:r>
            <a:endParaRPr lang="en-IN" dirty="0"/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14BD902F-343D-5233-455E-82056459D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451" y="1849388"/>
            <a:ext cx="463099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Arial" pitchFamily="34" charset="0"/>
                <a:cs typeface="Arial" pitchFamily="34" charset="0"/>
              </a:rPr>
              <a:t>Tech Stack:</a:t>
            </a:r>
          </a:p>
          <a:p>
            <a:pPr algn="just"/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2E9C13-6921-D5A7-C1E3-86140B56A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55" y="1185663"/>
            <a:ext cx="5032171" cy="22815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114A15-AC0C-1A5A-E7C6-9E52A05420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194" y="1147444"/>
            <a:ext cx="6200292" cy="48619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0B0A4C-81A3-F67C-C242-53D2A2348F93}"/>
              </a:ext>
            </a:extLst>
          </p:cNvPr>
          <p:cNvSpPr txBox="1"/>
          <p:nvPr/>
        </p:nvSpPr>
        <p:spPr>
          <a:xfrm>
            <a:off x="1490400" y="3346431"/>
            <a:ext cx="119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PROGRESS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D34604-BD40-6D43-2D20-1FF0929FF7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513" y="3777849"/>
            <a:ext cx="2545368" cy="24418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CF9869-D52D-E3BB-0315-659ACFDCB8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5935" y="3767629"/>
            <a:ext cx="2674375" cy="24506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25995" y="1783485"/>
            <a:ext cx="5419623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Feasibility Analysis: 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Highly feasible 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given the availability of </a:t>
            </a:r>
            <a:r>
              <a:rPr lang="en-US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advanced NLP, machine learning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and </a:t>
            </a:r>
            <a:r>
              <a:rPr lang="en-US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AI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technologies. Integration with </a:t>
            </a:r>
            <a:r>
              <a:rPr lang="en-US" sz="2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DoJ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systems like </a:t>
            </a:r>
            <a:r>
              <a:rPr lang="en-US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NJDG, </a:t>
            </a:r>
            <a:r>
              <a:rPr lang="en-US" sz="2400" b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eCourts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and other judiciary platforms is achievable with existing </a:t>
            </a:r>
            <a:r>
              <a:rPr lang="en-US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APIs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data access protocols.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685840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JarOfSand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A8254F-DF7C-912C-AF87-B07A132B5604}"/>
              </a:ext>
            </a:extLst>
          </p:cNvPr>
          <p:cNvSpPr txBox="1"/>
          <p:nvPr/>
        </p:nvSpPr>
        <p:spPr>
          <a:xfrm>
            <a:off x="6250200" y="1224376"/>
            <a:ext cx="55060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Challenges and Risks: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Managing </a:t>
            </a:r>
            <a:r>
              <a:rPr lang="en-US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high data volumes 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Secure data transmission 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Multilingual NLP 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GDPR compliance 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for user data security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80A7D7-0E76-DA12-5CC4-0FC82FBD6DEC}"/>
              </a:ext>
            </a:extLst>
          </p:cNvPr>
          <p:cNvSpPr txBox="1"/>
          <p:nvPr/>
        </p:nvSpPr>
        <p:spPr>
          <a:xfrm>
            <a:off x="6096000" y="350270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Strategies for Overcoming Challenges : </a:t>
            </a:r>
          </a:p>
          <a:p>
            <a:pPr marL="285750" marR="0" lvl="0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Robust machine learning 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models </a:t>
            </a:r>
          </a:p>
          <a:p>
            <a:pPr marL="285750" marR="0" lvl="0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Secure </a:t>
            </a:r>
            <a:r>
              <a:rPr lang="en-US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hashing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for sensitive user data, </a:t>
            </a:r>
          </a:p>
          <a:p>
            <a:pPr marL="285750" marR="0" lvl="0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End-to-end encryption</a:t>
            </a:r>
          </a:p>
          <a:p>
            <a:pPr marL="285750" marR="0" lvl="0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Regular system </a:t>
            </a:r>
            <a:r>
              <a:rPr lang="en-US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audits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load testing, and </a:t>
            </a:r>
            <a:r>
              <a:rPr lang="en-US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data security protocols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47485" y="1474619"/>
            <a:ext cx="5545393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Impact on Target Audience: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chatbot will greatly </a:t>
            </a:r>
            <a:r>
              <a:rPr lang="en-US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enhance user experience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by providing quick, accurate access to judiciary-related information. It will </a:t>
            </a:r>
            <a:r>
              <a:rPr lang="en-US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assist 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citizens, legal professionals, and government agencies by </a:t>
            </a:r>
            <a:r>
              <a:rPr lang="en-US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simplifying processes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like </a:t>
            </a:r>
            <a:r>
              <a:rPr lang="en-US" sz="2400" b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eFiling</a:t>
            </a:r>
            <a:r>
              <a:rPr lang="en-US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case tracking, and legal queries.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646511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JarOfSand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5F7E1B-C748-B0E1-E353-2A475753978A}"/>
              </a:ext>
            </a:extLst>
          </p:cNvPr>
          <p:cNvSpPr txBox="1"/>
          <p:nvPr/>
        </p:nvSpPr>
        <p:spPr>
          <a:xfrm>
            <a:off x="5846331" y="1022600"/>
            <a:ext cx="60960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 of the Solution: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Social: Improves access to justice, legal services, and transparency in the judiciary system.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Economic: Reduces administrative costs and manual effort by automating queries and processes.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Environmental: Supports digital processes, reducing paper usage and promoting eco-friendly practices.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Technological: Increases efficiency with AI-driven interactions, multilingual support, and real-time data integration with judiciary platforms.</a:t>
            </a: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153028" y="2410322"/>
            <a:ext cx="93853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b="1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Links of Reference and Research Work: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3"/>
              </a:rPr>
              <a:t>https://arxiv.org/abs/2004.1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4"/>
              </a:rPr>
              <a:t>https://ieeexplore.ieee.org/abstract/document/9200315/2158</a:t>
            </a:r>
            <a:endParaRPr lang="en-US" sz="2800" noProof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5"/>
              </a:rPr>
              <a:t>https://doj.gov.in/</a:t>
            </a:r>
            <a:endParaRPr lang="en-US" sz="2800" noProof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6"/>
              </a:rPr>
              <a:t>https://lawmin.gov.in/</a:t>
            </a:r>
            <a:endParaRPr lang="en-US" sz="2800" noProof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2800" noProof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646511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JarOfSand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7570</TotalTime>
  <Words>382</Words>
  <Application>Microsoft Office PowerPoint</Application>
  <PresentationFormat>Widescreen</PresentationFormat>
  <Paragraphs>69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2024</vt:lpstr>
      <vt:lpstr> EquiAI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Satyam Shukla</cp:lastModifiedBy>
  <cp:revision>147</cp:revision>
  <dcterms:created xsi:type="dcterms:W3CDTF">2013-12-12T18:46:50Z</dcterms:created>
  <dcterms:modified xsi:type="dcterms:W3CDTF">2024-09-30T18:21:28Z</dcterms:modified>
  <cp:category/>
</cp:coreProperties>
</file>