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0DBC8E-6167-4B43-B6F2-2152538A1D06}">
  <a:tblStyle styleId="{010DBC8E-6167-4B43-B6F2-2152538A1D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a721ae2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a721ae2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PVB and Lean Canvas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4"/>
          <p:cNvGraphicFramePr/>
          <p:nvPr/>
        </p:nvGraphicFramePr>
        <p:xfrm>
          <a:off x="136829" y="120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{010DBC8E-6167-4B43-B6F2-2152538A1D06}</a:tableStyleId>
              </a:tblPr>
              <a:tblGrid>
                <a:gridCol w="2022900"/>
                <a:gridCol w="2564200"/>
                <a:gridCol w="2711575"/>
                <a:gridCol w="1640875"/>
              </a:tblGrid>
              <a:tr h="100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A86E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VISION // What is your purpose for creating the product? // Which positive change should it bring about? </a:t>
                      </a:r>
                      <a:endParaRPr b="1" sz="1200">
                        <a:solidFill>
                          <a:srgbClr val="4A86E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Purpose: * To sell and distribute pastries.</a:t>
                      </a:r>
                      <a:endParaRPr b="1"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Positive change: 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Increase income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45700" marR="45700" marL="45700"/>
                </a:tc>
                <a:tc hMerge="1"/>
                <a:tc hMerge="1"/>
                <a:tc hMerge="1"/>
              </a:tr>
              <a:tr h="385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A86E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A86E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A86E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A86E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45700" marR="45700" marL="45700"/>
                </a:tc>
              </a:tr>
              <a:tr h="184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en" sz="1200">
                          <a:solidFill>
                            <a:srgbClr val="4A86E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Users/Customers:</a:t>
                      </a:r>
                      <a:endParaRPr b="1" sz="1200">
                        <a:solidFill>
                          <a:srgbClr val="4A86E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A86E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People interested in buying or baking cakes</a:t>
                      </a:r>
                      <a:br>
                        <a:rPr b="1" lang="en" sz="1200">
                          <a:solidFill>
                            <a:srgbClr val="4A86E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br>
                        <a:rPr b="1" lang="en" sz="1200">
                          <a:solidFill>
                            <a:srgbClr val="4A86E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b="1" lang="en" sz="1200">
                          <a:solidFill>
                            <a:srgbClr val="4A86E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People Aged 16 and above</a:t>
                      </a:r>
                      <a:endParaRPr i="1"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Problem(s) solved: </a:t>
                      </a:r>
                      <a:endParaRPr b="1" sz="1200">
                        <a:solidFill>
                          <a:srgbClr val="66666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86E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Online Delivery all around Lebanon</a:t>
                      </a:r>
                      <a:endParaRPr sz="1200">
                        <a:solidFill>
                          <a:srgbClr val="66666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6666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Benefits: </a:t>
                      </a:r>
                      <a:endParaRPr b="1" sz="1200">
                        <a:solidFill>
                          <a:srgbClr val="66666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200">
                          <a:solidFill>
                            <a:srgbClr val="4A86E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Used for people who are having an event and need to contact a service to provide them with pastries</a:t>
                      </a:r>
                      <a:endParaRPr sz="1200">
                        <a:solidFill>
                          <a:srgbClr val="66666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Product: </a:t>
                      </a:r>
                      <a:endParaRPr b="1" sz="1200">
                        <a:solidFill>
                          <a:srgbClr val="66666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86E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Pastries</a:t>
                      </a:r>
                      <a:endParaRPr b="1" sz="1200">
                        <a:solidFill>
                          <a:srgbClr val="66666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Features</a:t>
                      </a:r>
                      <a:r>
                        <a:rPr lang="en" sz="12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200">
                        <a:solidFill>
                          <a:srgbClr val="66666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86E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Pastries Ingredients</a:t>
                      </a:r>
                      <a:endParaRPr sz="1200">
                        <a:solidFill>
                          <a:srgbClr val="66666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Feasibility: </a:t>
                      </a:r>
                      <a:endParaRPr b="1" sz="1200">
                        <a:solidFill>
                          <a:srgbClr val="66666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A86E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There aren’t enough  services that distribute pastries especially home-made ones</a:t>
                      </a:r>
                      <a:endParaRPr sz="1200">
                        <a:solidFill>
                          <a:srgbClr val="66666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Business Goals: </a:t>
                      </a:r>
                      <a:endParaRPr b="1"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Generate Revenue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Establishing a position in the market to expand and grow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  <p:sp>
        <p:nvSpPr>
          <p:cNvPr id="72" name="Google Shape;72;p14"/>
          <p:cNvSpPr txBox="1"/>
          <p:nvPr>
            <p:ph idx="4294967295" type="title"/>
          </p:nvPr>
        </p:nvSpPr>
        <p:spPr>
          <a:xfrm>
            <a:off x="136825" y="292625"/>
            <a:ext cx="3981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Product Vision Board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179450" y="343925"/>
            <a:ext cx="1832100" cy="604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Designed by :</a:t>
            </a:r>
            <a:r>
              <a:rPr b="1" lang="en" sz="12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SkyKru</a:t>
            </a:r>
            <a:endParaRPr b="1" sz="1200">
              <a:solidFill>
                <a:srgbClr val="434343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091875" y="343925"/>
            <a:ext cx="1832100" cy="24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On [Date] : 19/6/2019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091875" y="700625"/>
            <a:ext cx="1832100" cy="24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Iteration</a:t>
            </a:r>
            <a:r>
              <a:rPr b="1" lang="en" sz="12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# : </a:t>
            </a:r>
            <a:r>
              <a:rPr lang="en" sz="1200">
                <a:solidFill>
                  <a:srgbClr val="43434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1</a:t>
            </a:r>
            <a:endParaRPr sz="1200">
              <a:solidFill>
                <a:srgbClr val="434343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