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1" r:id="rId3"/>
    <p:sldId id="262" r:id="rId4"/>
    <p:sldId id="263" r:id="rId5"/>
    <p:sldId id="258" r:id="rId6"/>
    <p:sldId id="259" r:id="rId7"/>
    <p:sldId id="260" r:id="rId8"/>
    <p:sldId id="264"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8282F-2070-4348-A5FA-DF8D92EFF1D1}"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C2D5A-15DA-4D3A-BB2A-82E90CBB5D69}" type="slidenum">
              <a:rPr lang="en-US" smtClean="0"/>
              <a:t>‹#›</a:t>
            </a:fld>
            <a:endParaRPr lang="en-US"/>
          </a:p>
        </p:txBody>
      </p:sp>
    </p:spTree>
    <p:extLst>
      <p:ext uri="{BB962C8B-B14F-4D97-AF65-F5344CB8AC3E}">
        <p14:creationId xmlns:p14="http://schemas.microsoft.com/office/powerpoint/2010/main" val="426753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than obvious tools such as </a:t>
            </a:r>
            <a:r>
              <a:rPr lang="en-US" dirty="0" err="1"/>
              <a:t>nessus</a:t>
            </a:r>
            <a:r>
              <a:rPr lang="en-US" dirty="0"/>
              <a:t>. </a:t>
            </a:r>
          </a:p>
        </p:txBody>
      </p:sp>
      <p:sp>
        <p:nvSpPr>
          <p:cNvPr id="4" name="Slide Number Placeholder 3"/>
          <p:cNvSpPr>
            <a:spLocks noGrp="1"/>
          </p:cNvSpPr>
          <p:nvPr>
            <p:ph type="sldNum" sz="quarter" idx="5"/>
          </p:nvPr>
        </p:nvSpPr>
        <p:spPr/>
        <p:txBody>
          <a:bodyPr/>
          <a:lstStyle/>
          <a:p>
            <a:fld id="{FEAC2D5A-15DA-4D3A-BB2A-82E90CBB5D69}" type="slidenum">
              <a:rPr lang="en-US" smtClean="0"/>
              <a:t>8</a:t>
            </a:fld>
            <a:endParaRPr lang="en-US"/>
          </a:p>
        </p:txBody>
      </p:sp>
    </p:spTree>
    <p:extLst>
      <p:ext uri="{BB962C8B-B14F-4D97-AF65-F5344CB8AC3E}">
        <p14:creationId xmlns:p14="http://schemas.microsoft.com/office/powerpoint/2010/main" val="2545751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764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2534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91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264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22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506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246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16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6911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664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3/21/2023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622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3/21/2023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6895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lpedia.caad.fkie.fraunhofer.de/" TargetMode="External"/><Relationship Id="rId2" Type="http://schemas.openxmlformats.org/officeDocument/2006/relationships/hyperlink" Target="https://www.reddit.com/r/Malware/comments/qhse7t/list_of_ransomware_groups_and_their_pr_pages_2021/" TargetMode="External"/><Relationship Id="rId1" Type="http://schemas.openxmlformats.org/officeDocument/2006/relationships/slideLayout" Target="../slideLayouts/slideLayout2.xml"/><Relationship Id="rId6" Type="http://schemas.openxmlformats.org/officeDocument/2006/relationships/hyperlink" Target="https://beta.virusbay.io/login" TargetMode="External"/><Relationship Id="rId5" Type="http://schemas.openxmlformats.org/officeDocument/2006/relationships/hyperlink" Target="https://malware.one/" TargetMode="External"/><Relationship Id="rId4" Type="http://schemas.openxmlformats.org/officeDocument/2006/relationships/hyperlink" Target="https://mal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Ransomware study</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25981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88-AC5D-EEC6-E271-C1F9CF5CE3C8}"/>
              </a:ext>
            </a:extLst>
          </p:cNvPr>
          <p:cNvSpPr>
            <a:spLocks noGrp="1"/>
          </p:cNvSpPr>
          <p:nvPr>
            <p:ph type="title"/>
          </p:nvPr>
        </p:nvSpPr>
        <p:spPr/>
        <p:txBody>
          <a:bodyPr/>
          <a:lstStyle/>
          <a:p>
            <a:r>
              <a:rPr lang="en-US" dirty="0"/>
              <a:t>How does a ransomware attack work?</a:t>
            </a:r>
          </a:p>
        </p:txBody>
      </p:sp>
      <p:sp>
        <p:nvSpPr>
          <p:cNvPr id="3" name="Content Placeholder 2">
            <a:extLst>
              <a:ext uri="{FF2B5EF4-FFF2-40B4-BE49-F238E27FC236}">
                <a16:creationId xmlns:a16="http://schemas.microsoft.com/office/drawing/2014/main" id="{67F5863C-5957-1F5D-9937-BC15C66BE35A}"/>
              </a:ext>
            </a:extLst>
          </p:cNvPr>
          <p:cNvSpPr>
            <a:spLocks noGrp="1"/>
          </p:cNvSpPr>
          <p:nvPr>
            <p:ph idx="1"/>
          </p:nvPr>
        </p:nvSpPr>
        <p:spPr/>
        <p:txBody>
          <a:bodyPr>
            <a:normAutofit fontScale="85000" lnSpcReduction="10000"/>
          </a:bodyPr>
          <a:lstStyle/>
          <a:p>
            <a:r>
              <a:rPr lang="en-US" b="1" dirty="0"/>
              <a:t>[</a:t>
            </a:r>
            <a:r>
              <a:rPr lang="en-US" b="1" dirty="0" err="1"/>
              <a:t>attacker→victim</a:t>
            </a:r>
            <a:r>
              <a:rPr lang="en-US" b="1" dirty="0"/>
              <a:t>] </a:t>
            </a:r>
            <a:r>
              <a:rPr lang="en-US" dirty="0"/>
              <a:t>The attacker generates a key pair and places the corresponding public key in the malware. The malware is released.</a:t>
            </a:r>
          </a:p>
          <a:p>
            <a:r>
              <a:rPr lang="en-US" b="1" dirty="0"/>
              <a:t>[</a:t>
            </a:r>
            <a:r>
              <a:rPr lang="en-US" b="1" dirty="0" err="1"/>
              <a:t>victim→attacker</a:t>
            </a:r>
            <a:r>
              <a:rPr lang="en-US" b="1" dirty="0"/>
              <a:t>] </a:t>
            </a:r>
            <a:r>
              <a:rPr lang="en-US" dirty="0"/>
              <a:t>To carry out the </a:t>
            </a:r>
            <a:r>
              <a:rPr lang="en-US" dirty="0" err="1"/>
              <a:t>cryptoviral</a:t>
            </a:r>
            <a:r>
              <a:rPr lang="en-US" dirty="0"/>
              <a:t> extortion attack, the malware generates a random symmetric key and encrypts the victim's data with it. It uses the public key in the malware to encrypt the symmetric key. This is known as hybrid encryption and it results in a small asymmetric ciphertext as well as the symmetric ciphertext of the victim's data. It zeroes he symmetric key and the original plaintext data to prevent recovery. It puts up a message to the user that includes the asymmetric ciphertext and how to pay the ransom. The victim sends the asymmetric ciphertext and e-money to the attacker.</a:t>
            </a:r>
          </a:p>
          <a:p>
            <a:r>
              <a:rPr lang="en-US" b="1" dirty="0"/>
              <a:t>[</a:t>
            </a:r>
            <a:r>
              <a:rPr lang="en-US" b="1" dirty="0" err="1"/>
              <a:t>attacker→victim</a:t>
            </a:r>
            <a:r>
              <a:rPr lang="en-US" b="1" dirty="0"/>
              <a:t>] </a:t>
            </a:r>
            <a:r>
              <a:rPr lang="en-US" dirty="0"/>
              <a:t>The attacker receives the payment, deciphers the asymmetric ciphertext with the attacker's private key, and sends the symmetric key to the victim. The victim deciphers the encrypted data with the needed symmetric key thereby completing the </a:t>
            </a:r>
            <a:r>
              <a:rPr lang="en-US" dirty="0" err="1"/>
              <a:t>cryptovirology</a:t>
            </a:r>
            <a:r>
              <a:rPr lang="en-US" dirty="0"/>
              <a:t> attack.</a:t>
            </a:r>
          </a:p>
        </p:txBody>
      </p:sp>
    </p:spTree>
    <p:extLst>
      <p:ext uri="{BB962C8B-B14F-4D97-AF65-F5344CB8AC3E}">
        <p14:creationId xmlns:p14="http://schemas.microsoft.com/office/powerpoint/2010/main" val="373682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E81A1-1D3D-0B94-08FD-C67493A8D4E4}"/>
              </a:ext>
            </a:extLst>
          </p:cNvPr>
          <p:cNvSpPr>
            <a:spLocks noGrp="1"/>
          </p:cNvSpPr>
          <p:nvPr>
            <p:ph type="title"/>
          </p:nvPr>
        </p:nvSpPr>
        <p:spPr>
          <a:xfrm>
            <a:off x="685799" y="899024"/>
            <a:ext cx="3756891" cy="3914947"/>
          </a:xfrm>
        </p:spPr>
        <p:txBody>
          <a:bodyPr vert="horz" lIns="91440" tIns="45720" rIns="91440" bIns="45720" rtlCol="0" anchor="t">
            <a:normAutofit/>
          </a:bodyPr>
          <a:lstStyle/>
          <a:p>
            <a:r>
              <a:rPr lang="en-US" dirty="0"/>
              <a:t>Ransomware-as-a-service</a:t>
            </a:r>
          </a:p>
        </p:txBody>
      </p:sp>
      <p:cxnSp>
        <p:nvCxnSpPr>
          <p:cNvPr id="24" name="Straight Connector 2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01BE4C4-9ECD-47CD-D9E0-8DCA9A71F1F3}"/>
              </a:ext>
            </a:extLst>
          </p:cNvPr>
          <p:cNvPicPr>
            <a:picLocks noChangeAspect="1"/>
          </p:cNvPicPr>
          <p:nvPr/>
        </p:nvPicPr>
        <p:blipFill>
          <a:blip r:embed="rId2"/>
          <a:stretch>
            <a:fillRect/>
          </a:stretch>
        </p:blipFill>
        <p:spPr>
          <a:xfrm>
            <a:off x="4301873" y="723901"/>
            <a:ext cx="6826752" cy="5410200"/>
          </a:xfrm>
          <a:prstGeom prst="rect">
            <a:avLst/>
          </a:prstGeom>
        </p:spPr>
      </p:pic>
    </p:spTree>
    <p:extLst>
      <p:ext uri="{BB962C8B-B14F-4D97-AF65-F5344CB8AC3E}">
        <p14:creationId xmlns:p14="http://schemas.microsoft.com/office/powerpoint/2010/main" val="417599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59" name="Rectangle 205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069E3-11ED-855A-6470-9A4EB53FADFF}"/>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a:t>What our work will be targeting?</a:t>
            </a:r>
          </a:p>
        </p:txBody>
      </p:sp>
      <p:cxnSp>
        <p:nvCxnSpPr>
          <p:cNvPr id="2061" name="Straight Connector 206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Endpoint Privilege Manager">
            <a:extLst>
              <a:ext uri="{FF2B5EF4-FFF2-40B4-BE49-F238E27FC236}">
                <a16:creationId xmlns:a16="http://schemas.microsoft.com/office/drawing/2014/main" id="{A0C9F4E4-AD62-EF40-2909-A7E4294A40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1509" y="2292953"/>
            <a:ext cx="7148982" cy="386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017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43A7-B3E3-0963-0DE1-E8C0D4DCB079}"/>
              </a:ext>
            </a:extLst>
          </p:cNvPr>
          <p:cNvSpPr>
            <a:spLocks noGrp="1"/>
          </p:cNvSpPr>
          <p:nvPr>
            <p:ph type="title"/>
          </p:nvPr>
        </p:nvSpPr>
        <p:spPr/>
        <p:txBody>
          <a:bodyPr/>
          <a:lstStyle/>
          <a:p>
            <a:r>
              <a:rPr lang="en-US" dirty="0"/>
              <a:t>Darkside Ransomware (V. 2.1.2.3)</a:t>
            </a:r>
          </a:p>
        </p:txBody>
      </p:sp>
      <p:sp>
        <p:nvSpPr>
          <p:cNvPr id="3" name="Content Placeholder 2">
            <a:extLst>
              <a:ext uri="{FF2B5EF4-FFF2-40B4-BE49-F238E27FC236}">
                <a16:creationId xmlns:a16="http://schemas.microsoft.com/office/drawing/2014/main" id="{63A2B52B-51E0-DA1C-88DC-A5AFA0FA8C29}"/>
              </a:ext>
            </a:extLst>
          </p:cNvPr>
          <p:cNvSpPr>
            <a:spLocks noGrp="1"/>
          </p:cNvSpPr>
          <p:nvPr>
            <p:ph idx="1"/>
          </p:nvPr>
        </p:nvSpPr>
        <p:spPr/>
        <p:txBody>
          <a:bodyPr/>
          <a:lstStyle/>
          <a:p>
            <a:r>
              <a:rPr lang="en-US" dirty="0"/>
              <a:t>Ransomware used in the Colonial Pipeline attack</a:t>
            </a:r>
          </a:p>
          <a:p>
            <a:r>
              <a:rPr lang="en-US" dirty="0"/>
              <a:t>Sold as a RaaS model</a:t>
            </a:r>
          </a:p>
          <a:p>
            <a:r>
              <a:rPr lang="en-US" dirty="0"/>
              <a:t>Two different kinds:</a:t>
            </a:r>
          </a:p>
          <a:p>
            <a:pPr lvl="1"/>
            <a:r>
              <a:rPr lang="en-US" dirty="0" err="1"/>
              <a:t>DarkSide</a:t>
            </a:r>
            <a:r>
              <a:rPr lang="en-US" dirty="0"/>
              <a:t> v2.1</a:t>
            </a:r>
          </a:p>
          <a:p>
            <a:pPr lvl="2"/>
            <a:r>
              <a:rPr lang="en-US" dirty="0"/>
              <a:t>53kb</a:t>
            </a:r>
          </a:p>
          <a:p>
            <a:pPr lvl="2"/>
            <a:r>
              <a:rPr lang="en-US" dirty="0"/>
              <a:t>Voice Over IP feature</a:t>
            </a:r>
          </a:p>
          <a:p>
            <a:pPr lvl="1"/>
            <a:r>
              <a:rPr lang="en-US" dirty="0" err="1"/>
              <a:t>DarkSide</a:t>
            </a:r>
            <a:r>
              <a:rPr lang="en-US" dirty="0"/>
              <a:t> v1.0 – 59.5kb</a:t>
            </a:r>
          </a:p>
          <a:p>
            <a:r>
              <a:rPr lang="en-US" dirty="0"/>
              <a:t>Uses Windows PowerShell to delete shadow volume copies on compromised systems</a:t>
            </a:r>
          </a:p>
          <a:p>
            <a:endParaRPr lang="en-US" dirty="0"/>
          </a:p>
        </p:txBody>
      </p:sp>
    </p:spTree>
    <p:extLst>
      <p:ext uri="{BB962C8B-B14F-4D97-AF65-F5344CB8AC3E}">
        <p14:creationId xmlns:p14="http://schemas.microsoft.com/office/powerpoint/2010/main" val="66596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F180-1C58-63C7-4ECE-377B61CD4A48}"/>
              </a:ext>
            </a:extLst>
          </p:cNvPr>
          <p:cNvSpPr>
            <a:spLocks noGrp="1"/>
          </p:cNvSpPr>
          <p:nvPr>
            <p:ph type="title"/>
          </p:nvPr>
        </p:nvSpPr>
        <p:spPr/>
        <p:txBody>
          <a:bodyPr/>
          <a:lstStyle/>
          <a:p>
            <a:r>
              <a:rPr lang="en-US" dirty="0"/>
              <a:t>Capabilities of Darkside	</a:t>
            </a:r>
          </a:p>
        </p:txBody>
      </p:sp>
      <p:sp>
        <p:nvSpPr>
          <p:cNvPr id="3" name="Content Placeholder 2">
            <a:extLst>
              <a:ext uri="{FF2B5EF4-FFF2-40B4-BE49-F238E27FC236}">
                <a16:creationId xmlns:a16="http://schemas.microsoft.com/office/drawing/2014/main" id="{2A304E71-ABDA-074D-DDEE-2A65E3AEBDC3}"/>
              </a:ext>
            </a:extLst>
          </p:cNvPr>
          <p:cNvSpPr>
            <a:spLocks noGrp="1"/>
          </p:cNvSpPr>
          <p:nvPr>
            <p:ph idx="1"/>
          </p:nvPr>
        </p:nvSpPr>
        <p:spPr/>
        <p:txBody>
          <a:bodyPr>
            <a:normAutofit fontScale="85000" lnSpcReduction="10000"/>
          </a:bodyPr>
          <a:lstStyle/>
          <a:p>
            <a:r>
              <a:rPr lang="en-US" dirty="0"/>
              <a:t>Encrypt all files using a combination of Salsa20 and RSA-1024</a:t>
            </a:r>
          </a:p>
          <a:p>
            <a:r>
              <a:rPr lang="en-US" dirty="0"/>
              <a:t>Checking the system language and avoiding encrypting Russian language machines, wiping Recycle Bin, ignoring specific files, directories, and file extensions, killing specific processes, deleting specific services</a:t>
            </a:r>
          </a:p>
          <a:p>
            <a:r>
              <a:rPr lang="en-US" dirty="0"/>
              <a:t>Empty the Recycle Bins</a:t>
            </a:r>
          </a:p>
          <a:p>
            <a:r>
              <a:rPr lang="en-US" dirty="0"/>
              <a:t>Uninstall services</a:t>
            </a:r>
          </a:p>
          <a:p>
            <a:r>
              <a:rPr lang="en-US" dirty="0"/>
              <a:t>Delete shadow copies</a:t>
            </a:r>
          </a:p>
          <a:p>
            <a:r>
              <a:rPr lang="en-US" dirty="0"/>
              <a:t>Terminate processes</a:t>
            </a:r>
          </a:p>
          <a:p>
            <a:r>
              <a:rPr lang="en-US" dirty="0"/>
              <a:t>Encrypt local disks</a:t>
            </a:r>
          </a:p>
          <a:p>
            <a:r>
              <a:rPr lang="en-US" dirty="0"/>
              <a:t>Encrypt network shares</a:t>
            </a:r>
          </a:p>
        </p:txBody>
      </p:sp>
    </p:spTree>
    <p:extLst>
      <p:ext uri="{BB962C8B-B14F-4D97-AF65-F5344CB8AC3E}">
        <p14:creationId xmlns:p14="http://schemas.microsoft.com/office/powerpoint/2010/main" val="471563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9A14-29C7-41F2-3BF3-49634235140F}"/>
              </a:ext>
            </a:extLst>
          </p:cNvPr>
          <p:cNvSpPr>
            <a:spLocks noGrp="1"/>
          </p:cNvSpPr>
          <p:nvPr>
            <p:ph type="title"/>
          </p:nvPr>
        </p:nvSpPr>
        <p:spPr/>
        <p:txBody>
          <a:bodyPr/>
          <a:lstStyle/>
          <a:p>
            <a:r>
              <a:rPr lang="en-US" dirty="0"/>
              <a:t>How </a:t>
            </a:r>
            <a:r>
              <a:rPr lang="en-US" dirty="0" err="1"/>
              <a:t>darkside</a:t>
            </a:r>
            <a:r>
              <a:rPr lang="en-US" dirty="0"/>
              <a:t> works</a:t>
            </a:r>
          </a:p>
        </p:txBody>
      </p:sp>
      <p:sp>
        <p:nvSpPr>
          <p:cNvPr id="3" name="Content Placeholder 2">
            <a:extLst>
              <a:ext uri="{FF2B5EF4-FFF2-40B4-BE49-F238E27FC236}">
                <a16:creationId xmlns:a16="http://schemas.microsoft.com/office/drawing/2014/main" id="{3C867499-59B5-C734-36B0-E076C26052C0}"/>
              </a:ext>
            </a:extLst>
          </p:cNvPr>
          <p:cNvSpPr>
            <a:spLocks noGrp="1"/>
          </p:cNvSpPr>
          <p:nvPr>
            <p:ph idx="1"/>
          </p:nvPr>
        </p:nvSpPr>
        <p:spPr/>
        <p:txBody>
          <a:bodyPr/>
          <a:lstStyle/>
          <a:p>
            <a:r>
              <a:rPr lang="en-US" dirty="0"/>
              <a:t>The files are encrypted using the custom Salsa20 implementation, with the Salsa20 matrix being encrypted by the public RSA key hard-coded in the binary.</a:t>
            </a:r>
          </a:p>
          <a:p>
            <a:r>
              <a:rPr lang="en-US" dirty="0"/>
              <a:t>The process generates a random Salsa20 matrix using the RDRAND and RDSEED instructions, as opposed to earlier versions that use the </a:t>
            </a:r>
            <a:r>
              <a:rPr lang="en-US" dirty="0" err="1"/>
              <a:t>RtlRandomEx</a:t>
            </a:r>
            <a:r>
              <a:rPr lang="en-US" dirty="0"/>
              <a:t> function.</a:t>
            </a:r>
          </a:p>
          <a:p>
            <a:r>
              <a:rPr lang="en-US" dirty="0"/>
              <a:t>The entire breakdown of the ransomware is present at https://cybergeeks.tech/a-step-by-step-analysis-of-a-new-version-of-darkside-ransomware/</a:t>
            </a:r>
          </a:p>
          <a:p>
            <a:endParaRPr lang="en-US" dirty="0"/>
          </a:p>
          <a:p>
            <a:endParaRPr lang="en-US" dirty="0"/>
          </a:p>
        </p:txBody>
      </p:sp>
    </p:spTree>
    <p:extLst>
      <p:ext uri="{BB962C8B-B14F-4D97-AF65-F5344CB8AC3E}">
        <p14:creationId xmlns:p14="http://schemas.microsoft.com/office/powerpoint/2010/main" val="294209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5DC2-1E02-10A2-3EF7-5C5791C5DB1B}"/>
              </a:ext>
            </a:extLst>
          </p:cNvPr>
          <p:cNvSpPr>
            <a:spLocks noGrp="1"/>
          </p:cNvSpPr>
          <p:nvPr>
            <p:ph type="title"/>
          </p:nvPr>
        </p:nvSpPr>
        <p:spPr/>
        <p:txBody>
          <a:bodyPr>
            <a:normAutofit/>
          </a:bodyPr>
          <a:lstStyle/>
          <a:p>
            <a:r>
              <a:rPr lang="en-US" sz="2800" dirty="0"/>
              <a:t>Ransomware detection - File Server Resource Manager</a:t>
            </a:r>
          </a:p>
        </p:txBody>
      </p:sp>
      <p:sp>
        <p:nvSpPr>
          <p:cNvPr id="3" name="Content Placeholder 2">
            <a:extLst>
              <a:ext uri="{FF2B5EF4-FFF2-40B4-BE49-F238E27FC236}">
                <a16:creationId xmlns:a16="http://schemas.microsoft.com/office/drawing/2014/main" id="{F7CC0FC3-1074-1757-E818-787CD35161AD}"/>
              </a:ext>
            </a:extLst>
          </p:cNvPr>
          <p:cNvSpPr>
            <a:spLocks noGrp="1"/>
          </p:cNvSpPr>
          <p:nvPr>
            <p:ph idx="1"/>
          </p:nvPr>
        </p:nvSpPr>
        <p:spPr/>
        <p:txBody>
          <a:bodyPr/>
          <a:lstStyle/>
          <a:p>
            <a:r>
              <a:rPr lang="en-US" dirty="0"/>
              <a:t>FSRM stands for File Server Resource Manager, which is a built-in feature in Windows Server that allows system administrators to manage and monitor the use of storage resources on a file server.</a:t>
            </a:r>
          </a:p>
          <a:p>
            <a:r>
              <a:rPr lang="en-US" dirty="0"/>
              <a:t>FSRM can be used to monitor file activity and detect suspicious behavior, such as a large number of files being modified or deleted in a short period of time. This can help administrators detect and respond to ransomware attacks in real-time, before they can cause significant damage.</a:t>
            </a:r>
          </a:p>
          <a:p>
            <a:r>
              <a:rPr lang="en-US" dirty="0"/>
              <a:t>A lot of false positives but effective in most cases. </a:t>
            </a:r>
          </a:p>
        </p:txBody>
      </p:sp>
    </p:spTree>
    <p:extLst>
      <p:ext uri="{BB962C8B-B14F-4D97-AF65-F5344CB8AC3E}">
        <p14:creationId xmlns:p14="http://schemas.microsoft.com/office/powerpoint/2010/main" val="411054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169A-E8FD-CED8-DF47-553452E8A9ED}"/>
              </a:ext>
            </a:extLst>
          </p:cNvPr>
          <p:cNvSpPr>
            <a:spLocks noGrp="1"/>
          </p:cNvSpPr>
          <p:nvPr>
            <p:ph type="title"/>
          </p:nvPr>
        </p:nvSpPr>
        <p:spPr/>
        <p:txBody>
          <a:bodyPr/>
          <a:lstStyle/>
          <a:p>
            <a:r>
              <a:rPr lang="en-US" dirty="0"/>
              <a:t>Source</a:t>
            </a:r>
          </a:p>
        </p:txBody>
      </p:sp>
      <p:sp>
        <p:nvSpPr>
          <p:cNvPr id="3" name="Content Placeholder 2">
            <a:extLst>
              <a:ext uri="{FF2B5EF4-FFF2-40B4-BE49-F238E27FC236}">
                <a16:creationId xmlns:a16="http://schemas.microsoft.com/office/drawing/2014/main" id="{6BCBBD70-D011-95AE-E082-B8D75F8FCD2C}"/>
              </a:ext>
            </a:extLst>
          </p:cNvPr>
          <p:cNvSpPr>
            <a:spLocks noGrp="1"/>
          </p:cNvSpPr>
          <p:nvPr>
            <p:ph idx="1"/>
          </p:nvPr>
        </p:nvSpPr>
        <p:spPr/>
        <p:txBody>
          <a:bodyPr/>
          <a:lstStyle/>
          <a:p>
            <a:r>
              <a:rPr lang="en-US" dirty="0">
                <a:hlinkClick r:id="rId2"/>
              </a:rPr>
              <a:t>https://www.reddit.com/r/Malware/comments/qhse7t/list_of_ransomware_groups_and_their_pr_pages_2021/</a:t>
            </a:r>
            <a:endParaRPr lang="en-US" dirty="0"/>
          </a:p>
          <a:p>
            <a:r>
              <a:rPr lang="en-US" dirty="0">
                <a:hlinkClick r:id="rId3"/>
              </a:rPr>
              <a:t>https://malpedia.caad.fkie.fraunhofer.de/</a:t>
            </a:r>
            <a:r>
              <a:rPr lang="en-US" dirty="0"/>
              <a:t> - if you have access</a:t>
            </a:r>
          </a:p>
          <a:p>
            <a:r>
              <a:rPr lang="en-US" dirty="0">
                <a:hlinkClick r:id="rId4"/>
              </a:rPr>
              <a:t>https://malshare.com/</a:t>
            </a:r>
            <a:r>
              <a:rPr lang="en-US" dirty="0"/>
              <a:t> - this one is great</a:t>
            </a:r>
          </a:p>
          <a:p>
            <a:r>
              <a:rPr lang="en-US" dirty="0">
                <a:hlinkClick r:id="rId5"/>
              </a:rPr>
              <a:t>https://malware.one/</a:t>
            </a:r>
            <a:endParaRPr lang="en-US" dirty="0"/>
          </a:p>
          <a:p>
            <a:r>
              <a:rPr lang="en-US" dirty="0">
                <a:hlinkClick r:id="rId6"/>
              </a:rPr>
              <a:t>https://beta.virusbay.io/login</a:t>
            </a:r>
            <a:r>
              <a:rPr lang="en-US" dirty="0"/>
              <a:t> - great for requesting samples</a:t>
            </a:r>
          </a:p>
          <a:p>
            <a:r>
              <a:rPr lang="en-US" dirty="0"/>
              <a:t>https://vxug.fakedoma.in/</a:t>
            </a:r>
          </a:p>
          <a:p>
            <a:endParaRPr lang="en-US" dirty="0"/>
          </a:p>
        </p:txBody>
      </p:sp>
    </p:spTree>
    <p:extLst>
      <p:ext uri="{BB962C8B-B14F-4D97-AF65-F5344CB8AC3E}">
        <p14:creationId xmlns:p14="http://schemas.microsoft.com/office/powerpoint/2010/main" val="3274653652"/>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585</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Calisto MT</vt:lpstr>
      <vt:lpstr>Univers Condensed</vt:lpstr>
      <vt:lpstr>ChronicleVTI</vt:lpstr>
      <vt:lpstr>Ransomware study</vt:lpstr>
      <vt:lpstr>How does a ransomware attack work?</vt:lpstr>
      <vt:lpstr>Ransomware-as-a-service</vt:lpstr>
      <vt:lpstr>What our work will be targeting?</vt:lpstr>
      <vt:lpstr>Darkside Ransomware (V. 2.1.2.3)</vt:lpstr>
      <vt:lpstr>Capabilities of Darkside </vt:lpstr>
      <vt:lpstr>How darkside works</vt:lpstr>
      <vt:lpstr>Ransomware detection - File Server Resource Manager</vt:lpstr>
      <vt:lpstr>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study</dc:title>
  <dc:creator>Agarwal, Garvit</dc:creator>
  <cp:lastModifiedBy>Agarwal, Garvit</cp:lastModifiedBy>
  <cp:revision>5</cp:revision>
  <dcterms:created xsi:type="dcterms:W3CDTF">2023-02-19T07:00:33Z</dcterms:created>
  <dcterms:modified xsi:type="dcterms:W3CDTF">2023-03-22T05:38:36Z</dcterms:modified>
</cp:coreProperties>
</file>