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1" r:id="rId3"/>
    <p:sldId id="262" r:id="rId4"/>
    <p:sldId id="265" r:id="rId5"/>
    <p:sldId id="263" r:id="rId6"/>
    <p:sldId id="264"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8282F-2070-4348-A5FA-DF8D92EFF1D1}" type="datetimeFigureOut">
              <a:rPr lang="en-US" smtClean="0"/>
              <a:t>4/4/2023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AC2D5A-15DA-4D3A-BB2A-82E90CBB5D69}" type="slidenum">
              <a:rPr lang="en-US" smtClean="0"/>
              <a:t>‹#›</a:t>
            </a:fld>
            <a:endParaRPr lang="en-US"/>
          </a:p>
        </p:txBody>
      </p:sp>
    </p:spTree>
    <p:extLst>
      <p:ext uri="{BB962C8B-B14F-4D97-AF65-F5344CB8AC3E}">
        <p14:creationId xmlns:p14="http://schemas.microsoft.com/office/powerpoint/2010/main" val="4267533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4/4/2023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7649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4/4/2023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525349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4/4/2023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5911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4/4/2023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4264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4/4/2023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64221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4/4/2023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35064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4/4/2023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652463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4/4/2023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516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4/4/2023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69119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4/4/2023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6644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4/4/2023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5622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4/4/2023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396895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4ACEE-A807-49AC-5B08-B7EB8BBC0E8C}"/>
              </a:ext>
            </a:extLst>
          </p:cNvPr>
          <p:cNvSpPr>
            <a:spLocks noGrp="1"/>
          </p:cNvSpPr>
          <p:nvPr>
            <p:ph type="ctrTitle"/>
          </p:nvPr>
        </p:nvSpPr>
        <p:spPr>
          <a:xfrm>
            <a:off x="685799" y="908651"/>
            <a:ext cx="3766127" cy="3640345"/>
          </a:xfrm>
        </p:spPr>
        <p:txBody>
          <a:bodyPr anchor="t">
            <a:normAutofit/>
          </a:bodyPr>
          <a:lstStyle/>
          <a:p>
            <a:r>
              <a:rPr lang="en-US" sz="4000" dirty="0">
                <a:solidFill>
                  <a:schemeClr val="bg1"/>
                </a:solidFill>
              </a:rPr>
              <a:t>Ransomware study - 2</a:t>
            </a:r>
          </a:p>
        </p:txBody>
      </p:sp>
      <p:sp>
        <p:nvSpPr>
          <p:cNvPr id="3" name="Subtitle 2">
            <a:extLst>
              <a:ext uri="{FF2B5EF4-FFF2-40B4-BE49-F238E27FC236}">
                <a16:creationId xmlns:a16="http://schemas.microsoft.com/office/drawing/2014/main" id="{120E2F30-B9F9-193F-15B7-FFCD55FF4E1D}"/>
              </a:ext>
            </a:extLst>
          </p:cNvPr>
          <p:cNvSpPr>
            <a:spLocks noGrp="1"/>
          </p:cNvSpPr>
          <p:nvPr>
            <p:ph type="subTitle" idx="1"/>
          </p:nvPr>
        </p:nvSpPr>
        <p:spPr>
          <a:xfrm>
            <a:off x="705934" y="5220450"/>
            <a:ext cx="3380437" cy="570748"/>
          </a:xfrm>
        </p:spPr>
        <p:txBody>
          <a:bodyPr anchor="b">
            <a:normAutofit/>
          </a:bodyPr>
          <a:lstStyle/>
          <a:p>
            <a:endParaRPr lang="en-US" sz="1800" dirty="0">
              <a:solidFill>
                <a:schemeClr val="bg1"/>
              </a:solidFill>
            </a:endParaRP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3" descr="Colorful leaf patterns">
            <a:extLst>
              <a:ext uri="{FF2B5EF4-FFF2-40B4-BE49-F238E27FC236}">
                <a16:creationId xmlns:a16="http://schemas.microsoft.com/office/drawing/2014/main" id="{CCF02509-A284-0ACF-DC28-2789071937F4}"/>
              </a:ext>
            </a:extLst>
          </p:cNvPr>
          <p:cNvPicPr>
            <a:picLocks noChangeAspect="1"/>
          </p:cNvPicPr>
          <p:nvPr/>
        </p:nvPicPr>
        <p:blipFill rotWithShape="1">
          <a:blip r:embed="rId2"/>
          <a:srcRect l="7047" r="18280" b="1"/>
          <a:stretch/>
        </p:blipFill>
        <p:spPr>
          <a:xfrm>
            <a:off x="4876158" y="10"/>
            <a:ext cx="7315841" cy="6857990"/>
          </a:xfrm>
          <a:prstGeom prst="rect">
            <a:avLst/>
          </a:prstGeom>
        </p:spPr>
      </p:pic>
    </p:spTree>
    <p:extLst>
      <p:ext uri="{BB962C8B-B14F-4D97-AF65-F5344CB8AC3E}">
        <p14:creationId xmlns:p14="http://schemas.microsoft.com/office/powerpoint/2010/main" val="25981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1B88-AC5D-EEC6-E271-C1F9CF5CE3C8}"/>
              </a:ext>
            </a:extLst>
          </p:cNvPr>
          <p:cNvSpPr>
            <a:spLocks noGrp="1"/>
          </p:cNvSpPr>
          <p:nvPr>
            <p:ph type="title"/>
          </p:nvPr>
        </p:nvSpPr>
        <p:spPr/>
        <p:txBody>
          <a:bodyPr/>
          <a:lstStyle/>
          <a:p>
            <a:r>
              <a:rPr lang="en-US" dirty="0"/>
              <a:t>Botnet</a:t>
            </a:r>
            <a:br>
              <a:rPr lang="en-US" dirty="0"/>
            </a:br>
            <a:r>
              <a:rPr lang="en-US" sz="600" dirty="0">
                <a:latin typeface="Georgia Pro Black" panose="020B0604020202020204" pitchFamily="18" charset="0"/>
              </a:rPr>
              <a:t>Reference - Your Botnet is My Botnet: Analysis of a Botnet Takeover</a:t>
            </a:r>
            <a:endParaRPr lang="en-US" dirty="0"/>
          </a:p>
        </p:txBody>
      </p:sp>
      <p:sp>
        <p:nvSpPr>
          <p:cNvPr id="3" name="Content Placeholder 2">
            <a:extLst>
              <a:ext uri="{FF2B5EF4-FFF2-40B4-BE49-F238E27FC236}">
                <a16:creationId xmlns:a16="http://schemas.microsoft.com/office/drawing/2014/main" id="{67F5863C-5957-1F5D-9937-BC15C66BE35A}"/>
              </a:ext>
            </a:extLst>
          </p:cNvPr>
          <p:cNvSpPr>
            <a:spLocks noGrp="1"/>
          </p:cNvSpPr>
          <p:nvPr>
            <p:ph idx="1"/>
          </p:nvPr>
        </p:nvSpPr>
        <p:spPr/>
        <p:txBody>
          <a:bodyPr>
            <a:normAutofit/>
          </a:bodyPr>
          <a:lstStyle/>
          <a:p>
            <a:r>
              <a:rPr lang="en-US" dirty="0"/>
              <a:t>The main idea behind this paper is to define an understanding of Botnet and how it can be used to steal personal information and signify what kind of personal information is being stolen.</a:t>
            </a:r>
          </a:p>
          <a:p>
            <a:r>
              <a:rPr lang="en-US" dirty="0"/>
              <a:t>This study is carried out on </a:t>
            </a:r>
            <a:r>
              <a:rPr lang="en-US" dirty="0" err="1"/>
              <a:t>Torpig</a:t>
            </a:r>
            <a:r>
              <a:rPr lang="en-US" dirty="0"/>
              <a:t> Botnet. </a:t>
            </a:r>
          </a:p>
          <a:p>
            <a:r>
              <a:rPr lang="en-US" dirty="0" err="1"/>
              <a:t>Torpig</a:t>
            </a:r>
            <a:r>
              <a:rPr lang="en-US" dirty="0"/>
              <a:t> uses domain flux to actively locate C&amp;C servers.</a:t>
            </a:r>
          </a:p>
          <a:p>
            <a:endParaRPr lang="en-US" dirty="0"/>
          </a:p>
          <a:p>
            <a:endParaRPr lang="en-US" dirty="0"/>
          </a:p>
        </p:txBody>
      </p:sp>
    </p:spTree>
    <p:extLst>
      <p:ext uri="{BB962C8B-B14F-4D97-AF65-F5344CB8AC3E}">
        <p14:creationId xmlns:p14="http://schemas.microsoft.com/office/powerpoint/2010/main" val="373682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F8AA9-1437-1CB6-812F-7A756EAB6C7A}"/>
              </a:ext>
            </a:extLst>
          </p:cNvPr>
          <p:cNvSpPr>
            <a:spLocks noGrp="1"/>
          </p:cNvSpPr>
          <p:nvPr>
            <p:ph type="title"/>
          </p:nvPr>
        </p:nvSpPr>
        <p:spPr>
          <a:xfrm>
            <a:off x="695325" y="914557"/>
            <a:ext cx="10872665" cy="705780"/>
          </a:xfrm>
        </p:spPr>
        <p:txBody>
          <a:bodyPr vert="horz" lIns="91440" tIns="45720" rIns="91440" bIns="45720" rtlCol="0" anchor="t">
            <a:normAutofit/>
          </a:bodyPr>
          <a:lstStyle/>
          <a:p>
            <a:r>
              <a:rPr lang="en-US" dirty="0" err="1"/>
              <a:t>Torpig</a:t>
            </a:r>
            <a:r>
              <a:rPr lang="en-US" dirty="0"/>
              <a:t> Network infrastructure</a:t>
            </a:r>
          </a:p>
        </p:txBody>
      </p:sp>
      <p:cxnSp>
        <p:nvCxnSpPr>
          <p:cNvPr id="21"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111B2DE-2227-C8BA-9F0B-31B77E1C8B94}"/>
              </a:ext>
            </a:extLst>
          </p:cNvPr>
          <p:cNvPicPr>
            <a:picLocks noGrp="1" noChangeAspect="1"/>
          </p:cNvPicPr>
          <p:nvPr>
            <p:ph idx="1"/>
          </p:nvPr>
        </p:nvPicPr>
        <p:blipFill>
          <a:blip r:embed="rId2"/>
          <a:stretch>
            <a:fillRect/>
          </a:stretch>
        </p:blipFill>
        <p:spPr>
          <a:xfrm>
            <a:off x="800100" y="2594688"/>
            <a:ext cx="10591800" cy="3256979"/>
          </a:xfrm>
          <a:prstGeom prst="rect">
            <a:avLst/>
          </a:prstGeom>
        </p:spPr>
      </p:pic>
    </p:spTree>
    <p:extLst>
      <p:ext uri="{BB962C8B-B14F-4D97-AF65-F5344CB8AC3E}">
        <p14:creationId xmlns:p14="http://schemas.microsoft.com/office/powerpoint/2010/main" val="312358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DD5B-6C4F-861D-DE0E-63A89D854C39}"/>
              </a:ext>
            </a:extLst>
          </p:cNvPr>
          <p:cNvSpPr>
            <a:spLocks noGrp="1"/>
          </p:cNvSpPr>
          <p:nvPr>
            <p:ph type="title"/>
          </p:nvPr>
        </p:nvSpPr>
        <p:spPr/>
        <p:txBody>
          <a:bodyPr/>
          <a:lstStyle/>
          <a:p>
            <a:r>
              <a:rPr lang="en-US" dirty="0"/>
              <a:t>How did they took control of the botnet</a:t>
            </a:r>
          </a:p>
        </p:txBody>
      </p:sp>
      <p:sp>
        <p:nvSpPr>
          <p:cNvPr id="3" name="Content Placeholder 2">
            <a:extLst>
              <a:ext uri="{FF2B5EF4-FFF2-40B4-BE49-F238E27FC236}">
                <a16:creationId xmlns:a16="http://schemas.microsoft.com/office/drawing/2014/main" id="{73471585-08CC-AAB8-2100-09390FE31FB8}"/>
              </a:ext>
            </a:extLst>
          </p:cNvPr>
          <p:cNvSpPr>
            <a:spLocks noGrp="1"/>
          </p:cNvSpPr>
          <p:nvPr>
            <p:ph idx="1"/>
          </p:nvPr>
        </p:nvSpPr>
        <p:spPr/>
        <p:txBody>
          <a:bodyPr>
            <a:normAutofit lnSpcReduction="10000"/>
          </a:bodyPr>
          <a:lstStyle/>
          <a:p>
            <a:r>
              <a:rPr lang="en-US" dirty="0"/>
              <a:t>They did this by registering domains that the bots would use to connect to their Command &amp; Control (C&amp;C) server. They also set up a data collection infrastructure to monitor the botnet's activity. However, the botmasters behind </a:t>
            </a:r>
            <a:r>
              <a:rPr lang="en-US" dirty="0" err="1"/>
              <a:t>Torpig</a:t>
            </a:r>
            <a:r>
              <a:rPr lang="en-US" dirty="0"/>
              <a:t> released a new version of the malware that changed the way the domain algorithm worked, which made it difficult for the authors to maintain control.</a:t>
            </a:r>
          </a:p>
          <a:p>
            <a:r>
              <a:rPr lang="en-US" dirty="0"/>
              <a:t>To prepare for </a:t>
            </a:r>
            <a:r>
              <a:rPr lang="en-US" dirty="0" err="1"/>
              <a:t>sinkholing</a:t>
            </a:r>
            <a:r>
              <a:rPr lang="en-US" dirty="0"/>
              <a:t> (taking control of the botnet), the authors purchased services from unresponsive hosting providers and registered domains with multiple registrars to ensure redundancy. They also set up an Apache web server to receive and log bot requests, and recorded all network traffic. They were able to collect over 8.7GB of Apache log files and 69GB of </a:t>
            </a:r>
            <a:r>
              <a:rPr lang="en-US" dirty="0" err="1"/>
              <a:t>pcap</a:t>
            </a:r>
            <a:r>
              <a:rPr lang="en-US" dirty="0"/>
              <a:t> data during the ten days they controlled the botnet.</a:t>
            </a:r>
          </a:p>
        </p:txBody>
      </p:sp>
    </p:spTree>
    <p:extLst>
      <p:ext uri="{BB962C8B-B14F-4D97-AF65-F5344CB8AC3E}">
        <p14:creationId xmlns:p14="http://schemas.microsoft.com/office/powerpoint/2010/main" val="382978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EFC5-ED1D-91D2-F6CC-A97E8D0B796F}"/>
              </a:ext>
            </a:extLst>
          </p:cNvPr>
          <p:cNvSpPr>
            <a:spLocks noGrp="1"/>
          </p:cNvSpPr>
          <p:nvPr>
            <p:ph type="title"/>
          </p:nvPr>
        </p:nvSpPr>
        <p:spPr/>
        <p:txBody>
          <a:bodyPr/>
          <a:lstStyle/>
          <a:p>
            <a:r>
              <a:rPr lang="en-US" dirty="0"/>
              <a:t>How </a:t>
            </a:r>
            <a:r>
              <a:rPr lang="en-US" dirty="0" err="1"/>
              <a:t>torpig</a:t>
            </a:r>
            <a:r>
              <a:rPr lang="en-US" dirty="0"/>
              <a:t> generated domain names in domain flux</a:t>
            </a:r>
          </a:p>
        </p:txBody>
      </p:sp>
      <p:pic>
        <p:nvPicPr>
          <p:cNvPr id="5" name="Content Placeholder 4">
            <a:extLst>
              <a:ext uri="{FF2B5EF4-FFF2-40B4-BE49-F238E27FC236}">
                <a16:creationId xmlns:a16="http://schemas.microsoft.com/office/drawing/2014/main" id="{B62B95C4-42AF-5EC7-0909-91C5210EA485}"/>
              </a:ext>
            </a:extLst>
          </p:cNvPr>
          <p:cNvPicPr>
            <a:picLocks noGrp="1" noChangeAspect="1"/>
          </p:cNvPicPr>
          <p:nvPr>
            <p:ph idx="1"/>
          </p:nvPr>
        </p:nvPicPr>
        <p:blipFill>
          <a:blip r:embed="rId2"/>
          <a:stretch>
            <a:fillRect/>
          </a:stretch>
        </p:blipFill>
        <p:spPr>
          <a:xfrm>
            <a:off x="4180618" y="2292350"/>
            <a:ext cx="3730752" cy="3636963"/>
          </a:xfrm>
        </p:spPr>
      </p:pic>
    </p:spTree>
    <p:extLst>
      <p:ext uri="{BB962C8B-B14F-4D97-AF65-F5344CB8AC3E}">
        <p14:creationId xmlns:p14="http://schemas.microsoft.com/office/powerpoint/2010/main" val="3606914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A250C-7E34-2E1A-1B2C-176609795A7B}"/>
              </a:ext>
            </a:extLst>
          </p:cNvPr>
          <p:cNvSpPr>
            <a:spLocks noGrp="1"/>
          </p:cNvSpPr>
          <p:nvPr>
            <p:ph type="title"/>
          </p:nvPr>
        </p:nvSpPr>
        <p:spPr/>
        <p:txBody>
          <a:bodyPr/>
          <a:lstStyle/>
          <a:p>
            <a:r>
              <a:rPr lang="en-US" dirty="0"/>
              <a:t>Sample of data transmitted by a </a:t>
            </a:r>
            <a:r>
              <a:rPr lang="en-US" dirty="0" err="1"/>
              <a:t>torpig</a:t>
            </a:r>
            <a:r>
              <a:rPr lang="en-US" dirty="0"/>
              <a:t> bot</a:t>
            </a:r>
          </a:p>
        </p:txBody>
      </p:sp>
      <p:pic>
        <p:nvPicPr>
          <p:cNvPr id="5" name="Content Placeholder 4">
            <a:extLst>
              <a:ext uri="{FF2B5EF4-FFF2-40B4-BE49-F238E27FC236}">
                <a16:creationId xmlns:a16="http://schemas.microsoft.com/office/drawing/2014/main" id="{23E47D59-6F4B-573A-4AB9-481CBA6679E9}"/>
              </a:ext>
            </a:extLst>
          </p:cNvPr>
          <p:cNvPicPr>
            <a:picLocks noGrp="1" noChangeAspect="1"/>
          </p:cNvPicPr>
          <p:nvPr>
            <p:ph idx="1"/>
          </p:nvPr>
        </p:nvPicPr>
        <p:blipFill>
          <a:blip r:embed="rId2"/>
          <a:stretch>
            <a:fillRect/>
          </a:stretch>
        </p:blipFill>
        <p:spPr>
          <a:xfrm>
            <a:off x="3188095" y="3148672"/>
            <a:ext cx="5715798" cy="1924319"/>
          </a:xfrm>
        </p:spPr>
      </p:pic>
    </p:spTree>
    <p:extLst>
      <p:ext uri="{BB962C8B-B14F-4D97-AF65-F5344CB8AC3E}">
        <p14:creationId xmlns:p14="http://schemas.microsoft.com/office/powerpoint/2010/main" val="56078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D3DC-8BE9-1AAF-D3F1-F8C992A82821}"/>
              </a:ext>
            </a:extLst>
          </p:cNvPr>
          <p:cNvSpPr>
            <a:spLocks noGrp="1"/>
          </p:cNvSpPr>
          <p:nvPr>
            <p:ph type="title"/>
          </p:nvPr>
        </p:nvSpPr>
        <p:spPr/>
        <p:txBody>
          <a:bodyPr/>
          <a:lstStyle/>
          <a:p>
            <a:r>
              <a:rPr lang="en-US" dirty="0"/>
              <a:t>Financial data stealing</a:t>
            </a:r>
            <a:br>
              <a:rPr lang="en-US" dirty="0"/>
            </a:br>
            <a:endParaRPr lang="en-US" dirty="0"/>
          </a:p>
        </p:txBody>
      </p:sp>
      <p:sp>
        <p:nvSpPr>
          <p:cNvPr id="3" name="Content Placeholder 2">
            <a:extLst>
              <a:ext uri="{FF2B5EF4-FFF2-40B4-BE49-F238E27FC236}">
                <a16:creationId xmlns:a16="http://schemas.microsoft.com/office/drawing/2014/main" id="{01B7C267-396F-EA5D-4DE1-E31D14AE4350}"/>
              </a:ext>
            </a:extLst>
          </p:cNvPr>
          <p:cNvSpPr>
            <a:spLocks noGrp="1"/>
          </p:cNvSpPr>
          <p:nvPr>
            <p:ph idx="1"/>
          </p:nvPr>
        </p:nvSpPr>
        <p:spPr/>
        <p:txBody>
          <a:bodyPr/>
          <a:lstStyle/>
          <a:p>
            <a:r>
              <a:rPr lang="en-US" dirty="0" err="1"/>
              <a:t>Torpig</a:t>
            </a:r>
            <a:r>
              <a:rPr lang="en-US" dirty="0"/>
              <a:t> is a type of malware that is designed to steal valuable financial information, like bank account and credit card numbers, which can be sold on the black market. It targets banks and financial institutions through phishing attacks, and in 10 days it obtained the credentials of over 8,000 accounts at 410 different institutions. </a:t>
            </a:r>
            <a:r>
              <a:rPr lang="en-US" dirty="0" err="1"/>
              <a:t>Torpig</a:t>
            </a:r>
            <a:r>
              <a:rPr lang="en-US" dirty="0"/>
              <a:t> also collects credit card data, and in 10 days it extracted 1,660 unique credit and debit card numbers. The value of this stolen information on the black market is uncertain, but it could be worth anywhere between $83,000 to $8.3 million. </a:t>
            </a:r>
            <a:r>
              <a:rPr lang="en-US" dirty="0" err="1"/>
              <a:t>Torpig</a:t>
            </a:r>
            <a:r>
              <a:rPr lang="en-US" dirty="0"/>
              <a:t> continuously produces new financial information for its controllers during its activity.</a:t>
            </a:r>
          </a:p>
          <a:p>
            <a:endParaRPr lang="en-US" dirty="0"/>
          </a:p>
        </p:txBody>
      </p:sp>
    </p:spTree>
    <p:extLst>
      <p:ext uri="{BB962C8B-B14F-4D97-AF65-F5344CB8AC3E}">
        <p14:creationId xmlns:p14="http://schemas.microsoft.com/office/powerpoint/2010/main" val="305501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643D-CDFD-4B3C-B169-AA7FC64D1FBE}"/>
              </a:ext>
            </a:extLst>
          </p:cNvPr>
          <p:cNvSpPr>
            <a:spLocks noGrp="1"/>
          </p:cNvSpPr>
          <p:nvPr>
            <p:ph type="title"/>
          </p:nvPr>
        </p:nvSpPr>
        <p:spPr/>
        <p:txBody>
          <a:bodyPr/>
          <a:lstStyle/>
          <a:p>
            <a:r>
              <a:rPr lang="en-US" dirty="0"/>
              <a:t>Socks proxy and dos</a:t>
            </a:r>
          </a:p>
        </p:txBody>
      </p:sp>
      <p:sp>
        <p:nvSpPr>
          <p:cNvPr id="3" name="Content Placeholder 2">
            <a:extLst>
              <a:ext uri="{FF2B5EF4-FFF2-40B4-BE49-F238E27FC236}">
                <a16:creationId xmlns:a16="http://schemas.microsoft.com/office/drawing/2014/main" id="{18AA55E2-006D-3581-5CDD-688D2EC9C595}"/>
              </a:ext>
            </a:extLst>
          </p:cNvPr>
          <p:cNvSpPr>
            <a:spLocks noGrp="1"/>
          </p:cNvSpPr>
          <p:nvPr>
            <p:ph idx="1"/>
          </p:nvPr>
        </p:nvSpPr>
        <p:spPr/>
        <p:txBody>
          <a:bodyPr/>
          <a:lstStyle/>
          <a:p>
            <a:r>
              <a:rPr lang="en-US" dirty="0" err="1"/>
              <a:t>Torpig</a:t>
            </a:r>
            <a:r>
              <a:rPr lang="en-US" dirty="0"/>
              <a:t> malware opens two ports on the infected computer, which can be used by attackers to send spam or browse the internet anonymously. About 20% of the infected machines were accessible from the internet, meaning that attackers could easily use them for malicious purposes. The authors checked the 10,000 most frequently contacting IPs and found that one was a verified spam source and 244 had open proxies used for spamming or were infected with spam-related malware. Although it is not clear if </a:t>
            </a:r>
            <a:r>
              <a:rPr lang="en-US" dirty="0" err="1"/>
              <a:t>Torpig</a:t>
            </a:r>
            <a:r>
              <a:rPr lang="en-US" dirty="0"/>
              <a:t> caused these IPs to be on the spam blocklist, it is clear that the malware can drag its victims into various malicious activities.</a:t>
            </a:r>
          </a:p>
          <a:p>
            <a:endParaRPr lang="en-US" dirty="0"/>
          </a:p>
        </p:txBody>
      </p:sp>
    </p:spTree>
    <p:extLst>
      <p:ext uri="{BB962C8B-B14F-4D97-AF65-F5344CB8AC3E}">
        <p14:creationId xmlns:p14="http://schemas.microsoft.com/office/powerpoint/2010/main" val="3013636814"/>
      </p:ext>
    </p:extLst>
  </p:cSld>
  <p:clrMapOvr>
    <a:masterClrMapping/>
  </p:clrMapOvr>
</p:sld>
</file>

<file path=ppt/theme/theme1.xml><?xml version="1.0" encoding="utf-8"?>
<a:theme xmlns:a="http://schemas.openxmlformats.org/drawingml/2006/main" name="ChronicleVTI">
  <a:themeElements>
    <a:clrScheme name="AnalogousFromLightSeed_2SEEDS">
      <a:dk1>
        <a:srgbClr val="000000"/>
      </a:dk1>
      <a:lt1>
        <a:srgbClr val="FFFFFF"/>
      </a:lt1>
      <a:dk2>
        <a:srgbClr val="413024"/>
      </a:dk2>
      <a:lt2>
        <a:srgbClr val="E2E6E8"/>
      </a:lt2>
      <a:accent1>
        <a:srgbClr val="D59164"/>
      </a:accent1>
      <a:accent2>
        <a:srgbClr val="DC8081"/>
      </a:accent2>
      <a:accent3>
        <a:srgbClr val="AFA266"/>
      </a:accent3>
      <a:accent4>
        <a:srgbClr val="52AFAF"/>
      </a:accent4>
      <a:accent5>
        <a:srgbClr val="69A8D6"/>
      </a:accent5>
      <a:accent6>
        <a:srgbClr val="6476D5"/>
      </a:accent6>
      <a:hlink>
        <a:srgbClr val="5986A5"/>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2041</TotalTime>
  <Words>490</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Calisto MT</vt:lpstr>
      <vt:lpstr>Georgia Pro Black</vt:lpstr>
      <vt:lpstr>Univers Condensed</vt:lpstr>
      <vt:lpstr>ChronicleVTI</vt:lpstr>
      <vt:lpstr>Ransomware study - 2</vt:lpstr>
      <vt:lpstr>Botnet Reference - Your Botnet is My Botnet: Analysis of a Botnet Takeover</vt:lpstr>
      <vt:lpstr>Torpig Network infrastructure</vt:lpstr>
      <vt:lpstr>How did they took control of the botnet</vt:lpstr>
      <vt:lpstr>How torpig generated domain names in domain flux</vt:lpstr>
      <vt:lpstr>Sample of data transmitted by a torpig bot</vt:lpstr>
      <vt:lpstr>Financial data stealing </vt:lpstr>
      <vt:lpstr>Socks proxy and 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Ransomware study</dc:title>
  <dc:creator>Agarwal, Garvit</dc:creator>
  <cp:lastModifiedBy>Agarwal, Garvit</cp:lastModifiedBy>
  <cp:revision>7</cp:revision>
  <dcterms:created xsi:type="dcterms:W3CDTF">2023-02-19T07:00:33Z</dcterms:created>
  <dcterms:modified xsi:type="dcterms:W3CDTF">2023-04-05T16:59:36Z</dcterms:modified>
</cp:coreProperties>
</file>