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0"/>
  </p:notesMasterIdLst>
  <p:sldIdLst>
    <p:sldId id="256" r:id="rId5"/>
    <p:sldId id="264" r:id="rId6"/>
    <p:sldId id="261" r:id="rId7"/>
    <p:sldId id="262" r:id="rId8"/>
    <p:sldId id="263" r:id="rId9"/>
    <p:sldId id="266" r:id="rId10"/>
    <p:sldId id="269" r:id="rId11"/>
    <p:sldId id="259" r:id="rId12"/>
    <p:sldId id="270" r:id="rId13"/>
    <p:sldId id="271" r:id="rId14"/>
    <p:sldId id="267" r:id="rId15"/>
    <p:sldId id="268" r:id="rId16"/>
    <p:sldId id="280" r:id="rId17"/>
    <p:sldId id="279" r:id="rId18"/>
    <p:sldId id="272" r:id="rId19"/>
    <p:sldId id="273" r:id="rId20"/>
    <p:sldId id="265" r:id="rId21"/>
    <p:sldId id="274" r:id="rId22"/>
    <p:sldId id="276" r:id="rId23"/>
    <p:sldId id="275" r:id="rId24"/>
    <p:sldId id="277" r:id="rId25"/>
    <p:sldId id="305" r:id="rId26"/>
    <p:sldId id="306" r:id="rId27"/>
    <p:sldId id="278" r:id="rId28"/>
    <p:sldId id="304" r:id="rId29"/>
    <p:sldId id="307" r:id="rId30"/>
    <p:sldId id="281" r:id="rId31"/>
    <p:sldId id="284" r:id="rId32"/>
    <p:sldId id="260" r:id="rId33"/>
    <p:sldId id="310" r:id="rId34"/>
    <p:sldId id="312" r:id="rId35"/>
    <p:sldId id="311" r:id="rId36"/>
    <p:sldId id="313" r:id="rId37"/>
    <p:sldId id="315" r:id="rId38"/>
    <p:sldId id="31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07BD07C-9DA5-4FB3-A7F0-C520BD90C2DC}">
          <p14:sldIdLst>
            <p14:sldId id="256"/>
            <p14:sldId id="264"/>
            <p14:sldId id="261"/>
            <p14:sldId id="262"/>
            <p14:sldId id="263"/>
            <p14:sldId id="266"/>
            <p14:sldId id="269"/>
            <p14:sldId id="259"/>
            <p14:sldId id="270"/>
            <p14:sldId id="271"/>
            <p14:sldId id="267"/>
            <p14:sldId id="268"/>
            <p14:sldId id="280"/>
            <p14:sldId id="279"/>
            <p14:sldId id="272"/>
            <p14:sldId id="273"/>
            <p14:sldId id="265"/>
            <p14:sldId id="274"/>
            <p14:sldId id="276"/>
            <p14:sldId id="275"/>
            <p14:sldId id="277"/>
            <p14:sldId id="305"/>
            <p14:sldId id="306"/>
            <p14:sldId id="278"/>
            <p14:sldId id="304"/>
            <p14:sldId id="307"/>
            <p14:sldId id="281"/>
            <p14:sldId id="284"/>
            <p14:sldId id="260"/>
            <p14:sldId id="310"/>
            <p14:sldId id="312"/>
            <p14:sldId id="311"/>
            <p14:sldId id="313"/>
            <p14:sldId id="315"/>
            <p14:sldId id="31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521B8F-51C9-4F02-8E41-35B6B423C82D}" v="22" dt="2023-06-09T06:31:11.9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3AEEA881-3B85-48A1-85DF-55425BAA02F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2C7FC13-3B08-4EBD-829B-3113C1973D17}">
      <dgm:prSet/>
      <dgm:spPr/>
      <dgm:t>
        <a:bodyPr/>
        <a:lstStyle/>
        <a:p>
          <a:r>
            <a:rPr lang="en-US"/>
            <a:t>Ransomware is a type of malware that encrypts or blocks access to a victim's files or computer system.</a:t>
          </a:r>
        </a:p>
      </dgm:t>
    </dgm:pt>
    <dgm:pt modelId="{AF998DCA-861E-4242-86C8-D8A6ED68B6E2}" type="parTrans" cxnId="{FF823C52-3C5C-408D-900B-B06E8B3B261D}">
      <dgm:prSet/>
      <dgm:spPr/>
      <dgm:t>
        <a:bodyPr/>
        <a:lstStyle/>
        <a:p>
          <a:endParaRPr lang="en-US"/>
        </a:p>
      </dgm:t>
    </dgm:pt>
    <dgm:pt modelId="{40C6420A-33FA-4F42-B897-C0DD616A15F6}" type="sibTrans" cxnId="{FF823C52-3C5C-408D-900B-B06E8B3B261D}">
      <dgm:prSet/>
      <dgm:spPr/>
      <dgm:t>
        <a:bodyPr/>
        <a:lstStyle/>
        <a:p>
          <a:endParaRPr lang="en-US"/>
        </a:p>
      </dgm:t>
    </dgm:pt>
    <dgm:pt modelId="{901A4112-EE6B-48DC-BCED-DF9C61429D1D}">
      <dgm:prSet/>
      <dgm:spPr/>
      <dgm:t>
        <a:bodyPr/>
        <a:lstStyle/>
        <a:p>
          <a:r>
            <a:rPr lang="en-US"/>
            <a:t>Attackers demand a ransom payment in exchange for restoring access to the files or system.</a:t>
          </a:r>
        </a:p>
      </dgm:t>
    </dgm:pt>
    <dgm:pt modelId="{BCA7FA7F-DA92-4A0D-BB6D-30E5A7D66B55}" type="parTrans" cxnId="{081FE69F-ED0E-4BEF-9615-5A2E54067167}">
      <dgm:prSet/>
      <dgm:spPr/>
      <dgm:t>
        <a:bodyPr/>
        <a:lstStyle/>
        <a:p>
          <a:endParaRPr lang="en-US"/>
        </a:p>
      </dgm:t>
    </dgm:pt>
    <dgm:pt modelId="{375003C8-283D-4580-9BA4-A432DA927CF4}" type="sibTrans" cxnId="{081FE69F-ED0E-4BEF-9615-5A2E54067167}">
      <dgm:prSet/>
      <dgm:spPr/>
      <dgm:t>
        <a:bodyPr/>
        <a:lstStyle/>
        <a:p>
          <a:endParaRPr lang="en-US"/>
        </a:p>
      </dgm:t>
    </dgm:pt>
    <dgm:pt modelId="{CF8D83C3-BCF5-4E74-A8F7-9F09458F36CF}">
      <dgm:prSet/>
      <dgm:spPr/>
      <dgm:t>
        <a:bodyPr/>
        <a:lstStyle/>
        <a:p>
          <a:r>
            <a:rPr lang="en-US"/>
            <a:t>Ransomware typically spreads through phishing emails which has email attachments, malicious links, or software vulnerabilities.</a:t>
          </a:r>
        </a:p>
      </dgm:t>
    </dgm:pt>
    <dgm:pt modelId="{7FA0238F-7CFC-4065-B6C6-67793EDDF63A}" type="parTrans" cxnId="{66039B82-C535-474D-BB8B-2FF7337023AC}">
      <dgm:prSet/>
      <dgm:spPr/>
      <dgm:t>
        <a:bodyPr/>
        <a:lstStyle/>
        <a:p>
          <a:endParaRPr lang="en-US"/>
        </a:p>
      </dgm:t>
    </dgm:pt>
    <dgm:pt modelId="{2B0B47C4-5051-4689-B687-6FEE63F1910C}" type="sibTrans" cxnId="{66039B82-C535-474D-BB8B-2FF7337023AC}">
      <dgm:prSet/>
      <dgm:spPr/>
      <dgm:t>
        <a:bodyPr/>
        <a:lstStyle/>
        <a:p>
          <a:endParaRPr lang="en-US"/>
        </a:p>
      </dgm:t>
    </dgm:pt>
    <dgm:pt modelId="{034C5D8A-DDE6-4897-8FAF-542C61C34206}" type="pres">
      <dgm:prSet presAssocID="{3AEEA881-3B85-48A1-85DF-55425BAA02F4}" presName="root" presStyleCnt="0">
        <dgm:presLayoutVars>
          <dgm:dir/>
          <dgm:resizeHandles val="exact"/>
        </dgm:presLayoutVars>
      </dgm:prSet>
      <dgm:spPr/>
    </dgm:pt>
    <dgm:pt modelId="{89577827-1A85-4A7D-BCE4-E3EADCE1DA38}" type="pres">
      <dgm:prSet presAssocID="{B2C7FC13-3B08-4EBD-829B-3113C1973D17}" presName="compNode" presStyleCnt="0"/>
      <dgm:spPr/>
    </dgm:pt>
    <dgm:pt modelId="{17B980BB-C2E1-48FF-ACB9-29F80E657EA6}" type="pres">
      <dgm:prSet presAssocID="{B2C7FC13-3B08-4EBD-829B-3113C1973D17}" presName="bgRect" presStyleLbl="bgShp" presStyleIdx="0" presStyleCnt="3"/>
      <dgm:spPr/>
    </dgm:pt>
    <dgm:pt modelId="{D116D071-A561-412D-BDED-E3DCAF71386A}" type="pres">
      <dgm:prSet presAssocID="{B2C7FC13-3B08-4EBD-829B-3113C1973D1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ber"/>
        </a:ext>
      </dgm:extLst>
    </dgm:pt>
    <dgm:pt modelId="{80699A8A-61B2-41BF-A9F7-021975674B63}" type="pres">
      <dgm:prSet presAssocID="{B2C7FC13-3B08-4EBD-829B-3113C1973D17}" presName="spaceRect" presStyleCnt="0"/>
      <dgm:spPr/>
    </dgm:pt>
    <dgm:pt modelId="{0D0E0FBC-2B8E-4C8D-82CB-CA9220CC0E2E}" type="pres">
      <dgm:prSet presAssocID="{B2C7FC13-3B08-4EBD-829B-3113C1973D17}" presName="parTx" presStyleLbl="revTx" presStyleIdx="0" presStyleCnt="3">
        <dgm:presLayoutVars>
          <dgm:chMax val="0"/>
          <dgm:chPref val="0"/>
        </dgm:presLayoutVars>
      </dgm:prSet>
      <dgm:spPr/>
    </dgm:pt>
    <dgm:pt modelId="{01AAFA10-9D6A-4F42-8F76-1627499C49C7}" type="pres">
      <dgm:prSet presAssocID="{40C6420A-33FA-4F42-B897-C0DD616A15F6}" presName="sibTrans" presStyleCnt="0"/>
      <dgm:spPr/>
    </dgm:pt>
    <dgm:pt modelId="{154FAF4F-B614-4234-BAB2-F7DADA276C3F}" type="pres">
      <dgm:prSet presAssocID="{901A4112-EE6B-48DC-BCED-DF9C61429D1D}" presName="compNode" presStyleCnt="0"/>
      <dgm:spPr/>
    </dgm:pt>
    <dgm:pt modelId="{F5FCBFA9-6284-46B9-A618-344ADA06A033}" type="pres">
      <dgm:prSet presAssocID="{901A4112-EE6B-48DC-BCED-DF9C61429D1D}" presName="bgRect" presStyleLbl="bgShp" presStyleIdx="1" presStyleCnt="3"/>
      <dgm:spPr/>
    </dgm:pt>
    <dgm:pt modelId="{E42888EE-3909-4BBE-98DD-5036A92B5FB4}" type="pres">
      <dgm:prSet presAssocID="{901A4112-EE6B-48DC-BCED-DF9C61429D1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B0DE2994-A8E5-45E2-9F0E-A2D096C8F188}" type="pres">
      <dgm:prSet presAssocID="{901A4112-EE6B-48DC-BCED-DF9C61429D1D}" presName="spaceRect" presStyleCnt="0"/>
      <dgm:spPr/>
    </dgm:pt>
    <dgm:pt modelId="{26572B28-5D0F-4A38-BF87-359349BCE472}" type="pres">
      <dgm:prSet presAssocID="{901A4112-EE6B-48DC-BCED-DF9C61429D1D}" presName="parTx" presStyleLbl="revTx" presStyleIdx="1" presStyleCnt="3">
        <dgm:presLayoutVars>
          <dgm:chMax val="0"/>
          <dgm:chPref val="0"/>
        </dgm:presLayoutVars>
      </dgm:prSet>
      <dgm:spPr/>
    </dgm:pt>
    <dgm:pt modelId="{92B98131-C164-4A85-ACAD-13AE8A11C4F1}" type="pres">
      <dgm:prSet presAssocID="{375003C8-283D-4580-9BA4-A432DA927CF4}" presName="sibTrans" presStyleCnt="0"/>
      <dgm:spPr/>
    </dgm:pt>
    <dgm:pt modelId="{BF9A8EB0-3006-4005-8BF0-C13298D7B45F}" type="pres">
      <dgm:prSet presAssocID="{CF8D83C3-BCF5-4E74-A8F7-9F09458F36CF}" presName="compNode" presStyleCnt="0"/>
      <dgm:spPr/>
    </dgm:pt>
    <dgm:pt modelId="{B3D7D7E0-94E8-4034-A1BE-87AC0D0D5008}" type="pres">
      <dgm:prSet presAssocID="{CF8D83C3-BCF5-4E74-A8F7-9F09458F36CF}" presName="bgRect" presStyleLbl="bgShp" presStyleIdx="2" presStyleCnt="3"/>
      <dgm:spPr/>
    </dgm:pt>
    <dgm:pt modelId="{97738C14-6ADE-4A8D-B41A-1CC4D38FC553}" type="pres">
      <dgm:prSet presAssocID="{CF8D83C3-BCF5-4E74-A8F7-9F09458F36C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nvelope"/>
        </a:ext>
      </dgm:extLst>
    </dgm:pt>
    <dgm:pt modelId="{BABF67CF-B5B4-4FDD-BFD7-B87F2B2C0467}" type="pres">
      <dgm:prSet presAssocID="{CF8D83C3-BCF5-4E74-A8F7-9F09458F36CF}" presName="spaceRect" presStyleCnt="0"/>
      <dgm:spPr/>
    </dgm:pt>
    <dgm:pt modelId="{2FEF6D9B-7B0C-4E26-AFBF-A92D0AD0C586}" type="pres">
      <dgm:prSet presAssocID="{CF8D83C3-BCF5-4E74-A8F7-9F09458F36CF}" presName="parTx" presStyleLbl="revTx" presStyleIdx="2" presStyleCnt="3">
        <dgm:presLayoutVars>
          <dgm:chMax val="0"/>
          <dgm:chPref val="0"/>
        </dgm:presLayoutVars>
      </dgm:prSet>
      <dgm:spPr/>
    </dgm:pt>
  </dgm:ptLst>
  <dgm:cxnLst>
    <dgm:cxn modelId="{33EB9112-4F61-4642-8BDC-30CDDD5F2644}" type="presOf" srcId="{CF8D83C3-BCF5-4E74-A8F7-9F09458F36CF}" destId="{2FEF6D9B-7B0C-4E26-AFBF-A92D0AD0C586}" srcOrd="0" destOrd="0" presId="urn:microsoft.com/office/officeart/2018/2/layout/IconVerticalSolidList"/>
    <dgm:cxn modelId="{FF823C52-3C5C-408D-900B-B06E8B3B261D}" srcId="{3AEEA881-3B85-48A1-85DF-55425BAA02F4}" destId="{B2C7FC13-3B08-4EBD-829B-3113C1973D17}" srcOrd="0" destOrd="0" parTransId="{AF998DCA-861E-4242-86C8-D8A6ED68B6E2}" sibTransId="{40C6420A-33FA-4F42-B897-C0DD616A15F6}"/>
    <dgm:cxn modelId="{66039B82-C535-474D-BB8B-2FF7337023AC}" srcId="{3AEEA881-3B85-48A1-85DF-55425BAA02F4}" destId="{CF8D83C3-BCF5-4E74-A8F7-9F09458F36CF}" srcOrd="2" destOrd="0" parTransId="{7FA0238F-7CFC-4065-B6C6-67793EDDF63A}" sibTransId="{2B0B47C4-5051-4689-B687-6FEE63F1910C}"/>
    <dgm:cxn modelId="{081FE69F-ED0E-4BEF-9615-5A2E54067167}" srcId="{3AEEA881-3B85-48A1-85DF-55425BAA02F4}" destId="{901A4112-EE6B-48DC-BCED-DF9C61429D1D}" srcOrd="1" destOrd="0" parTransId="{BCA7FA7F-DA92-4A0D-BB6D-30E5A7D66B55}" sibTransId="{375003C8-283D-4580-9BA4-A432DA927CF4}"/>
    <dgm:cxn modelId="{ACA238E5-749F-4AC3-A71C-4A1BACA00569}" type="presOf" srcId="{901A4112-EE6B-48DC-BCED-DF9C61429D1D}" destId="{26572B28-5D0F-4A38-BF87-359349BCE472}" srcOrd="0" destOrd="0" presId="urn:microsoft.com/office/officeart/2018/2/layout/IconVerticalSolidList"/>
    <dgm:cxn modelId="{EA5670F7-F90F-4ACB-B2ED-9DEE3253357E}" type="presOf" srcId="{B2C7FC13-3B08-4EBD-829B-3113C1973D17}" destId="{0D0E0FBC-2B8E-4C8D-82CB-CA9220CC0E2E}" srcOrd="0" destOrd="0" presId="urn:microsoft.com/office/officeart/2018/2/layout/IconVerticalSolidList"/>
    <dgm:cxn modelId="{0AF399F7-279A-4D2C-A9DA-E37E5B77054F}" type="presOf" srcId="{3AEEA881-3B85-48A1-85DF-55425BAA02F4}" destId="{034C5D8A-DDE6-4897-8FAF-542C61C34206}" srcOrd="0" destOrd="0" presId="urn:microsoft.com/office/officeart/2018/2/layout/IconVerticalSolidList"/>
    <dgm:cxn modelId="{16A1EA58-9D0B-4D73-9896-C29A4F555508}" type="presParOf" srcId="{034C5D8A-DDE6-4897-8FAF-542C61C34206}" destId="{89577827-1A85-4A7D-BCE4-E3EADCE1DA38}" srcOrd="0" destOrd="0" presId="urn:microsoft.com/office/officeart/2018/2/layout/IconVerticalSolidList"/>
    <dgm:cxn modelId="{1BFEB0F5-CB73-4933-97DE-95A9F89A4F26}" type="presParOf" srcId="{89577827-1A85-4A7D-BCE4-E3EADCE1DA38}" destId="{17B980BB-C2E1-48FF-ACB9-29F80E657EA6}" srcOrd="0" destOrd="0" presId="urn:microsoft.com/office/officeart/2018/2/layout/IconVerticalSolidList"/>
    <dgm:cxn modelId="{01D29DCC-B379-4581-A753-FB68DAA33056}" type="presParOf" srcId="{89577827-1A85-4A7D-BCE4-E3EADCE1DA38}" destId="{D116D071-A561-412D-BDED-E3DCAF71386A}" srcOrd="1" destOrd="0" presId="urn:microsoft.com/office/officeart/2018/2/layout/IconVerticalSolidList"/>
    <dgm:cxn modelId="{A95DC3B9-344A-476D-8C26-F68D239F02A9}" type="presParOf" srcId="{89577827-1A85-4A7D-BCE4-E3EADCE1DA38}" destId="{80699A8A-61B2-41BF-A9F7-021975674B63}" srcOrd="2" destOrd="0" presId="urn:microsoft.com/office/officeart/2018/2/layout/IconVerticalSolidList"/>
    <dgm:cxn modelId="{200B5417-98E7-40CE-8D38-A28CA7CCD0A4}" type="presParOf" srcId="{89577827-1A85-4A7D-BCE4-E3EADCE1DA38}" destId="{0D0E0FBC-2B8E-4C8D-82CB-CA9220CC0E2E}" srcOrd="3" destOrd="0" presId="urn:microsoft.com/office/officeart/2018/2/layout/IconVerticalSolidList"/>
    <dgm:cxn modelId="{AC4930B8-AD9D-4909-955A-48E411FB53C6}" type="presParOf" srcId="{034C5D8A-DDE6-4897-8FAF-542C61C34206}" destId="{01AAFA10-9D6A-4F42-8F76-1627499C49C7}" srcOrd="1" destOrd="0" presId="urn:microsoft.com/office/officeart/2018/2/layout/IconVerticalSolidList"/>
    <dgm:cxn modelId="{B8F56A48-DF13-4A86-A9BD-F2DB2AED2F66}" type="presParOf" srcId="{034C5D8A-DDE6-4897-8FAF-542C61C34206}" destId="{154FAF4F-B614-4234-BAB2-F7DADA276C3F}" srcOrd="2" destOrd="0" presId="urn:microsoft.com/office/officeart/2018/2/layout/IconVerticalSolidList"/>
    <dgm:cxn modelId="{0EC9A6FA-909D-4BD8-8F21-69950B0513B3}" type="presParOf" srcId="{154FAF4F-B614-4234-BAB2-F7DADA276C3F}" destId="{F5FCBFA9-6284-46B9-A618-344ADA06A033}" srcOrd="0" destOrd="0" presId="urn:microsoft.com/office/officeart/2018/2/layout/IconVerticalSolidList"/>
    <dgm:cxn modelId="{1FD64534-CEEC-4011-ACCC-2606A906498F}" type="presParOf" srcId="{154FAF4F-B614-4234-BAB2-F7DADA276C3F}" destId="{E42888EE-3909-4BBE-98DD-5036A92B5FB4}" srcOrd="1" destOrd="0" presId="urn:microsoft.com/office/officeart/2018/2/layout/IconVerticalSolidList"/>
    <dgm:cxn modelId="{7D4E1E0B-DAAD-404B-B39A-ED5C98E43A7D}" type="presParOf" srcId="{154FAF4F-B614-4234-BAB2-F7DADA276C3F}" destId="{B0DE2994-A8E5-45E2-9F0E-A2D096C8F188}" srcOrd="2" destOrd="0" presId="urn:microsoft.com/office/officeart/2018/2/layout/IconVerticalSolidList"/>
    <dgm:cxn modelId="{717F9FC6-62EF-4536-AD74-7517A5351452}" type="presParOf" srcId="{154FAF4F-B614-4234-BAB2-F7DADA276C3F}" destId="{26572B28-5D0F-4A38-BF87-359349BCE472}" srcOrd="3" destOrd="0" presId="urn:microsoft.com/office/officeart/2018/2/layout/IconVerticalSolidList"/>
    <dgm:cxn modelId="{E2C2467A-3152-4F04-8181-39C5D529682D}" type="presParOf" srcId="{034C5D8A-DDE6-4897-8FAF-542C61C34206}" destId="{92B98131-C164-4A85-ACAD-13AE8A11C4F1}" srcOrd="3" destOrd="0" presId="urn:microsoft.com/office/officeart/2018/2/layout/IconVerticalSolidList"/>
    <dgm:cxn modelId="{8969D25B-D68E-41F3-9A39-FB90C3391AA1}" type="presParOf" srcId="{034C5D8A-DDE6-4897-8FAF-542C61C34206}" destId="{BF9A8EB0-3006-4005-8BF0-C13298D7B45F}" srcOrd="4" destOrd="0" presId="urn:microsoft.com/office/officeart/2018/2/layout/IconVerticalSolidList"/>
    <dgm:cxn modelId="{E8C4B587-8F0D-47FD-89D0-7635F9D2D25A}" type="presParOf" srcId="{BF9A8EB0-3006-4005-8BF0-C13298D7B45F}" destId="{B3D7D7E0-94E8-4034-A1BE-87AC0D0D5008}" srcOrd="0" destOrd="0" presId="urn:microsoft.com/office/officeart/2018/2/layout/IconVerticalSolidList"/>
    <dgm:cxn modelId="{D25F5FBA-099F-4250-83AE-B773A0AE4571}" type="presParOf" srcId="{BF9A8EB0-3006-4005-8BF0-C13298D7B45F}" destId="{97738C14-6ADE-4A8D-B41A-1CC4D38FC553}" srcOrd="1" destOrd="0" presId="urn:microsoft.com/office/officeart/2018/2/layout/IconVerticalSolidList"/>
    <dgm:cxn modelId="{3EE940A3-771F-47FC-8F6A-AE9F8C74FE9A}" type="presParOf" srcId="{BF9A8EB0-3006-4005-8BF0-C13298D7B45F}" destId="{BABF67CF-B5B4-4FDD-BFD7-B87F2B2C0467}" srcOrd="2" destOrd="0" presId="urn:microsoft.com/office/officeart/2018/2/layout/IconVerticalSolidList"/>
    <dgm:cxn modelId="{4DAAE74A-F807-40FF-B124-9ADD176FC949}" type="presParOf" srcId="{BF9A8EB0-3006-4005-8BF0-C13298D7B45F}" destId="{2FEF6D9B-7B0C-4E26-AFBF-A92D0AD0C58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B980BB-C2E1-48FF-ACB9-29F80E657EA6}">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16D071-A561-412D-BDED-E3DCAF71386A}">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0E0FBC-2B8E-4C8D-82CB-CA9220CC0E2E}">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111250">
            <a:lnSpc>
              <a:spcPct val="90000"/>
            </a:lnSpc>
            <a:spcBef>
              <a:spcPct val="0"/>
            </a:spcBef>
            <a:spcAft>
              <a:spcPct val="35000"/>
            </a:spcAft>
            <a:buNone/>
          </a:pPr>
          <a:r>
            <a:rPr lang="en-US" sz="2500" kern="1200"/>
            <a:t>Ransomware is a type of malware that encrypts or blocks access to a victim's files or computer system.</a:t>
          </a:r>
        </a:p>
      </dsp:txBody>
      <dsp:txXfrm>
        <a:off x="1437631" y="531"/>
        <a:ext cx="9077968" cy="1244702"/>
      </dsp:txXfrm>
    </dsp:sp>
    <dsp:sp modelId="{F5FCBFA9-6284-46B9-A618-344ADA06A033}">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2888EE-3909-4BBE-98DD-5036A92B5FB4}">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572B28-5D0F-4A38-BF87-359349BCE472}">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111250">
            <a:lnSpc>
              <a:spcPct val="90000"/>
            </a:lnSpc>
            <a:spcBef>
              <a:spcPct val="0"/>
            </a:spcBef>
            <a:spcAft>
              <a:spcPct val="35000"/>
            </a:spcAft>
            <a:buNone/>
          </a:pPr>
          <a:r>
            <a:rPr lang="en-US" sz="2500" kern="1200"/>
            <a:t>Attackers demand a ransom payment in exchange for restoring access to the files or system.</a:t>
          </a:r>
        </a:p>
      </dsp:txBody>
      <dsp:txXfrm>
        <a:off x="1437631" y="1556410"/>
        <a:ext cx="9077968" cy="1244702"/>
      </dsp:txXfrm>
    </dsp:sp>
    <dsp:sp modelId="{B3D7D7E0-94E8-4034-A1BE-87AC0D0D5008}">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738C14-6ADE-4A8D-B41A-1CC4D38FC553}">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EF6D9B-7B0C-4E26-AFBF-A92D0AD0C586}">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111250">
            <a:lnSpc>
              <a:spcPct val="90000"/>
            </a:lnSpc>
            <a:spcBef>
              <a:spcPct val="0"/>
            </a:spcBef>
            <a:spcAft>
              <a:spcPct val="35000"/>
            </a:spcAft>
            <a:buNone/>
          </a:pPr>
          <a:r>
            <a:rPr lang="en-US" sz="2500" kern="1200"/>
            <a:t>Ransomware typically spreads through phishing emails which has email attachments, malicious links, or software vulnerabilities.</a:t>
          </a:r>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E85D0C-53CD-490F-AD1F-14EEAEEBC379}" type="datetimeFigureOut">
              <a:rPr lang="en-US" smtClean="0"/>
              <a:t>6/8/2023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729D77-2F29-40AE-9A22-792C9BED045E}" type="slidenum">
              <a:rPr lang="en-US" smtClean="0"/>
              <a:t>‹#›</a:t>
            </a:fld>
            <a:endParaRPr lang="en-US"/>
          </a:p>
        </p:txBody>
      </p:sp>
    </p:spTree>
    <p:extLst>
      <p:ext uri="{BB962C8B-B14F-4D97-AF65-F5344CB8AC3E}">
        <p14:creationId xmlns:p14="http://schemas.microsoft.com/office/powerpoint/2010/main" val="2491381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729D77-2F29-40AE-9A22-792C9BED045E}" type="slidenum">
              <a:rPr lang="en-US" smtClean="0"/>
              <a:t>2</a:t>
            </a:fld>
            <a:endParaRPr lang="en-US"/>
          </a:p>
        </p:txBody>
      </p:sp>
    </p:spTree>
    <p:extLst>
      <p:ext uri="{BB962C8B-B14F-4D97-AF65-F5344CB8AC3E}">
        <p14:creationId xmlns:p14="http://schemas.microsoft.com/office/powerpoint/2010/main" val="2257720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Published January 2023 so pretty latest</a:t>
            </a:r>
          </a:p>
        </p:txBody>
      </p:sp>
      <p:sp>
        <p:nvSpPr>
          <p:cNvPr id="4" name="Slide Number Placeholder 3"/>
          <p:cNvSpPr>
            <a:spLocks noGrp="1"/>
          </p:cNvSpPr>
          <p:nvPr>
            <p:ph type="sldNum" sz="quarter" idx="5"/>
          </p:nvPr>
        </p:nvSpPr>
        <p:spPr/>
        <p:txBody>
          <a:bodyPr/>
          <a:lstStyle/>
          <a:p>
            <a:fld id="{04729D77-2F29-40AE-9A22-792C9BED045E}" type="slidenum">
              <a:rPr lang="en-US" smtClean="0"/>
              <a:t>6</a:t>
            </a:fld>
            <a:endParaRPr lang="en-US"/>
          </a:p>
        </p:txBody>
      </p:sp>
    </p:spTree>
    <p:extLst>
      <p:ext uri="{BB962C8B-B14F-4D97-AF65-F5344CB8AC3E}">
        <p14:creationId xmlns:p14="http://schemas.microsoft.com/office/powerpoint/2010/main" val="2891515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used Random Forest, Gradient Boosted Trees, Naïve Bayes and Neural Networks for their analysis. </a:t>
            </a:r>
          </a:p>
        </p:txBody>
      </p:sp>
      <p:sp>
        <p:nvSpPr>
          <p:cNvPr id="4" name="Slide Number Placeholder 3"/>
          <p:cNvSpPr>
            <a:spLocks noGrp="1"/>
          </p:cNvSpPr>
          <p:nvPr>
            <p:ph type="sldNum" sz="quarter" idx="5"/>
          </p:nvPr>
        </p:nvSpPr>
        <p:spPr/>
        <p:txBody>
          <a:bodyPr/>
          <a:lstStyle/>
          <a:p>
            <a:fld id="{04729D77-2F29-40AE-9A22-792C9BED045E}" type="slidenum">
              <a:rPr lang="en-US" smtClean="0"/>
              <a:t>8</a:t>
            </a:fld>
            <a:endParaRPr lang="en-US"/>
          </a:p>
        </p:txBody>
      </p:sp>
    </p:spTree>
    <p:extLst>
      <p:ext uri="{BB962C8B-B14F-4D97-AF65-F5344CB8AC3E}">
        <p14:creationId xmlns:p14="http://schemas.microsoft.com/office/powerpoint/2010/main" val="2123984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whole different field attached to be doing malware static analysis – reverse engineering. One such example is at https://cybergeeks.tech/a-step-by-step-analysis-of-a-new-version-of-darkside-ransomware/</a:t>
            </a:r>
          </a:p>
        </p:txBody>
      </p:sp>
      <p:sp>
        <p:nvSpPr>
          <p:cNvPr id="4" name="Slide Number Placeholder 3"/>
          <p:cNvSpPr>
            <a:spLocks noGrp="1"/>
          </p:cNvSpPr>
          <p:nvPr>
            <p:ph type="sldNum" sz="quarter" idx="5"/>
          </p:nvPr>
        </p:nvSpPr>
        <p:spPr/>
        <p:txBody>
          <a:bodyPr/>
          <a:lstStyle/>
          <a:p>
            <a:fld id="{04729D77-2F29-40AE-9A22-792C9BED045E}" type="slidenum">
              <a:rPr lang="en-US" smtClean="0"/>
              <a:t>20</a:t>
            </a:fld>
            <a:endParaRPr lang="en-US"/>
          </a:p>
        </p:txBody>
      </p:sp>
    </p:spTree>
    <p:extLst>
      <p:ext uri="{BB962C8B-B14F-4D97-AF65-F5344CB8AC3E}">
        <p14:creationId xmlns:p14="http://schemas.microsoft.com/office/powerpoint/2010/main" val="1418532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a:t>
            </a:r>
            <a:r>
              <a:rPr lang="en-US" dirty="0" err="1"/>
              <a:t>json</a:t>
            </a:r>
            <a:r>
              <a:rPr lang="en-US" dirty="0"/>
              <a:t> dataset and then use the previous paper to segregate the </a:t>
            </a:r>
            <a:r>
              <a:rPr lang="en-US" dirty="0" err="1"/>
              <a:t>json</a:t>
            </a:r>
            <a:r>
              <a:rPr lang="en-US" dirty="0"/>
              <a:t> file into usable csv file</a:t>
            </a:r>
          </a:p>
        </p:txBody>
      </p:sp>
      <p:sp>
        <p:nvSpPr>
          <p:cNvPr id="4" name="Slide Number Placeholder 3"/>
          <p:cNvSpPr>
            <a:spLocks noGrp="1"/>
          </p:cNvSpPr>
          <p:nvPr>
            <p:ph type="sldNum" sz="quarter" idx="5"/>
          </p:nvPr>
        </p:nvSpPr>
        <p:spPr/>
        <p:txBody>
          <a:bodyPr/>
          <a:lstStyle/>
          <a:p>
            <a:fld id="{04729D77-2F29-40AE-9A22-792C9BED045E}" type="slidenum">
              <a:rPr lang="en-US" smtClean="0"/>
              <a:t>26</a:t>
            </a:fld>
            <a:endParaRPr lang="en-US"/>
          </a:p>
        </p:txBody>
      </p:sp>
    </p:spTree>
    <p:extLst>
      <p:ext uri="{BB962C8B-B14F-4D97-AF65-F5344CB8AC3E}">
        <p14:creationId xmlns:p14="http://schemas.microsoft.com/office/powerpoint/2010/main" val="2279535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2016</a:t>
            </a:r>
          </a:p>
        </p:txBody>
      </p:sp>
      <p:sp>
        <p:nvSpPr>
          <p:cNvPr id="4" name="Slide Number Placeholder 3"/>
          <p:cNvSpPr>
            <a:spLocks noGrp="1"/>
          </p:cNvSpPr>
          <p:nvPr>
            <p:ph type="sldNum" sz="quarter" idx="5"/>
          </p:nvPr>
        </p:nvSpPr>
        <p:spPr/>
        <p:txBody>
          <a:bodyPr/>
          <a:lstStyle/>
          <a:p>
            <a:fld id="{986384CB-E527-42BC-A7E2-1CCB916211B2}" type="slidenum">
              <a:rPr lang="en-US" smtClean="0"/>
              <a:t>28</a:t>
            </a:fld>
            <a:endParaRPr lang="en-US"/>
          </a:p>
        </p:txBody>
      </p:sp>
    </p:spTree>
    <p:extLst>
      <p:ext uri="{BB962C8B-B14F-4D97-AF65-F5344CB8AC3E}">
        <p14:creationId xmlns:p14="http://schemas.microsoft.com/office/powerpoint/2010/main" val="858362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0D31E-CBCB-6D28-9F5C-0CB4B2D165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C6DFEF-0176-8E3B-79F7-3E5E9F15D4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A53807-705E-C701-82D2-4AA8B39D5DA7}"/>
              </a:ext>
            </a:extLst>
          </p:cNvPr>
          <p:cNvSpPr>
            <a:spLocks noGrp="1"/>
          </p:cNvSpPr>
          <p:nvPr>
            <p:ph type="dt" sz="half" idx="10"/>
          </p:nvPr>
        </p:nvSpPr>
        <p:spPr/>
        <p:txBody>
          <a:bodyPr/>
          <a:lstStyle/>
          <a:p>
            <a:fld id="{D77F8884-F977-4AD2-8717-EDCEF88C09B1}" type="datetimeFigureOut">
              <a:rPr lang="en-US" smtClean="0"/>
              <a:t>6/8/2023</a:t>
            </a:fld>
            <a:endParaRPr lang="en-US"/>
          </a:p>
        </p:txBody>
      </p:sp>
      <p:sp>
        <p:nvSpPr>
          <p:cNvPr id="5" name="Footer Placeholder 4">
            <a:extLst>
              <a:ext uri="{FF2B5EF4-FFF2-40B4-BE49-F238E27FC236}">
                <a16:creationId xmlns:a16="http://schemas.microsoft.com/office/drawing/2014/main" id="{7E0BD4B3-2E12-C4EA-3C46-0C2B06DBDE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1EA391-854A-3991-3CFE-7AF75278AD6F}"/>
              </a:ext>
            </a:extLst>
          </p:cNvPr>
          <p:cNvSpPr>
            <a:spLocks noGrp="1"/>
          </p:cNvSpPr>
          <p:nvPr>
            <p:ph type="sldNum" sz="quarter" idx="12"/>
          </p:nvPr>
        </p:nvSpPr>
        <p:spPr/>
        <p:txBody>
          <a:bodyPr/>
          <a:lstStyle/>
          <a:p>
            <a:fld id="{6D657F37-DB4E-4B27-9D93-1411E3825320}" type="slidenum">
              <a:rPr lang="en-US" smtClean="0"/>
              <a:t>‹#›</a:t>
            </a:fld>
            <a:endParaRPr lang="en-US"/>
          </a:p>
        </p:txBody>
      </p:sp>
    </p:spTree>
    <p:extLst>
      <p:ext uri="{BB962C8B-B14F-4D97-AF65-F5344CB8AC3E}">
        <p14:creationId xmlns:p14="http://schemas.microsoft.com/office/powerpoint/2010/main" val="2227514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005A-8F41-BB74-17BE-2F22C1ED9B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E5C8DA-ACE2-9BBE-D335-A3B326A7A4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E37DB8-CC5B-BEEC-054D-C916F71D4F54}"/>
              </a:ext>
            </a:extLst>
          </p:cNvPr>
          <p:cNvSpPr>
            <a:spLocks noGrp="1"/>
          </p:cNvSpPr>
          <p:nvPr>
            <p:ph type="dt" sz="half" idx="10"/>
          </p:nvPr>
        </p:nvSpPr>
        <p:spPr/>
        <p:txBody>
          <a:bodyPr/>
          <a:lstStyle/>
          <a:p>
            <a:fld id="{D77F8884-F977-4AD2-8717-EDCEF88C09B1}" type="datetimeFigureOut">
              <a:rPr lang="en-US" smtClean="0"/>
              <a:t>6/8/2023</a:t>
            </a:fld>
            <a:endParaRPr lang="en-US"/>
          </a:p>
        </p:txBody>
      </p:sp>
      <p:sp>
        <p:nvSpPr>
          <p:cNvPr id="5" name="Footer Placeholder 4">
            <a:extLst>
              <a:ext uri="{FF2B5EF4-FFF2-40B4-BE49-F238E27FC236}">
                <a16:creationId xmlns:a16="http://schemas.microsoft.com/office/drawing/2014/main" id="{B739AFC3-19E6-0E2E-4A57-E030E79EC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00473C-C9F9-0A84-2B5B-90CBBD20E124}"/>
              </a:ext>
            </a:extLst>
          </p:cNvPr>
          <p:cNvSpPr>
            <a:spLocks noGrp="1"/>
          </p:cNvSpPr>
          <p:nvPr>
            <p:ph type="sldNum" sz="quarter" idx="12"/>
          </p:nvPr>
        </p:nvSpPr>
        <p:spPr/>
        <p:txBody>
          <a:bodyPr/>
          <a:lstStyle/>
          <a:p>
            <a:fld id="{6D657F37-DB4E-4B27-9D93-1411E3825320}" type="slidenum">
              <a:rPr lang="en-US" smtClean="0"/>
              <a:t>‹#›</a:t>
            </a:fld>
            <a:endParaRPr lang="en-US"/>
          </a:p>
        </p:txBody>
      </p:sp>
    </p:spTree>
    <p:extLst>
      <p:ext uri="{BB962C8B-B14F-4D97-AF65-F5344CB8AC3E}">
        <p14:creationId xmlns:p14="http://schemas.microsoft.com/office/powerpoint/2010/main" val="2989585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0B5A08-8568-7806-9E6C-A40ECA6BE4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B2AFF9-1AC9-6E61-523E-CAC1418FE8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7F3707-DC12-2358-576F-0F40EE13FA67}"/>
              </a:ext>
            </a:extLst>
          </p:cNvPr>
          <p:cNvSpPr>
            <a:spLocks noGrp="1"/>
          </p:cNvSpPr>
          <p:nvPr>
            <p:ph type="dt" sz="half" idx="10"/>
          </p:nvPr>
        </p:nvSpPr>
        <p:spPr/>
        <p:txBody>
          <a:bodyPr/>
          <a:lstStyle/>
          <a:p>
            <a:fld id="{D77F8884-F977-4AD2-8717-EDCEF88C09B1}" type="datetimeFigureOut">
              <a:rPr lang="en-US" smtClean="0"/>
              <a:t>6/8/2023</a:t>
            </a:fld>
            <a:endParaRPr lang="en-US"/>
          </a:p>
        </p:txBody>
      </p:sp>
      <p:sp>
        <p:nvSpPr>
          <p:cNvPr id="5" name="Footer Placeholder 4">
            <a:extLst>
              <a:ext uri="{FF2B5EF4-FFF2-40B4-BE49-F238E27FC236}">
                <a16:creationId xmlns:a16="http://schemas.microsoft.com/office/drawing/2014/main" id="{A96E436E-7443-4D12-53C1-9A5560461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4ED57-BF65-4522-A053-BF72066DF15B}"/>
              </a:ext>
            </a:extLst>
          </p:cNvPr>
          <p:cNvSpPr>
            <a:spLocks noGrp="1"/>
          </p:cNvSpPr>
          <p:nvPr>
            <p:ph type="sldNum" sz="quarter" idx="12"/>
          </p:nvPr>
        </p:nvSpPr>
        <p:spPr/>
        <p:txBody>
          <a:bodyPr/>
          <a:lstStyle/>
          <a:p>
            <a:fld id="{6D657F37-DB4E-4B27-9D93-1411E3825320}" type="slidenum">
              <a:rPr lang="en-US" smtClean="0"/>
              <a:t>‹#›</a:t>
            </a:fld>
            <a:endParaRPr lang="en-US"/>
          </a:p>
        </p:txBody>
      </p:sp>
    </p:spTree>
    <p:extLst>
      <p:ext uri="{BB962C8B-B14F-4D97-AF65-F5344CB8AC3E}">
        <p14:creationId xmlns:p14="http://schemas.microsoft.com/office/powerpoint/2010/main" val="3051928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29BAA-E44E-4BE5-E2C1-8983DB0C2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5FF919-092E-7C28-60BF-BC2CE1A3CB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C55CC0-8E84-35E3-981A-C7160FDB99D5}"/>
              </a:ext>
            </a:extLst>
          </p:cNvPr>
          <p:cNvSpPr>
            <a:spLocks noGrp="1"/>
          </p:cNvSpPr>
          <p:nvPr>
            <p:ph type="dt" sz="half" idx="10"/>
          </p:nvPr>
        </p:nvSpPr>
        <p:spPr/>
        <p:txBody>
          <a:bodyPr/>
          <a:lstStyle/>
          <a:p>
            <a:fld id="{D77F8884-F977-4AD2-8717-EDCEF88C09B1}" type="datetimeFigureOut">
              <a:rPr lang="en-US" smtClean="0"/>
              <a:t>6/8/2023</a:t>
            </a:fld>
            <a:endParaRPr lang="en-US"/>
          </a:p>
        </p:txBody>
      </p:sp>
      <p:sp>
        <p:nvSpPr>
          <p:cNvPr id="5" name="Footer Placeholder 4">
            <a:extLst>
              <a:ext uri="{FF2B5EF4-FFF2-40B4-BE49-F238E27FC236}">
                <a16:creationId xmlns:a16="http://schemas.microsoft.com/office/drawing/2014/main" id="{2538DB57-132D-636D-A9AF-B594F5CB93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E3D8CC-3E25-CF88-7484-626E3C814234}"/>
              </a:ext>
            </a:extLst>
          </p:cNvPr>
          <p:cNvSpPr>
            <a:spLocks noGrp="1"/>
          </p:cNvSpPr>
          <p:nvPr>
            <p:ph type="sldNum" sz="quarter" idx="12"/>
          </p:nvPr>
        </p:nvSpPr>
        <p:spPr/>
        <p:txBody>
          <a:bodyPr/>
          <a:lstStyle/>
          <a:p>
            <a:fld id="{6D657F37-DB4E-4B27-9D93-1411E3825320}" type="slidenum">
              <a:rPr lang="en-US" smtClean="0"/>
              <a:t>‹#›</a:t>
            </a:fld>
            <a:endParaRPr lang="en-US"/>
          </a:p>
        </p:txBody>
      </p:sp>
    </p:spTree>
    <p:extLst>
      <p:ext uri="{BB962C8B-B14F-4D97-AF65-F5344CB8AC3E}">
        <p14:creationId xmlns:p14="http://schemas.microsoft.com/office/powerpoint/2010/main" val="2028730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F7A8E-1774-2099-A4C1-6FE7B45619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D7ED6B-FFC4-1A4B-193B-D01E868103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8615F3-AA32-2A8D-6821-6C895DFEF05E}"/>
              </a:ext>
            </a:extLst>
          </p:cNvPr>
          <p:cNvSpPr>
            <a:spLocks noGrp="1"/>
          </p:cNvSpPr>
          <p:nvPr>
            <p:ph type="dt" sz="half" idx="10"/>
          </p:nvPr>
        </p:nvSpPr>
        <p:spPr/>
        <p:txBody>
          <a:bodyPr/>
          <a:lstStyle/>
          <a:p>
            <a:fld id="{D77F8884-F977-4AD2-8717-EDCEF88C09B1}" type="datetimeFigureOut">
              <a:rPr lang="en-US" smtClean="0"/>
              <a:t>6/8/2023</a:t>
            </a:fld>
            <a:endParaRPr lang="en-US"/>
          </a:p>
        </p:txBody>
      </p:sp>
      <p:sp>
        <p:nvSpPr>
          <p:cNvPr id="5" name="Footer Placeholder 4">
            <a:extLst>
              <a:ext uri="{FF2B5EF4-FFF2-40B4-BE49-F238E27FC236}">
                <a16:creationId xmlns:a16="http://schemas.microsoft.com/office/drawing/2014/main" id="{4BA8C30B-8966-0533-3729-AA37975B00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339FFB-14EB-75A1-E914-FFE721AA7D7D}"/>
              </a:ext>
            </a:extLst>
          </p:cNvPr>
          <p:cNvSpPr>
            <a:spLocks noGrp="1"/>
          </p:cNvSpPr>
          <p:nvPr>
            <p:ph type="sldNum" sz="quarter" idx="12"/>
          </p:nvPr>
        </p:nvSpPr>
        <p:spPr/>
        <p:txBody>
          <a:bodyPr/>
          <a:lstStyle/>
          <a:p>
            <a:fld id="{6D657F37-DB4E-4B27-9D93-1411E3825320}" type="slidenum">
              <a:rPr lang="en-US" smtClean="0"/>
              <a:t>‹#›</a:t>
            </a:fld>
            <a:endParaRPr lang="en-US"/>
          </a:p>
        </p:txBody>
      </p:sp>
    </p:spTree>
    <p:extLst>
      <p:ext uri="{BB962C8B-B14F-4D97-AF65-F5344CB8AC3E}">
        <p14:creationId xmlns:p14="http://schemas.microsoft.com/office/powerpoint/2010/main" val="2806872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139B0-C86A-1034-FE8A-0071E70962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CC39EF-1967-005C-71E2-5DC73B48F6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FA65C5-319D-BD0C-1E1C-CA184F7751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E9C868-5350-E053-4866-C0BF7FC039F3}"/>
              </a:ext>
            </a:extLst>
          </p:cNvPr>
          <p:cNvSpPr>
            <a:spLocks noGrp="1"/>
          </p:cNvSpPr>
          <p:nvPr>
            <p:ph type="dt" sz="half" idx="10"/>
          </p:nvPr>
        </p:nvSpPr>
        <p:spPr/>
        <p:txBody>
          <a:bodyPr/>
          <a:lstStyle/>
          <a:p>
            <a:fld id="{D77F8884-F977-4AD2-8717-EDCEF88C09B1}" type="datetimeFigureOut">
              <a:rPr lang="en-US" smtClean="0"/>
              <a:t>6/8/2023</a:t>
            </a:fld>
            <a:endParaRPr lang="en-US"/>
          </a:p>
        </p:txBody>
      </p:sp>
      <p:sp>
        <p:nvSpPr>
          <p:cNvPr id="6" name="Footer Placeholder 5">
            <a:extLst>
              <a:ext uri="{FF2B5EF4-FFF2-40B4-BE49-F238E27FC236}">
                <a16:creationId xmlns:a16="http://schemas.microsoft.com/office/drawing/2014/main" id="{FF225D1C-36F4-2CD0-12C6-9174F5D810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42E508-568E-C95D-9B9B-ACF47CE81170}"/>
              </a:ext>
            </a:extLst>
          </p:cNvPr>
          <p:cNvSpPr>
            <a:spLocks noGrp="1"/>
          </p:cNvSpPr>
          <p:nvPr>
            <p:ph type="sldNum" sz="quarter" idx="12"/>
          </p:nvPr>
        </p:nvSpPr>
        <p:spPr/>
        <p:txBody>
          <a:bodyPr/>
          <a:lstStyle/>
          <a:p>
            <a:fld id="{6D657F37-DB4E-4B27-9D93-1411E3825320}" type="slidenum">
              <a:rPr lang="en-US" smtClean="0"/>
              <a:t>‹#›</a:t>
            </a:fld>
            <a:endParaRPr lang="en-US"/>
          </a:p>
        </p:txBody>
      </p:sp>
    </p:spTree>
    <p:extLst>
      <p:ext uri="{BB962C8B-B14F-4D97-AF65-F5344CB8AC3E}">
        <p14:creationId xmlns:p14="http://schemas.microsoft.com/office/powerpoint/2010/main" val="21031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FAE60-6C38-1DF6-55B2-578A18D08C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5D0F9B-69AE-23FF-D6FF-646BA8CCDA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C76A91-F55B-9876-75BB-E8C012F489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EECBF1-8410-827E-ABBE-E5F611BE56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C3D478-F97F-DBAE-CFA3-CD5839713C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D88B9F-217C-C886-B508-406F4FB7A37A}"/>
              </a:ext>
            </a:extLst>
          </p:cNvPr>
          <p:cNvSpPr>
            <a:spLocks noGrp="1"/>
          </p:cNvSpPr>
          <p:nvPr>
            <p:ph type="dt" sz="half" idx="10"/>
          </p:nvPr>
        </p:nvSpPr>
        <p:spPr/>
        <p:txBody>
          <a:bodyPr/>
          <a:lstStyle/>
          <a:p>
            <a:fld id="{D77F8884-F977-4AD2-8717-EDCEF88C09B1}" type="datetimeFigureOut">
              <a:rPr lang="en-US" smtClean="0"/>
              <a:t>6/8/2023</a:t>
            </a:fld>
            <a:endParaRPr lang="en-US"/>
          </a:p>
        </p:txBody>
      </p:sp>
      <p:sp>
        <p:nvSpPr>
          <p:cNvPr id="8" name="Footer Placeholder 7">
            <a:extLst>
              <a:ext uri="{FF2B5EF4-FFF2-40B4-BE49-F238E27FC236}">
                <a16:creationId xmlns:a16="http://schemas.microsoft.com/office/drawing/2014/main" id="{69D8F9C9-F544-14B0-B098-A5B569739A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BB45B2-5B3F-80CD-D276-1D16C2671801}"/>
              </a:ext>
            </a:extLst>
          </p:cNvPr>
          <p:cNvSpPr>
            <a:spLocks noGrp="1"/>
          </p:cNvSpPr>
          <p:nvPr>
            <p:ph type="sldNum" sz="quarter" idx="12"/>
          </p:nvPr>
        </p:nvSpPr>
        <p:spPr/>
        <p:txBody>
          <a:bodyPr/>
          <a:lstStyle/>
          <a:p>
            <a:fld id="{6D657F37-DB4E-4B27-9D93-1411E3825320}" type="slidenum">
              <a:rPr lang="en-US" smtClean="0"/>
              <a:t>‹#›</a:t>
            </a:fld>
            <a:endParaRPr lang="en-US"/>
          </a:p>
        </p:txBody>
      </p:sp>
    </p:spTree>
    <p:extLst>
      <p:ext uri="{BB962C8B-B14F-4D97-AF65-F5344CB8AC3E}">
        <p14:creationId xmlns:p14="http://schemas.microsoft.com/office/powerpoint/2010/main" val="1323773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1BE8-BA9F-F2FC-393E-BF6DCB88E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7A345F-49CD-6F2B-173A-7F44CE9FCE41}"/>
              </a:ext>
            </a:extLst>
          </p:cNvPr>
          <p:cNvSpPr>
            <a:spLocks noGrp="1"/>
          </p:cNvSpPr>
          <p:nvPr>
            <p:ph type="dt" sz="half" idx="10"/>
          </p:nvPr>
        </p:nvSpPr>
        <p:spPr/>
        <p:txBody>
          <a:bodyPr/>
          <a:lstStyle/>
          <a:p>
            <a:fld id="{D77F8884-F977-4AD2-8717-EDCEF88C09B1}" type="datetimeFigureOut">
              <a:rPr lang="en-US" smtClean="0"/>
              <a:t>6/8/2023</a:t>
            </a:fld>
            <a:endParaRPr lang="en-US"/>
          </a:p>
        </p:txBody>
      </p:sp>
      <p:sp>
        <p:nvSpPr>
          <p:cNvPr id="4" name="Footer Placeholder 3">
            <a:extLst>
              <a:ext uri="{FF2B5EF4-FFF2-40B4-BE49-F238E27FC236}">
                <a16:creationId xmlns:a16="http://schemas.microsoft.com/office/drawing/2014/main" id="{198BDD50-C86C-EE2D-77DD-D6190A7CC3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446688-371C-4FBB-4C02-AC564389CDEC}"/>
              </a:ext>
            </a:extLst>
          </p:cNvPr>
          <p:cNvSpPr>
            <a:spLocks noGrp="1"/>
          </p:cNvSpPr>
          <p:nvPr>
            <p:ph type="sldNum" sz="quarter" idx="12"/>
          </p:nvPr>
        </p:nvSpPr>
        <p:spPr/>
        <p:txBody>
          <a:bodyPr/>
          <a:lstStyle/>
          <a:p>
            <a:fld id="{6D657F37-DB4E-4B27-9D93-1411E3825320}" type="slidenum">
              <a:rPr lang="en-US" smtClean="0"/>
              <a:t>‹#›</a:t>
            </a:fld>
            <a:endParaRPr lang="en-US"/>
          </a:p>
        </p:txBody>
      </p:sp>
    </p:spTree>
    <p:extLst>
      <p:ext uri="{BB962C8B-B14F-4D97-AF65-F5344CB8AC3E}">
        <p14:creationId xmlns:p14="http://schemas.microsoft.com/office/powerpoint/2010/main" val="3438007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F3AF70-F48C-E526-658C-466D03AC1108}"/>
              </a:ext>
            </a:extLst>
          </p:cNvPr>
          <p:cNvSpPr>
            <a:spLocks noGrp="1"/>
          </p:cNvSpPr>
          <p:nvPr>
            <p:ph type="dt" sz="half" idx="10"/>
          </p:nvPr>
        </p:nvSpPr>
        <p:spPr/>
        <p:txBody>
          <a:bodyPr/>
          <a:lstStyle/>
          <a:p>
            <a:fld id="{D77F8884-F977-4AD2-8717-EDCEF88C09B1}" type="datetimeFigureOut">
              <a:rPr lang="en-US" smtClean="0"/>
              <a:t>6/8/2023</a:t>
            </a:fld>
            <a:endParaRPr lang="en-US"/>
          </a:p>
        </p:txBody>
      </p:sp>
      <p:sp>
        <p:nvSpPr>
          <p:cNvPr id="3" name="Footer Placeholder 2">
            <a:extLst>
              <a:ext uri="{FF2B5EF4-FFF2-40B4-BE49-F238E27FC236}">
                <a16:creationId xmlns:a16="http://schemas.microsoft.com/office/drawing/2014/main" id="{92B9AD3B-B925-08B5-4E41-60E1194DC3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0A793F-BA4D-9669-1979-B6075B452E9C}"/>
              </a:ext>
            </a:extLst>
          </p:cNvPr>
          <p:cNvSpPr>
            <a:spLocks noGrp="1"/>
          </p:cNvSpPr>
          <p:nvPr>
            <p:ph type="sldNum" sz="quarter" idx="12"/>
          </p:nvPr>
        </p:nvSpPr>
        <p:spPr/>
        <p:txBody>
          <a:bodyPr/>
          <a:lstStyle/>
          <a:p>
            <a:fld id="{6D657F37-DB4E-4B27-9D93-1411E3825320}" type="slidenum">
              <a:rPr lang="en-US" smtClean="0"/>
              <a:t>‹#›</a:t>
            </a:fld>
            <a:endParaRPr lang="en-US"/>
          </a:p>
        </p:txBody>
      </p:sp>
    </p:spTree>
    <p:extLst>
      <p:ext uri="{BB962C8B-B14F-4D97-AF65-F5344CB8AC3E}">
        <p14:creationId xmlns:p14="http://schemas.microsoft.com/office/powerpoint/2010/main" val="4128035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E1F6-04C4-1D1C-8B9B-9438699B99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DE55AE-69B3-7094-A83A-9425976639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25D0BC-4CEB-307A-C59F-714832FD49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A83F84-CAB1-7216-C27F-2E262BA78021}"/>
              </a:ext>
            </a:extLst>
          </p:cNvPr>
          <p:cNvSpPr>
            <a:spLocks noGrp="1"/>
          </p:cNvSpPr>
          <p:nvPr>
            <p:ph type="dt" sz="half" idx="10"/>
          </p:nvPr>
        </p:nvSpPr>
        <p:spPr/>
        <p:txBody>
          <a:bodyPr/>
          <a:lstStyle/>
          <a:p>
            <a:fld id="{D77F8884-F977-4AD2-8717-EDCEF88C09B1}" type="datetimeFigureOut">
              <a:rPr lang="en-US" smtClean="0"/>
              <a:t>6/8/2023</a:t>
            </a:fld>
            <a:endParaRPr lang="en-US"/>
          </a:p>
        </p:txBody>
      </p:sp>
      <p:sp>
        <p:nvSpPr>
          <p:cNvPr id="6" name="Footer Placeholder 5">
            <a:extLst>
              <a:ext uri="{FF2B5EF4-FFF2-40B4-BE49-F238E27FC236}">
                <a16:creationId xmlns:a16="http://schemas.microsoft.com/office/drawing/2014/main" id="{957B997A-2B7B-7C60-FA67-BCC1171114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7816AF-8DFF-07AF-016D-37AD879D4BFD}"/>
              </a:ext>
            </a:extLst>
          </p:cNvPr>
          <p:cNvSpPr>
            <a:spLocks noGrp="1"/>
          </p:cNvSpPr>
          <p:nvPr>
            <p:ph type="sldNum" sz="quarter" idx="12"/>
          </p:nvPr>
        </p:nvSpPr>
        <p:spPr/>
        <p:txBody>
          <a:bodyPr/>
          <a:lstStyle/>
          <a:p>
            <a:fld id="{6D657F37-DB4E-4B27-9D93-1411E3825320}" type="slidenum">
              <a:rPr lang="en-US" smtClean="0"/>
              <a:t>‹#›</a:t>
            </a:fld>
            <a:endParaRPr lang="en-US"/>
          </a:p>
        </p:txBody>
      </p:sp>
    </p:spTree>
    <p:extLst>
      <p:ext uri="{BB962C8B-B14F-4D97-AF65-F5344CB8AC3E}">
        <p14:creationId xmlns:p14="http://schemas.microsoft.com/office/powerpoint/2010/main" val="961095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C9E3-FAFB-B820-F179-100F51F78E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AA79A8-BE19-DA49-E9F1-AC9CA18FAB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0EA14A-6876-EB7B-8AC7-A762DC5C27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35A69F-ABBC-E13E-5303-7235E4EC5FC9}"/>
              </a:ext>
            </a:extLst>
          </p:cNvPr>
          <p:cNvSpPr>
            <a:spLocks noGrp="1"/>
          </p:cNvSpPr>
          <p:nvPr>
            <p:ph type="dt" sz="half" idx="10"/>
          </p:nvPr>
        </p:nvSpPr>
        <p:spPr/>
        <p:txBody>
          <a:bodyPr/>
          <a:lstStyle/>
          <a:p>
            <a:fld id="{D77F8884-F977-4AD2-8717-EDCEF88C09B1}" type="datetimeFigureOut">
              <a:rPr lang="en-US" smtClean="0"/>
              <a:t>6/8/2023</a:t>
            </a:fld>
            <a:endParaRPr lang="en-US"/>
          </a:p>
        </p:txBody>
      </p:sp>
      <p:sp>
        <p:nvSpPr>
          <p:cNvPr id="6" name="Footer Placeholder 5">
            <a:extLst>
              <a:ext uri="{FF2B5EF4-FFF2-40B4-BE49-F238E27FC236}">
                <a16:creationId xmlns:a16="http://schemas.microsoft.com/office/drawing/2014/main" id="{13D1E897-30F7-8257-CAD6-94DDBAC9D0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A19FEF-0349-0D8A-C01B-E7DFEF3FF8A3}"/>
              </a:ext>
            </a:extLst>
          </p:cNvPr>
          <p:cNvSpPr>
            <a:spLocks noGrp="1"/>
          </p:cNvSpPr>
          <p:nvPr>
            <p:ph type="sldNum" sz="quarter" idx="12"/>
          </p:nvPr>
        </p:nvSpPr>
        <p:spPr/>
        <p:txBody>
          <a:bodyPr/>
          <a:lstStyle/>
          <a:p>
            <a:fld id="{6D657F37-DB4E-4B27-9D93-1411E3825320}" type="slidenum">
              <a:rPr lang="en-US" smtClean="0"/>
              <a:t>‹#›</a:t>
            </a:fld>
            <a:endParaRPr lang="en-US"/>
          </a:p>
        </p:txBody>
      </p:sp>
    </p:spTree>
    <p:extLst>
      <p:ext uri="{BB962C8B-B14F-4D97-AF65-F5344CB8AC3E}">
        <p14:creationId xmlns:p14="http://schemas.microsoft.com/office/powerpoint/2010/main" val="420439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E8D453-5F1F-AF3D-7B1B-CFA49F9BC6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A88A89-75CE-9341-8F87-F7B7EE1843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638E5D-5C1A-56BB-6100-9F5C58B64D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7F8884-F977-4AD2-8717-EDCEF88C09B1}" type="datetimeFigureOut">
              <a:rPr lang="en-US" smtClean="0"/>
              <a:t>6/8/2023</a:t>
            </a:fld>
            <a:endParaRPr lang="en-US"/>
          </a:p>
        </p:txBody>
      </p:sp>
      <p:sp>
        <p:nvSpPr>
          <p:cNvPr id="5" name="Footer Placeholder 4">
            <a:extLst>
              <a:ext uri="{FF2B5EF4-FFF2-40B4-BE49-F238E27FC236}">
                <a16:creationId xmlns:a16="http://schemas.microsoft.com/office/drawing/2014/main" id="{68F4EEE0-2335-2CFE-2414-2570A61BC8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0D1A76-74AF-DB33-0A4A-4DF1AFCF21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657F37-DB4E-4B27-9D93-1411E3825320}" type="slidenum">
              <a:rPr lang="en-US" smtClean="0"/>
              <a:t>‹#›</a:t>
            </a:fld>
            <a:endParaRPr lang="en-US"/>
          </a:p>
        </p:txBody>
      </p:sp>
    </p:spTree>
    <p:extLst>
      <p:ext uri="{BB962C8B-B14F-4D97-AF65-F5344CB8AC3E}">
        <p14:creationId xmlns:p14="http://schemas.microsoft.com/office/powerpoint/2010/main" val="2215480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www.virustotal.com/gui/home/search" TargetMode="External"/><Relationship Id="rId3" Type="http://schemas.openxmlformats.org/officeDocument/2006/relationships/hyperlink" Target="https://github.com/ytisf/theZoo" TargetMode="External"/><Relationship Id="rId7" Type="http://schemas.openxmlformats.org/officeDocument/2006/relationships/hyperlink" Target="https://vxug.fakedoma.in/" TargetMode="External"/><Relationship Id="rId2" Type="http://schemas.openxmlformats.org/officeDocument/2006/relationships/hyperlink" Target="https://www.vx-underground.org/" TargetMode="External"/><Relationship Id="rId1" Type="http://schemas.openxmlformats.org/officeDocument/2006/relationships/slideLayout" Target="../slideLayouts/slideLayout2.xml"/><Relationship Id="rId6" Type="http://schemas.openxmlformats.org/officeDocument/2006/relationships/hyperlink" Target="https://beta.virusbay.io/login" TargetMode="External"/><Relationship Id="rId5" Type="http://schemas.openxmlformats.org/officeDocument/2006/relationships/hyperlink" Target="https://malware.one/" TargetMode="External"/><Relationship Id="rId4" Type="http://schemas.openxmlformats.org/officeDocument/2006/relationships/hyperlink" Target="https://malshare.com/" TargetMode="External"/><Relationship Id="rId9" Type="http://schemas.openxmlformats.org/officeDocument/2006/relationships/hyperlink" Target="https://virusshare.com/"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www.reddit.com/r/Malware/comments/qhse7t/list_of_ransomware_groups_and_their_pr_pages_2021/"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0.w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51D855-55D2-EBBF-D10A-45C3D7978DEB}"/>
              </a:ext>
            </a:extLst>
          </p:cNvPr>
          <p:cNvSpPr>
            <a:spLocks noGrp="1"/>
          </p:cNvSpPr>
          <p:nvPr>
            <p:ph type="ctrTitle"/>
          </p:nvPr>
        </p:nvSpPr>
        <p:spPr>
          <a:xfrm>
            <a:off x="1524003" y="1999615"/>
            <a:ext cx="9144000" cy="2764028"/>
          </a:xfrm>
        </p:spPr>
        <p:txBody>
          <a:bodyPr anchor="ctr">
            <a:normAutofit/>
          </a:bodyPr>
          <a:lstStyle/>
          <a:p>
            <a:r>
              <a:rPr lang="en-US" sz="7200"/>
              <a:t>RANSOMWARE ANALYSIS</a:t>
            </a:r>
          </a:p>
        </p:txBody>
      </p:sp>
      <p:sp>
        <p:nvSpPr>
          <p:cNvPr id="3" name="Subtitle 2">
            <a:extLst>
              <a:ext uri="{FF2B5EF4-FFF2-40B4-BE49-F238E27FC236}">
                <a16:creationId xmlns:a16="http://schemas.microsoft.com/office/drawing/2014/main" id="{73C01CB0-847B-EA12-AC95-D129C77CA6A6}"/>
              </a:ext>
            </a:extLst>
          </p:cNvPr>
          <p:cNvSpPr>
            <a:spLocks noGrp="1"/>
          </p:cNvSpPr>
          <p:nvPr>
            <p:ph type="subTitle" idx="1"/>
          </p:nvPr>
        </p:nvSpPr>
        <p:spPr>
          <a:xfrm>
            <a:off x="1966912" y="5645150"/>
            <a:ext cx="8258176" cy="631825"/>
          </a:xfrm>
        </p:spPr>
        <p:txBody>
          <a:bodyPr anchor="ctr">
            <a:normAutofit/>
          </a:bodyPr>
          <a:lstStyle/>
          <a:p>
            <a:endParaRPr lang="en-US" sz="2800"/>
          </a:p>
        </p:txBody>
      </p:sp>
      <p:sp>
        <p:nvSpPr>
          <p:cNvPr id="16"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8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8" name="Isosceles Triangle 5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B63E917-61F7-B1F2-7A67-B412F2689542}"/>
              </a:ext>
            </a:extLst>
          </p:cNvPr>
          <p:cNvPicPr>
            <a:picLocks noChangeAspect="1"/>
          </p:cNvPicPr>
          <p:nvPr/>
        </p:nvPicPr>
        <p:blipFill>
          <a:blip r:embed="rId2"/>
          <a:stretch>
            <a:fillRect/>
          </a:stretch>
        </p:blipFill>
        <p:spPr>
          <a:xfrm>
            <a:off x="643467" y="2229442"/>
            <a:ext cx="10905066" cy="2399114"/>
          </a:xfrm>
          <a:prstGeom prst="rect">
            <a:avLst/>
          </a:prstGeom>
          <a:ln>
            <a:noFill/>
          </a:ln>
        </p:spPr>
      </p:pic>
      <p:sp>
        <p:nvSpPr>
          <p:cNvPr id="60" name="Isosceles Triangle 5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8311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0">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B247EE9-BC40-27A8-970F-41D4BA7D2A39}"/>
              </a:ext>
            </a:extLst>
          </p:cNvPr>
          <p:cNvPicPr>
            <a:picLocks noChangeAspect="1"/>
          </p:cNvPicPr>
          <p:nvPr/>
        </p:nvPicPr>
        <p:blipFill>
          <a:blip r:embed="rId2"/>
          <a:stretch>
            <a:fillRect/>
          </a:stretch>
        </p:blipFill>
        <p:spPr>
          <a:xfrm>
            <a:off x="643467" y="1711452"/>
            <a:ext cx="10905066" cy="3435096"/>
          </a:xfrm>
          <a:prstGeom prst="rect">
            <a:avLst/>
          </a:prstGeom>
        </p:spPr>
      </p:pic>
    </p:spTree>
    <p:extLst>
      <p:ext uri="{BB962C8B-B14F-4D97-AF65-F5344CB8AC3E}">
        <p14:creationId xmlns:p14="http://schemas.microsoft.com/office/powerpoint/2010/main" val="2036046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368A70-A1D5-D352-D2A7-E921DA764804}"/>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Results</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868028A-D773-D8E1-832C-9C6D712DA163}"/>
              </a:ext>
            </a:extLst>
          </p:cNvPr>
          <p:cNvPicPr>
            <a:picLocks noChangeAspect="1"/>
          </p:cNvPicPr>
          <p:nvPr/>
        </p:nvPicPr>
        <p:blipFill>
          <a:blip r:embed="rId2"/>
          <a:stretch>
            <a:fillRect/>
          </a:stretch>
        </p:blipFill>
        <p:spPr>
          <a:xfrm>
            <a:off x="5922492" y="1517383"/>
            <a:ext cx="5536001" cy="3764481"/>
          </a:xfrm>
          <a:prstGeom prst="rect">
            <a:avLst/>
          </a:prstGeom>
        </p:spPr>
      </p:pic>
    </p:spTree>
    <p:extLst>
      <p:ext uri="{BB962C8B-B14F-4D97-AF65-F5344CB8AC3E}">
        <p14:creationId xmlns:p14="http://schemas.microsoft.com/office/powerpoint/2010/main" val="872121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1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36" name="Freeform: Shape 2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2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2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F915B1C6-2DAC-A4FB-1C79-B73A8F4C1D29}"/>
              </a:ext>
            </a:extLst>
          </p:cNvPr>
          <p:cNvPicPr>
            <a:picLocks noChangeAspect="1"/>
          </p:cNvPicPr>
          <p:nvPr/>
        </p:nvPicPr>
        <p:blipFill>
          <a:blip r:embed="rId2"/>
          <a:stretch>
            <a:fillRect/>
          </a:stretch>
        </p:blipFill>
        <p:spPr>
          <a:xfrm>
            <a:off x="3034975" y="643467"/>
            <a:ext cx="6122049" cy="5571065"/>
          </a:xfrm>
          <a:prstGeom prst="rect">
            <a:avLst/>
          </a:prstGeom>
          <a:ln>
            <a:noFill/>
          </a:ln>
        </p:spPr>
      </p:pic>
    </p:spTree>
    <p:extLst>
      <p:ext uri="{BB962C8B-B14F-4D97-AF65-F5344CB8AC3E}">
        <p14:creationId xmlns:p14="http://schemas.microsoft.com/office/powerpoint/2010/main" val="2720511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6">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8">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10" name="Straight Connector 9">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Rectangle 1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Rectangle 1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EBD05B-2B2B-F5EF-E8CD-C84B6F8D100E}"/>
              </a:ext>
            </a:extLst>
          </p:cNvPr>
          <p:cNvSpPr>
            <a:spLocks noGrp="1"/>
          </p:cNvSpPr>
          <p:nvPr>
            <p:ph type="title"/>
          </p:nvPr>
        </p:nvSpPr>
        <p:spPr>
          <a:xfrm>
            <a:off x="1524000" y="1584683"/>
            <a:ext cx="9144000" cy="2551829"/>
          </a:xfrm>
        </p:spPr>
        <p:txBody>
          <a:bodyPr vert="horz" lIns="91440" tIns="45720" rIns="91440" bIns="45720" rtlCol="0" anchor="ctr">
            <a:normAutofit/>
          </a:bodyPr>
          <a:lstStyle/>
          <a:p>
            <a:pPr algn="ctr"/>
            <a:r>
              <a:rPr lang="en-US" sz="6600" kern="1200">
                <a:solidFill>
                  <a:schemeClr val="tx1"/>
                </a:solidFill>
                <a:latin typeface="+mj-lt"/>
                <a:ea typeface="+mj-ea"/>
                <a:cs typeface="+mj-cs"/>
              </a:rPr>
              <a:t>What are we doing here in this project then?</a:t>
            </a:r>
          </a:p>
        </p:txBody>
      </p:sp>
    </p:spTree>
    <p:extLst>
      <p:ext uri="{BB962C8B-B14F-4D97-AF65-F5344CB8AC3E}">
        <p14:creationId xmlns:p14="http://schemas.microsoft.com/office/powerpoint/2010/main" val="340172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1C49E8-3395-3BB2-6643-CCC9A50C7118}"/>
              </a:ext>
            </a:extLst>
          </p:cNvPr>
          <p:cNvSpPr>
            <a:spLocks noGrp="1"/>
          </p:cNvSpPr>
          <p:nvPr>
            <p:ph type="title"/>
          </p:nvPr>
        </p:nvSpPr>
        <p:spPr>
          <a:xfrm>
            <a:off x="1043631" y="809898"/>
            <a:ext cx="9942716" cy="1554480"/>
          </a:xfrm>
        </p:spPr>
        <p:txBody>
          <a:bodyPr anchor="ctr">
            <a:normAutofit/>
          </a:bodyPr>
          <a:lstStyle/>
          <a:p>
            <a:r>
              <a:rPr lang="en-US" sz="4800"/>
              <a:t>Ransomware Samples</a:t>
            </a:r>
          </a:p>
        </p:txBody>
      </p:sp>
      <p:sp>
        <p:nvSpPr>
          <p:cNvPr id="3" name="Content Placeholder 2">
            <a:extLst>
              <a:ext uri="{FF2B5EF4-FFF2-40B4-BE49-F238E27FC236}">
                <a16:creationId xmlns:a16="http://schemas.microsoft.com/office/drawing/2014/main" id="{C0EA7622-8A70-F7FA-FC48-4A61E52F02A0}"/>
              </a:ext>
            </a:extLst>
          </p:cNvPr>
          <p:cNvSpPr>
            <a:spLocks noGrp="1"/>
          </p:cNvSpPr>
          <p:nvPr>
            <p:ph idx="1"/>
          </p:nvPr>
        </p:nvSpPr>
        <p:spPr>
          <a:xfrm>
            <a:off x="1045028" y="3017522"/>
            <a:ext cx="9941319" cy="3124658"/>
          </a:xfrm>
        </p:spPr>
        <p:txBody>
          <a:bodyPr anchor="ctr">
            <a:normAutofit/>
          </a:bodyPr>
          <a:lstStyle/>
          <a:p>
            <a:r>
              <a:rPr lang="en-US" sz="2400"/>
              <a:t>Darkside v2.1</a:t>
            </a:r>
          </a:p>
          <a:p>
            <a:r>
              <a:rPr lang="en-US" sz="2400"/>
              <a:t>WannaCry</a:t>
            </a:r>
          </a:p>
          <a:p>
            <a:r>
              <a:rPr lang="en-US" sz="2400"/>
              <a:t>Cryptolocker</a:t>
            </a:r>
          </a:p>
          <a:p>
            <a:r>
              <a:rPr lang="en-US" sz="2400"/>
              <a:t>petya </a:t>
            </a:r>
          </a:p>
          <a:p>
            <a:endParaRPr lang="en-US"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103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B8D22E-D26F-732D-043B-ED6F19420CB0}"/>
              </a:ext>
            </a:extLst>
          </p:cNvPr>
          <p:cNvSpPr>
            <a:spLocks noGrp="1"/>
          </p:cNvSpPr>
          <p:nvPr>
            <p:ph type="title"/>
          </p:nvPr>
        </p:nvSpPr>
        <p:spPr>
          <a:xfrm>
            <a:off x="838200" y="365125"/>
            <a:ext cx="10515600" cy="1325563"/>
          </a:xfrm>
        </p:spPr>
        <p:txBody>
          <a:bodyPr>
            <a:normAutofit/>
          </a:bodyPr>
          <a:lstStyle/>
          <a:p>
            <a:r>
              <a:rPr lang="en-US" sz="5400" b="1" dirty="0"/>
              <a:t>Sources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53B2EB-6C29-3B2A-9A9B-3BF2C180084D}"/>
              </a:ext>
            </a:extLst>
          </p:cNvPr>
          <p:cNvSpPr>
            <a:spLocks noGrp="1"/>
          </p:cNvSpPr>
          <p:nvPr>
            <p:ph idx="1"/>
          </p:nvPr>
        </p:nvSpPr>
        <p:spPr>
          <a:xfrm>
            <a:off x="838200" y="1929384"/>
            <a:ext cx="10515600" cy="4251960"/>
          </a:xfrm>
        </p:spPr>
        <p:txBody>
          <a:bodyPr>
            <a:normAutofit/>
          </a:bodyPr>
          <a:lstStyle/>
          <a:p>
            <a:r>
              <a:rPr lang="en-US" sz="2200" dirty="0"/>
              <a:t>Clear web – legit sources</a:t>
            </a:r>
          </a:p>
          <a:p>
            <a:r>
              <a:rPr lang="en-US" sz="2200" dirty="0"/>
              <a:t>Dark web – underground sources</a:t>
            </a:r>
          </a:p>
        </p:txBody>
      </p:sp>
    </p:spTree>
    <p:extLst>
      <p:ext uri="{BB962C8B-B14F-4D97-AF65-F5344CB8AC3E}">
        <p14:creationId xmlns:p14="http://schemas.microsoft.com/office/powerpoint/2010/main" val="1250609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FA68D-F66B-BD46-BB11-6A76938A2E3E}"/>
              </a:ext>
            </a:extLst>
          </p:cNvPr>
          <p:cNvSpPr>
            <a:spLocks noGrp="1"/>
          </p:cNvSpPr>
          <p:nvPr>
            <p:ph type="title"/>
          </p:nvPr>
        </p:nvSpPr>
        <p:spPr/>
        <p:txBody>
          <a:bodyPr/>
          <a:lstStyle/>
          <a:p>
            <a:r>
              <a:rPr lang="en-US" dirty="0"/>
              <a:t>Sources from the </a:t>
            </a:r>
            <a:r>
              <a:rPr lang="en-US" b="1" dirty="0"/>
              <a:t>clear web</a:t>
            </a:r>
          </a:p>
        </p:txBody>
      </p:sp>
      <p:sp>
        <p:nvSpPr>
          <p:cNvPr id="3" name="Content Placeholder 2">
            <a:extLst>
              <a:ext uri="{FF2B5EF4-FFF2-40B4-BE49-F238E27FC236}">
                <a16:creationId xmlns:a16="http://schemas.microsoft.com/office/drawing/2014/main" id="{76294128-F2FA-16F9-B7FE-C96750291970}"/>
              </a:ext>
            </a:extLst>
          </p:cNvPr>
          <p:cNvSpPr>
            <a:spLocks noGrp="1"/>
          </p:cNvSpPr>
          <p:nvPr>
            <p:ph idx="1"/>
          </p:nvPr>
        </p:nvSpPr>
        <p:spPr/>
        <p:txBody>
          <a:bodyPr>
            <a:normAutofit/>
          </a:bodyPr>
          <a:lstStyle/>
          <a:p>
            <a:r>
              <a:rPr lang="en-US" dirty="0">
                <a:hlinkClick r:id="rId2"/>
              </a:rPr>
              <a:t>https://www.vx-underground.org/</a:t>
            </a:r>
            <a:endParaRPr lang="en-US" dirty="0">
              <a:hlinkClick r:id="rId3"/>
            </a:endParaRPr>
          </a:p>
          <a:p>
            <a:r>
              <a:rPr lang="en-US" dirty="0">
                <a:hlinkClick r:id="rId3"/>
              </a:rPr>
              <a:t>https://github.com/ytisf/theZoo</a:t>
            </a:r>
            <a:endParaRPr lang="en-US" dirty="0"/>
          </a:p>
          <a:p>
            <a:r>
              <a:rPr lang="en-US" dirty="0">
                <a:hlinkClick r:id="rId4"/>
              </a:rPr>
              <a:t>https://malshare.com/</a:t>
            </a:r>
            <a:endParaRPr lang="en-US" dirty="0"/>
          </a:p>
          <a:p>
            <a:r>
              <a:rPr lang="en-US" dirty="0">
                <a:hlinkClick r:id="rId5"/>
              </a:rPr>
              <a:t>https://malware.one/</a:t>
            </a:r>
            <a:endParaRPr lang="en-US" dirty="0"/>
          </a:p>
          <a:p>
            <a:r>
              <a:rPr lang="en-US" dirty="0">
                <a:hlinkClick r:id="rId6"/>
              </a:rPr>
              <a:t>https://beta.virusbay.io/login</a:t>
            </a:r>
            <a:r>
              <a:rPr lang="en-US" dirty="0"/>
              <a:t> </a:t>
            </a:r>
          </a:p>
          <a:p>
            <a:r>
              <a:rPr lang="en-US" dirty="0">
                <a:hlinkClick r:id="rId7"/>
              </a:rPr>
              <a:t>https://vxug.fakedoma.in/</a:t>
            </a:r>
            <a:endParaRPr lang="en-US" dirty="0"/>
          </a:p>
          <a:p>
            <a:r>
              <a:rPr lang="en-US" dirty="0">
                <a:hlinkClick r:id="rId8"/>
              </a:rPr>
              <a:t>https://www.virustotal.com/gui/home/search</a:t>
            </a:r>
            <a:endParaRPr lang="en-US" dirty="0"/>
          </a:p>
          <a:p>
            <a:r>
              <a:rPr lang="en-US" dirty="0">
                <a:hlinkClick r:id="rId9"/>
              </a:rPr>
              <a:t>https://virusshare.com/</a:t>
            </a:r>
            <a:endParaRPr lang="en-US" dirty="0"/>
          </a:p>
          <a:p>
            <a:endParaRPr lang="en-US" dirty="0"/>
          </a:p>
          <a:p>
            <a:endParaRPr lang="en-US" dirty="0"/>
          </a:p>
        </p:txBody>
      </p:sp>
    </p:spTree>
    <p:extLst>
      <p:ext uri="{BB962C8B-B14F-4D97-AF65-F5344CB8AC3E}">
        <p14:creationId xmlns:p14="http://schemas.microsoft.com/office/powerpoint/2010/main" val="2937957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0DB39-CE7D-9396-0E28-AC9CC8A4FD83}"/>
              </a:ext>
            </a:extLst>
          </p:cNvPr>
          <p:cNvSpPr>
            <a:spLocks noGrp="1"/>
          </p:cNvSpPr>
          <p:nvPr>
            <p:ph type="title"/>
          </p:nvPr>
        </p:nvSpPr>
        <p:spPr/>
        <p:txBody>
          <a:bodyPr/>
          <a:lstStyle/>
          <a:p>
            <a:r>
              <a:rPr lang="en-US" dirty="0"/>
              <a:t>Sources from the Dark Web</a:t>
            </a:r>
          </a:p>
        </p:txBody>
      </p:sp>
      <p:sp>
        <p:nvSpPr>
          <p:cNvPr id="3" name="Content Placeholder 2">
            <a:extLst>
              <a:ext uri="{FF2B5EF4-FFF2-40B4-BE49-F238E27FC236}">
                <a16:creationId xmlns:a16="http://schemas.microsoft.com/office/drawing/2014/main" id="{A4836AE4-3AF5-12BC-B8D8-0A8978B55C7E}"/>
              </a:ext>
            </a:extLst>
          </p:cNvPr>
          <p:cNvSpPr>
            <a:spLocks noGrp="1"/>
          </p:cNvSpPr>
          <p:nvPr>
            <p:ph idx="1"/>
          </p:nvPr>
        </p:nvSpPr>
        <p:spPr/>
        <p:txBody>
          <a:bodyPr/>
          <a:lstStyle/>
          <a:p>
            <a:r>
              <a:rPr lang="en-US" dirty="0"/>
              <a:t>Sources at </a:t>
            </a:r>
            <a:r>
              <a:rPr lang="en-US" dirty="0">
                <a:hlinkClick r:id="rId2"/>
              </a:rPr>
              <a:t>https://www.reddit.com/r/Malware/comments/qhse7t/list_of_ransomware_groups_and_their_pr_pages_2021/</a:t>
            </a:r>
            <a:endParaRPr lang="en-US" dirty="0"/>
          </a:p>
          <a:p>
            <a:endParaRPr lang="en-US" dirty="0"/>
          </a:p>
        </p:txBody>
      </p:sp>
    </p:spTree>
    <p:extLst>
      <p:ext uri="{BB962C8B-B14F-4D97-AF65-F5344CB8AC3E}">
        <p14:creationId xmlns:p14="http://schemas.microsoft.com/office/powerpoint/2010/main" val="203615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6">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9DC93D-36F3-4D7F-0D13-D111E66E9913}"/>
              </a:ext>
            </a:extLst>
          </p:cNvPr>
          <p:cNvSpPr>
            <a:spLocks noGrp="1"/>
          </p:cNvSpPr>
          <p:nvPr>
            <p:ph type="title"/>
          </p:nvPr>
        </p:nvSpPr>
        <p:spPr>
          <a:xfrm>
            <a:off x="578651" y="1122363"/>
            <a:ext cx="11034695" cy="3174690"/>
          </a:xfrm>
        </p:spPr>
        <p:txBody>
          <a:bodyPr vert="horz" lIns="91440" tIns="45720" rIns="91440" bIns="45720" rtlCol="0" anchor="b">
            <a:normAutofit/>
          </a:bodyPr>
          <a:lstStyle/>
          <a:p>
            <a:r>
              <a:rPr lang="en-US" sz="8000" kern="1200">
                <a:solidFill>
                  <a:schemeClr val="tx1"/>
                </a:solidFill>
                <a:latin typeface="+mj-lt"/>
                <a:ea typeface="+mj-ea"/>
                <a:cs typeface="+mj-cs"/>
              </a:rPr>
              <a:t>Analysis of the Ransomware Samples</a:t>
            </a:r>
          </a:p>
        </p:txBody>
      </p:sp>
      <p:sp>
        <p:nvSpPr>
          <p:cNvPr id="16" name="Rectangle 8">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0">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3924844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C598BB-E15D-26B9-264D-490FCB76C09B}"/>
              </a:ext>
            </a:extLst>
          </p:cNvPr>
          <p:cNvSpPr>
            <a:spLocks noGrp="1"/>
          </p:cNvSpPr>
          <p:nvPr>
            <p:ph type="title"/>
          </p:nvPr>
        </p:nvSpPr>
        <p:spPr>
          <a:xfrm>
            <a:off x="841248" y="256032"/>
            <a:ext cx="10506456" cy="1014984"/>
          </a:xfrm>
        </p:spPr>
        <p:txBody>
          <a:bodyPr anchor="b">
            <a:normAutofit/>
          </a:bodyPr>
          <a:lstStyle/>
          <a:p>
            <a:r>
              <a:rPr lang="en-US" b="1" dirty="0"/>
              <a:t>Ransomware</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5F2265DC-8873-0D16-CE33-1E67ED5C9D84}"/>
              </a:ext>
            </a:extLst>
          </p:cNvPr>
          <p:cNvGraphicFramePr>
            <a:graphicFrameLocks noGrp="1"/>
          </p:cNvGraphicFramePr>
          <p:nvPr>
            <p:ph idx="1"/>
            <p:extLst>
              <p:ext uri="{D42A27DB-BD31-4B8C-83A1-F6EECF244321}">
                <p14:modId xmlns:p14="http://schemas.microsoft.com/office/powerpoint/2010/main" val="326445384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76076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1B0B5C5-ECD3-2FF9-5609-76F2EF9846A9}"/>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b="1" kern="1200" dirty="0">
                <a:solidFill>
                  <a:schemeClr val="tx1"/>
                </a:solidFill>
                <a:latin typeface="+mj-lt"/>
                <a:ea typeface="+mj-ea"/>
                <a:cs typeface="+mj-cs"/>
              </a:rPr>
              <a:t>Static Analysis </a:t>
            </a:r>
          </a:p>
        </p:txBody>
      </p:sp>
      <p:pic>
        <p:nvPicPr>
          <p:cNvPr id="4" name="Content Placeholder 3" descr="Graphical user interface, text, application, email&#10;&#10;Description automatically generated">
            <a:extLst>
              <a:ext uri="{FF2B5EF4-FFF2-40B4-BE49-F238E27FC236}">
                <a16:creationId xmlns:a16="http://schemas.microsoft.com/office/drawing/2014/main" id="{177B5B81-FBAA-64DF-41AA-B27721BF99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751948" y="1641690"/>
            <a:ext cx="8688103" cy="4496093"/>
          </a:xfrm>
          <a:prstGeom prst="rect">
            <a:avLst/>
          </a:prstGeom>
          <a:noFill/>
        </p:spPr>
      </p:pic>
    </p:spTree>
    <p:extLst>
      <p:ext uri="{BB962C8B-B14F-4D97-AF65-F5344CB8AC3E}">
        <p14:creationId xmlns:p14="http://schemas.microsoft.com/office/powerpoint/2010/main" val="1128627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FA0402-B27A-6997-96FD-E9CF985D0EDE}"/>
              </a:ext>
            </a:extLst>
          </p:cNvPr>
          <p:cNvSpPr>
            <a:spLocks noGrp="1"/>
          </p:cNvSpPr>
          <p:nvPr>
            <p:ph type="title"/>
          </p:nvPr>
        </p:nvSpPr>
        <p:spPr>
          <a:xfrm>
            <a:off x="1043631" y="809898"/>
            <a:ext cx="9942716" cy="1554480"/>
          </a:xfrm>
        </p:spPr>
        <p:txBody>
          <a:bodyPr anchor="ctr">
            <a:normAutofit/>
          </a:bodyPr>
          <a:lstStyle/>
          <a:p>
            <a:r>
              <a:rPr lang="en-US" sz="4800"/>
              <a:t>Dynamic Analysis</a:t>
            </a:r>
          </a:p>
        </p:txBody>
      </p:sp>
      <p:sp>
        <p:nvSpPr>
          <p:cNvPr id="3" name="Content Placeholder 2">
            <a:extLst>
              <a:ext uri="{FF2B5EF4-FFF2-40B4-BE49-F238E27FC236}">
                <a16:creationId xmlns:a16="http://schemas.microsoft.com/office/drawing/2014/main" id="{9E805EF1-59F8-8D90-3F95-E736DAB7A0B5}"/>
              </a:ext>
            </a:extLst>
          </p:cNvPr>
          <p:cNvSpPr>
            <a:spLocks noGrp="1"/>
          </p:cNvSpPr>
          <p:nvPr>
            <p:ph idx="1"/>
          </p:nvPr>
        </p:nvSpPr>
        <p:spPr>
          <a:xfrm>
            <a:off x="1045028" y="3017522"/>
            <a:ext cx="9941319" cy="3124658"/>
          </a:xfrm>
        </p:spPr>
        <p:txBody>
          <a:bodyPr anchor="ctr">
            <a:normAutofit/>
          </a:bodyPr>
          <a:lstStyle/>
          <a:p>
            <a:pPr marL="0" indent="0">
              <a:buNone/>
            </a:pPr>
            <a:r>
              <a:rPr lang="en-US" dirty="0"/>
              <a:t>Analyzing malware by actually running it, and analyzing its behaviors such as API calls, memory usage, network traffic, etc.(Cuckoo is a dynamic malware analysis tool).</a:t>
            </a:r>
          </a:p>
          <a:p>
            <a:pPr marL="0" indent="0">
              <a:buNone/>
            </a:pPr>
            <a:r>
              <a:rPr lang="en-US" dirty="0"/>
              <a:t>Execution of the ransomware in a controlled environment:</a:t>
            </a:r>
          </a:p>
          <a:p>
            <a:r>
              <a:rPr lang="en-US" b="1" dirty="0"/>
              <a:t>Cuckoo Sandbox</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4760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47EC8-D32C-54AB-0794-048DBA11732E}"/>
              </a:ext>
            </a:extLst>
          </p:cNvPr>
          <p:cNvSpPr>
            <a:spLocks noGrp="1"/>
          </p:cNvSpPr>
          <p:nvPr>
            <p:ph type="title"/>
          </p:nvPr>
        </p:nvSpPr>
        <p:spPr/>
        <p:txBody>
          <a:bodyPr/>
          <a:lstStyle/>
          <a:p>
            <a:r>
              <a:rPr lang="en-US" b="1" dirty="0"/>
              <a:t>Configuration and Installation of Cuckoo Sandbox</a:t>
            </a:r>
          </a:p>
        </p:txBody>
      </p:sp>
      <p:pic>
        <p:nvPicPr>
          <p:cNvPr id="5" name="Content Placeholder 4">
            <a:extLst>
              <a:ext uri="{FF2B5EF4-FFF2-40B4-BE49-F238E27FC236}">
                <a16:creationId xmlns:a16="http://schemas.microsoft.com/office/drawing/2014/main" id="{59C891CB-0E54-1072-7B12-B80432EAD935}"/>
              </a:ext>
            </a:extLst>
          </p:cNvPr>
          <p:cNvPicPr>
            <a:picLocks noGrp="1" noChangeAspect="1"/>
          </p:cNvPicPr>
          <p:nvPr>
            <p:ph idx="1"/>
          </p:nvPr>
        </p:nvPicPr>
        <p:blipFill>
          <a:blip r:embed="rId2"/>
          <a:stretch>
            <a:fillRect/>
          </a:stretch>
        </p:blipFill>
        <p:spPr>
          <a:xfrm>
            <a:off x="3597167" y="1825625"/>
            <a:ext cx="4997666" cy="4351338"/>
          </a:xfrm>
        </p:spPr>
      </p:pic>
    </p:spTree>
    <p:extLst>
      <p:ext uri="{BB962C8B-B14F-4D97-AF65-F5344CB8AC3E}">
        <p14:creationId xmlns:p14="http://schemas.microsoft.com/office/powerpoint/2010/main" val="881013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F8CBD6AA-AE36-BEF9-283E-DB921B2B2EFF}"/>
              </a:ext>
            </a:extLst>
          </p:cNvPr>
          <p:cNvSpPr>
            <a:spLocks noGrp="1"/>
          </p:cNvSpPr>
          <p:nvPr>
            <p:ph type="title"/>
          </p:nvPr>
        </p:nvSpPr>
        <p:spPr>
          <a:xfrm>
            <a:off x="753925" y="1321056"/>
            <a:ext cx="10684151" cy="1991979"/>
          </a:xfrm>
        </p:spPr>
        <p:txBody>
          <a:bodyPr vert="horz" lIns="91440" tIns="45720" rIns="91440" bIns="45720" rtlCol="0" anchor="b">
            <a:normAutofit/>
          </a:bodyPr>
          <a:lstStyle/>
          <a:p>
            <a:pPr algn="ctr"/>
            <a:r>
              <a:rPr lang="en-US" sz="5200" kern="1200">
                <a:solidFill>
                  <a:schemeClr val="tx2"/>
                </a:solidFill>
                <a:latin typeface="+mj-lt"/>
                <a:ea typeface="+mj-ea"/>
                <a:cs typeface="+mj-cs"/>
              </a:rPr>
              <a:t>Step-by-step guide </a:t>
            </a:r>
          </a:p>
        </p:txBody>
      </p:sp>
      <p:sp>
        <p:nvSpPr>
          <p:cNvPr id="3" name="Content Placeholder 2">
            <a:extLst>
              <a:ext uri="{FF2B5EF4-FFF2-40B4-BE49-F238E27FC236}">
                <a16:creationId xmlns:a16="http://schemas.microsoft.com/office/drawing/2014/main" id="{E5442112-FE3E-8B20-36E7-2393E8C187C5}"/>
              </a:ext>
            </a:extLst>
          </p:cNvPr>
          <p:cNvSpPr>
            <a:spLocks noGrp="1"/>
          </p:cNvSpPr>
          <p:nvPr>
            <p:ph idx="1"/>
          </p:nvPr>
        </p:nvSpPr>
        <p:spPr>
          <a:xfrm>
            <a:off x="1361395" y="3525490"/>
            <a:ext cx="9469211" cy="865639"/>
          </a:xfrm>
        </p:spPr>
        <p:txBody>
          <a:bodyPr vert="horz" lIns="91440" tIns="45720" rIns="91440" bIns="45720" rtlCol="0" anchor="t">
            <a:normAutofit/>
          </a:bodyPr>
          <a:lstStyle/>
          <a:p>
            <a:pPr marL="0" indent="0" algn="ctr">
              <a:buNone/>
            </a:pPr>
            <a:r>
              <a:rPr lang="en-US" sz="2400" kern="1200" dirty="0">
                <a:solidFill>
                  <a:schemeClr val="tx2"/>
                </a:solidFill>
                <a:latin typeface="+mn-lt"/>
                <a:ea typeface="+mn-ea"/>
                <a:cs typeface="+mn-cs"/>
              </a:rPr>
              <a:t>https://utopianknight.com/malware/cuckoo-installation-on-ubuntu-20/</a:t>
            </a:r>
          </a:p>
        </p:txBody>
      </p:sp>
      <p:grpSp>
        <p:nvGrpSpPr>
          <p:cNvPr id="24" name="Group 11">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9" name="Freeform: Shape 18">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05153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EE661-B609-1C5E-A1D8-275B95F56129}"/>
              </a:ext>
            </a:extLst>
          </p:cNvPr>
          <p:cNvSpPr>
            <a:spLocks noGrp="1"/>
          </p:cNvSpPr>
          <p:nvPr>
            <p:ph type="title"/>
          </p:nvPr>
        </p:nvSpPr>
        <p:spPr/>
        <p:txBody>
          <a:bodyPr/>
          <a:lstStyle/>
          <a:p>
            <a:r>
              <a:rPr lang="en-US" b="1" dirty="0"/>
              <a:t>Cuckoo Sandbox</a:t>
            </a:r>
          </a:p>
        </p:txBody>
      </p:sp>
      <p:pic>
        <p:nvPicPr>
          <p:cNvPr id="5" name="Content Placeholder 9">
            <a:extLst>
              <a:ext uri="{FF2B5EF4-FFF2-40B4-BE49-F238E27FC236}">
                <a16:creationId xmlns:a16="http://schemas.microsoft.com/office/drawing/2014/main" id="{7F883675-A3F1-87D8-B497-983D50F16E7F}"/>
              </a:ext>
            </a:extLst>
          </p:cNvPr>
          <p:cNvPicPr>
            <a:picLocks noGrp="1" noChangeAspect="1"/>
          </p:cNvPicPr>
          <p:nvPr>
            <p:ph idx="1"/>
          </p:nvPr>
        </p:nvPicPr>
        <p:blipFill>
          <a:blip r:embed="rId2"/>
          <a:stretch>
            <a:fillRect/>
          </a:stretch>
        </p:blipFill>
        <p:spPr>
          <a:xfrm>
            <a:off x="700635" y="2185163"/>
            <a:ext cx="10353675" cy="3333750"/>
          </a:xfrm>
          <a:prstGeom prst="rect">
            <a:avLst/>
          </a:prstGeom>
        </p:spPr>
      </p:pic>
    </p:spTree>
    <p:extLst>
      <p:ext uri="{BB962C8B-B14F-4D97-AF65-F5344CB8AC3E}">
        <p14:creationId xmlns:p14="http://schemas.microsoft.com/office/powerpoint/2010/main" val="830262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E18DBA5-FF0C-FBB6-6936-8E6358CB223F}"/>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dirty="0">
                <a:solidFill>
                  <a:schemeClr val="tx1"/>
                </a:solidFill>
                <a:latin typeface="+mj-lt"/>
                <a:ea typeface="+mj-ea"/>
                <a:cs typeface="+mj-cs"/>
              </a:rPr>
              <a:t>Darkside v2.1 ransomware</a:t>
            </a:r>
          </a:p>
        </p:txBody>
      </p:sp>
      <p:pic>
        <p:nvPicPr>
          <p:cNvPr id="12" name="Picture 11">
            <a:extLst>
              <a:ext uri="{FF2B5EF4-FFF2-40B4-BE49-F238E27FC236}">
                <a16:creationId xmlns:a16="http://schemas.microsoft.com/office/drawing/2014/main" id="{45E9B4B3-5E7A-39B4-ADAF-4E8D3B56D8E5}"/>
              </a:ext>
            </a:extLst>
          </p:cNvPr>
          <p:cNvPicPr>
            <a:picLocks noChangeAspect="1"/>
          </p:cNvPicPr>
          <p:nvPr/>
        </p:nvPicPr>
        <p:blipFill>
          <a:blip r:embed="rId2"/>
          <a:stretch>
            <a:fillRect/>
          </a:stretch>
        </p:blipFill>
        <p:spPr>
          <a:xfrm>
            <a:off x="2371392" y="2354239"/>
            <a:ext cx="7449216" cy="3948085"/>
          </a:xfrm>
          <a:prstGeom prst="rect">
            <a:avLst/>
          </a:prstGeom>
        </p:spPr>
      </p:pic>
    </p:spTree>
    <p:extLst>
      <p:ext uri="{BB962C8B-B14F-4D97-AF65-F5344CB8AC3E}">
        <p14:creationId xmlns:p14="http://schemas.microsoft.com/office/powerpoint/2010/main" val="3124725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BF19DC-ED4E-799A-91B2-4DAE1012DB17}"/>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Obtained JSON File - Example</a:t>
            </a:r>
          </a:p>
        </p:txBody>
      </p:sp>
      <p:pic>
        <p:nvPicPr>
          <p:cNvPr id="5" name="Content Placeholder 4">
            <a:extLst>
              <a:ext uri="{FF2B5EF4-FFF2-40B4-BE49-F238E27FC236}">
                <a16:creationId xmlns:a16="http://schemas.microsoft.com/office/drawing/2014/main" id="{1985F908-6293-2740-2E00-2D053129D694}"/>
              </a:ext>
            </a:extLst>
          </p:cNvPr>
          <p:cNvPicPr>
            <a:picLocks noGrp="1" noChangeAspect="1"/>
          </p:cNvPicPr>
          <p:nvPr>
            <p:ph idx="1"/>
          </p:nvPr>
        </p:nvPicPr>
        <p:blipFill>
          <a:blip r:embed="rId3"/>
          <a:stretch>
            <a:fillRect/>
          </a:stretch>
        </p:blipFill>
        <p:spPr>
          <a:xfrm>
            <a:off x="2317928" y="2354239"/>
            <a:ext cx="7556143" cy="3948085"/>
          </a:xfrm>
          <a:prstGeom prst="rect">
            <a:avLst/>
          </a:prstGeom>
        </p:spPr>
      </p:pic>
      <p:graphicFrame>
        <p:nvGraphicFramePr>
          <p:cNvPr id="8" name="Object 7">
            <a:extLst>
              <a:ext uri="{FF2B5EF4-FFF2-40B4-BE49-F238E27FC236}">
                <a16:creationId xmlns:a16="http://schemas.microsoft.com/office/drawing/2014/main" id="{06876D26-875D-44E4-67BA-C666CE8F3DEC}"/>
              </a:ext>
            </a:extLst>
          </p:cNvPr>
          <p:cNvGraphicFramePr>
            <a:graphicFrameLocks noChangeAspect="1"/>
          </p:cNvGraphicFramePr>
          <p:nvPr>
            <p:extLst>
              <p:ext uri="{D42A27DB-BD31-4B8C-83A1-F6EECF244321}">
                <p14:modId xmlns:p14="http://schemas.microsoft.com/office/powerpoint/2010/main" val="1770443857"/>
              </p:ext>
            </p:extLst>
          </p:nvPr>
        </p:nvGraphicFramePr>
        <p:xfrm>
          <a:off x="8863733" y="768703"/>
          <a:ext cx="1408113" cy="546100"/>
        </p:xfrm>
        <a:graphic>
          <a:graphicData uri="http://schemas.openxmlformats.org/presentationml/2006/ole">
            <mc:AlternateContent xmlns:mc="http://schemas.openxmlformats.org/markup-compatibility/2006">
              <mc:Choice xmlns:v="urn:schemas-microsoft-com:vml" Requires="v">
                <p:oleObj name="Packager Shell Object" showAsIcon="1" r:id="rId4" imgW="1407600" imgH="545400" progId="Package">
                  <p:embed/>
                </p:oleObj>
              </mc:Choice>
              <mc:Fallback>
                <p:oleObj name="Packager Shell Object" showAsIcon="1" r:id="rId4" imgW="1407600" imgH="545400" progId="Package">
                  <p:embed/>
                  <p:pic>
                    <p:nvPicPr>
                      <p:cNvPr id="7" name="Object 6">
                        <a:extLst>
                          <a:ext uri="{FF2B5EF4-FFF2-40B4-BE49-F238E27FC236}">
                            <a16:creationId xmlns:a16="http://schemas.microsoft.com/office/drawing/2014/main" id="{E2B47F97-628D-C62D-FD30-5972AC7B5A2D}"/>
                          </a:ext>
                        </a:extLst>
                      </p:cNvPr>
                      <p:cNvPicPr/>
                      <p:nvPr/>
                    </p:nvPicPr>
                    <p:blipFill>
                      <a:blip r:embed="rId5"/>
                      <a:stretch>
                        <a:fillRect/>
                      </a:stretch>
                    </p:blipFill>
                    <p:spPr>
                      <a:xfrm>
                        <a:off x="8863733" y="768703"/>
                        <a:ext cx="1408113" cy="546100"/>
                      </a:xfrm>
                      <a:prstGeom prst="rect">
                        <a:avLst/>
                      </a:prstGeom>
                    </p:spPr>
                  </p:pic>
                </p:oleObj>
              </mc:Fallback>
            </mc:AlternateContent>
          </a:graphicData>
        </a:graphic>
      </p:graphicFrame>
    </p:spTree>
    <p:extLst>
      <p:ext uri="{BB962C8B-B14F-4D97-AF65-F5344CB8AC3E}">
        <p14:creationId xmlns:p14="http://schemas.microsoft.com/office/powerpoint/2010/main" val="3362060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076843-EC15-73BC-15C6-83F370D2A093}"/>
              </a:ext>
            </a:extLst>
          </p:cNvPr>
          <p:cNvSpPr>
            <a:spLocks noGrp="1"/>
          </p:cNvSpPr>
          <p:nvPr>
            <p:ph type="title"/>
          </p:nvPr>
        </p:nvSpPr>
        <p:spPr>
          <a:xfrm>
            <a:off x="838200" y="365125"/>
            <a:ext cx="10515600" cy="1325563"/>
          </a:xfrm>
        </p:spPr>
        <p:txBody>
          <a:bodyPr>
            <a:normAutofit/>
          </a:bodyPr>
          <a:lstStyle/>
          <a:p>
            <a:r>
              <a:rPr lang="en-US" sz="6600" b="1" dirty="0"/>
              <a:t>Datasets</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7BF6EA-CA16-4878-BD30-AFD9D32B444A}"/>
              </a:ext>
            </a:extLst>
          </p:cNvPr>
          <p:cNvSpPr>
            <a:spLocks noGrp="1"/>
          </p:cNvSpPr>
          <p:nvPr>
            <p:ph idx="1"/>
          </p:nvPr>
        </p:nvSpPr>
        <p:spPr>
          <a:xfrm>
            <a:off x="838200" y="1929384"/>
            <a:ext cx="10515600" cy="4251960"/>
          </a:xfrm>
        </p:spPr>
        <p:txBody>
          <a:bodyPr>
            <a:normAutofit/>
          </a:bodyPr>
          <a:lstStyle/>
          <a:p>
            <a:r>
              <a:rPr lang="en-US" sz="3200" dirty="0"/>
              <a:t>Dynamic Feature Dataset</a:t>
            </a:r>
          </a:p>
          <a:p>
            <a:r>
              <a:rPr lang="en-US" sz="3200" dirty="0" err="1"/>
              <a:t>RanSAP</a:t>
            </a:r>
            <a:endParaRPr lang="en-US" sz="3200" dirty="0"/>
          </a:p>
          <a:p>
            <a:r>
              <a:rPr lang="en-US" sz="3200" dirty="0" err="1"/>
              <a:t>EldeRan</a:t>
            </a:r>
            <a:endParaRPr lang="en-US" sz="3200" dirty="0"/>
          </a:p>
          <a:p>
            <a:pPr marL="0" indent="0">
              <a:buNone/>
            </a:pPr>
            <a:endParaRPr lang="en-US" sz="3200" dirty="0"/>
          </a:p>
        </p:txBody>
      </p:sp>
    </p:spTree>
    <p:extLst>
      <p:ext uri="{BB962C8B-B14F-4D97-AF65-F5344CB8AC3E}">
        <p14:creationId xmlns:p14="http://schemas.microsoft.com/office/powerpoint/2010/main" val="2110787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5EF031-CBF4-F65F-3097-2A50260AE0CA}"/>
              </a:ext>
            </a:extLst>
          </p:cNvPr>
          <p:cNvSpPr>
            <a:spLocks noGrp="1"/>
          </p:cNvSpPr>
          <p:nvPr>
            <p:ph type="title"/>
          </p:nvPr>
        </p:nvSpPr>
        <p:spPr>
          <a:xfrm>
            <a:off x="638881" y="670218"/>
            <a:ext cx="10909640" cy="1065836"/>
          </a:xfrm>
        </p:spPr>
        <p:txBody>
          <a:bodyPr vert="horz" lIns="91440" tIns="45720" rIns="91440" bIns="45720" rtlCol="0" anchor="ctr">
            <a:normAutofit fontScale="90000"/>
          </a:bodyPr>
          <a:lstStyle/>
          <a:p>
            <a:pPr algn="ctr"/>
            <a:r>
              <a:rPr lang="en-US" sz="5600" b="1" dirty="0" err="1"/>
              <a:t>Elderan</a:t>
            </a:r>
            <a:r>
              <a:rPr lang="en-US" sz="5600" b="1" dirty="0"/>
              <a:t> – Ransomware Feature dataset</a:t>
            </a:r>
          </a:p>
        </p:txBody>
      </p:sp>
      <p:sp>
        <p:nvSpPr>
          <p:cNvPr id="27"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Text&#10;&#10;Description automatically generated">
            <a:extLst>
              <a:ext uri="{FF2B5EF4-FFF2-40B4-BE49-F238E27FC236}">
                <a16:creationId xmlns:a16="http://schemas.microsoft.com/office/drawing/2014/main" id="{97D7291D-C42A-C3CD-9E37-F2C84164D778}"/>
              </a:ext>
            </a:extLst>
          </p:cNvPr>
          <p:cNvPicPr>
            <a:picLocks noChangeAspect="1"/>
          </p:cNvPicPr>
          <p:nvPr/>
        </p:nvPicPr>
        <p:blipFill>
          <a:blip r:embed="rId3"/>
          <a:stretch>
            <a:fillRect/>
          </a:stretch>
        </p:blipFill>
        <p:spPr>
          <a:xfrm>
            <a:off x="929686" y="2619784"/>
            <a:ext cx="2484028" cy="3600041"/>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11DADE61-CB2F-240E-A9BA-128EBA781F82}"/>
              </a:ext>
            </a:extLst>
          </p:cNvPr>
          <p:cNvPicPr>
            <a:picLocks noChangeAspect="1"/>
          </p:cNvPicPr>
          <p:nvPr/>
        </p:nvPicPr>
        <p:blipFill>
          <a:blip r:embed="rId4"/>
          <a:stretch>
            <a:fillRect/>
          </a:stretch>
        </p:blipFill>
        <p:spPr>
          <a:xfrm>
            <a:off x="4723485" y="2619784"/>
            <a:ext cx="2745030" cy="3600041"/>
          </a:xfrm>
          <a:prstGeom prst="rect">
            <a:avLst/>
          </a:prstGeom>
        </p:spPr>
      </p:pic>
      <p:pic>
        <p:nvPicPr>
          <p:cNvPr id="13" name="Picture 12" descr="Text&#10;&#10;Description automatically generated">
            <a:extLst>
              <a:ext uri="{FF2B5EF4-FFF2-40B4-BE49-F238E27FC236}">
                <a16:creationId xmlns:a16="http://schemas.microsoft.com/office/drawing/2014/main" id="{BD37CDC0-01CF-CCAE-A4CE-976D6A3EF067}"/>
              </a:ext>
            </a:extLst>
          </p:cNvPr>
          <p:cNvPicPr>
            <a:picLocks noChangeAspect="1"/>
          </p:cNvPicPr>
          <p:nvPr/>
        </p:nvPicPr>
        <p:blipFill>
          <a:blip r:embed="rId5"/>
          <a:stretch>
            <a:fillRect/>
          </a:stretch>
        </p:blipFill>
        <p:spPr>
          <a:xfrm>
            <a:off x="8141208" y="3029277"/>
            <a:ext cx="3758184" cy="2781055"/>
          </a:xfrm>
          <a:prstGeom prst="rect">
            <a:avLst/>
          </a:prstGeom>
        </p:spPr>
      </p:pic>
    </p:spTree>
    <p:extLst>
      <p:ext uri="{BB962C8B-B14F-4D97-AF65-F5344CB8AC3E}">
        <p14:creationId xmlns:p14="http://schemas.microsoft.com/office/powerpoint/2010/main" val="2854602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225EEF-71DD-02B9-0D91-1EC5A6C7FC83}"/>
              </a:ext>
            </a:extLst>
          </p:cNvPr>
          <p:cNvSpPr>
            <a:spLocks noGrp="1"/>
          </p:cNvSpPr>
          <p:nvPr>
            <p:ph type="title"/>
          </p:nvPr>
        </p:nvSpPr>
        <p:spPr>
          <a:xfrm>
            <a:off x="1115568" y="548640"/>
            <a:ext cx="10168128" cy="1179576"/>
          </a:xfrm>
        </p:spPr>
        <p:txBody>
          <a:bodyPr>
            <a:normAutofit/>
          </a:bodyPr>
          <a:lstStyle/>
          <a:p>
            <a:r>
              <a:rPr lang="en-US" sz="3700" b="1" dirty="0" err="1"/>
              <a:t>RanSAP</a:t>
            </a:r>
            <a:r>
              <a:rPr lang="en-US" sz="3700" b="1" dirty="0"/>
              <a:t> - An Open Dataset of Ransomware Storage Access Patterns</a:t>
            </a:r>
          </a:p>
        </p:txBody>
      </p:sp>
      <p:sp>
        <p:nvSpPr>
          <p:cNvPr id="28" name="Rectangle 27">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4">
            <a:extLst>
              <a:ext uri="{FF2B5EF4-FFF2-40B4-BE49-F238E27FC236}">
                <a16:creationId xmlns:a16="http://schemas.microsoft.com/office/drawing/2014/main" id="{7AAE432A-90EE-3EF6-7F3D-F1BF53DE1E55}"/>
              </a:ext>
            </a:extLst>
          </p:cNvPr>
          <p:cNvPicPr>
            <a:picLocks noChangeAspect="1"/>
          </p:cNvPicPr>
          <p:nvPr/>
        </p:nvPicPr>
        <p:blipFill rotWithShape="1">
          <a:blip r:embed="rId2"/>
          <a:srcRect l="300" r="4" b="4"/>
          <a:stretch/>
        </p:blipFill>
        <p:spPr>
          <a:xfrm>
            <a:off x="908304" y="2478024"/>
            <a:ext cx="6009855" cy="3694176"/>
          </a:xfrm>
          <a:prstGeom prst="rect">
            <a:avLst/>
          </a:prstGeom>
        </p:spPr>
      </p:pic>
      <p:sp>
        <p:nvSpPr>
          <p:cNvPr id="3" name="Content Placeholder 2">
            <a:extLst>
              <a:ext uri="{FF2B5EF4-FFF2-40B4-BE49-F238E27FC236}">
                <a16:creationId xmlns:a16="http://schemas.microsoft.com/office/drawing/2014/main" id="{CD5D257F-F613-5902-96DE-74E88B815AD9}"/>
              </a:ext>
            </a:extLst>
          </p:cNvPr>
          <p:cNvSpPr>
            <a:spLocks noGrp="1"/>
          </p:cNvSpPr>
          <p:nvPr>
            <p:ph idx="1"/>
          </p:nvPr>
        </p:nvSpPr>
        <p:spPr>
          <a:xfrm>
            <a:off x="7411453" y="2478024"/>
            <a:ext cx="3872243" cy="3694176"/>
          </a:xfrm>
        </p:spPr>
        <p:txBody>
          <a:bodyPr anchor="ctr">
            <a:normAutofit/>
          </a:bodyPr>
          <a:lstStyle/>
          <a:p>
            <a:r>
              <a:rPr lang="en-US" sz="1800" dirty="0"/>
              <a:t>Timestamp [s] </a:t>
            </a:r>
          </a:p>
          <a:p>
            <a:r>
              <a:rPr lang="en-US" sz="1800" dirty="0"/>
              <a:t>Timestamp [</a:t>
            </a:r>
            <a:r>
              <a:rPr lang="en-US" sz="1800" dirty="0" err="1"/>
              <a:t>μs</a:t>
            </a:r>
            <a:r>
              <a:rPr lang="en-US" sz="1800" dirty="0"/>
              <a:t>]</a:t>
            </a:r>
          </a:p>
          <a:p>
            <a:r>
              <a:rPr lang="en-US" sz="1800" dirty="0"/>
              <a:t>Logical Block Address (LBA) of the location being accessed by the ransomware</a:t>
            </a:r>
          </a:p>
          <a:p>
            <a:r>
              <a:rPr lang="en-US" sz="1800" dirty="0"/>
              <a:t>Size of a block accessed by the sample [byte]</a:t>
            </a:r>
          </a:p>
          <a:p>
            <a:endParaRPr lang="en-US" sz="1800" dirty="0"/>
          </a:p>
        </p:txBody>
      </p:sp>
    </p:spTree>
    <p:extLst>
      <p:ext uri="{BB962C8B-B14F-4D97-AF65-F5344CB8AC3E}">
        <p14:creationId xmlns:p14="http://schemas.microsoft.com/office/powerpoint/2010/main" val="4849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641B88-AC5D-EEC6-E271-C1F9CF5CE3C8}"/>
              </a:ext>
            </a:extLst>
          </p:cNvPr>
          <p:cNvSpPr>
            <a:spLocks noGrp="1"/>
          </p:cNvSpPr>
          <p:nvPr>
            <p:ph type="title"/>
          </p:nvPr>
        </p:nvSpPr>
        <p:spPr>
          <a:xfrm>
            <a:off x="1043631" y="809898"/>
            <a:ext cx="9942716" cy="1554480"/>
          </a:xfrm>
        </p:spPr>
        <p:txBody>
          <a:bodyPr anchor="ctr">
            <a:normAutofit/>
          </a:bodyPr>
          <a:lstStyle/>
          <a:p>
            <a:r>
              <a:rPr lang="en-US" sz="4800"/>
              <a:t>How does a ransomware attack work?</a:t>
            </a:r>
          </a:p>
        </p:txBody>
      </p:sp>
      <p:sp>
        <p:nvSpPr>
          <p:cNvPr id="3" name="Content Placeholder 2">
            <a:extLst>
              <a:ext uri="{FF2B5EF4-FFF2-40B4-BE49-F238E27FC236}">
                <a16:creationId xmlns:a16="http://schemas.microsoft.com/office/drawing/2014/main" id="{67F5863C-5957-1F5D-9937-BC15C66BE35A}"/>
              </a:ext>
            </a:extLst>
          </p:cNvPr>
          <p:cNvSpPr>
            <a:spLocks noGrp="1"/>
          </p:cNvSpPr>
          <p:nvPr>
            <p:ph idx="1"/>
          </p:nvPr>
        </p:nvSpPr>
        <p:spPr>
          <a:xfrm>
            <a:off x="1045028" y="3017522"/>
            <a:ext cx="9941319" cy="3124658"/>
          </a:xfrm>
        </p:spPr>
        <p:txBody>
          <a:bodyPr anchor="ctr">
            <a:normAutofit/>
          </a:bodyPr>
          <a:lstStyle/>
          <a:p>
            <a:r>
              <a:rPr lang="en-US" sz="1700" b="1" dirty="0"/>
              <a:t>[</a:t>
            </a:r>
            <a:r>
              <a:rPr lang="en-US" sz="1700" b="1" dirty="0" err="1"/>
              <a:t>attacker→victim</a:t>
            </a:r>
            <a:r>
              <a:rPr lang="en-US" sz="1700" b="1" dirty="0"/>
              <a:t>] </a:t>
            </a:r>
            <a:r>
              <a:rPr lang="en-US" sz="1700" dirty="0"/>
              <a:t>The attacker generates a key pair and places the corresponding public key in the malware. The malware is released.</a:t>
            </a:r>
          </a:p>
          <a:p>
            <a:r>
              <a:rPr lang="en-US" sz="1700" b="1" dirty="0"/>
              <a:t>[</a:t>
            </a:r>
            <a:r>
              <a:rPr lang="en-US" sz="1700" b="1" dirty="0" err="1"/>
              <a:t>victim→attacker</a:t>
            </a:r>
            <a:r>
              <a:rPr lang="en-US" sz="1700" b="1" dirty="0"/>
              <a:t>] </a:t>
            </a:r>
            <a:r>
              <a:rPr lang="en-US" sz="1700" dirty="0"/>
              <a:t>To carry out the crypto-viral extortion attack, the malware generates a random symmetric key and encrypts the victim's data with it. It uses the public key in the malware to encrypt the symmetric key. This is known as hybrid encryption, and it results in a small asymmetric ciphertext as well as the symmetric ciphertext of the victim's data. It zeroes the symmetric key and the original plaintext data to prevent recovery. It puts up a message to the user that includes the asymmetric ciphertext and how to pay the ransom. The victim sends the asymmetric ciphertext and e-money to the attacker.</a:t>
            </a:r>
          </a:p>
          <a:p>
            <a:r>
              <a:rPr lang="en-US" sz="1700" b="1" dirty="0"/>
              <a:t>[</a:t>
            </a:r>
            <a:r>
              <a:rPr lang="en-US" sz="1700" b="1" dirty="0" err="1"/>
              <a:t>attacker→victim</a:t>
            </a:r>
            <a:r>
              <a:rPr lang="en-US" sz="1700" b="1" dirty="0"/>
              <a:t>] </a:t>
            </a:r>
            <a:r>
              <a:rPr lang="en-US" sz="1700" dirty="0"/>
              <a:t>The attacker receives the payment, deciphers the asymmetric ciphertext with the attacker's private key, and sends the symmetric key to the victim. The victim deciphers the encrypted data with the needed symmetric key thereby completing the </a:t>
            </a:r>
            <a:r>
              <a:rPr lang="en-US" sz="1700" dirty="0" err="1"/>
              <a:t>cryptovirology</a:t>
            </a:r>
            <a:r>
              <a:rPr lang="en-US" sz="1700" dirty="0"/>
              <a:t> attack.</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8277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FE9AE0-5A55-4B50-CD96-C44E5CF36889}"/>
              </a:ext>
            </a:extLst>
          </p:cNvPr>
          <p:cNvSpPr>
            <a:spLocks noGrp="1"/>
          </p:cNvSpPr>
          <p:nvPr>
            <p:ph type="title"/>
          </p:nvPr>
        </p:nvSpPr>
        <p:spPr>
          <a:xfrm>
            <a:off x="638881" y="457201"/>
            <a:ext cx="10909640" cy="1832654"/>
          </a:xfrm>
        </p:spPr>
        <p:txBody>
          <a:bodyPr vert="horz" lIns="91440" tIns="45720" rIns="91440" bIns="45720" rtlCol="0" anchor="b">
            <a:normAutofit/>
          </a:bodyPr>
          <a:lstStyle/>
          <a:p>
            <a:pPr algn="ctr"/>
            <a:r>
              <a:rPr lang="en-US" sz="5600" b="1" kern="1200" dirty="0">
                <a:solidFill>
                  <a:schemeClr val="tx1"/>
                </a:solidFill>
                <a:latin typeface="+mj-lt"/>
                <a:ea typeface="+mj-ea"/>
                <a:cs typeface="+mj-cs"/>
              </a:rPr>
              <a:t>Dynamic Feature Dataset for Ransomware Detection </a:t>
            </a:r>
          </a:p>
        </p:txBody>
      </p:sp>
      <p:sp>
        <p:nvSpPr>
          <p:cNvPr id="52"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2CF89A7-81B4-ACC5-D521-0DB7CEE99FA4}"/>
              </a:ext>
            </a:extLst>
          </p:cNvPr>
          <p:cNvPicPr>
            <a:picLocks noChangeAspect="1"/>
          </p:cNvPicPr>
          <p:nvPr/>
        </p:nvPicPr>
        <p:blipFill>
          <a:blip r:embed="rId2"/>
          <a:stretch>
            <a:fillRect/>
          </a:stretch>
        </p:blipFill>
        <p:spPr>
          <a:xfrm>
            <a:off x="2715630" y="2642373"/>
            <a:ext cx="6756142" cy="3935454"/>
          </a:xfrm>
          <a:prstGeom prst="rect">
            <a:avLst/>
          </a:prstGeom>
        </p:spPr>
      </p:pic>
    </p:spTree>
    <p:extLst>
      <p:ext uri="{BB962C8B-B14F-4D97-AF65-F5344CB8AC3E}">
        <p14:creationId xmlns:p14="http://schemas.microsoft.com/office/powerpoint/2010/main" val="1272980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8CF10-C9E1-CAEC-C015-1F64301175C5}"/>
              </a:ext>
            </a:extLst>
          </p:cNvPr>
          <p:cNvSpPr>
            <a:spLocks noGrp="1"/>
          </p:cNvSpPr>
          <p:nvPr>
            <p:ph type="title"/>
          </p:nvPr>
        </p:nvSpPr>
        <p:spPr/>
        <p:txBody>
          <a:bodyPr/>
          <a:lstStyle/>
          <a:p>
            <a:r>
              <a:rPr lang="en-US" dirty="0"/>
              <a:t>Analysis of the obtained features</a:t>
            </a:r>
          </a:p>
        </p:txBody>
      </p:sp>
      <p:sp>
        <p:nvSpPr>
          <p:cNvPr id="3" name="Content Placeholder 2">
            <a:extLst>
              <a:ext uri="{FF2B5EF4-FFF2-40B4-BE49-F238E27FC236}">
                <a16:creationId xmlns:a16="http://schemas.microsoft.com/office/drawing/2014/main" id="{2D8AF6F6-E930-A166-2471-F8C05C112A78}"/>
              </a:ext>
            </a:extLst>
          </p:cNvPr>
          <p:cNvSpPr>
            <a:spLocks noGrp="1"/>
          </p:cNvSpPr>
          <p:nvPr>
            <p:ph idx="1"/>
          </p:nvPr>
        </p:nvSpPr>
        <p:spPr/>
        <p:txBody>
          <a:bodyPr/>
          <a:lstStyle/>
          <a:p>
            <a:r>
              <a:rPr lang="en-US" dirty="0"/>
              <a:t>Machine learning</a:t>
            </a:r>
          </a:p>
          <a:p>
            <a:r>
              <a:rPr lang="en-US" dirty="0"/>
              <a:t>Deep learning using </a:t>
            </a:r>
            <a:r>
              <a:rPr lang="en-US" dirty="0" err="1"/>
              <a:t>pytorch</a:t>
            </a:r>
            <a:endParaRPr lang="en-US" dirty="0"/>
          </a:p>
          <a:p>
            <a:r>
              <a:rPr lang="en-US" dirty="0"/>
              <a:t>Graph based analysis</a:t>
            </a:r>
          </a:p>
          <a:p>
            <a:r>
              <a:rPr lang="en-US" dirty="0"/>
              <a:t>GCN – Graph Convolutional Networks</a:t>
            </a:r>
          </a:p>
        </p:txBody>
      </p:sp>
    </p:spTree>
    <p:extLst>
      <p:ext uri="{BB962C8B-B14F-4D97-AF65-F5344CB8AC3E}">
        <p14:creationId xmlns:p14="http://schemas.microsoft.com/office/powerpoint/2010/main" val="495858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767CF-017F-50F7-5ADF-8C200538847C}"/>
              </a:ext>
            </a:extLst>
          </p:cNvPr>
          <p:cNvSpPr>
            <a:spLocks noGrp="1"/>
          </p:cNvSpPr>
          <p:nvPr>
            <p:ph type="title"/>
          </p:nvPr>
        </p:nvSpPr>
        <p:spPr/>
        <p:txBody>
          <a:bodyPr/>
          <a:lstStyle/>
          <a:p>
            <a:r>
              <a:rPr lang="en-US" dirty="0"/>
              <a:t>Plotting the </a:t>
            </a:r>
            <a:r>
              <a:rPr lang="en-US" dirty="0" err="1"/>
              <a:t>RanSAP</a:t>
            </a:r>
            <a:r>
              <a:rPr lang="en-US" dirty="0"/>
              <a:t> dataset as a </a:t>
            </a:r>
            <a:r>
              <a:rPr lang="en-US" dirty="0" err="1"/>
              <a:t>networkx</a:t>
            </a:r>
            <a:r>
              <a:rPr lang="en-US" dirty="0"/>
              <a:t> graph</a:t>
            </a:r>
          </a:p>
        </p:txBody>
      </p:sp>
      <p:sp>
        <p:nvSpPr>
          <p:cNvPr id="3" name="Content Placeholder 2">
            <a:extLst>
              <a:ext uri="{FF2B5EF4-FFF2-40B4-BE49-F238E27FC236}">
                <a16:creationId xmlns:a16="http://schemas.microsoft.com/office/drawing/2014/main" id="{72BFEC73-ABAD-9A18-63A9-120E890E34AF}"/>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0940EA4E-AB7D-CA12-BA47-49E298E11CC7}"/>
              </a:ext>
            </a:extLst>
          </p:cNvPr>
          <p:cNvPicPr>
            <a:picLocks noChangeAspect="1"/>
          </p:cNvPicPr>
          <p:nvPr/>
        </p:nvPicPr>
        <p:blipFill>
          <a:blip r:embed="rId2"/>
          <a:stretch>
            <a:fillRect/>
          </a:stretch>
        </p:blipFill>
        <p:spPr>
          <a:xfrm>
            <a:off x="3172968" y="1825625"/>
            <a:ext cx="5326157" cy="4234234"/>
          </a:xfrm>
          <a:prstGeom prst="rect">
            <a:avLst/>
          </a:prstGeom>
        </p:spPr>
      </p:pic>
    </p:spTree>
    <p:extLst>
      <p:ext uri="{BB962C8B-B14F-4D97-AF65-F5344CB8AC3E}">
        <p14:creationId xmlns:p14="http://schemas.microsoft.com/office/powerpoint/2010/main" val="22707045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7E541-55B1-7BB6-4007-A39DC7BDD833}"/>
              </a:ext>
            </a:extLst>
          </p:cNvPr>
          <p:cNvSpPr>
            <a:spLocks noGrp="1"/>
          </p:cNvSpPr>
          <p:nvPr>
            <p:ph type="title"/>
          </p:nvPr>
        </p:nvSpPr>
        <p:spPr/>
        <p:txBody>
          <a:bodyPr/>
          <a:lstStyle/>
          <a:p>
            <a:r>
              <a:rPr lang="en-US" dirty="0"/>
              <a:t>Graph Convolutional Networks</a:t>
            </a:r>
          </a:p>
        </p:txBody>
      </p:sp>
      <p:sp>
        <p:nvSpPr>
          <p:cNvPr id="3" name="Content Placeholder 2">
            <a:extLst>
              <a:ext uri="{FF2B5EF4-FFF2-40B4-BE49-F238E27FC236}">
                <a16:creationId xmlns:a16="http://schemas.microsoft.com/office/drawing/2014/main" id="{18E8D50B-B1BE-6D65-5919-1E6DFF66BC38}"/>
              </a:ext>
            </a:extLst>
          </p:cNvPr>
          <p:cNvSpPr>
            <a:spLocks noGrp="1"/>
          </p:cNvSpPr>
          <p:nvPr>
            <p:ph idx="1"/>
          </p:nvPr>
        </p:nvSpPr>
        <p:spPr/>
        <p:txBody>
          <a:bodyPr/>
          <a:lstStyle/>
          <a:p>
            <a:endParaRPr lang="en-US" dirty="0"/>
          </a:p>
        </p:txBody>
      </p:sp>
      <p:pic>
        <p:nvPicPr>
          <p:cNvPr id="3074" name="Picture 2">
            <a:extLst>
              <a:ext uri="{FF2B5EF4-FFF2-40B4-BE49-F238E27FC236}">
                <a16:creationId xmlns:a16="http://schemas.microsoft.com/office/drawing/2014/main" id="{7298D885-7767-44B4-9D20-DD3DB0E929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2795" y="2272506"/>
            <a:ext cx="6667500"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7557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42394-FB50-BB18-A1E3-E9A672D1897A}"/>
              </a:ext>
            </a:extLst>
          </p:cNvPr>
          <p:cNvSpPr>
            <a:spLocks noGrp="1"/>
          </p:cNvSpPr>
          <p:nvPr>
            <p:ph type="title"/>
          </p:nvPr>
        </p:nvSpPr>
        <p:spPr/>
        <p:txBody>
          <a:bodyPr/>
          <a:lstStyle/>
          <a:p>
            <a:r>
              <a:rPr lang="en-US" dirty="0"/>
              <a:t>Graph Convolutional Networks</a:t>
            </a:r>
          </a:p>
        </p:txBody>
      </p:sp>
      <p:sp>
        <p:nvSpPr>
          <p:cNvPr id="3" name="Content Placeholder 2">
            <a:extLst>
              <a:ext uri="{FF2B5EF4-FFF2-40B4-BE49-F238E27FC236}">
                <a16:creationId xmlns:a16="http://schemas.microsoft.com/office/drawing/2014/main" id="{D4E4E429-04D3-C6A8-578F-B0D1AD21B694}"/>
              </a:ext>
            </a:extLst>
          </p:cNvPr>
          <p:cNvSpPr>
            <a:spLocks noGrp="1"/>
          </p:cNvSpPr>
          <p:nvPr>
            <p:ph idx="1"/>
          </p:nvPr>
        </p:nvSpPr>
        <p:spPr/>
        <p:txBody>
          <a:bodyPr>
            <a:normAutofit fontScale="55000" lnSpcReduction="20000"/>
          </a:bodyPr>
          <a:lstStyle/>
          <a:p>
            <a:r>
              <a:rPr lang="en-US" dirty="0"/>
              <a:t>Graph Representation: First, we represent our data as a graph, where nodes represent instances or entities, and edges represent relationships or connections between them. Each node may have associated features or attributes.</a:t>
            </a:r>
          </a:p>
          <a:p>
            <a:r>
              <a:rPr lang="en-US" dirty="0"/>
              <a:t>Graph Convolutional Layers: We stack multiple graph convolutional layers to create the GCN model. Each layer consists of two key steps: message passing and aggregation. During message passing, nodes gather information from their neighboring nodes by applying a linear transformation to their features. In the aggregation step, the information from neighboring nodes is combined, typically through a summation or pooling operation.</a:t>
            </a:r>
          </a:p>
          <a:p>
            <a:r>
              <a:rPr lang="en-US" dirty="0"/>
              <a:t>Non-linear Activation: After each graph convolutional layer, we apply a non-linear activation function, such as </a:t>
            </a:r>
            <a:r>
              <a:rPr lang="en-US" dirty="0" err="1"/>
              <a:t>ReLU</a:t>
            </a:r>
            <a:r>
              <a:rPr lang="en-US" dirty="0"/>
              <a:t> (Rectified Linear Unit), to introduce non-linearity and enable the model to learn complex relationships.</a:t>
            </a:r>
          </a:p>
          <a:p>
            <a:r>
              <a:rPr lang="en-US" dirty="0"/>
              <a:t>Pooling and </a:t>
            </a:r>
            <a:r>
              <a:rPr lang="en-US" dirty="0" err="1"/>
              <a:t>Downsampling</a:t>
            </a:r>
            <a:r>
              <a:rPr lang="en-US" dirty="0"/>
              <a:t>: If needed, we can incorporate pooling or </a:t>
            </a:r>
            <a:r>
              <a:rPr lang="en-US" dirty="0" err="1"/>
              <a:t>downsampling</a:t>
            </a:r>
            <a:r>
              <a:rPr lang="en-US" dirty="0"/>
              <a:t> layers to reduce the dimensionality of the graph representations, capturing higher-level abstractions while preserving important information.</a:t>
            </a:r>
          </a:p>
          <a:p>
            <a:r>
              <a:rPr lang="en-US" dirty="0"/>
              <a:t>Fully Connected Layers: Following the graph convolutional layers, we can add one or more fully connected layers. These layers enable the model to learn higher-level representations and perform classification.</a:t>
            </a:r>
          </a:p>
          <a:p>
            <a:r>
              <a:rPr lang="en-US" dirty="0"/>
              <a:t>Output Layer and Loss Function: The final layer is typically a single-node output layer with a sigmoid activation function. It produces a probability score representing the likelihood of belonging to one of the binary classes. The loss function used for training is often binary cross-entropy, which measures the dissimilarity between predicted probabilities and true binary labels.</a:t>
            </a:r>
          </a:p>
          <a:p>
            <a:r>
              <a:rPr lang="en-US" dirty="0"/>
              <a:t>Training and Optimization: We train the GCN model using labeled data, optimizing the model's parameters using gradient-based optimization methods, such as stochastic gradient descent (SGD) or Adam optimizer. The model is trained to minimize the loss function by adjusting the weights and biases in the layers.</a:t>
            </a:r>
          </a:p>
          <a:p>
            <a:r>
              <a:rPr lang="en-US" dirty="0"/>
              <a:t>Prediction and Evaluation: Once trained, the GCN model can make predictions on new, unlabeled graph data. The predicted probability scores can be </a:t>
            </a:r>
            <a:r>
              <a:rPr lang="en-US" dirty="0" err="1"/>
              <a:t>thresholded</a:t>
            </a:r>
            <a:r>
              <a:rPr lang="en-US" dirty="0"/>
              <a:t> to assign binary labels (e.g., 0 or 1) and evaluate the performance of the binary classifier using metrics like accuracy, precision, recall, or F1 score.</a:t>
            </a:r>
          </a:p>
        </p:txBody>
      </p:sp>
    </p:spTree>
    <p:extLst>
      <p:ext uri="{BB962C8B-B14F-4D97-AF65-F5344CB8AC3E}">
        <p14:creationId xmlns:p14="http://schemas.microsoft.com/office/powerpoint/2010/main" val="21643740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4323-DE43-1B36-773A-2E74BF752DBD}"/>
              </a:ext>
            </a:extLst>
          </p:cNvPr>
          <p:cNvSpPr>
            <a:spLocks noGrp="1"/>
          </p:cNvSpPr>
          <p:nvPr>
            <p:ph type="title"/>
          </p:nvPr>
        </p:nvSpPr>
        <p:spPr/>
        <p:txBody>
          <a:bodyPr/>
          <a:lstStyle/>
          <a:p>
            <a:r>
              <a:rPr lang="en-US" dirty="0"/>
              <a:t>Graphlet Sampling</a:t>
            </a:r>
          </a:p>
        </p:txBody>
      </p:sp>
      <p:sp>
        <p:nvSpPr>
          <p:cNvPr id="3" name="Content Placeholder 2">
            <a:extLst>
              <a:ext uri="{FF2B5EF4-FFF2-40B4-BE49-F238E27FC236}">
                <a16:creationId xmlns:a16="http://schemas.microsoft.com/office/drawing/2014/main" id="{A11E1BF8-4EF6-C26E-1491-FC0B5F4D3DBF}"/>
              </a:ext>
            </a:extLst>
          </p:cNvPr>
          <p:cNvSpPr>
            <a:spLocks noGrp="1"/>
          </p:cNvSpPr>
          <p:nvPr>
            <p:ph idx="1"/>
          </p:nvPr>
        </p:nvSpPr>
        <p:spPr/>
        <p:txBody>
          <a:bodyPr>
            <a:normAutofit fontScale="70000" lnSpcReduction="20000"/>
          </a:bodyPr>
          <a:lstStyle/>
          <a:p>
            <a:r>
              <a:rPr lang="en-US" dirty="0"/>
              <a:t>Graphlet sampling refers to a technique used in graph analysis to extract and analyze small subgraphs, known as graphlets, from a larger graph. Graphlets are essentially small connected subgraphs with a fixed number of nodes, and they provide insights into the local structural patterns and connectivity within a graph.</a:t>
            </a:r>
          </a:p>
          <a:p>
            <a:r>
              <a:rPr lang="en-US" dirty="0"/>
              <a:t>Graphlet sampling involves randomly selecting nodes or edges from a given graph and constructing subgraphs around them. The selection process can be performed with various sampling strategies, such as random node sampling, edge sampling, or biased sampling based on node degree or other graph properties. Once the subgraphs are sampled, various graph metrics and algorithms can be applied to analyze their properties and understand the local structural characteristics of the graph.</a:t>
            </a:r>
          </a:p>
          <a:p>
            <a:r>
              <a:rPr lang="en-US" dirty="0"/>
              <a:t>Graphlet sampling has several applications in graph analysis, such as studying community structure, identifying important nodes or motifs, detecting anomalies or patterns, and measuring graph similarity. By focusing on small subgraphs, graphlet sampling provides a scalable approach to extract meaningful information from large graphs and offers insights into the local interactions and connectivity patterns that might be overlooked at the global graph level.</a:t>
            </a:r>
          </a:p>
          <a:p>
            <a:r>
              <a:rPr lang="en-US" dirty="0"/>
              <a:t>Overall, graphlet sampling is a valuable technique in graph analysis that allows researchers to explore and understand the structural characteristics of complex networks by extracting and analyzing small, representative subgraphs.</a:t>
            </a:r>
          </a:p>
        </p:txBody>
      </p:sp>
    </p:spTree>
    <p:extLst>
      <p:ext uri="{BB962C8B-B14F-4D97-AF65-F5344CB8AC3E}">
        <p14:creationId xmlns:p14="http://schemas.microsoft.com/office/powerpoint/2010/main" val="3423625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E81A1-1D3D-0B94-08FD-C67493A8D4E4}"/>
              </a:ext>
            </a:extLst>
          </p:cNvPr>
          <p:cNvSpPr>
            <a:spLocks noGrp="1"/>
          </p:cNvSpPr>
          <p:nvPr>
            <p:ph type="title"/>
          </p:nvPr>
        </p:nvSpPr>
        <p:spPr>
          <a:xfrm>
            <a:off x="685799" y="899024"/>
            <a:ext cx="3756891" cy="3914947"/>
          </a:xfrm>
        </p:spPr>
        <p:txBody>
          <a:bodyPr vert="horz" lIns="91440" tIns="45720" rIns="91440" bIns="45720" rtlCol="0" anchor="t">
            <a:normAutofit/>
          </a:bodyPr>
          <a:lstStyle/>
          <a:p>
            <a:r>
              <a:rPr lang="en-US" dirty="0"/>
              <a:t>Ransomware-as-a-service</a:t>
            </a:r>
          </a:p>
        </p:txBody>
      </p:sp>
      <p:pic>
        <p:nvPicPr>
          <p:cNvPr id="6" name="Picture 5">
            <a:extLst>
              <a:ext uri="{FF2B5EF4-FFF2-40B4-BE49-F238E27FC236}">
                <a16:creationId xmlns:a16="http://schemas.microsoft.com/office/drawing/2014/main" id="{601BE4C4-9ECD-47CD-D9E0-8DCA9A71F1F3}"/>
              </a:ext>
            </a:extLst>
          </p:cNvPr>
          <p:cNvPicPr>
            <a:picLocks noChangeAspect="1"/>
          </p:cNvPicPr>
          <p:nvPr/>
        </p:nvPicPr>
        <p:blipFill>
          <a:blip r:embed="rId2"/>
          <a:stretch>
            <a:fillRect/>
          </a:stretch>
        </p:blipFill>
        <p:spPr>
          <a:xfrm>
            <a:off x="4301873" y="723901"/>
            <a:ext cx="6826752" cy="5410200"/>
          </a:xfrm>
          <a:prstGeom prst="rect">
            <a:avLst/>
          </a:prstGeom>
        </p:spPr>
      </p:pic>
    </p:spTree>
    <p:extLst>
      <p:ext uri="{BB962C8B-B14F-4D97-AF65-F5344CB8AC3E}">
        <p14:creationId xmlns:p14="http://schemas.microsoft.com/office/powerpoint/2010/main" val="4175995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069E3-11ED-855A-6470-9A4EB53FADFF}"/>
              </a:ext>
            </a:extLst>
          </p:cNvPr>
          <p:cNvSpPr>
            <a:spLocks noGrp="1"/>
          </p:cNvSpPr>
          <p:nvPr>
            <p:ph type="title"/>
          </p:nvPr>
        </p:nvSpPr>
        <p:spPr>
          <a:xfrm>
            <a:off x="695325" y="914557"/>
            <a:ext cx="10872665" cy="705780"/>
          </a:xfrm>
        </p:spPr>
        <p:txBody>
          <a:bodyPr vert="horz" lIns="91440" tIns="45720" rIns="91440" bIns="45720" rtlCol="0" anchor="t">
            <a:normAutofit/>
          </a:bodyPr>
          <a:lstStyle/>
          <a:p>
            <a:r>
              <a:rPr lang="en-US" dirty="0"/>
              <a:t>What our work will be targeting?</a:t>
            </a:r>
          </a:p>
        </p:txBody>
      </p:sp>
      <p:pic>
        <p:nvPicPr>
          <p:cNvPr id="2050" name="Picture 2" descr="Endpoint Privilege Manager">
            <a:extLst>
              <a:ext uri="{FF2B5EF4-FFF2-40B4-BE49-F238E27FC236}">
                <a16:creationId xmlns:a16="http://schemas.microsoft.com/office/drawing/2014/main" id="{A0C9F4E4-AD62-EF40-2909-A7E4294A40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21509" y="2292953"/>
            <a:ext cx="7148982" cy="3860450"/>
          </a:xfrm>
          <a:prstGeom prst="rect">
            <a:avLst/>
          </a:prstGeom>
          <a:noFill/>
        </p:spPr>
      </p:pic>
      <p:sp>
        <p:nvSpPr>
          <p:cNvPr id="12" name="Rectangle 11">
            <a:extLst>
              <a:ext uri="{FF2B5EF4-FFF2-40B4-BE49-F238E27FC236}">
                <a16:creationId xmlns:a16="http://schemas.microsoft.com/office/drawing/2014/main" id="{12C3B098-12DF-3776-A576-287703AA694F}"/>
              </a:ext>
            </a:extLst>
          </p:cNvPr>
          <p:cNvSpPr/>
          <p:nvPr/>
        </p:nvSpPr>
        <p:spPr>
          <a:xfrm>
            <a:off x="5056632" y="4384294"/>
            <a:ext cx="1728216" cy="950976"/>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7017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4756CD-0550-872B-0202-1CFEFC20B3E5}"/>
              </a:ext>
            </a:extLst>
          </p:cNvPr>
          <p:cNvSpPr>
            <a:spLocks noGrp="1"/>
          </p:cNvSpPr>
          <p:nvPr>
            <p:ph type="title"/>
          </p:nvPr>
        </p:nvSpPr>
        <p:spPr>
          <a:xfrm>
            <a:off x="1524003" y="1999615"/>
            <a:ext cx="9144000" cy="2764028"/>
          </a:xfrm>
        </p:spPr>
        <p:txBody>
          <a:bodyPr vert="horz" lIns="91440" tIns="45720" rIns="91440" bIns="45720" rtlCol="0" anchor="ctr">
            <a:normAutofit fontScale="90000"/>
          </a:bodyPr>
          <a:lstStyle/>
          <a:p>
            <a:pPr algn="ctr"/>
            <a:r>
              <a:rPr lang="en-US" sz="5600" kern="1200" dirty="0">
                <a:solidFill>
                  <a:schemeClr val="tx1"/>
                </a:solidFill>
                <a:latin typeface="+mj-lt"/>
                <a:ea typeface="+mj-ea"/>
                <a:cs typeface="+mj-cs"/>
              </a:rPr>
              <a:t>Dynamic Feature Dataset for Ransomware Detection Using Machine Learning Algorithms</a:t>
            </a:r>
            <a:br>
              <a:rPr lang="en-US" sz="5600" dirty="0"/>
            </a:br>
            <a:r>
              <a:rPr lang="en-US" sz="2500" dirty="0"/>
              <a:t>By </a:t>
            </a:r>
            <a:r>
              <a:rPr lang="en-US" sz="2800" dirty="0"/>
              <a:t>Juan A. Herrera-Silva and Myriam Hernández-Álvarez</a:t>
            </a:r>
            <a:endParaRPr lang="en-US" sz="5600" kern="1200" dirty="0">
              <a:solidFill>
                <a:schemeClr val="tx1"/>
              </a:solidFill>
              <a:latin typeface="+mj-lt"/>
              <a:ea typeface="+mj-ea"/>
              <a:cs typeface="+mj-cs"/>
            </a:endParaRP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1294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FFD3EF5-7116-78EE-420D-A9BD5854079C}"/>
              </a:ext>
            </a:extLst>
          </p:cNvPr>
          <p:cNvPicPr>
            <a:picLocks noChangeAspect="1"/>
          </p:cNvPicPr>
          <p:nvPr/>
        </p:nvPicPr>
        <p:blipFill>
          <a:blip r:embed="rId2"/>
          <a:stretch>
            <a:fillRect/>
          </a:stretch>
        </p:blipFill>
        <p:spPr>
          <a:xfrm>
            <a:off x="2165707" y="998876"/>
            <a:ext cx="7735394" cy="4815283"/>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9438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3BA4D9-8C1A-A6F0-7622-7447E76DF74A}"/>
              </a:ext>
            </a:extLst>
          </p:cNvPr>
          <p:cNvSpPr>
            <a:spLocks noGrp="1"/>
          </p:cNvSpPr>
          <p:nvPr>
            <p:ph type="title"/>
          </p:nvPr>
        </p:nvSpPr>
        <p:spPr>
          <a:xfrm>
            <a:off x="808638" y="386930"/>
            <a:ext cx="9236700" cy="1188950"/>
          </a:xfrm>
        </p:spPr>
        <p:txBody>
          <a:bodyPr anchor="b">
            <a:normAutofit/>
          </a:bodyPr>
          <a:lstStyle/>
          <a:p>
            <a:r>
              <a:rPr lang="en-US" sz="3800"/>
              <a:t>How did they approach Ransomware Analysis?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3AA20E0-3737-0CB1-A252-841A70030370}"/>
              </a:ext>
            </a:extLst>
          </p:cNvPr>
          <p:cNvSpPr>
            <a:spLocks noGrp="1"/>
          </p:cNvSpPr>
          <p:nvPr>
            <p:ph idx="1"/>
          </p:nvPr>
        </p:nvSpPr>
        <p:spPr>
          <a:xfrm>
            <a:off x="793660" y="2599509"/>
            <a:ext cx="10143668" cy="3435531"/>
          </a:xfrm>
        </p:spPr>
        <p:txBody>
          <a:bodyPr anchor="ctr">
            <a:normAutofit lnSpcReduction="10000"/>
          </a:bodyPr>
          <a:lstStyle/>
          <a:p>
            <a:r>
              <a:rPr lang="en-US" sz="2000" dirty="0"/>
              <a:t>Executed experiments with Encryptor and Locker ransomware combined with </a:t>
            </a:r>
            <a:r>
              <a:rPr lang="en-US" sz="2000" b="1" dirty="0"/>
              <a:t>goodware</a:t>
            </a:r>
            <a:r>
              <a:rPr lang="en-US" sz="2000" dirty="0"/>
              <a:t> to generate JSON files with dynamic parameters using </a:t>
            </a:r>
            <a:r>
              <a:rPr lang="en-US" sz="2000" b="1" dirty="0"/>
              <a:t>Cuckoo sandbox</a:t>
            </a:r>
            <a:r>
              <a:rPr lang="en-US" sz="2000" dirty="0"/>
              <a:t>. </a:t>
            </a:r>
          </a:p>
          <a:p>
            <a:r>
              <a:rPr lang="en-US" sz="2000" dirty="0"/>
              <a:t>Used dynamic analysis and machine learning to identify the ransomware signatures using selected dynamic features. </a:t>
            </a:r>
          </a:p>
          <a:p>
            <a:r>
              <a:rPr lang="en-US" sz="2000" dirty="0"/>
              <a:t>They analyzed and selected the most relevant and non-redundant dynamic features for identifying and differentiating encryptor and locker ransomware from </a:t>
            </a:r>
            <a:r>
              <a:rPr lang="en-US" sz="2000" dirty="0" err="1"/>
              <a:t>Goodware’s</a:t>
            </a:r>
            <a:r>
              <a:rPr lang="en-US" sz="2000" dirty="0"/>
              <a:t> 50 most important characteristics pertaining to their analysis. </a:t>
            </a:r>
          </a:p>
          <a:p>
            <a:r>
              <a:rPr lang="en-US" sz="2000" dirty="0"/>
              <a:t>The final feature dataset is composed of 2000 registers of 50 characteristics each. This dataset allows for machine learning detection with a 10-fold cross-evaluation with an average accuracy superior to 0.99 for gradient-boosted regression trees, random forests, and neural networks.</a:t>
            </a:r>
          </a:p>
        </p:txBody>
      </p:sp>
    </p:spTree>
    <p:extLst>
      <p:ext uri="{BB962C8B-B14F-4D97-AF65-F5344CB8AC3E}">
        <p14:creationId xmlns:p14="http://schemas.microsoft.com/office/powerpoint/2010/main" val="4288825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0C63E8A-9108-66AF-2136-FCA3DA36B314}"/>
              </a:ext>
            </a:extLst>
          </p:cNvPr>
          <p:cNvPicPr>
            <a:picLocks noGrp="1" noChangeAspect="1"/>
          </p:cNvPicPr>
          <p:nvPr>
            <p:ph idx="1"/>
          </p:nvPr>
        </p:nvPicPr>
        <p:blipFill>
          <a:blip r:embed="rId2"/>
          <a:stretch>
            <a:fillRect/>
          </a:stretch>
        </p:blipFill>
        <p:spPr>
          <a:xfrm>
            <a:off x="1165852" y="643467"/>
            <a:ext cx="9860296" cy="5571066"/>
          </a:xfrm>
          <a:prstGeom prst="rect">
            <a:avLst/>
          </a:prstGeom>
        </p:spPr>
      </p:pic>
    </p:spTree>
    <p:extLst>
      <p:ext uri="{BB962C8B-B14F-4D97-AF65-F5344CB8AC3E}">
        <p14:creationId xmlns:p14="http://schemas.microsoft.com/office/powerpoint/2010/main" val="1401000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BB5CF66DC3A14D8628D7448D5D0B15" ma:contentTypeVersion="6" ma:contentTypeDescription="Create a new document." ma:contentTypeScope="" ma:versionID="450f8913e5210b76e64c3b05fbe0a0b5">
  <xsd:schema xmlns:xsd="http://www.w3.org/2001/XMLSchema" xmlns:xs="http://www.w3.org/2001/XMLSchema" xmlns:p="http://schemas.microsoft.com/office/2006/metadata/properties" xmlns:ns3="95254256-3a65-45cc-9b4c-1f11b943cfb1" xmlns:ns4="0510ae07-7a8c-490d-a140-789195b15fc0" targetNamespace="http://schemas.microsoft.com/office/2006/metadata/properties" ma:root="true" ma:fieldsID="60913d13fd4789690294b655df1b24ee" ns3:_="" ns4:_="">
    <xsd:import namespace="95254256-3a65-45cc-9b4c-1f11b943cfb1"/>
    <xsd:import namespace="0510ae07-7a8c-490d-a140-789195b15fc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54256-3a65-45cc-9b4c-1f11b943cfb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510ae07-7a8c-490d-a140-789195b15fc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5254256-3a65-45cc-9b4c-1f11b943cfb1" xsi:nil="true"/>
  </documentManagement>
</p:properties>
</file>

<file path=customXml/itemProps1.xml><?xml version="1.0" encoding="utf-8"?>
<ds:datastoreItem xmlns:ds="http://schemas.openxmlformats.org/officeDocument/2006/customXml" ds:itemID="{BFCFEF99-47DA-4EB6-81AA-FFC7AC9114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254256-3a65-45cc-9b4c-1f11b943cfb1"/>
    <ds:schemaRef ds:uri="0510ae07-7a8c-490d-a140-789195b15f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8FE91A-E6CB-4A53-9766-6C0BDF1267BC}">
  <ds:schemaRefs>
    <ds:schemaRef ds:uri="http://schemas.microsoft.com/sharepoint/v3/contenttype/forms"/>
  </ds:schemaRefs>
</ds:datastoreItem>
</file>

<file path=customXml/itemProps3.xml><?xml version="1.0" encoding="utf-8"?>
<ds:datastoreItem xmlns:ds="http://schemas.openxmlformats.org/officeDocument/2006/customXml" ds:itemID="{E3E99449-3451-4F7F-B960-772B5E397354}">
  <ds:schemaRefs>
    <ds:schemaRef ds:uri="0510ae07-7a8c-490d-a140-789195b15fc0"/>
    <ds:schemaRef ds:uri="http://schemas.microsoft.com/office/2006/metadata/properties"/>
    <ds:schemaRef ds:uri="http://www.w3.org/XML/1998/namespace"/>
    <ds:schemaRef ds:uri="http://schemas.microsoft.com/office/2006/documentManagement/types"/>
    <ds:schemaRef ds:uri="http://purl.org/dc/elements/1.1/"/>
    <ds:schemaRef ds:uri="95254256-3a65-45cc-9b4c-1f11b943cfb1"/>
    <ds:schemaRef ds:uri="http://purl.org/dc/dcmitype/"/>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877</TotalTime>
  <Words>1408</Words>
  <Application>Microsoft Office PowerPoint</Application>
  <PresentationFormat>Widescreen</PresentationFormat>
  <Paragraphs>93</Paragraphs>
  <Slides>35</Slides>
  <Notes>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0" baseType="lpstr">
      <vt:lpstr>Arial</vt:lpstr>
      <vt:lpstr>Calibri</vt:lpstr>
      <vt:lpstr>Calibri Light</vt:lpstr>
      <vt:lpstr>Office Theme</vt:lpstr>
      <vt:lpstr>Package</vt:lpstr>
      <vt:lpstr>RANSOMWARE ANALYSIS</vt:lpstr>
      <vt:lpstr>Ransomware</vt:lpstr>
      <vt:lpstr>How does a ransomware attack work?</vt:lpstr>
      <vt:lpstr>Ransomware-as-a-service</vt:lpstr>
      <vt:lpstr>What our work will be targeting?</vt:lpstr>
      <vt:lpstr>Dynamic Feature Dataset for Ransomware Detection Using Machine Learning Algorithms By Juan A. Herrera-Silva and Myriam Hernández-Álvarez</vt:lpstr>
      <vt:lpstr>PowerPoint Presentation</vt:lpstr>
      <vt:lpstr>How did they approach Ransomware Analysis?</vt:lpstr>
      <vt:lpstr>PowerPoint Presentation</vt:lpstr>
      <vt:lpstr>PowerPoint Presentation</vt:lpstr>
      <vt:lpstr>PowerPoint Presentation</vt:lpstr>
      <vt:lpstr>Results</vt:lpstr>
      <vt:lpstr>PowerPoint Presentation</vt:lpstr>
      <vt:lpstr>What are we doing here in this project then?</vt:lpstr>
      <vt:lpstr>Ransomware Samples</vt:lpstr>
      <vt:lpstr>Sources</vt:lpstr>
      <vt:lpstr>Sources from the clear web</vt:lpstr>
      <vt:lpstr>Sources from the Dark Web</vt:lpstr>
      <vt:lpstr>Analysis of the Ransomware Samples</vt:lpstr>
      <vt:lpstr>Static Analysis </vt:lpstr>
      <vt:lpstr>Dynamic Analysis</vt:lpstr>
      <vt:lpstr>Configuration and Installation of Cuckoo Sandbox</vt:lpstr>
      <vt:lpstr>Step-by-step guide </vt:lpstr>
      <vt:lpstr>Cuckoo Sandbox</vt:lpstr>
      <vt:lpstr>Darkside v2.1 ransomware</vt:lpstr>
      <vt:lpstr>Obtained JSON File - Example</vt:lpstr>
      <vt:lpstr>Datasets</vt:lpstr>
      <vt:lpstr>Elderan – Ransomware Feature dataset</vt:lpstr>
      <vt:lpstr>RanSAP - An Open Dataset of Ransomware Storage Access Patterns</vt:lpstr>
      <vt:lpstr>Dynamic Feature Dataset for Ransomware Detection </vt:lpstr>
      <vt:lpstr>Analysis of the obtained features</vt:lpstr>
      <vt:lpstr>Plotting the RanSAP dataset as a networkx graph</vt:lpstr>
      <vt:lpstr>Graph Convolutional Networks</vt:lpstr>
      <vt:lpstr>Graph Convolutional Networks</vt:lpstr>
      <vt:lpstr>Graphlet Sampling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RANSOMWARE ANALYSIS</dc:title>
  <dc:creator>Agarwal, Garvit</dc:creator>
  <cp:lastModifiedBy>Agarwal, Garvit</cp:lastModifiedBy>
  <cp:revision>2</cp:revision>
  <dcterms:created xsi:type="dcterms:W3CDTF">2023-06-08T16:07:09Z</dcterms:created>
  <dcterms:modified xsi:type="dcterms:W3CDTF">2023-06-09T06:44:49Z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0x0101003BBB5CF66DC3A14D8628D7448D5D0B15</vt:lpwstr>
  </property>
</Properties>
</file>