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7" r:id="rId3"/>
    <p:sldId id="262" r:id="rId4"/>
    <p:sldId id="256" r:id="rId5"/>
    <p:sldId id="258" r:id="rId6"/>
    <p:sldId id="286" r:id="rId7"/>
    <p:sldId id="259" r:id="rId8"/>
    <p:sldId id="284" r:id="rId9"/>
    <p:sldId id="285" r:id="rId10"/>
    <p:sldId id="260" r:id="rId11"/>
    <p:sldId id="288" r:id="rId12"/>
    <p:sldId id="294" r:id="rId13"/>
    <p:sldId id="291" r:id="rId14"/>
    <p:sldId id="292" r:id="rId15"/>
    <p:sldId id="295" r:id="rId16"/>
    <p:sldId id="290" r:id="rId17"/>
    <p:sldId id="296" r:id="rId18"/>
    <p:sldId id="298" r:id="rId19"/>
    <p:sldId id="299" r:id="rId20"/>
    <p:sldId id="300" r:id="rId21"/>
    <p:sldId id="301" r:id="rId22"/>
    <p:sldId id="302" r:id="rId23"/>
    <p:sldId id="303" r:id="rId24"/>
    <p:sldId id="304" r:id="rId25"/>
    <p:sldId id="305" r:id="rId26"/>
    <p:sldId id="297" r:id="rId27"/>
    <p:sldId id="306" r:id="rId28"/>
    <p:sldId id="307" r:id="rId29"/>
    <p:sldId id="309" r:id="rId30"/>
    <p:sldId id="310" r:id="rId31"/>
    <p:sldId id="311" r:id="rId32"/>
    <p:sldId id="312" r:id="rId33"/>
    <p:sldId id="314" r:id="rId34"/>
    <p:sldId id="315" r:id="rId35"/>
    <p:sldId id="316" r:id="rId36"/>
    <p:sldId id="318" r:id="rId37"/>
    <p:sldId id="319" r:id="rId38"/>
    <p:sldId id="320" r:id="rId39"/>
    <p:sldId id="321" r:id="rId40"/>
    <p:sldId id="322" r:id="rId41"/>
    <p:sldId id="323"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1B789-77C8-438E-810C-46DED8A796D9}"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A2099-1B4C-4E48-913A-FDB6583E12EB}" type="slidenum">
              <a:rPr lang="en-US" smtClean="0"/>
              <a:t>‹#›</a:t>
            </a:fld>
            <a:endParaRPr lang="en-US"/>
          </a:p>
        </p:txBody>
      </p:sp>
    </p:spTree>
    <p:extLst>
      <p:ext uri="{BB962C8B-B14F-4D97-AF65-F5344CB8AC3E}">
        <p14:creationId xmlns:p14="http://schemas.microsoft.com/office/powerpoint/2010/main" val="320160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6384CB-E527-42BC-A7E2-1CCB916211B2}" type="slidenum">
              <a:rPr lang="en-US" smtClean="0"/>
              <a:t>7</a:t>
            </a:fld>
            <a:endParaRPr lang="en-US"/>
          </a:p>
        </p:txBody>
      </p:sp>
    </p:spTree>
    <p:extLst>
      <p:ext uri="{BB962C8B-B14F-4D97-AF65-F5344CB8AC3E}">
        <p14:creationId xmlns:p14="http://schemas.microsoft.com/office/powerpoint/2010/main" val="858362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work because there are no storage access patterns datasets on </a:t>
            </a:r>
            <a:r>
              <a:rPr lang="en-US" dirty="0" err="1"/>
              <a:t>goodwares</a:t>
            </a:r>
            <a:endParaRPr lang="en-US" dirty="0"/>
          </a:p>
        </p:txBody>
      </p:sp>
      <p:sp>
        <p:nvSpPr>
          <p:cNvPr id="4" name="Slide Number Placeholder 3"/>
          <p:cNvSpPr>
            <a:spLocks noGrp="1"/>
          </p:cNvSpPr>
          <p:nvPr>
            <p:ph type="sldNum" sz="quarter" idx="5"/>
          </p:nvPr>
        </p:nvSpPr>
        <p:spPr/>
        <p:txBody>
          <a:bodyPr/>
          <a:lstStyle/>
          <a:p>
            <a:fld id="{1A7A2099-1B4C-4E48-913A-FDB6583E12EB}" type="slidenum">
              <a:rPr lang="en-US" smtClean="0"/>
              <a:t>34</a:t>
            </a:fld>
            <a:endParaRPr lang="en-US"/>
          </a:p>
        </p:txBody>
      </p:sp>
    </p:spTree>
    <p:extLst>
      <p:ext uri="{BB962C8B-B14F-4D97-AF65-F5344CB8AC3E}">
        <p14:creationId xmlns:p14="http://schemas.microsoft.com/office/powerpoint/2010/main" val="325809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B1AB-0461-22F2-6478-CF4C0B245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B33C9-BB99-E387-0437-9A4A6EBF8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B5A1A-B3C9-E187-D33C-E998F4AA7CEE}"/>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7DBEEAE1-8A74-2265-794A-DDA8BF1E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C389-696C-4C15-7A63-D97F2DB7B414}"/>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172401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5A9F-FDBC-A332-9F08-9E710A9DF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FF46F-D11F-BA5F-A575-D9DA5CAD4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78E24-3E51-79C1-690A-8F0DBA735D70}"/>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17A1CD29-26E1-2261-BCCC-20D406F69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73CE5-E55F-7B17-AAC0-AA24B399769D}"/>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160487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78C61-ACA1-FF71-37DA-0126524AA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039771-1367-CB6D-75E5-33E87E0CC8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E7E5F-2453-5080-4461-B7EBF2139B33}"/>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554F55F7-5F97-B78D-A198-DF63C66D0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01BDE-F05E-4530-ED95-C6D76C98AF76}"/>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3499026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5895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1154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97449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354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1255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5229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91795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05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7FA-AD09-45F3-47A0-D4B1C1CD4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4A193-5507-B389-73E0-BE003D2ED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BB70C-CD77-8AD7-479B-0922C8FF2928}"/>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30A0BE5D-266D-45E2-E578-1C7091F48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034CF-5D33-6976-3E26-7FF2E2276D6D}"/>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8115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5056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991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7/5/2023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508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E01A-4114-DB63-9242-916FDA18C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FB982-1374-0040-B546-9C6A4CA7E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83716-D1D7-EE0D-D955-88D3A78525D8}"/>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2D54FC39-A942-D12B-A89A-6EB0C2B82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2C1F0-85F3-575F-23C2-289452FFBD4C}"/>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1388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756-FD63-38A7-CAE3-E75AD140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0C4564-67D8-68CE-034C-00EAB4A0C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2406C-B29B-A0E4-BF98-C127A1553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B6AFC-B33B-830D-FBF6-B838F7FCB3A0}"/>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6" name="Footer Placeholder 5">
            <a:extLst>
              <a:ext uri="{FF2B5EF4-FFF2-40B4-BE49-F238E27FC236}">
                <a16:creationId xmlns:a16="http://schemas.microsoft.com/office/drawing/2014/main" id="{697E74D3-3735-736B-2490-B6C0B676C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B1C35-1BA1-0AE7-8D9F-340FC9818A93}"/>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212631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0C56-852B-A1AD-FA8D-9B0672548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0E7F2F-58DD-2765-290F-7FD2EAF62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74DC36-F1BB-F36C-AFCD-F95DB190D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1ABFC-E7DE-B7AB-85B7-94C72C22A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0C1B4-403F-0767-98EE-E9285DF893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A9D3F-9C3F-B235-2FE0-6CDEC93A0470}"/>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8" name="Footer Placeholder 7">
            <a:extLst>
              <a:ext uri="{FF2B5EF4-FFF2-40B4-BE49-F238E27FC236}">
                <a16:creationId xmlns:a16="http://schemas.microsoft.com/office/drawing/2014/main" id="{CE7274CD-322C-1F2C-C654-F6685DA359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807976-115B-F463-3824-52DD43277628}"/>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274471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6DAE-C532-F0BA-AF33-F594CFAE7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04CA5-BA4C-722D-451F-028DFA7C6904}"/>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4" name="Footer Placeholder 3">
            <a:extLst>
              <a:ext uri="{FF2B5EF4-FFF2-40B4-BE49-F238E27FC236}">
                <a16:creationId xmlns:a16="http://schemas.microsoft.com/office/drawing/2014/main" id="{946C4231-6538-5C10-2FBB-905BEA7C83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01617E-BF63-A72A-B091-39886F485F3C}"/>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241540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2195F-6A36-F3EF-7D60-FB3A4660C94D}"/>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3" name="Footer Placeholder 2">
            <a:extLst>
              <a:ext uri="{FF2B5EF4-FFF2-40B4-BE49-F238E27FC236}">
                <a16:creationId xmlns:a16="http://schemas.microsoft.com/office/drawing/2014/main" id="{68CC9A5B-96A8-016C-2774-85B8F21B80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63B5A3-8060-9152-4497-DF30B8E53031}"/>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117153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0C07-A569-C014-8DF5-289233112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92299-943E-EA0D-78E1-15D422613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393A9-4FEF-C151-D3B6-66FD027D5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B4F8C-A65E-750D-FA21-04CB654E56A0}"/>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6" name="Footer Placeholder 5">
            <a:extLst>
              <a:ext uri="{FF2B5EF4-FFF2-40B4-BE49-F238E27FC236}">
                <a16:creationId xmlns:a16="http://schemas.microsoft.com/office/drawing/2014/main" id="{A4FD2138-003C-C642-B350-317EA4912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1D7DB-6A5D-6384-26BD-F0E5F56D349C}"/>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236252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001F-EE7A-5561-7B74-F25CC8DD4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9C68C9-C7D4-911F-3383-DB4366FA4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48F84C-18DF-5F58-76E1-D392D6499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7439A-7137-2780-4FB2-E4E039143D47}"/>
              </a:ext>
            </a:extLst>
          </p:cNvPr>
          <p:cNvSpPr>
            <a:spLocks noGrp="1"/>
          </p:cNvSpPr>
          <p:nvPr>
            <p:ph type="dt" sz="half" idx="10"/>
          </p:nvPr>
        </p:nvSpPr>
        <p:spPr/>
        <p:txBody>
          <a:bodyPr/>
          <a:lstStyle/>
          <a:p>
            <a:fld id="{569FD31C-518C-440B-BA90-4B8295701C94}" type="datetimeFigureOut">
              <a:rPr lang="en-US" smtClean="0"/>
              <a:t>7/5/2023</a:t>
            </a:fld>
            <a:endParaRPr lang="en-US"/>
          </a:p>
        </p:txBody>
      </p:sp>
      <p:sp>
        <p:nvSpPr>
          <p:cNvPr id="6" name="Footer Placeholder 5">
            <a:extLst>
              <a:ext uri="{FF2B5EF4-FFF2-40B4-BE49-F238E27FC236}">
                <a16:creationId xmlns:a16="http://schemas.microsoft.com/office/drawing/2014/main" id="{B85BB827-DBB3-608E-819D-2603148CA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699DF-9021-6E30-4A2B-861028045074}"/>
              </a:ext>
            </a:extLst>
          </p:cNvPr>
          <p:cNvSpPr>
            <a:spLocks noGrp="1"/>
          </p:cNvSpPr>
          <p:nvPr>
            <p:ph type="sldNum" sz="quarter" idx="12"/>
          </p:nvPr>
        </p:nvSpPr>
        <p:spPr/>
        <p:txBody>
          <a:bodyPr/>
          <a:lstStyle/>
          <a:p>
            <a:fld id="{FAE34A61-E998-441E-8BF2-572C94F4240E}" type="slidenum">
              <a:rPr lang="en-US" smtClean="0"/>
              <a:t>‹#›</a:t>
            </a:fld>
            <a:endParaRPr lang="en-US"/>
          </a:p>
        </p:txBody>
      </p:sp>
    </p:spTree>
    <p:extLst>
      <p:ext uri="{BB962C8B-B14F-4D97-AF65-F5344CB8AC3E}">
        <p14:creationId xmlns:p14="http://schemas.microsoft.com/office/powerpoint/2010/main" val="17933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4B74F-3894-062C-035B-9CFFBBD81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0C0FC6-0D25-A3BA-D7FB-ACCBA327F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5BEA3-E475-7EFB-483E-12517AD91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FD31C-518C-440B-BA90-4B8295701C94}" type="datetimeFigureOut">
              <a:rPr lang="en-US" smtClean="0"/>
              <a:t>7/5/2023</a:t>
            </a:fld>
            <a:endParaRPr lang="en-US"/>
          </a:p>
        </p:txBody>
      </p:sp>
      <p:sp>
        <p:nvSpPr>
          <p:cNvPr id="5" name="Footer Placeholder 4">
            <a:extLst>
              <a:ext uri="{FF2B5EF4-FFF2-40B4-BE49-F238E27FC236}">
                <a16:creationId xmlns:a16="http://schemas.microsoft.com/office/drawing/2014/main" id="{B79AE60F-5F72-AFD4-ADA8-00A376F63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FB1B62-EA1C-ED9A-C65A-B07E96943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34A61-E998-441E-8BF2-572C94F4240E}" type="slidenum">
              <a:rPr lang="en-US" smtClean="0"/>
              <a:t>‹#›</a:t>
            </a:fld>
            <a:endParaRPr lang="en-US"/>
          </a:p>
        </p:txBody>
      </p:sp>
    </p:spTree>
    <p:extLst>
      <p:ext uri="{BB962C8B-B14F-4D97-AF65-F5344CB8AC3E}">
        <p14:creationId xmlns:p14="http://schemas.microsoft.com/office/powerpoint/2010/main" val="3555032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7/5/2023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42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otion.so/Ransomware-Detection-techniques-in-the-dawn-of-Artificial-Intelligence-A-Survey-77bc42fa31814faea454624d58eeda07?pvs=4"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www.notion.so/Dynamic-Feature-Dataset-for-Ransomware-Detection-Using-Machine-Learning-Algorithms-2aab3ce771594398adb3f55e93cdf2bf?pvs=4"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eGoofyMafia/Notes/tree/c5d925848cc59a6b8b7f90d8cad457c6934ff214/Ransomware%20Study" TargetMode="External"/><Relationship Id="rId2" Type="http://schemas.openxmlformats.org/officeDocument/2006/relationships/hyperlink" Target="https://www.notion.so/Ransomware-Network-Analysis-ff29af4a82fa48b1a1d5ecb78ac653ed?pvs=4"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notion.so/Ransomware-Detection-techniques-in-the-dawn-of-Artificial-Intelligence-A-Survey-77bc42fa31814faea454624d58eeda07?pvs=4" TargetMode="External"/><Relationship Id="rId2" Type="http://schemas.openxmlformats.org/officeDocument/2006/relationships/hyperlink" Target="https://www.notion.so/Dynamic-Feature-Dataset-for-Ransomware-Detection-Using-Machine-Learning-Algorithms-2aab3ce771594398adb3f55e93cdf2bf?pvs=4"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notion.so/Ransomware-detection-using-Deep-Learning-f8358ba2c5ab41588c6fe53b43ac050e" TargetMode="External"/><Relationship Id="rId2" Type="http://schemas.openxmlformats.org/officeDocument/2006/relationships/hyperlink" Target="https://www.notion.so/Your-Botnet-is-My-Botnet-Analysis-of-a-Botnet-Takeover-de45abc99e51486ab75a53e0ff811958?pvs=4" TargetMode="External"/><Relationship Id="rId1" Type="http://schemas.openxmlformats.org/officeDocument/2006/relationships/slideLayout" Target="../slideLayouts/slideLayout2.xml"/><Relationship Id="rId5" Type="http://schemas.openxmlformats.org/officeDocument/2006/relationships/hyperlink" Target="https://www.notion.so/A-Survey-of-Fast-Flux-Botnet-Detection-With-Fast-Flux-Cloud-Computing-62524d7f091b46e7b2d6bbb440712196" TargetMode="External"/><Relationship Id="rId4" Type="http://schemas.openxmlformats.org/officeDocument/2006/relationships/hyperlink" Target="https://www.notion.so/Internet-of-things-and-ransomware-e928b47a9ec8477fb273ba778300c6c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0</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729509" y="129406"/>
            <a:ext cx="7315841" cy="6857990"/>
          </a:xfrm>
          <a:prstGeom prst="rect">
            <a:avLst/>
          </a:prstGeom>
        </p:spPr>
      </p:pic>
    </p:spTree>
    <p:extLst>
      <p:ext uri="{BB962C8B-B14F-4D97-AF65-F5344CB8AC3E}">
        <p14:creationId xmlns:p14="http://schemas.microsoft.com/office/powerpoint/2010/main" val="25981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1</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370082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1BA-CA92-2F18-C5A8-9B559CB077DB}"/>
              </a:ext>
            </a:extLst>
          </p:cNvPr>
          <p:cNvSpPr>
            <a:spLocks noGrp="1"/>
          </p:cNvSpPr>
          <p:nvPr>
            <p:ph type="title"/>
          </p:nvPr>
        </p:nvSpPr>
        <p:spPr/>
        <p:txBody>
          <a:bodyPr/>
          <a:lstStyle/>
          <a:p>
            <a:r>
              <a:rPr lang="en-US" dirty="0">
                <a:hlinkClick r:id="rId2"/>
              </a:rPr>
              <a:t>Ransomware Detection techniques in the dawn of Artificial Intelligence: A Survey</a:t>
            </a:r>
            <a:endParaRPr lang="en-US" dirty="0"/>
          </a:p>
        </p:txBody>
      </p:sp>
      <p:sp>
        <p:nvSpPr>
          <p:cNvPr id="3" name="Content Placeholder 2">
            <a:extLst>
              <a:ext uri="{FF2B5EF4-FFF2-40B4-BE49-F238E27FC236}">
                <a16:creationId xmlns:a16="http://schemas.microsoft.com/office/drawing/2014/main" id="{B2BAB5F9-6E11-2ECA-3558-C00405F1F5F5}"/>
              </a:ext>
            </a:extLst>
          </p:cNvPr>
          <p:cNvSpPr>
            <a:spLocks noGrp="1"/>
          </p:cNvSpPr>
          <p:nvPr>
            <p:ph idx="1"/>
          </p:nvPr>
        </p:nvSpPr>
        <p:spPr/>
        <p:txBody>
          <a:bodyPr/>
          <a:lstStyle/>
          <a:p>
            <a:r>
              <a:rPr lang="en-US" dirty="0"/>
              <a:t>The survey discusses multiple works involving machine learning, artificial intelligence, and deep learning to detect ransomware. The methods can be based on dynamic analysis or static analysis.</a:t>
            </a:r>
          </a:p>
          <a:p>
            <a:r>
              <a:rPr lang="en-US" dirty="0"/>
              <a:t>Explain in the notion page. </a:t>
            </a:r>
          </a:p>
        </p:txBody>
      </p:sp>
    </p:spTree>
    <p:extLst>
      <p:ext uri="{BB962C8B-B14F-4D97-AF65-F5344CB8AC3E}">
        <p14:creationId xmlns:p14="http://schemas.microsoft.com/office/powerpoint/2010/main" val="236658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9244-5919-1BA4-3B9D-67438E037E29}"/>
              </a:ext>
            </a:extLst>
          </p:cNvPr>
          <p:cNvSpPr>
            <a:spLocks noGrp="1"/>
          </p:cNvSpPr>
          <p:nvPr>
            <p:ph type="title"/>
          </p:nvPr>
        </p:nvSpPr>
        <p:spPr/>
        <p:txBody>
          <a:bodyPr>
            <a:normAutofit fontScale="90000"/>
          </a:bodyPr>
          <a:lstStyle/>
          <a:p>
            <a:r>
              <a:rPr lang="en-US" dirty="0">
                <a:hlinkClick r:id="rId2"/>
              </a:rPr>
              <a:t>Dynamic Feature Dataset for Ransomware Detection Using Machine Learning Algorithms</a:t>
            </a:r>
            <a:endParaRPr lang="en-US" dirty="0"/>
          </a:p>
        </p:txBody>
      </p:sp>
      <p:sp>
        <p:nvSpPr>
          <p:cNvPr id="3" name="Content Placeholder 2">
            <a:extLst>
              <a:ext uri="{FF2B5EF4-FFF2-40B4-BE49-F238E27FC236}">
                <a16:creationId xmlns:a16="http://schemas.microsoft.com/office/drawing/2014/main" id="{196986EC-E214-3E33-35CF-39B4A1543332}"/>
              </a:ext>
            </a:extLst>
          </p:cNvPr>
          <p:cNvSpPr>
            <a:spLocks noGrp="1"/>
          </p:cNvSpPr>
          <p:nvPr>
            <p:ph idx="1"/>
          </p:nvPr>
        </p:nvSpPr>
        <p:spPr/>
        <p:txBody>
          <a:bodyPr>
            <a:normAutofit fontScale="77500" lnSpcReduction="20000"/>
          </a:bodyPr>
          <a:lstStyle/>
          <a:p>
            <a:r>
              <a:rPr lang="en-US" dirty="0"/>
              <a:t>Uses dynamic analysis and machine learning to identify the ever-evolving ransomware signatures using selected dynamic features. The final feature dataset is composed of 2000 registers of 50 characteristics each. This dataset allows for a machine learning detection with a 10-fold cross-evaluation with an average accuracy superior to 0.99 for gradient boosted regression trees, random forest, and neural networks.</a:t>
            </a:r>
          </a:p>
          <a:p>
            <a:r>
              <a:rPr lang="en-US" dirty="0"/>
              <a:t>Execute experiments with encryptor and locker ransomware combined with </a:t>
            </a:r>
            <a:r>
              <a:rPr lang="en-US" dirty="0" err="1"/>
              <a:t>goodware</a:t>
            </a:r>
            <a:r>
              <a:rPr lang="en-US" dirty="0"/>
              <a:t> to generate JSON files with dynamic parameters using Cuckoo sandbox. </a:t>
            </a:r>
          </a:p>
          <a:p>
            <a:r>
              <a:rPr lang="en-US" dirty="0"/>
              <a:t>Analyze and select the most relevant and non-redundant dynamic features for identifying encryptor and locker ransomware from </a:t>
            </a:r>
            <a:r>
              <a:rPr lang="en-US" dirty="0" err="1"/>
              <a:t>goodware</a:t>
            </a:r>
            <a:r>
              <a:rPr lang="en-US" dirty="0"/>
              <a:t>. </a:t>
            </a:r>
          </a:p>
          <a:p>
            <a:r>
              <a:rPr lang="en-US" dirty="0"/>
              <a:t>Generate and make public a dynamic features dataset that includes these selected parameters for samples of different artifacts. </a:t>
            </a:r>
          </a:p>
          <a:p>
            <a:r>
              <a:rPr lang="en-US" dirty="0"/>
              <a:t>Apply the dynamic feature dataset to obtain models with machine learning algorithms. Five platforms, 20 ransomware, and 20 good ware artifacts were evaluated. </a:t>
            </a:r>
          </a:p>
        </p:txBody>
      </p:sp>
    </p:spTree>
    <p:extLst>
      <p:ext uri="{BB962C8B-B14F-4D97-AF65-F5344CB8AC3E}">
        <p14:creationId xmlns:p14="http://schemas.microsoft.com/office/powerpoint/2010/main" val="221953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22ED-19E7-DD9F-0FDB-67BBC948ED4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05DC32B-0E63-72A8-5AD4-2B8F65BCC42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90187A-17C3-F1FF-48F9-924662C285C6}"/>
              </a:ext>
            </a:extLst>
          </p:cNvPr>
          <p:cNvPicPr>
            <a:picLocks noChangeAspect="1"/>
          </p:cNvPicPr>
          <p:nvPr/>
        </p:nvPicPr>
        <p:blipFill>
          <a:blip r:embed="rId2"/>
          <a:stretch>
            <a:fillRect/>
          </a:stretch>
        </p:blipFill>
        <p:spPr>
          <a:xfrm>
            <a:off x="1823441" y="2629251"/>
            <a:ext cx="8545118" cy="2686425"/>
          </a:xfrm>
          <a:prstGeom prst="rect">
            <a:avLst/>
          </a:prstGeom>
        </p:spPr>
      </p:pic>
    </p:spTree>
    <p:extLst>
      <p:ext uri="{BB962C8B-B14F-4D97-AF65-F5344CB8AC3E}">
        <p14:creationId xmlns:p14="http://schemas.microsoft.com/office/powerpoint/2010/main" val="150466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7693C2-7C46-4885-8B2F-E56127E15C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24B72F8-C52E-DAC6-6229-563245063EC8}"/>
              </a:ext>
            </a:extLst>
          </p:cNvPr>
          <p:cNvPicPr>
            <a:picLocks noChangeAspect="1"/>
          </p:cNvPicPr>
          <p:nvPr/>
        </p:nvPicPr>
        <p:blipFill rotWithShape="1">
          <a:blip r:embed="rId2"/>
          <a:srcRect r="31376" b="1"/>
          <a:stretch/>
        </p:blipFill>
        <p:spPr>
          <a:xfrm>
            <a:off x="800100" y="1066801"/>
            <a:ext cx="10629900" cy="4724399"/>
          </a:xfrm>
          <a:prstGeom prst="rect">
            <a:avLst/>
          </a:prstGeom>
        </p:spPr>
      </p:pic>
      <p:cxnSp>
        <p:nvCxnSpPr>
          <p:cNvPr id="18" name="Straight Connector 17">
            <a:extLst>
              <a:ext uri="{FF2B5EF4-FFF2-40B4-BE49-F238E27FC236}">
                <a16:creationId xmlns:a16="http://schemas.microsoft.com/office/drawing/2014/main" id="{8DC8D232-7D29-4476-9D51-FB25179F1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1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3AFD-A98B-40E6-C918-65E6A77DA600}"/>
              </a:ext>
            </a:extLst>
          </p:cNvPr>
          <p:cNvSpPr>
            <a:spLocks noGrp="1"/>
          </p:cNvSpPr>
          <p:nvPr>
            <p:ph type="title"/>
          </p:nvPr>
        </p:nvSpPr>
        <p:spPr/>
        <p:txBody>
          <a:bodyPr/>
          <a:lstStyle/>
          <a:p>
            <a:r>
              <a:rPr lang="en-US" dirty="0"/>
              <a:t>Cuckoo sandbox</a:t>
            </a:r>
          </a:p>
        </p:txBody>
      </p:sp>
      <p:sp>
        <p:nvSpPr>
          <p:cNvPr id="3" name="Content Placeholder 2">
            <a:extLst>
              <a:ext uri="{FF2B5EF4-FFF2-40B4-BE49-F238E27FC236}">
                <a16:creationId xmlns:a16="http://schemas.microsoft.com/office/drawing/2014/main" id="{C13B53B2-9200-B7AF-A8D9-7F851F133799}"/>
              </a:ext>
            </a:extLst>
          </p:cNvPr>
          <p:cNvSpPr>
            <a:spLocks noGrp="1"/>
          </p:cNvSpPr>
          <p:nvPr>
            <p:ph idx="1"/>
          </p:nvPr>
        </p:nvSpPr>
        <p:spPr/>
        <p:txBody>
          <a:bodyPr/>
          <a:lstStyle/>
          <a:p>
            <a:r>
              <a:rPr lang="en-US" dirty="0"/>
              <a:t>Work in progress.</a:t>
            </a:r>
          </a:p>
          <a:p>
            <a:r>
              <a:rPr lang="en-US" dirty="0"/>
              <a:t>Cannot configure it correctly. </a:t>
            </a:r>
          </a:p>
        </p:txBody>
      </p:sp>
    </p:spTree>
    <p:extLst>
      <p:ext uri="{BB962C8B-B14F-4D97-AF65-F5344CB8AC3E}">
        <p14:creationId xmlns:p14="http://schemas.microsoft.com/office/powerpoint/2010/main" val="275859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2</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319363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404-49E6-F7D9-5399-D83B09B932E4}"/>
              </a:ext>
            </a:extLst>
          </p:cNvPr>
          <p:cNvSpPr>
            <a:spLocks noGrp="1"/>
          </p:cNvSpPr>
          <p:nvPr>
            <p:ph type="title"/>
          </p:nvPr>
        </p:nvSpPr>
        <p:spPr/>
        <p:txBody>
          <a:bodyPr/>
          <a:lstStyle/>
          <a:p>
            <a:r>
              <a:rPr lang="en-US" dirty="0"/>
              <a:t>Localizing anomalous changes in time-evolving graphs</a:t>
            </a:r>
          </a:p>
        </p:txBody>
      </p:sp>
      <p:sp>
        <p:nvSpPr>
          <p:cNvPr id="3" name="Content Placeholder 2">
            <a:extLst>
              <a:ext uri="{FF2B5EF4-FFF2-40B4-BE49-F238E27FC236}">
                <a16:creationId xmlns:a16="http://schemas.microsoft.com/office/drawing/2014/main" id="{ECFCD9E4-CEBC-71BB-4818-D9AA4888CD87}"/>
              </a:ext>
            </a:extLst>
          </p:cNvPr>
          <p:cNvSpPr>
            <a:spLocks noGrp="1"/>
          </p:cNvSpPr>
          <p:nvPr>
            <p:ph idx="1"/>
          </p:nvPr>
        </p:nvSpPr>
        <p:spPr/>
        <p:txBody>
          <a:bodyPr>
            <a:normAutofit lnSpcReduction="10000"/>
          </a:bodyPr>
          <a:lstStyle/>
          <a:p>
            <a:r>
              <a:rPr lang="en-US" dirty="0"/>
              <a:t>Research Idea - The research idea presented in the passage is to address the problem of localizing anomalous changes in the structure of time-evolving, weighted graphs. The focus is on identifying abnormal changes in the relationships between nodes (edges) that lead to anomalous changes in the overall graph structure.</a:t>
            </a:r>
          </a:p>
          <a:p>
            <a:r>
              <a:rPr lang="en-US" dirty="0"/>
              <a:t>Method used - CAD (Commute-time based Anomaly Detection in Dynamic Graphs). CAD utilizes the concept of commute time distance, which is a measure of the expected time it takes for a random walk to travel between two nodes in a graph. The method combines information about changes in graph structure (in terms of commute time distance) and changes in edge weights to identify anomalous node relationships responsible for abnormal changes in the graph structure.</a:t>
            </a:r>
          </a:p>
          <a:p>
            <a:endParaRPr lang="en-US" dirty="0"/>
          </a:p>
        </p:txBody>
      </p:sp>
    </p:spTree>
    <p:extLst>
      <p:ext uri="{BB962C8B-B14F-4D97-AF65-F5344CB8AC3E}">
        <p14:creationId xmlns:p14="http://schemas.microsoft.com/office/powerpoint/2010/main" val="389533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62A3-4522-BD4D-FFA4-34DFE23FF8B9}"/>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Algorithm</a:t>
            </a:r>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F68FF198-31F3-6FEF-198C-8B81B5BDCF35}"/>
              </a:ext>
            </a:extLst>
          </p:cNvPr>
          <p:cNvPicPr>
            <a:picLocks noGrp="1" noChangeAspect="1"/>
          </p:cNvPicPr>
          <p:nvPr>
            <p:ph idx="1"/>
          </p:nvPr>
        </p:nvPicPr>
        <p:blipFill>
          <a:blip r:embed="rId2"/>
          <a:stretch>
            <a:fillRect/>
          </a:stretch>
        </p:blipFill>
        <p:spPr>
          <a:xfrm>
            <a:off x="800100" y="2607929"/>
            <a:ext cx="10591800" cy="3230498"/>
          </a:xfrm>
          <a:prstGeom prst="rect">
            <a:avLst/>
          </a:prstGeom>
        </p:spPr>
      </p:pic>
    </p:spTree>
    <p:extLst>
      <p:ext uri="{BB962C8B-B14F-4D97-AF65-F5344CB8AC3E}">
        <p14:creationId xmlns:p14="http://schemas.microsoft.com/office/powerpoint/2010/main" val="427056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575D-F430-A7E6-8E3A-82122ADAE657}"/>
              </a:ext>
            </a:extLst>
          </p:cNvPr>
          <p:cNvSpPr>
            <a:spLocks noGrp="1"/>
          </p:cNvSpPr>
          <p:nvPr>
            <p:ph type="title"/>
          </p:nvPr>
        </p:nvSpPr>
        <p:spPr/>
        <p:txBody>
          <a:bodyPr/>
          <a:lstStyle/>
          <a:p>
            <a:r>
              <a:rPr lang="en-US" dirty="0"/>
              <a:t>Cuckoo sandbox</a:t>
            </a:r>
          </a:p>
        </p:txBody>
      </p:sp>
      <p:pic>
        <p:nvPicPr>
          <p:cNvPr id="10" name="Content Placeholder 9">
            <a:extLst>
              <a:ext uri="{FF2B5EF4-FFF2-40B4-BE49-F238E27FC236}">
                <a16:creationId xmlns:a16="http://schemas.microsoft.com/office/drawing/2014/main" id="{456A8068-5531-9258-E588-DE871BADCC91}"/>
              </a:ext>
            </a:extLst>
          </p:cNvPr>
          <p:cNvPicPr>
            <a:picLocks noGrp="1" noChangeAspect="1"/>
          </p:cNvPicPr>
          <p:nvPr>
            <p:ph idx="1"/>
          </p:nvPr>
        </p:nvPicPr>
        <p:blipFill>
          <a:blip r:embed="rId2"/>
          <a:stretch>
            <a:fillRect/>
          </a:stretch>
        </p:blipFill>
        <p:spPr>
          <a:xfrm>
            <a:off x="700635" y="2185163"/>
            <a:ext cx="10353675" cy="3333750"/>
          </a:xfrm>
          <a:prstGeom prst="rect">
            <a:avLst/>
          </a:prstGeom>
        </p:spPr>
      </p:pic>
    </p:spTree>
    <p:extLst>
      <p:ext uri="{BB962C8B-B14F-4D97-AF65-F5344CB8AC3E}">
        <p14:creationId xmlns:p14="http://schemas.microsoft.com/office/powerpoint/2010/main" val="421136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7055-82EC-B1C2-43FA-88DA4E5FF21B}"/>
              </a:ext>
            </a:extLst>
          </p:cNvPr>
          <p:cNvSpPr>
            <a:spLocks noGrp="1"/>
          </p:cNvSpPr>
          <p:nvPr>
            <p:ph type="title"/>
          </p:nvPr>
        </p:nvSpPr>
        <p:spPr/>
        <p:txBody>
          <a:bodyPr/>
          <a:lstStyle/>
          <a:p>
            <a:r>
              <a:rPr lang="en-US" dirty="0"/>
              <a:t>Notion</a:t>
            </a:r>
          </a:p>
        </p:txBody>
      </p:sp>
      <p:sp>
        <p:nvSpPr>
          <p:cNvPr id="3" name="Content Placeholder 2">
            <a:extLst>
              <a:ext uri="{FF2B5EF4-FFF2-40B4-BE49-F238E27FC236}">
                <a16:creationId xmlns:a16="http://schemas.microsoft.com/office/drawing/2014/main" id="{EBE61CA9-2D9B-14BB-F457-956C6FF2EDC2}"/>
              </a:ext>
            </a:extLst>
          </p:cNvPr>
          <p:cNvSpPr>
            <a:spLocks noGrp="1"/>
          </p:cNvSpPr>
          <p:nvPr>
            <p:ph idx="1"/>
          </p:nvPr>
        </p:nvSpPr>
        <p:spPr/>
        <p:txBody>
          <a:bodyPr/>
          <a:lstStyle/>
          <a:p>
            <a:r>
              <a:rPr lang="en-US" dirty="0"/>
              <a:t>Notion - </a:t>
            </a:r>
            <a:r>
              <a:rPr lang="en-US" dirty="0">
                <a:hlinkClick r:id="rId2"/>
              </a:rPr>
              <a:t>https://www.notion.so/Ransomware-Network-Analysis-ff29af4a82fa48b1a1d5ecb78ac653ed?pvs=4</a:t>
            </a:r>
            <a:endParaRPr lang="en-US" dirty="0"/>
          </a:p>
          <a:p>
            <a:r>
              <a:rPr lang="en-US" dirty="0" err="1"/>
              <a:t>Github</a:t>
            </a:r>
            <a:r>
              <a:rPr lang="en-US" dirty="0"/>
              <a:t> - </a:t>
            </a:r>
            <a:r>
              <a:rPr lang="en-US" dirty="0">
                <a:hlinkClick r:id="rId3"/>
              </a:rPr>
              <a:t>https://github.com/TheGoofyMafia/Notes/tree/c5d925848cc59a6b8b7f90d8cad457c6934ff214/Ransomware%20Study</a:t>
            </a:r>
            <a:endParaRPr lang="en-US" dirty="0"/>
          </a:p>
          <a:p>
            <a:endParaRPr lang="en-US" dirty="0"/>
          </a:p>
        </p:txBody>
      </p:sp>
    </p:spTree>
    <p:extLst>
      <p:ext uri="{BB962C8B-B14F-4D97-AF65-F5344CB8AC3E}">
        <p14:creationId xmlns:p14="http://schemas.microsoft.com/office/powerpoint/2010/main" val="240874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14DD-DB48-CEA6-C13E-469E2F0FF363}"/>
              </a:ext>
            </a:extLst>
          </p:cNvPr>
          <p:cNvSpPr>
            <a:spLocks noGrp="1"/>
          </p:cNvSpPr>
          <p:nvPr>
            <p:ph type="title"/>
          </p:nvPr>
        </p:nvSpPr>
        <p:spPr/>
        <p:txBody>
          <a:bodyPr/>
          <a:lstStyle/>
          <a:p>
            <a:r>
              <a:rPr lang="en-US" dirty="0"/>
              <a:t>Cuckoo sandbox</a:t>
            </a:r>
          </a:p>
        </p:txBody>
      </p:sp>
      <p:sp>
        <p:nvSpPr>
          <p:cNvPr id="3" name="Content Placeholder 2">
            <a:extLst>
              <a:ext uri="{FF2B5EF4-FFF2-40B4-BE49-F238E27FC236}">
                <a16:creationId xmlns:a16="http://schemas.microsoft.com/office/drawing/2014/main" id="{22ACEECF-F805-2DCD-5D84-18EF7B97409C}"/>
              </a:ext>
            </a:extLst>
          </p:cNvPr>
          <p:cNvSpPr>
            <a:spLocks noGrp="1"/>
          </p:cNvSpPr>
          <p:nvPr>
            <p:ph idx="1"/>
          </p:nvPr>
        </p:nvSpPr>
        <p:spPr/>
        <p:txBody>
          <a:bodyPr/>
          <a:lstStyle/>
          <a:p>
            <a:r>
              <a:rPr lang="en-US" dirty="0"/>
              <a:t>Installation completed</a:t>
            </a:r>
          </a:p>
          <a:p>
            <a:r>
              <a:rPr lang="en-US" dirty="0"/>
              <a:t>Host machine set up</a:t>
            </a:r>
          </a:p>
          <a:p>
            <a:r>
              <a:rPr lang="en-US" dirty="0"/>
              <a:t>Web server set up</a:t>
            </a:r>
          </a:p>
          <a:p>
            <a:r>
              <a:rPr lang="en-US" u="sng" dirty="0"/>
              <a:t>Guest machines need to be set up</a:t>
            </a:r>
          </a:p>
          <a:p>
            <a:r>
              <a:rPr lang="en-US" u="sng" dirty="0"/>
              <a:t>Network configurations need to be set up</a:t>
            </a:r>
          </a:p>
          <a:p>
            <a:endParaRPr lang="en-US" u="sng" dirty="0"/>
          </a:p>
        </p:txBody>
      </p:sp>
    </p:spTree>
    <p:extLst>
      <p:ext uri="{BB962C8B-B14F-4D97-AF65-F5344CB8AC3E}">
        <p14:creationId xmlns:p14="http://schemas.microsoft.com/office/powerpoint/2010/main" val="119853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3</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3169657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A2E-F25C-E300-031D-26F3CCD79E24}"/>
              </a:ext>
            </a:extLst>
          </p:cNvPr>
          <p:cNvSpPr>
            <a:spLocks noGrp="1"/>
          </p:cNvSpPr>
          <p:nvPr>
            <p:ph type="title"/>
          </p:nvPr>
        </p:nvSpPr>
        <p:spPr/>
        <p:txBody>
          <a:bodyPr/>
          <a:lstStyle/>
          <a:p>
            <a:r>
              <a:rPr lang="en-US" dirty="0"/>
              <a:t>Cuckoo sandbox</a:t>
            </a:r>
          </a:p>
        </p:txBody>
      </p:sp>
      <p:sp>
        <p:nvSpPr>
          <p:cNvPr id="3" name="Content Placeholder 2">
            <a:extLst>
              <a:ext uri="{FF2B5EF4-FFF2-40B4-BE49-F238E27FC236}">
                <a16:creationId xmlns:a16="http://schemas.microsoft.com/office/drawing/2014/main" id="{2A0E1F85-2A91-DEA1-53FD-D8965CAD911C}"/>
              </a:ext>
            </a:extLst>
          </p:cNvPr>
          <p:cNvSpPr>
            <a:spLocks noGrp="1"/>
          </p:cNvSpPr>
          <p:nvPr>
            <p:ph idx="1"/>
          </p:nvPr>
        </p:nvSpPr>
        <p:spPr/>
        <p:txBody>
          <a:bodyPr/>
          <a:lstStyle/>
          <a:p>
            <a:r>
              <a:rPr lang="en-US" dirty="0"/>
              <a:t>Working </a:t>
            </a:r>
            <a:r>
              <a:rPr lang="en-US" b="1" dirty="0"/>
              <a:t>except</a:t>
            </a:r>
            <a:r>
              <a:rPr lang="en-US" dirty="0"/>
              <a:t> network analysis</a:t>
            </a:r>
          </a:p>
          <a:p>
            <a:r>
              <a:rPr lang="en-US" dirty="0"/>
              <a:t>Obtained </a:t>
            </a:r>
            <a:r>
              <a:rPr lang="en-US" dirty="0" err="1"/>
              <a:t>json</a:t>
            </a:r>
            <a:r>
              <a:rPr lang="en-US" dirty="0"/>
              <a:t> files for feature extraction</a:t>
            </a:r>
          </a:p>
          <a:p>
            <a:r>
              <a:rPr lang="en-US" dirty="0"/>
              <a:t>Obtained </a:t>
            </a:r>
          </a:p>
          <a:p>
            <a:r>
              <a:rPr lang="en-US" dirty="0"/>
              <a:t>Currently working for two different ransomware</a:t>
            </a:r>
          </a:p>
          <a:p>
            <a:r>
              <a:rPr lang="en-US" dirty="0"/>
              <a:t>Network adapter (through iptables) is </a:t>
            </a:r>
            <a:r>
              <a:rPr lang="en-US" b="1" dirty="0"/>
              <a:t>not </a:t>
            </a:r>
            <a:r>
              <a:rPr lang="en-US" dirty="0"/>
              <a:t>set up correctly so network analysis is not working</a:t>
            </a:r>
          </a:p>
        </p:txBody>
      </p:sp>
    </p:spTree>
    <p:extLst>
      <p:ext uri="{BB962C8B-B14F-4D97-AF65-F5344CB8AC3E}">
        <p14:creationId xmlns:p14="http://schemas.microsoft.com/office/powerpoint/2010/main" val="15245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8DBA5-FF0C-FBB6-6936-8E6358CB223F}"/>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Darkside v2.1 ransomware</a:t>
            </a:r>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E9B4B3-5E7A-39B4-ADAF-4E8D3B56D8E5}"/>
              </a:ext>
            </a:extLst>
          </p:cNvPr>
          <p:cNvPicPr>
            <a:picLocks noChangeAspect="1"/>
          </p:cNvPicPr>
          <p:nvPr/>
        </p:nvPicPr>
        <p:blipFill>
          <a:blip r:embed="rId2"/>
          <a:stretch>
            <a:fillRect/>
          </a:stretch>
        </p:blipFill>
        <p:spPr>
          <a:xfrm>
            <a:off x="2454066" y="2292953"/>
            <a:ext cx="7283867" cy="3860450"/>
          </a:xfrm>
          <a:prstGeom prst="rect">
            <a:avLst/>
          </a:prstGeom>
        </p:spPr>
      </p:pic>
    </p:spTree>
    <p:extLst>
      <p:ext uri="{BB962C8B-B14F-4D97-AF65-F5344CB8AC3E}">
        <p14:creationId xmlns:p14="http://schemas.microsoft.com/office/powerpoint/2010/main" val="312472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6ECCB-4979-D22E-1E7F-96ED12DDFC0C}"/>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t>wannacry</a:t>
            </a:r>
            <a:endParaRPr lang="en-US" dirty="0"/>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FAA78670-A747-87B0-F7CF-BAAE4CC15E7A}"/>
              </a:ext>
            </a:extLst>
          </p:cNvPr>
          <p:cNvPicPr>
            <a:picLocks noGrp="1" noChangeAspect="1"/>
          </p:cNvPicPr>
          <p:nvPr>
            <p:ph idx="1"/>
          </p:nvPr>
        </p:nvPicPr>
        <p:blipFill>
          <a:blip r:embed="rId2"/>
          <a:stretch>
            <a:fillRect/>
          </a:stretch>
        </p:blipFill>
        <p:spPr>
          <a:xfrm>
            <a:off x="2454066" y="2292953"/>
            <a:ext cx="7283867" cy="3860450"/>
          </a:xfrm>
          <a:prstGeom prst="rect">
            <a:avLst/>
          </a:prstGeom>
        </p:spPr>
      </p:pic>
    </p:spTree>
    <p:extLst>
      <p:ext uri="{BB962C8B-B14F-4D97-AF65-F5344CB8AC3E}">
        <p14:creationId xmlns:p14="http://schemas.microsoft.com/office/powerpoint/2010/main" val="786191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FD57-122A-B97B-D42A-007F39B64872}"/>
              </a:ext>
            </a:extLst>
          </p:cNvPr>
          <p:cNvSpPr>
            <a:spLocks noGrp="1"/>
          </p:cNvSpPr>
          <p:nvPr>
            <p:ph type="title"/>
          </p:nvPr>
        </p:nvSpPr>
        <p:spPr/>
        <p:txBody>
          <a:bodyPr/>
          <a:lstStyle/>
          <a:p>
            <a:r>
              <a:rPr lang="en-US" dirty="0"/>
              <a:t>Evolving Graphs on </a:t>
            </a:r>
            <a:r>
              <a:rPr lang="en-US" dirty="0" err="1"/>
              <a:t>Ransap</a:t>
            </a:r>
            <a:r>
              <a:rPr lang="en-US" dirty="0"/>
              <a:t> dataset</a:t>
            </a:r>
          </a:p>
        </p:txBody>
      </p:sp>
      <p:pic>
        <p:nvPicPr>
          <p:cNvPr id="5" name="Content Placeholder 4">
            <a:extLst>
              <a:ext uri="{FF2B5EF4-FFF2-40B4-BE49-F238E27FC236}">
                <a16:creationId xmlns:a16="http://schemas.microsoft.com/office/drawing/2014/main" id="{82D564FE-3EF6-EEDB-E68B-28139C5A62E9}"/>
              </a:ext>
            </a:extLst>
          </p:cNvPr>
          <p:cNvPicPr>
            <a:picLocks noGrp="1" noChangeAspect="1"/>
          </p:cNvPicPr>
          <p:nvPr>
            <p:ph idx="1"/>
          </p:nvPr>
        </p:nvPicPr>
        <p:blipFill>
          <a:blip r:embed="rId2"/>
          <a:stretch>
            <a:fillRect/>
          </a:stretch>
        </p:blipFill>
        <p:spPr>
          <a:xfrm>
            <a:off x="1282829" y="2524697"/>
            <a:ext cx="9526329" cy="3172268"/>
          </a:xfrm>
        </p:spPr>
      </p:pic>
    </p:spTree>
    <p:extLst>
      <p:ext uri="{BB962C8B-B14F-4D97-AF65-F5344CB8AC3E}">
        <p14:creationId xmlns:p14="http://schemas.microsoft.com/office/powerpoint/2010/main" val="275357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390F-B6A0-D10B-907A-976F2BC61CCC}"/>
              </a:ext>
            </a:extLst>
          </p:cNvPr>
          <p:cNvSpPr>
            <a:spLocks noGrp="1"/>
          </p:cNvSpPr>
          <p:nvPr>
            <p:ph type="title"/>
          </p:nvPr>
        </p:nvSpPr>
        <p:spPr/>
        <p:txBody>
          <a:bodyPr/>
          <a:lstStyle/>
          <a:p>
            <a:r>
              <a:rPr lang="en-US" dirty="0"/>
              <a:t>Graph Learning: A Survey</a:t>
            </a:r>
          </a:p>
        </p:txBody>
      </p:sp>
      <p:sp>
        <p:nvSpPr>
          <p:cNvPr id="3" name="Content Placeholder 2">
            <a:extLst>
              <a:ext uri="{FF2B5EF4-FFF2-40B4-BE49-F238E27FC236}">
                <a16:creationId xmlns:a16="http://schemas.microsoft.com/office/drawing/2014/main" id="{23FD7BA3-F1F6-1DC0-0AE0-FB160CAAD146}"/>
              </a:ext>
            </a:extLst>
          </p:cNvPr>
          <p:cNvSpPr>
            <a:spLocks noGrp="1"/>
          </p:cNvSpPr>
          <p:nvPr>
            <p:ph idx="1"/>
          </p:nvPr>
        </p:nvSpPr>
        <p:spPr/>
        <p:txBody>
          <a:bodyPr/>
          <a:lstStyle/>
          <a:p>
            <a:r>
              <a:rPr lang="en-US" dirty="0"/>
              <a:t>In progress</a:t>
            </a:r>
          </a:p>
        </p:txBody>
      </p:sp>
    </p:spTree>
    <p:extLst>
      <p:ext uri="{BB962C8B-B14F-4D97-AF65-F5344CB8AC3E}">
        <p14:creationId xmlns:p14="http://schemas.microsoft.com/office/powerpoint/2010/main" val="293608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4</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262140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2F62-B68F-8674-D4D2-200F08231718}"/>
              </a:ext>
            </a:extLst>
          </p:cNvPr>
          <p:cNvSpPr>
            <a:spLocks noGrp="1"/>
          </p:cNvSpPr>
          <p:nvPr>
            <p:ph type="title"/>
          </p:nvPr>
        </p:nvSpPr>
        <p:spPr/>
        <p:txBody>
          <a:bodyPr/>
          <a:lstStyle/>
          <a:p>
            <a:r>
              <a:rPr lang="en-US" dirty="0"/>
              <a:t>Research papers worked this week</a:t>
            </a:r>
          </a:p>
        </p:txBody>
      </p:sp>
      <p:sp>
        <p:nvSpPr>
          <p:cNvPr id="3" name="Content Placeholder 2">
            <a:extLst>
              <a:ext uri="{FF2B5EF4-FFF2-40B4-BE49-F238E27FC236}">
                <a16:creationId xmlns:a16="http://schemas.microsoft.com/office/drawing/2014/main" id="{1126015D-625E-0B79-BF1F-C77F4E73AC5E}"/>
              </a:ext>
            </a:extLst>
          </p:cNvPr>
          <p:cNvSpPr>
            <a:spLocks noGrp="1"/>
          </p:cNvSpPr>
          <p:nvPr>
            <p:ph idx="1"/>
          </p:nvPr>
        </p:nvSpPr>
        <p:spPr/>
        <p:txBody>
          <a:bodyPr/>
          <a:lstStyle/>
          <a:p>
            <a:r>
              <a:rPr lang="en-US" dirty="0"/>
              <a:t>Android Malware Detection via Graphlet Sampling</a:t>
            </a:r>
          </a:p>
          <a:p>
            <a:r>
              <a:rPr lang="en-US" dirty="0"/>
              <a:t>Graph Learning: A Survey</a:t>
            </a:r>
          </a:p>
          <a:p>
            <a:endParaRPr lang="en-US" dirty="0"/>
          </a:p>
        </p:txBody>
      </p:sp>
    </p:spTree>
    <p:extLst>
      <p:ext uri="{BB962C8B-B14F-4D97-AF65-F5344CB8AC3E}">
        <p14:creationId xmlns:p14="http://schemas.microsoft.com/office/powerpoint/2010/main" val="368550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589C-1C6E-41C9-F546-16C566122771}"/>
              </a:ext>
            </a:extLst>
          </p:cNvPr>
          <p:cNvSpPr>
            <a:spLocks noGrp="1"/>
          </p:cNvSpPr>
          <p:nvPr>
            <p:ph type="title"/>
          </p:nvPr>
        </p:nvSpPr>
        <p:spPr/>
        <p:txBody>
          <a:bodyPr/>
          <a:lstStyle/>
          <a:p>
            <a:r>
              <a:rPr lang="en-US" dirty="0"/>
              <a:t>Graph Sampling</a:t>
            </a:r>
          </a:p>
        </p:txBody>
      </p:sp>
      <p:sp>
        <p:nvSpPr>
          <p:cNvPr id="3" name="Content Placeholder 2">
            <a:extLst>
              <a:ext uri="{FF2B5EF4-FFF2-40B4-BE49-F238E27FC236}">
                <a16:creationId xmlns:a16="http://schemas.microsoft.com/office/drawing/2014/main" id="{5DC8EF43-4519-EECA-E69D-725371A106B9}"/>
              </a:ext>
            </a:extLst>
          </p:cNvPr>
          <p:cNvSpPr>
            <a:spLocks noGrp="1"/>
          </p:cNvSpPr>
          <p:nvPr>
            <p:ph idx="1"/>
          </p:nvPr>
        </p:nvSpPr>
        <p:spPr/>
        <p:txBody>
          <a:bodyPr>
            <a:normAutofit fontScale="77500" lnSpcReduction="20000"/>
          </a:bodyPr>
          <a:lstStyle/>
          <a:p>
            <a:r>
              <a:rPr lang="en-US" dirty="0" err="1"/>
              <a:t>Pržulj</a:t>
            </a:r>
            <a:r>
              <a:rPr lang="en-US" dirty="0"/>
              <a:t> et al. introduced the concept of graphlets in their study of biological networks. Graphlets are small, connected, non-isomorphic subgraphs of a given graph. While previous works focused on undirected graphs, we specifically consider directed graphlets to retain the directional information of function call graphs (FCGs).</a:t>
            </a:r>
          </a:p>
          <a:p>
            <a:r>
              <a:rPr lang="en-US" dirty="0"/>
              <a:t>In their work, </a:t>
            </a:r>
            <a:r>
              <a:rPr lang="en-US" dirty="0" err="1"/>
              <a:t>Pržulj</a:t>
            </a:r>
            <a:r>
              <a:rPr lang="en-US" dirty="0"/>
              <a:t> et al. identified 13 unique types of directed graphlets with 3 vertices (referred to as 3-graphlets). These graphlet types are not equally likely to appear in an FCG. For example, the occurrence of three mutually recursive functions (v3;13) is rare compared to other types like a function invoking two others (v3;5) or two different functions invoking the same one (v3;6). We leverage this observation to enhance the performance of our method.</a:t>
            </a:r>
          </a:p>
          <a:p>
            <a:r>
              <a:rPr lang="en-US" dirty="0"/>
              <a:t>For graphs with 4, 5, and 6 vertices, the number of graphlet types increases significantly, with 199, 9,364, and 1,530,843 types respectively. However, in this study, we focus on graphlets with fewer than 6 vertices since larger graphlet types require additional computations without providing significant structural information about the FCG.</a:t>
            </a:r>
          </a:p>
          <a:p>
            <a:r>
              <a:rPr lang="en-US" dirty="0"/>
              <a:t>Please refer to Figure 2 for an illustration of our running example, where a 4-graphlet g (represented by the grey vertices and their induced edges) is embedded within a 6-vertex graph G.</a:t>
            </a:r>
          </a:p>
        </p:txBody>
      </p:sp>
    </p:spTree>
    <p:extLst>
      <p:ext uri="{BB962C8B-B14F-4D97-AF65-F5344CB8AC3E}">
        <p14:creationId xmlns:p14="http://schemas.microsoft.com/office/powerpoint/2010/main" val="254163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9B4F-EA5C-A3F7-EF92-F5C3E577909A}"/>
              </a:ext>
            </a:extLst>
          </p:cNvPr>
          <p:cNvSpPr>
            <a:spLocks noGrp="1"/>
          </p:cNvSpPr>
          <p:nvPr>
            <p:ph type="ctrTitle"/>
          </p:nvPr>
        </p:nvSpPr>
        <p:spPr/>
        <p:txBody>
          <a:bodyPr/>
          <a:lstStyle/>
          <a:p>
            <a:r>
              <a:rPr lang="en-US" dirty="0"/>
              <a:t>What do we have?</a:t>
            </a:r>
          </a:p>
        </p:txBody>
      </p:sp>
      <p:sp>
        <p:nvSpPr>
          <p:cNvPr id="3" name="Subtitle 2">
            <a:extLst>
              <a:ext uri="{FF2B5EF4-FFF2-40B4-BE49-F238E27FC236}">
                <a16:creationId xmlns:a16="http://schemas.microsoft.com/office/drawing/2014/main" id="{62D4E5BC-A8E0-6A3A-5BC5-8E4F43CC6F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787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784E-B6FE-77AE-FB57-E8AE0819AA71}"/>
              </a:ext>
            </a:extLst>
          </p:cNvPr>
          <p:cNvSpPr>
            <a:spLocks noGrp="1"/>
          </p:cNvSpPr>
          <p:nvPr>
            <p:ph type="title"/>
          </p:nvPr>
        </p:nvSpPr>
        <p:spPr/>
        <p:txBody>
          <a:bodyPr/>
          <a:lstStyle/>
          <a:p>
            <a:r>
              <a:rPr lang="en-US" dirty="0"/>
              <a:t>Things to include in the talk on </a:t>
            </a:r>
            <a:r>
              <a:rPr lang="en-US" dirty="0" err="1"/>
              <a:t>friday</a:t>
            </a:r>
            <a:endParaRPr lang="en-US" dirty="0"/>
          </a:p>
        </p:txBody>
      </p:sp>
      <p:sp>
        <p:nvSpPr>
          <p:cNvPr id="3" name="Content Placeholder 2">
            <a:extLst>
              <a:ext uri="{FF2B5EF4-FFF2-40B4-BE49-F238E27FC236}">
                <a16:creationId xmlns:a16="http://schemas.microsoft.com/office/drawing/2014/main" id="{6807ED11-4BCE-A986-6A21-736270C5CBA1}"/>
              </a:ext>
            </a:extLst>
          </p:cNvPr>
          <p:cNvSpPr>
            <a:spLocks noGrp="1"/>
          </p:cNvSpPr>
          <p:nvPr>
            <p:ph idx="1"/>
          </p:nvPr>
        </p:nvSpPr>
        <p:spPr/>
        <p:txBody>
          <a:bodyPr>
            <a:normAutofit fontScale="92500" lnSpcReduction="20000"/>
          </a:bodyPr>
          <a:lstStyle/>
          <a:p>
            <a:r>
              <a:rPr lang="en-US" dirty="0"/>
              <a:t>1 Research Paper with detailed explanation</a:t>
            </a:r>
          </a:p>
          <a:p>
            <a:pPr lvl="1"/>
            <a:r>
              <a:rPr lang="en-US" dirty="0">
                <a:hlinkClick r:id="rId2"/>
              </a:rPr>
              <a:t>Dynamic Feature Dataset for Ransomware Detection Using Machine Learning Algorithms</a:t>
            </a:r>
            <a:endParaRPr lang="en-US" dirty="0"/>
          </a:p>
          <a:p>
            <a:r>
              <a:rPr lang="en-US" dirty="0"/>
              <a:t>Cuckoo Sandbox</a:t>
            </a:r>
          </a:p>
          <a:p>
            <a:pPr lvl="1"/>
            <a:r>
              <a:rPr lang="en-US" dirty="0"/>
              <a:t>Operations</a:t>
            </a:r>
          </a:p>
          <a:p>
            <a:pPr lvl="1"/>
            <a:r>
              <a:rPr lang="en-US" dirty="0"/>
              <a:t>How to get it working? The procedure.</a:t>
            </a:r>
          </a:p>
          <a:p>
            <a:r>
              <a:rPr lang="en-US" dirty="0"/>
              <a:t>Obtained feature vectors of a Ransomware sample and a Malware sample</a:t>
            </a:r>
          </a:p>
          <a:p>
            <a:pPr lvl="1"/>
            <a:r>
              <a:rPr lang="en-US" dirty="0"/>
              <a:t>WannaCry and </a:t>
            </a:r>
            <a:r>
              <a:rPr lang="en-US" dirty="0" err="1"/>
              <a:t>Emotet</a:t>
            </a:r>
            <a:r>
              <a:rPr lang="en-US" dirty="0"/>
              <a:t> (need sample)</a:t>
            </a:r>
          </a:p>
          <a:p>
            <a:r>
              <a:rPr lang="en-US" dirty="0"/>
              <a:t>Brief introduction of graphs within these features and further analysis (graph </a:t>
            </a:r>
            <a:r>
              <a:rPr lang="en-US" dirty="0" err="1"/>
              <a:t>samplets</a:t>
            </a:r>
            <a:r>
              <a:rPr lang="en-US" dirty="0"/>
              <a:t>, methods in </a:t>
            </a:r>
            <a:r>
              <a:rPr lang="en-US" dirty="0">
                <a:hlinkClick r:id="rId3"/>
              </a:rPr>
              <a:t>this</a:t>
            </a:r>
            <a:r>
              <a:rPr lang="en-US" dirty="0"/>
              <a:t> paper, etc.)</a:t>
            </a:r>
          </a:p>
          <a:p>
            <a:r>
              <a:rPr lang="en-US" dirty="0"/>
              <a:t>Datasets obtained</a:t>
            </a:r>
          </a:p>
          <a:p>
            <a:endParaRPr lang="en-US" dirty="0"/>
          </a:p>
        </p:txBody>
      </p:sp>
    </p:spTree>
    <p:extLst>
      <p:ext uri="{BB962C8B-B14F-4D97-AF65-F5344CB8AC3E}">
        <p14:creationId xmlns:p14="http://schemas.microsoft.com/office/powerpoint/2010/main" val="258566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B7E1-0AB0-CE56-F36E-4D1FD76DC8E4}"/>
              </a:ext>
            </a:extLst>
          </p:cNvPr>
          <p:cNvSpPr>
            <a:spLocks noGrp="1"/>
          </p:cNvSpPr>
          <p:nvPr>
            <p:ph type="title"/>
          </p:nvPr>
        </p:nvSpPr>
        <p:spPr/>
        <p:txBody>
          <a:bodyPr/>
          <a:lstStyle/>
          <a:p>
            <a:r>
              <a:rPr lang="en-US" dirty="0"/>
              <a:t>What more can be added?</a:t>
            </a:r>
          </a:p>
        </p:txBody>
      </p:sp>
      <p:sp>
        <p:nvSpPr>
          <p:cNvPr id="3" name="Content Placeholder 2">
            <a:extLst>
              <a:ext uri="{FF2B5EF4-FFF2-40B4-BE49-F238E27FC236}">
                <a16:creationId xmlns:a16="http://schemas.microsoft.com/office/drawing/2014/main" id="{9B4830C1-0A10-60E0-A4BD-67FE87C57ACF}"/>
              </a:ext>
            </a:extLst>
          </p:cNvPr>
          <p:cNvSpPr>
            <a:spLocks noGrp="1"/>
          </p:cNvSpPr>
          <p:nvPr>
            <p:ph idx="1"/>
          </p:nvPr>
        </p:nvSpPr>
        <p:spPr/>
        <p:txBody>
          <a:bodyPr/>
          <a:lstStyle/>
          <a:p>
            <a:r>
              <a:rPr lang="en-US" dirty="0"/>
              <a:t>List stuff that can be added in the presentation:</a:t>
            </a:r>
          </a:p>
          <a:p>
            <a:pPr lvl="1"/>
            <a:r>
              <a:rPr lang="en-US" dirty="0"/>
              <a:t>Larger dataset – </a:t>
            </a:r>
            <a:r>
              <a:rPr lang="en-US" dirty="0" err="1"/>
              <a:t>ransap</a:t>
            </a:r>
            <a:endParaRPr lang="en-US" dirty="0"/>
          </a:p>
          <a:p>
            <a:pPr lvl="1"/>
            <a:endParaRPr lang="en-US" dirty="0"/>
          </a:p>
        </p:txBody>
      </p:sp>
    </p:spTree>
    <p:extLst>
      <p:ext uri="{BB962C8B-B14F-4D97-AF65-F5344CB8AC3E}">
        <p14:creationId xmlns:p14="http://schemas.microsoft.com/office/powerpoint/2010/main" val="533773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5</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272580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7F89-4F4B-C667-CD8B-9DCBA29E1B66}"/>
              </a:ext>
            </a:extLst>
          </p:cNvPr>
          <p:cNvSpPr>
            <a:spLocks noGrp="1"/>
          </p:cNvSpPr>
          <p:nvPr>
            <p:ph type="title"/>
          </p:nvPr>
        </p:nvSpPr>
        <p:spPr/>
        <p:txBody>
          <a:bodyPr/>
          <a:lstStyle/>
          <a:p>
            <a:r>
              <a:rPr lang="en-US" dirty="0"/>
              <a:t>Visual representation of </a:t>
            </a:r>
            <a:r>
              <a:rPr lang="en-US" dirty="0" err="1"/>
              <a:t>ransap</a:t>
            </a:r>
            <a:r>
              <a:rPr lang="en-US" dirty="0"/>
              <a:t> dataset as graphs</a:t>
            </a:r>
          </a:p>
        </p:txBody>
      </p:sp>
      <p:sp>
        <p:nvSpPr>
          <p:cNvPr id="3" name="Content Placeholder 2">
            <a:extLst>
              <a:ext uri="{FF2B5EF4-FFF2-40B4-BE49-F238E27FC236}">
                <a16:creationId xmlns:a16="http://schemas.microsoft.com/office/drawing/2014/main" id="{6FF8FE12-E458-A6B1-AD57-585AE5F06A3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A1B5F27-9A7F-6D7C-4612-844059E74FC9}"/>
              </a:ext>
            </a:extLst>
          </p:cNvPr>
          <p:cNvPicPr>
            <a:picLocks noChangeAspect="1"/>
          </p:cNvPicPr>
          <p:nvPr/>
        </p:nvPicPr>
        <p:blipFill>
          <a:blip r:embed="rId2"/>
          <a:stretch>
            <a:fillRect/>
          </a:stretch>
        </p:blipFill>
        <p:spPr>
          <a:xfrm>
            <a:off x="2872595" y="2293126"/>
            <a:ext cx="5379155" cy="4248310"/>
          </a:xfrm>
          <a:prstGeom prst="rect">
            <a:avLst/>
          </a:prstGeom>
        </p:spPr>
      </p:pic>
    </p:spTree>
    <p:extLst>
      <p:ext uri="{BB962C8B-B14F-4D97-AF65-F5344CB8AC3E}">
        <p14:creationId xmlns:p14="http://schemas.microsoft.com/office/powerpoint/2010/main" val="1499422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26B2-BAEE-0D9C-B7A8-04D7C6DE136C}"/>
              </a:ext>
            </a:extLst>
          </p:cNvPr>
          <p:cNvSpPr>
            <a:spLocks noGrp="1"/>
          </p:cNvSpPr>
          <p:nvPr>
            <p:ph type="title"/>
          </p:nvPr>
        </p:nvSpPr>
        <p:spPr/>
        <p:txBody>
          <a:bodyPr/>
          <a:lstStyle/>
          <a:p>
            <a:r>
              <a:rPr lang="en-US" dirty="0"/>
              <a:t>Implemented evolving graphs on the </a:t>
            </a:r>
            <a:r>
              <a:rPr lang="en-US" dirty="0" err="1"/>
              <a:t>ransap</a:t>
            </a:r>
            <a:r>
              <a:rPr lang="en-US" dirty="0"/>
              <a:t> dataset</a:t>
            </a:r>
          </a:p>
        </p:txBody>
      </p:sp>
      <p:pic>
        <p:nvPicPr>
          <p:cNvPr id="5" name="Content Placeholder 4">
            <a:extLst>
              <a:ext uri="{FF2B5EF4-FFF2-40B4-BE49-F238E27FC236}">
                <a16:creationId xmlns:a16="http://schemas.microsoft.com/office/drawing/2014/main" id="{022F1A06-E67E-EA40-60C6-4A30A2A3E908}"/>
              </a:ext>
            </a:extLst>
          </p:cNvPr>
          <p:cNvPicPr>
            <a:picLocks noGrp="1" noChangeAspect="1"/>
          </p:cNvPicPr>
          <p:nvPr>
            <p:ph idx="1"/>
          </p:nvPr>
        </p:nvPicPr>
        <p:blipFill>
          <a:blip r:embed="rId3"/>
          <a:stretch>
            <a:fillRect/>
          </a:stretch>
        </p:blipFill>
        <p:spPr>
          <a:xfrm>
            <a:off x="3751801" y="2292350"/>
            <a:ext cx="4588385" cy="3636963"/>
          </a:xfrm>
        </p:spPr>
      </p:pic>
    </p:spTree>
    <p:extLst>
      <p:ext uri="{BB962C8B-B14F-4D97-AF65-F5344CB8AC3E}">
        <p14:creationId xmlns:p14="http://schemas.microsoft.com/office/powerpoint/2010/main" val="1048972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6507-AF4B-2574-2E4E-CC7CC36574BA}"/>
              </a:ext>
            </a:extLst>
          </p:cNvPr>
          <p:cNvSpPr>
            <a:spLocks noGrp="1"/>
          </p:cNvSpPr>
          <p:nvPr>
            <p:ph type="title"/>
          </p:nvPr>
        </p:nvSpPr>
        <p:spPr/>
        <p:txBody>
          <a:bodyPr/>
          <a:lstStyle/>
          <a:p>
            <a:r>
              <a:rPr lang="en-US" dirty="0"/>
              <a:t>Sample </a:t>
            </a:r>
            <a:r>
              <a:rPr lang="en-US" dirty="0" err="1"/>
              <a:t>json</a:t>
            </a:r>
            <a:r>
              <a:rPr lang="en-US" dirty="0"/>
              <a:t> file from cuckoo sandbox</a:t>
            </a:r>
          </a:p>
        </p:txBody>
      </p:sp>
      <p:pic>
        <p:nvPicPr>
          <p:cNvPr id="4" name="Content Placeholder 4">
            <a:extLst>
              <a:ext uri="{FF2B5EF4-FFF2-40B4-BE49-F238E27FC236}">
                <a16:creationId xmlns:a16="http://schemas.microsoft.com/office/drawing/2014/main" id="{55E819FB-6D38-FD1A-87F3-48E07CCC53B2}"/>
              </a:ext>
            </a:extLst>
          </p:cNvPr>
          <p:cNvPicPr>
            <a:picLocks noGrp="1" noChangeAspect="1"/>
          </p:cNvPicPr>
          <p:nvPr>
            <p:ph idx="1"/>
          </p:nvPr>
        </p:nvPicPr>
        <p:blipFill>
          <a:blip r:embed="rId2"/>
          <a:stretch>
            <a:fillRect/>
          </a:stretch>
        </p:blipFill>
        <p:spPr>
          <a:xfrm>
            <a:off x="2562694" y="2440131"/>
            <a:ext cx="6967145" cy="3636963"/>
          </a:xfrm>
          <a:prstGeom prst="rect">
            <a:avLst/>
          </a:prstGeom>
        </p:spPr>
      </p:pic>
    </p:spTree>
    <p:extLst>
      <p:ext uri="{BB962C8B-B14F-4D97-AF65-F5344CB8AC3E}">
        <p14:creationId xmlns:p14="http://schemas.microsoft.com/office/powerpoint/2010/main" val="2811098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A663-0470-9455-E6C9-E58673562E9E}"/>
              </a:ext>
            </a:extLst>
          </p:cNvPr>
          <p:cNvSpPr>
            <a:spLocks noGrp="1"/>
          </p:cNvSpPr>
          <p:nvPr>
            <p:ph type="title"/>
          </p:nvPr>
        </p:nvSpPr>
        <p:spPr/>
        <p:txBody>
          <a:bodyPr/>
          <a:lstStyle/>
          <a:p>
            <a:r>
              <a:rPr lang="en-US" dirty="0"/>
              <a:t>Extracting features from the </a:t>
            </a:r>
            <a:r>
              <a:rPr lang="en-US" dirty="0" err="1"/>
              <a:t>json</a:t>
            </a:r>
            <a:r>
              <a:rPr lang="en-US" dirty="0"/>
              <a:t> file</a:t>
            </a:r>
          </a:p>
        </p:txBody>
      </p:sp>
      <p:pic>
        <p:nvPicPr>
          <p:cNvPr id="7" name="Picture 6">
            <a:extLst>
              <a:ext uri="{FF2B5EF4-FFF2-40B4-BE49-F238E27FC236}">
                <a16:creationId xmlns:a16="http://schemas.microsoft.com/office/drawing/2014/main" id="{EAB778C6-8EB1-97A6-62E9-01F00250EFD9}"/>
              </a:ext>
            </a:extLst>
          </p:cNvPr>
          <p:cNvPicPr>
            <a:picLocks noChangeAspect="1"/>
          </p:cNvPicPr>
          <p:nvPr/>
        </p:nvPicPr>
        <p:blipFill>
          <a:blip r:embed="rId2"/>
          <a:stretch>
            <a:fillRect/>
          </a:stretch>
        </p:blipFill>
        <p:spPr>
          <a:xfrm>
            <a:off x="1289967" y="2539325"/>
            <a:ext cx="9612066" cy="3143689"/>
          </a:xfrm>
          <a:prstGeom prst="rect">
            <a:avLst/>
          </a:prstGeom>
        </p:spPr>
      </p:pic>
    </p:spTree>
    <p:extLst>
      <p:ext uri="{BB962C8B-B14F-4D97-AF65-F5344CB8AC3E}">
        <p14:creationId xmlns:p14="http://schemas.microsoft.com/office/powerpoint/2010/main" val="3543026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D0CA-7BFA-A856-C3D1-DBE73F1B30A8}"/>
              </a:ext>
            </a:extLst>
          </p:cNvPr>
          <p:cNvSpPr>
            <a:spLocks noGrp="1"/>
          </p:cNvSpPr>
          <p:nvPr>
            <p:ph type="title"/>
          </p:nvPr>
        </p:nvSpPr>
        <p:spPr/>
        <p:txBody>
          <a:bodyPr/>
          <a:lstStyle/>
          <a:p>
            <a:r>
              <a:rPr lang="en-US" dirty="0"/>
              <a:t>What is being done</a:t>
            </a:r>
          </a:p>
        </p:txBody>
      </p:sp>
      <p:sp>
        <p:nvSpPr>
          <p:cNvPr id="3" name="Content Placeholder 2">
            <a:extLst>
              <a:ext uri="{FF2B5EF4-FFF2-40B4-BE49-F238E27FC236}">
                <a16:creationId xmlns:a16="http://schemas.microsoft.com/office/drawing/2014/main" id="{04CF41C2-3671-8395-F7AB-9376074E9FDE}"/>
              </a:ext>
            </a:extLst>
          </p:cNvPr>
          <p:cNvSpPr>
            <a:spLocks noGrp="1"/>
          </p:cNvSpPr>
          <p:nvPr>
            <p:ph idx="1"/>
          </p:nvPr>
        </p:nvSpPr>
        <p:spPr/>
        <p:txBody>
          <a:bodyPr/>
          <a:lstStyle/>
          <a:p>
            <a:r>
              <a:rPr lang="en-US" dirty="0"/>
              <a:t>K-Nearest </a:t>
            </a:r>
            <a:r>
              <a:rPr lang="en-US" dirty="0" err="1"/>
              <a:t>Neighbouring</a:t>
            </a:r>
            <a:endParaRPr lang="en-US" dirty="0"/>
          </a:p>
          <a:p>
            <a:r>
              <a:rPr lang="en-US" dirty="0"/>
              <a:t>K-Means Clustering</a:t>
            </a:r>
          </a:p>
          <a:p>
            <a:r>
              <a:rPr lang="en-US" dirty="0"/>
              <a:t>Random Forest implementation</a:t>
            </a:r>
          </a:p>
          <a:p>
            <a:endParaRPr lang="en-US" dirty="0"/>
          </a:p>
        </p:txBody>
      </p:sp>
    </p:spTree>
    <p:extLst>
      <p:ext uri="{BB962C8B-B14F-4D97-AF65-F5344CB8AC3E}">
        <p14:creationId xmlns:p14="http://schemas.microsoft.com/office/powerpoint/2010/main" val="832751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Week 6</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300989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8C51-16B7-7164-A60F-94E8D459C7F4}"/>
              </a:ext>
            </a:extLst>
          </p:cNvPr>
          <p:cNvSpPr>
            <a:spLocks noGrp="1"/>
          </p:cNvSpPr>
          <p:nvPr>
            <p:ph type="title"/>
          </p:nvPr>
        </p:nvSpPr>
        <p:spPr/>
        <p:txBody>
          <a:bodyPr/>
          <a:lstStyle/>
          <a:p>
            <a:r>
              <a:rPr lang="en-US" dirty="0"/>
              <a:t>Data prep</a:t>
            </a:r>
          </a:p>
        </p:txBody>
      </p:sp>
      <p:sp>
        <p:nvSpPr>
          <p:cNvPr id="3" name="Content Placeholder 2">
            <a:extLst>
              <a:ext uri="{FF2B5EF4-FFF2-40B4-BE49-F238E27FC236}">
                <a16:creationId xmlns:a16="http://schemas.microsoft.com/office/drawing/2014/main" id="{20E04BD9-95FD-670B-4911-0D3A2A39245E}"/>
              </a:ext>
            </a:extLst>
          </p:cNvPr>
          <p:cNvSpPr>
            <a:spLocks noGrp="1"/>
          </p:cNvSpPr>
          <p:nvPr>
            <p:ph idx="1"/>
          </p:nvPr>
        </p:nvSpPr>
        <p:spPr/>
        <p:txBody>
          <a:bodyPr/>
          <a:lstStyle/>
          <a:p>
            <a:r>
              <a:rPr lang="en-US" dirty="0"/>
              <a:t>Extracting features from the </a:t>
            </a:r>
            <a:r>
              <a:rPr lang="en-US" dirty="0" err="1"/>
              <a:t>json</a:t>
            </a:r>
            <a:r>
              <a:rPr lang="en-US" dirty="0"/>
              <a:t> dataset of Cuckoo</a:t>
            </a:r>
          </a:p>
        </p:txBody>
      </p:sp>
    </p:spTree>
    <p:extLst>
      <p:ext uri="{BB962C8B-B14F-4D97-AF65-F5344CB8AC3E}">
        <p14:creationId xmlns:p14="http://schemas.microsoft.com/office/powerpoint/2010/main" val="182924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DEC8-3358-9309-B3B4-8885CDB21105}"/>
              </a:ext>
            </a:extLst>
          </p:cNvPr>
          <p:cNvSpPr>
            <a:spLocks noGrp="1"/>
          </p:cNvSpPr>
          <p:nvPr>
            <p:ph type="title"/>
          </p:nvPr>
        </p:nvSpPr>
        <p:spPr/>
        <p:txBody>
          <a:bodyPr/>
          <a:lstStyle/>
          <a:p>
            <a:r>
              <a:rPr lang="en-US" dirty="0"/>
              <a:t>Research Papers</a:t>
            </a:r>
          </a:p>
        </p:txBody>
      </p:sp>
      <p:sp>
        <p:nvSpPr>
          <p:cNvPr id="3" name="Content Placeholder 2">
            <a:extLst>
              <a:ext uri="{FF2B5EF4-FFF2-40B4-BE49-F238E27FC236}">
                <a16:creationId xmlns:a16="http://schemas.microsoft.com/office/drawing/2014/main" id="{21BA796B-DCF7-1ADF-9B4D-7653BBE4251C}"/>
              </a:ext>
            </a:extLst>
          </p:cNvPr>
          <p:cNvSpPr>
            <a:spLocks noGrp="1"/>
          </p:cNvSpPr>
          <p:nvPr>
            <p:ph idx="1"/>
          </p:nvPr>
        </p:nvSpPr>
        <p:spPr/>
        <p:txBody>
          <a:bodyPr>
            <a:normAutofit/>
          </a:bodyPr>
          <a:lstStyle/>
          <a:p>
            <a:r>
              <a:rPr lang="en-US" dirty="0">
                <a:hlinkClick r:id="rId2"/>
              </a:rPr>
              <a:t>Your Botnet is My Botnet: Analysis of a Botnet Takeover</a:t>
            </a:r>
            <a:endParaRPr lang="en-US" dirty="0"/>
          </a:p>
          <a:p>
            <a:r>
              <a:rPr lang="en-US" dirty="0">
                <a:hlinkClick r:id="rId3"/>
              </a:rPr>
              <a:t>Ransomware detection using Deep Learning</a:t>
            </a:r>
            <a:endParaRPr lang="en-US" dirty="0"/>
          </a:p>
          <a:p>
            <a:r>
              <a:rPr lang="en-US" dirty="0">
                <a:hlinkClick r:id="rId4"/>
              </a:rPr>
              <a:t>Internet of things and ransomware</a:t>
            </a:r>
            <a:endParaRPr lang="en-US" dirty="0"/>
          </a:p>
          <a:p>
            <a:r>
              <a:rPr lang="en-US" dirty="0">
                <a:hlinkClick r:id="rId5"/>
              </a:rPr>
              <a:t>A Survey of Fast Flux Botnet Detection With Fast Flux Cloud Computing</a:t>
            </a:r>
            <a:endParaRPr lang="en-US" dirty="0"/>
          </a:p>
          <a:p>
            <a:endParaRPr lang="en-US" dirty="0"/>
          </a:p>
        </p:txBody>
      </p:sp>
    </p:spTree>
    <p:extLst>
      <p:ext uri="{BB962C8B-B14F-4D97-AF65-F5344CB8AC3E}">
        <p14:creationId xmlns:p14="http://schemas.microsoft.com/office/powerpoint/2010/main" val="748394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75C5-3186-066A-8506-4A4E578E3152}"/>
              </a:ext>
            </a:extLst>
          </p:cNvPr>
          <p:cNvSpPr>
            <a:spLocks noGrp="1"/>
          </p:cNvSpPr>
          <p:nvPr>
            <p:ph type="title"/>
          </p:nvPr>
        </p:nvSpPr>
        <p:spPr/>
        <p:txBody>
          <a:bodyPr/>
          <a:lstStyle/>
          <a:p>
            <a:r>
              <a:rPr lang="en-US" dirty="0"/>
              <a:t>Papers</a:t>
            </a:r>
          </a:p>
        </p:txBody>
      </p:sp>
      <p:sp>
        <p:nvSpPr>
          <p:cNvPr id="3" name="Content Placeholder 2">
            <a:extLst>
              <a:ext uri="{FF2B5EF4-FFF2-40B4-BE49-F238E27FC236}">
                <a16:creationId xmlns:a16="http://schemas.microsoft.com/office/drawing/2014/main" id="{5191785A-E9D9-F2EB-4C2A-B92801652302}"/>
              </a:ext>
            </a:extLst>
          </p:cNvPr>
          <p:cNvSpPr>
            <a:spLocks noGrp="1"/>
          </p:cNvSpPr>
          <p:nvPr>
            <p:ph idx="1"/>
          </p:nvPr>
        </p:nvSpPr>
        <p:spPr/>
        <p:txBody>
          <a:bodyPr/>
          <a:lstStyle/>
          <a:p>
            <a:r>
              <a:rPr lang="en-US" dirty="0"/>
              <a:t>Intelligent malware detection based on graph convolutional network</a:t>
            </a:r>
          </a:p>
        </p:txBody>
      </p:sp>
    </p:spTree>
    <p:extLst>
      <p:ext uri="{BB962C8B-B14F-4D97-AF65-F5344CB8AC3E}">
        <p14:creationId xmlns:p14="http://schemas.microsoft.com/office/powerpoint/2010/main" val="2847831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D9F8-61DB-974E-22E3-64926EDA43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4BE5DB6-3544-3BFD-6A25-A3069CF02EF0}"/>
              </a:ext>
            </a:extLst>
          </p:cNvPr>
          <p:cNvSpPr>
            <a:spLocks noGrp="1"/>
          </p:cNvSpPr>
          <p:nvPr>
            <p:ph idx="1"/>
          </p:nvPr>
        </p:nvSpPr>
        <p:spPr/>
        <p:txBody>
          <a:bodyPr/>
          <a:lstStyle/>
          <a:p>
            <a:r>
              <a:rPr lang="en-US" dirty="0" err="1"/>
              <a:t>MalbehavD</a:t>
            </a:r>
            <a:endParaRPr lang="en-US" dirty="0"/>
          </a:p>
        </p:txBody>
      </p:sp>
    </p:spTree>
    <p:extLst>
      <p:ext uri="{BB962C8B-B14F-4D97-AF65-F5344CB8AC3E}">
        <p14:creationId xmlns:p14="http://schemas.microsoft.com/office/powerpoint/2010/main" val="313031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67D6-D49F-7A3A-B0AC-6D73EFB54B21}"/>
              </a:ext>
            </a:extLst>
          </p:cNvPr>
          <p:cNvSpPr>
            <a:spLocks noGrp="1"/>
          </p:cNvSpPr>
          <p:nvPr>
            <p:ph type="title"/>
          </p:nvPr>
        </p:nvSpPr>
        <p:spPr/>
        <p:txBody>
          <a:bodyPr/>
          <a:lstStyle/>
          <a:p>
            <a:r>
              <a:rPr lang="en-US" dirty="0"/>
              <a:t>Literary review format</a:t>
            </a:r>
          </a:p>
        </p:txBody>
      </p:sp>
      <p:sp>
        <p:nvSpPr>
          <p:cNvPr id="3" name="Content Placeholder 2">
            <a:extLst>
              <a:ext uri="{FF2B5EF4-FFF2-40B4-BE49-F238E27FC236}">
                <a16:creationId xmlns:a16="http://schemas.microsoft.com/office/drawing/2014/main" id="{661F95D9-5C4E-882F-FABF-C94B555855BA}"/>
              </a:ext>
            </a:extLst>
          </p:cNvPr>
          <p:cNvSpPr>
            <a:spLocks noGrp="1"/>
          </p:cNvSpPr>
          <p:nvPr>
            <p:ph idx="1"/>
          </p:nvPr>
        </p:nvSpPr>
        <p:spPr/>
        <p:txBody>
          <a:bodyPr>
            <a:normAutofit fontScale="92500" lnSpcReduction="20000"/>
          </a:bodyPr>
          <a:lstStyle/>
          <a:p>
            <a:r>
              <a:rPr lang="en-US" b="1" dirty="0"/>
              <a:t>Research ideas/question</a:t>
            </a:r>
          </a:p>
          <a:p>
            <a:r>
              <a:rPr lang="en-US" dirty="0"/>
              <a:t>What background support</a:t>
            </a:r>
          </a:p>
          <a:p>
            <a:r>
              <a:rPr lang="en-US" dirty="0"/>
              <a:t>Theoretical basis</a:t>
            </a:r>
          </a:p>
          <a:p>
            <a:r>
              <a:rPr lang="en-US" dirty="0"/>
              <a:t>Applicability-practical contribution</a:t>
            </a:r>
          </a:p>
          <a:p>
            <a:r>
              <a:rPr lang="en-US" dirty="0"/>
              <a:t>Theoretical contribution</a:t>
            </a:r>
          </a:p>
          <a:p>
            <a:r>
              <a:rPr lang="en-US" dirty="0"/>
              <a:t>Appropriate methodologies for carrying out the study</a:t>
            </a:r>
          </a:p>
          <a:p>
            <a:r>
              <a:rPr lang="en-US" dirty="0"/>
              <a:t>Appropriate statistical analyses and assumptions</a:t>
            </a:r>
          </a:p>
          <a:p>
            <a:r>
              <a:rPr lang="en-US" dirty="0"/>
              <a:t>Presentation of results: what do they really mean</a:t>
            </a:r>
          </a:p>
          <a:p>
            <a:r>
              <a:rPr lang="en-US" dirty="0"/>
              <a:t>Conclusions drawn: are they reasonable</a:t>
            </a:r>
          </a:p>
          <a:p>
            <a:r>
              <a:rPr lang="en-US" dirty="0"/>
              <a:t>Future work/research directions: any possibilities</a:t>
            </a:r>
          </a:p>
        </p:txBody>
      </p:sp>
    </p:spTree>
    <p:extLst>
      <p:ext uri="{BB962C8B-B14F-4D97-AF65-F5344CB8AC3E}">
        <p14:creationId xmlns:p14="http://schemas.microsoft.com/office/powerpoint/2010/main" val="361919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7AF3-E76D-216F-85D7-229FDE64F63A}"/>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8841CD2D-E7DA-B8E0-FC33-CC34100FB879}"/>
              </a:ext>
            </a:extLst>
          </p:cNvPr>
          <p:cNvSpPr>
            <a:spLocks noGrp="1"/>
          </p:cNvSpPr>
          <p:nvPr>
            <p:ph idx="1"/>
          </p:nvPr>
        </p:nvSpPr>
        <p:spPr/>
        <p:txBody>
          <a:bodyPr>
            <a:normAutofit/>
          </a:bodyPr>
          <a:lstStyle/>
          <a:p>
            <a:r>
              <a:rPr lang="en-US" dirty="0" err="1"/>
              <a:t>Elderan</a:t>
            </a:r>
            <a:r>
              <a:rPr lang="en-US" dirty="0"/>
              <a:t> dataset - Dynamic analysis of 582 samples of ransomware and 942 of good applications (</a:t>
            </a:r>
            <a:r>
              <a:rPr lang="en-US" dirty="0" err="1"/>
              <a:t>goodware</a:t>
            </a:r>
            <a:r>
              <a:rPr lang="en-US" dirty="0"/>
              <a:t>). Contains API calls, PowerShell functions, registry edits etc. </a:t>
            </a:r>
          </a:p>
          <a:p>
            <a:r>
              <a:rPr lang="en-US" dirty="0" err="1"/>
              <a:t>RanSAP</a:t>
            </a:r>
            <a:r>
              <a:rPr lang="en-US" dirty="0"/>
              <a:t> - Ransomware Storage Access Patterns</a:t>
            </a:r>
          </a:p>
          <a:p>
            <a:pPr marL="457200" lvl="1" indent="0">
              <a:buNone/>
            </a:pPr>
            <a:r>
              <a:rPr lang="en-US" dirty="0"/>
              <a:t>Timestamp [s] </a:t>
            </a:r>
          </a:p>
          <a:p>
            <a:pPr marL="457200" lvl="1" indent="0">
              <a:buNone/>
            </a:pPr>
            <a:r>
              <a:rPr lang="en-US" dirty="0"/>
              <a:t>Timestamp [</a:t>
            </a:r>
            <a:r>
              <a:rPr lang="en-US" dirty="0" err="1"/>
              <a:t>μs</a:t>
            </a:r>
            <a:r>
              <a:rPr lang="en-US" dirty="0"/>
              <a:t>]</a:t>
            </a:r>
          </a:p>
          <a:p>
            <a:pPr marL="457200" lvl="1" indent="0">
              <a:buNone/>
            </a:pPr>
            <a:r>
              <a:rPr lang="en-US" dirty="0"/>
              <a:t>Logical Block Address (LBA) of a read sector</a:t>
            </a:r>
          </a:p>
          <a:p>
            <a:pPr marL="457200" lvl="1" indent="0">
              <a:buNone/>
            </a:pPr>
            <a:r>
              <a:rPr lang="en-US" dirty="0"/>
              <a:t>Size of a block accessed by a sample [byte]</a:t>
            </a:r>
          </a:p>
          <a:p>
            <a:r>
              <a:rPr lang="en-US" dirty="0"/>
              <a:t>Dynamic Feature Dataset </a:t>
            </a:r>
          </a:p>
          <a:p>
            <a:endParaRPr lang="en-US" dirty="0"/>
          </a:p>
        </p:txBody>
      </p:sp>
    </p:spTree>
    <p:extLst>
      <p:ext uri="{BB962C8B-B14F-4D97-AF65-F5344CB8AC3E}">
        <p14:creationId xmlns:p14="http://schemas.microsoft.com/office/powerpoint/2010/main" val="177827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F031-CBF4-F65F-3097-2A50260AE0C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100" b="1" dirty="0" err="1"/>
              <a:t>Elderan</a:t>
            </a:r>
            <a:r>
              <a:rPr lang="en-US" sz="5100" b="1" dirty="0"/>
              <a:t> – Feature dataset from 2016</a:t>
            </a:r>
          </a:p>
        </p:txBody>
      </p:sp>
      <p:pic>
        <p:nvPicPr>
          <p:cNvPr id="9" name="Picture 8" descr="Text&#10;&#10;Description automatically generated">
            <a:extLst>
              <a:ext uri="{FF2B5EF4-FFF2-40B4-BE49-F238E27FC236}">
                <a16:creationId xmlns:a16="http://schemas.microsoft.com/office/drawing/2014/main" id="{97D7291D-C42A-C3CD-9E37-F2C84164D778}"/>
              </a:ext>
            </a:extLst>
          </p:cNvPr>
          <p:cNvPicPr>
            <a:picLocks noChangeAspect="1"/>
          </p:cNvPicPr>
          <p:nvPr/>
        </p:nvPicPr>
        <p:blipFill>
          <a:blip r:embed="rId3"/>
          <a:stretch>
            <a:fillRect/>
          </a:stretch>
        </p:blipFill>
        <p:spPr>
          <a:xfrm>
            <a:off x="929686" y="2619784"/>
            <a:ext cx="2484028" cy="360004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11DADE61-CB2F-240E-A9BA-128EBA781F82}"/>
              </a:ext>
            </a:extLst>
          </p:cNvPr>
          <p:cNvPicPr>
            <a:picLocks noChangeAspect="1"/>
          </p:cNvPicPr>
          <p:nvPr/>
        </p:nvPicPr>
        <p:blipFill>
          <a:blip r:embed="rId4"/>
          <a:stretch>
            <a:fillRect/>
          </a:stretch>
        </p:blipFill>
        <p:spPr>
          <a:xfrm>
            <a:off x="4723485" y="2619784"/>
            <a:ext cx="2745030" cy="3600041"/>
          </a:xfrm>
          <a:prstGeom prst="rect">
            <a:avLst/>
          </a:prstGeom>
        </p:spPr>
      </p:pic>
      <p:pic>
        <p:nvPicPr>
          <p:cNvPr id="13" name="Picture 12" descr="Text&#10;&#10;Description automatically generated">
            <a:extLst>
              <a:ext uri="{FF2B5EF4-FFF2-40B4-BE49-F238E27FC236}">
                <a16:creationId xmlns:a16="http://schemas.microsoft.com/office/drawing/2014/main" id="{BD37CDC0-01CF-CCAE-A4CE-976D6A3EF067}"/>
              </a:ext>
            </a:extLst>
          </p:cNvPr>
          <p:cNvPicPr>
            <a:picLocks noChangeAspect="1"/>
          </p:cNvPicPr>
          <p:nvPr/>
        </p:nvPicPr>
        <p:blipFill>
          <a:blip r:embed="rId5"/>
          <a:stretch>
            <a:fillRect/>
          </a:stretch>
        </p:blipFill>
        <p:spPr>
          <a:xfrm>
            <a:off x="8141208" y="3029277"/>
            <a:ext cx="3758184" cy="2781055"/>
          </a:xfrm>
          <a:prstGeom prst="rect">
            <a:avLst/>
          </a:prstGeom>
        </p:spPr>
      </p:pic>
    </p:spTree>
    <p:extLst>
      <p:ext uri="{BB962C8B-B14F-4D97-AF65-F5344CB8AC3E}">
        <p14:creationId xmlns:p14="http://schemas.microsoft.com/office/powerpoint/2010/main" val="285460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064E-6AA9-EEE1-BBA5-191B4DBBBF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822270-E0E6-6383-D567-F7F9AFB9B76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F80C949-0BF2-5910-E7CA-1156A33CF237}"/>
              </a:ext>
            </a:extLst>
          </p:cNvPr>
          <p:cNvPicPr>
            <a:picLocks noChangeAspect="1"/>
          </p:cNvPicPr>
          <p:nvPr/>
        </p:nvPicPr>
        <p:blipFill>
          <a:blip r:embed="rId2"/>
          <a:stretch>
            <a:fillRect/>
          </a:stretch>
        </p:blipFill>
        <p:spPr>
          <a:xfrm>
            <a:off x="2070652" y="0"/>
            <a:ext cx="8050695" cy="6858000"/>
          </a:xfrm>
          <a:prstGeom prst="rect">
            <a:avLst/>
          </a:prstGeom>
        </p:spPr>
      </p:pic>
    </p:spTree>
    <p:extLst>
      <p:ext uri="{BB962C8B-B14F-4D97-AF65-F5344CB8AC3E}">
        <p14:creationId xmlns:p14="http://schemas.microsoft.com/office/powerpoint/2010/main" val="398221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25EEF-71DD-02B9-0D91-1EC5A6C7FC83}"/>
              </a:ext>
            </a:extLst>
          </p:cNvPr>
          <p:cNvSpPr>
            <a:spLocks noGrp="1"/>
          </p:cNvSpPr>
          <p:nvPr>
            <p:ph type="title"/>
          </p:nvPr>
        </p:nvSpPr>
        <p:spPr>
          <a:xfrm>
            <a:off x="1115568" y="548640"/>
            <a:ext cx="10168128" cy="1179576"/>
          </a:xfrm>
        </p:spPr>
        <p:txBody>
          <a:bodyPr>
            <a:normAutofit/>
          </a:bodyPr>
          <a:lstStyle/>
          <a:p>
            <a:r>
              <a:rPr lang="en-US" sz="4000"/>
              <a:t>RanSAP</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4">
            <a:extLst>
              <a:ext uri="{FF2B5EF4-FFF2-40B4-BE49-F238E27FC236}">
                <a16:creationId xmlns:a16="http://schemas.microsoft.com/office/drawing/2014/main" id="{7AAE432A-90EE-3EF6-7F3D-F1BF53DE1E55}"/>
              </a:ext>
            </a:extLst>
          </p:cNvPr>
          <p:cNvPicPr>
            <a:picLocks noChangeAspect="1"/>
          </p:cNvPicPr>
          <p:nvPr/>
        </p:nvPicPr>
        <p:blipFill rotWithShape="1">
          <a:blip r:embed="rId2"/>
          <a:srcRect l="300" r="4" b="4"/>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CD5D257F-F613-5902-96DE-74E88B815AD9}"/>
              </a:ext>
            </a:extLst>
          </p:cNvPr>
          <p:cNvSpPr>
            <a:spLocks noGrp="1"/>
          </p:cNvSpPr>
          <p:nvPr>
            <p:ph idx="1"/>
          </p:nvPr>
        </p:nvSpPr>
        <p:spPr>
          <a:xfrm>
            <a:off x="7411453" y="2478024"/>
            <a:ext cx="3872243" cy="3694176"/>
          </a:xfrm>
        </p:spPr>
        <p:txBody>
          <a:bodyPr anchor="ctr">
            <a:normAutofit/>
          </a:bodyPr>
          <a:lstStyle/>
          <a:p>
            <a:r>
              <a:rPr lang="en-US" sz="1800"/>
              <a:t>Timestamp [s] </a:t>
            </a:r>
          </a:p>
          <a:p>
            <a:r>
              <a:rPr lang="en-US" sz="1800"/>
              <a:t>Timestamp [μs]</a:t>
            </a:r>
          </a:p>
          <a:p>
            <a:r>
              <a:rPr lang="en-US" sz="1800"/>
              <a:t>Logical Block Address (LBA) of a read sector</a:t>
            </a:r>
          </a:p>
          <a:p>
            <a:r>
              <a:rPr lang="en-US" sz="1800"/>
              <a:t>Size of a block accessed by a sample [byte]</a:t>
            </a:r>
          </a:p>
          <a:p>
            <a:endParaRPr lang="en-US" sz="1800"/>
          </a:p>
        </p:txBody>
      </p:sp>
    </p:spTree>
    <p:extLst>
      <p:ext uri="{BB962C8B-B14F-4D97-AF65-F5344CB8AC3E}">
        <p14:creationId xmlns:p14="http://schemas.microsoft.com/office/powerpoint/2010/main" val="4849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ronicl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4037</TotalTime>
  <Words>1111</Words>
  <Application>Microsoft Office PowerPoint</Application>
  <PresentationFormat>Widescreen</PresentationFormat>
  <Paragraphs>114</Paragraphs>
  <Slides>41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Calibri</vt:lpstr>
      <vt:lpstr>Calibri Light</vt:lpstr>
      <vt:lpstr>Calisto MT</vt:lpstr>
      <vt:lpstr>Univers Condensed</vt:lpstr>
      <vt:lpstr>Office Theme</vt:lpstr>
      <vt:lpstr>ChronicleVTI</vt:lpstr>
      <vt:lpstr>Week 0</vt:lpstr>
      <vt:lpstr>Notion</vt:lpstr>
      <vt:lpstr>What do we have?</vt:lpstr>
      <vt:lpstr>Research Papers</vt:lpstr>
      <vt:lpstr>Literary review format</vt:lpstr>
      <vt:lpstr>Datasets</vt:lpstr>
      <vt:lpstr>Elderan – Feature dataset from 2016</vt:lpstr>
      <vt:lpstr>PowerPoint Presentation</vt:lpstr>
      <vt:lpstr>RanSAP</vt:lpstr>
      <vt:lpstr>Week 1</vt:lpstr>
      <vt:lpstr>Ransomware Detection techniques in the dawn of Artificial Intelligence: A Survey</vt:lpstr>
      <vt:lpstr>Dynamic Feature Dataset for Ransomware Detection Using Machine Learning Algorithms</vt:lpstr>
      <vt:lpstr>Dataset</vt:lpstr>
      <vt:lpstr>PowerPoint Presentation</vt:lpstr>
      <vt:lpstr>Cuckoo sandbox</vt:lpstr>
      <vt:lpstr>Week 2</vt:lpstr>
      <vt:lpstr>Localizing anomalous changes in time-evolving graphs</vt:lpstr>
      <vt:lpstr>Algorithm</vt:lpstr>
      <vt:lpstr>Cuckoo sandbox</vt:lpstr>
      <vt:lpstr>Cuckoo sandbox</vt:lpstr>
      <vt:lpstr>Week 3</vt:lpstr>
      <vt:lpstr>Cuckoo sandbox</vt:lpstr>
      <vt:lpstr>Darkside v2.1 ransomware</vt:lpstr>
      <vt:lpstr>wannacry</vt:lpstr>
      <vt:lpstr>Evolving Graphs on Ransap dataset</vt:lpstr>
      <vt:lpstr>Graph Learning: A Survey</vt:lpstr>
      <vt:lpstr>Week 4</vt:lpstr>
      <vt:lpstr>Research papers worked this week</vt:lpstr>
      <vt:lpstr>Graph Sampling</vt:lpstr>
      <vt:lpstr>Things to include in the talk on friday</vt:lpstr>
      <vt:lpstr>What more can be added?</vt:lpstr>
      <vt:lpstr>Week 5</vt:lpstr>
      <vt:lpstr>Visual representation of ransap dataset as graphs</vt:lpstr>
      <vt:lpstr>Implemented evolving graphs on the ransap dataset</vt:lpstr>
      <vt:lpstr>Sample json file from cuckoo sandbox</vt:lpstr>
      <vt:lpstr>Extracting features from the json file</vt:lpstr>
      <vt:lpstr>What is being done</vt:lpstr>
      <vt:lpstr>Week 6</vt:lpstr>
      <vt:lpstr>Data prep</vt:lpstr>
      <vt:lpstr>Papers</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Garvit</dc:creator>
  <cp:lastModifiedBy>Agarwal, Garvit</cp:lastModifiedBy>
  <cp:revision>17</cp:revision>
  <dcterms:created xsi:type="dcterms:W3CDTF">2023-05-09T21:08:33Z</dcterms:created>
  <dcterms:modified xsi:type="dcterms:W3CDTF">2023-07-05T17:45:18Z</dcterms:modified>
</cp:coreProperties>
</file>