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0" r:id="rId1"/>
  </p:sldMasterIdLst>
  <p:notesMasterIdLst>
    <p:notesMasterId r:id="rId22"/>
  </p:notesMasterIdLst>
  <p:sldIdLst>
    <p:sldId id="275" r:id="rId2"/>
    <p:sldId id="276" r:id="rId3"/>
    <p:sldId id="277" r:id="rId4"/>
    <p:sldId id="263" r:id="rId5"/>
    <p:sldId id="279" r:id="rId6"/>
    <p:sldId id="265" r:id="rId7"/>
    <p:sldId id="281" r:id="rId8"/>
    <p:sldId id="287" r:id="rId9"/>
    <p:sldId id="280" r:id="rId10"/>
    <p:sldId id="268" r:id="rId11"/>
    <p:sldId id="282" r:id="rId12"/>
    <p:sldId id="286" r:id="rId13"/>
    <p:sldId id="288" r:id="rId14"/>
    <p:sldId id="285" r:id="rId15"/>
    <p:sldId id="284" r:id="rId16"/>
    <p:sldId id="283" r:id="rId17"/>
    <p:sldId id="289" r:id="rId18"/>
    <p:sldId id="272" r:id="rId19"/>
    <p:sldId id="278" r:id="rId20"/>
    <p:sldId id="26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5" d="100"/>
          <a:sy n="85" d="100"/>
        </p:scale>
        <p:origin x="36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8F35BD-4D42-450A-B796-1C427B71D08E}" type="datetimeFigureOut">
              <a:rPr lang="en-US" smtClean="0"/>
              <a:t>3/19/2025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BCD106-FD20-4E02-968D-9D844C38D228}" type="slidenum">
              <a:rPr lang="en-US" smtClean="0"/>
              <a:t>‹#›</a:t>
            </a:fld>
            <a:endParaRPr lang="en-US"/>
          </a:p>
        </p:txBody>
      </p:sp>
    </p:spTree>
    <p:extLst>
      <p:ext uri="{BB962C8B-B14F-4D97-AF65-F5344CB8AC3E}">
        <p14:creationId xmlns:p14="http://schemas.microsoft.com/office/powerpoint/2010/main" val="1232963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449263" algn="l"/>
                <a:tab pos="898525" algn="l"/>
                <a:tab pos="1347788" algn="l"/>
                <a:tab pos="1797050" algn="l"/>
                <a:tab pos="2246313" algn="l"/>
                <a:tab pos="2695575" algn="l"/>
                <a:tab pos="3144838" algn="l"/>
              </a:tabLst>
              <a:defRPr sz="1200">
                <a:solidFill>
                  <a:srgbClr val="000000"/>
                </a:solidFill>
                <a:latin typeface="Times New Roman" panose="02020603050405020304" pitchFamily="18" charset="0"/>
              </a:defRPr>
            </a:lvl9pPr>
          </a:lstStyle>
          <a:p>
            <a:pPr>
              <a:spcBef>
                <a:spcPct val="0"/>
              </a:spcBef>
            </a:pPr>
            <a:fld id="{F6AED699-9F0B-4454-8F01-7D41B9862C28}" type="slidenum">
              <a:rPr lang="en-IN" altLang="en-US" sz="1400"/>
              <a:pPr>
                <a:spcBef>
                  <a:spcPct val="0"/>
                </a:spcBef>
              </a:pPr>
              <a:t>4</a:t>
            </a:fld>
            <a:endParaRPr lang="en-IN" altLang="en-US" sz="1400"/>
          </a:p>
        </p:txBody>
      </p:sp>
      <p:sp>
        <p:nvSpPr>
          <p:cNvPr id="11267" name="Rectangle 1"/>
          <p:cNvSpPr>
            <a:spLocks noGrp="1" noRot="1" noChangeAspect="1" noChangeArrowheads="1" noTextEdit="1"/>
          </p:cNvSpPr>
          <p:nvPr>
            <p:ph type="sldImg"/>
          </p:nvPr>
        </p:nvSpPr>
        <p:spPr>
          <a:xfrm>
            <a:off x="217488" y="812800"/>
            <a:ext cx="7124700" cy="4008438"/>
          </a:xfr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8" name="Rectangle 2"/>
          <p:cNvSpPr>
            <a:spLocks noGrp="1" noChangeArrowheads="1"/>
          </p:cNvSpPr>
          <p:nvPr>
            <p:ph type="body" idx="1"/>
          </p:nvPr>
        </p:nvSpPr>
        <p:spPr>
          <a:xfrm>
            <a:off x="755650" y="5078413"/>
            <a:ext cx="6048375" cy="48117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1875848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226244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506811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49427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39908312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2663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3229119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36582572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349569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56966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0629C9-6831-41FE-9ADE-34E41F69252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206626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629C9-6831-41FE-9ADE-34E41F69252F}"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188355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629C9-6831-41FE-9ADE-34E41F69252F}" type="datetimeFigureOut">
              <a:rPr lang="en-US" smtClean="0"/>
              <a:t>3/19/2025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41954857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629C9-6831-41FE-9ADE-34E41F69252F}" type="datetimeFigureOut">
              <a:rPr lang="en-US" smtClean="0"/>
              <a:t>3/19/2025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458790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629C9-6831-41FE-9ADE-34E41F69252F}" type="datetimeFigureOut">
              <a:rPr lang="en-US" smtClean="0"/>
              <a:t>3/19/2025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724918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10629C9-6831-41FE-9ADE-34E41F69252F}" type="datetimeFigureOut">
              <a:rPr lang="en-US" smtClean="0"/>
              <a:t>3/19/2025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65FB3-248C-4376-B854-77C3A4638702}" type="slidenum">
              <a:rPr lang="en-US" smtClean="0"/>
              <a:t>‹#›</a:t>
            </a:fld>
            <a:endParaRPr lang="en-US"/>
          </a:p>
        </p:txBody>
      </p:sp>
    </p:spTree>
    <p:extLst>
      <p:ext uri="{BB962C8B-B14F-4D97-AF65-F5344CB8AC3E}">
        <p14:creationId xmlns:p14="http://schemas.microsoft.com/office/powerpoint/2010/main" val="2189103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CF65FB3-248C-4376-B854-77C3A4638702}" type="slidenum">
              <a:rPr lang="en-US" smtClean="0"/>
              <a:t>‹#›</a:t>
            </a:fld>
            <a:endParaRPr lang="en-US"/>
          </a:p>
        </p:txBody>
      </p:sp>
      <p:sp>
        <p:nvSpPr>
          <p:cNvPr id="5" name="Date Placeholder 4"/>
          <p:cNvSpPr>
            <a:spLocks noGrp="1"/>
          </p:cNvSpPr>
          <p:nvPr>
            <p:ph type="dt" sz="half" idx="10"/>
          </p:nvPr>
        </p:nvSpPr>
        <p:spPr/>
        <p:txBody>
          <a:bodyPr/>
          <a:lstStyle/>
          <a:p>
            <a:fld id="{710629C9-6831-41FE-9ADE-34E41F69252F}" type="datetimeFigureOut">
              <a:rPr lang="en-US" smtClean="0"/>
              <a:t>3/19/2025</a:t>
            </a:fld>
            <a:endParaRPr lang="en-US"/>
          </a:p>
        </p:txBody>
      </p:sp>
    </p:spTree>
    <p:extLst>
      <p:ext uri="{BB962C8B-B14F-4D97-AF65-F5344CB8AC3E}">
        <p14:creationId xmlns:p14="http://schemas.microsoft.com/office/powerpoint/2010/main" val="4105100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10629C9-6831-41FE-9ADE-34E41F69252F}" type="datetimeFigureOut">
              <a:rPr lang="en-US" smtClean="0"/>
              <a:t>3/19/2025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CF65FB3-248C-4376-B854-77C3A4638702}" type="slidenum">
              <a:rPr lang="en-US" smtClean="0"/>
              <a:t>‹#›</a:t>
            </a:fld>
            <a:endParaRPr lang="en-US"/>
          </a:p>
        </p:txBody>
      </p:sp>
    </p:spTree>
    <p:extLst>
      <p:ext uri="{BB962C8B-B14F-4D97-AF65-F5344CB8AC3E}">
        <p14:creationId xmlns:p14="http://schemas.microsoft.com/office/powerpoint/2010/main" val="2827935757"/>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 id="2147483782" r:id="rId12"/>
    <p:sldLayoutId id="2147483783" r:id="rId13"/>
    <p:sldLayoutId id="2147483784" r:id="rId14"/>
    <p:sldLayoutId id="2147483785" r:id="rId15"/>
    <p:sldLayoutId id="214748378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17" y="2608882"/>
            <a:ext cx="8596668" cy="1320800"/>
          </a:xfrm>
        </p:spPr>
        <p:txBody>
          <a:bodyPr>
            <a:normAutofit fontScale="90000"/>
          </a:bodyPr>
          <a:lstStyle/>
          <a:p>
            <a:pPr algn="ctr"/>
            <a:r>
              <a:rPr lang="en-US" sz="8000" b="1" i="1" dirty="0" err="1">
                <a:solidFill>
                  <a:schemeClr val="tx1"/>
                </a:solidFill>
                <a:latin typeface="Times New Roman" panose="02020603050405020304" pitchFamily="18" charset="0"/>
                <a:cs typeface="Times New Roman" panose="02020603050405020304" pitchFamily="18" charset="0"/>
              </a:rPr>
              <a:t>AgriGenius</a:t>
            </a:r>
            <a:r>
              <a:rPr lang="en-US" sz="3200" b="1" i="1" dirty="0">
                <a:solidFill>
                  <a:schemeClr val="tx1"/>
                </a:solidFill>
                <a:latin typeface="Times New Roman" panose="02020603050405020304" pitchFamily="18" charset="0"/>
                <a:cs typeface="Times New Roman" panose="02020603050405020304" pitchFamily="18" charset="0"/>
              </a:rPr>
              <a:t> </a:t>
            </a:r>
            <a:br>
              <a:rPr lang="en-US" sz="3200" b="1" i="1" dirty="0">
                <a:solidFill>
                  <a:schemeClr val="tx1"/>
                </a:solidFill>
                <a:latin typeface="Times New Roman" panose="02020603050405020304" pitchFamily="18" charset="0"/>
                <a:cs typeface="Times New Roman" panose="02020603050405020304" pitchFamily="18" charset="0"/>
              </a:rPr>
            </a:br>
            <a:r>
              <a:rPr lang="en-US" sz="3200" b="1" i="1" dirty="0">
                <a:solidFill>
                  <a:schemeClr val="tx1"/>
                </a:solidFill>
                <a:latin typeface="Times New Roman" panose="02020603050405020304" pitchFamily="18" charset="0"/>
                <a:cs typeface="Times New Roman" panose="02020603050405020304" pitchFamily="18" charset="0"/>
              </a:rPr>
              <a:t>Intelligent Farming Solution </a:t>
            </a:r>
            <a:br>
              <a:rPr lang="en-US" sz="3200" b="1" i="1" dirty="0">
                <a:solidFill>
                  <a:schemeClr val="tx1"/>
                </a:solidFill>
                <a:latin typeface="Times New Roman" panose="02020603050405020304" pitchFamily="18" charset="0"/>
                <a:cs typeface="Times New Roman" panose="02020603050405020304" pitchFamily="18" charset="0"/>
              </a:rPr>
            </a:br>
            <a:r>
              <a:rPr lang="en-US" sz="3200" b="1" i="1" dirty="0">
                <a:solidFill>
                  <a:schemeClr val="tx1"/>
                </a:solidFill>
                <a:latin typeface="Times New Roman" panose="02020603050405020304" pitchFamily="18" charset="0"/>
                <a:cs typeface="Times New Roman" panose="02020603050405020304" pitchFamily="18" charset="0"/>
              </a:rPr>
              <a:t>using Deep Learning</a:t>
            </a:r>
          </a:p>
        </p:txBody>
      </p:sp>
    </p:spTree>
    <p:extLst>
      <p:ext uri="{BB962C8B-B14F-4D97-AF65-F5344CB8AC3E}">
        <p14:creationId xmlns:p14="http://schemas.microsoft.com/office/powerpoint/2010/main" val="159509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334" y="221673"/>
            <a:ext cx="8596668" cy="1320800"/>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832391" y="1346473"/>
            <a:ext cx="8596668" cy="4414040"/>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Farmers struggle with early crop disease detection, leading to yield loss. Traditional methods are slow and require experts. </a:t>
            </a:r>
            <a:r>
              <a:rPr lang="en-US" sz="2400" dirty="0" err="1">
                <a:latin typeface="Times New Roman" panose="02020603050405020304" pitchFamily="18" charset="0"/>
                <a:cs typeface="Times New Roman" panose="02020603050405020304" pitchFamily="18" charset="0"/>
              </a:rPr>
              <a:t>AgriGenius</a:t>
            </a:r>
            <a:r>
              <a:rPr lang="en-US" sz="2400" dirty="0">
                <a:latin typeface="Times New Roman" panose="02020603050405020304" pitchFamily="18" charset="0"/>
                <a:cs typeface="Times New Roman" panose="02020603050405020304" pitchFamily="18" charset="0"/>
              </a:rPr>
              <a:t>, an AI-powered tool, provides real-time disease diagnosis using deep learning and image analysis, offering instant treatment recommendations to improve crop health and productivity.</a:t>
            </a:r>
            <a:endParaRPr lang="en-US"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643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9A52C-BB38-07EF-3074-F23FD5776A53}"/>
              </a:ext>
            </a:extLst>
          </p:cNvPr>
          <p:cNvSpPr>
            <a:spLocks noGrp="1"/>
          </p:cNvSpPr>
          <p:nvPr>
            <p:ph type="title"/>
          </p:nvPr>
        </p:nvSpPr>
        <p:spPr/>
        <p:txBody>
          <a:bodyPr/>
          <a:lstStyle/>
          <a:p>
            <a:r>
              <a:rPr lang="en-US" sz="3600" b="1" i="0" u="none" dirty="0">
                <a:solidFill>
                  <a:srgbClr val="000000"/>
                </a:solidFill>
                <a:latin typeface="Times New Roman"/>
                <a:ea typeface="Times New Roman"/>
                <a:cs typeface="Times New Roman"/>
                <a:sym typeface="Times New Roman"/>
              </a:rPr>
              <a:t>Flowchart</a:t>
            </a:r>
            <a:endParaRPr lang="en-IN" dirty="0"/>
          </a:p>
        </p:txBody>
      </p:sp>
      <p:pic>
        <p:nvPicPr>
          <p:cNvPr id="7" name="Content Placeholder 6">
            <a:extLst>
              <a:ext uri="{FF2B5EF4-FFF2-40B4-BE49-F238E27FC236}">
                <a16:creationId xmlns:a16="http://schemas.microsoft.com/office/drawing/2014/main" id="{2427DB63-5150-5B4D-D594-96BFE8F407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486" y="2088545"/>
            <a:ext cx="10339325" cy="3030301"/>
          </a:xfrm>
        </p:spPr>
      </p:pic>
    </p:spTree>
    <p:extLst>
      <p:ext uri="{BB962C8B-B14F-4D97-AF65-F5344CB8AC3E}">
        <p14:creationId xmlns:p14="http://schemas.microsoft.com/office/powerpoint/2010/main" val="1237440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6FB7B-E6CC-125D-96BA-62592F06C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1CB6C-2A3E-729E-8361-AA9BC0739EF9}"/>
              </a:ext>
            </a:extLst>
          </p:cNvPr>
          <p:cNvSpPr>
            <a:spLocks noGrp="1"/>
          </p:cNvSpPr>
          <p:nvPr>
            <p:ph type="title"/>
          </p:nvPr>
        </p:nvSpPr>
        <p:spPr/>
        <p:txBody>
          <a:bodyPr/>
          <a:lstStyle/>
          <a:p>
            <a:r>
              <a:rPr lang="en-US" b="1" dirty="0">
                <a:solidFill>
                  <a:srgbClr val="000000"/>
                </a:solidFill>
                <a:latin typeface="Times New Roman"/>
                <a:cs typeface="Times New Roman"/>
                <a:sym typeface="Times New Roman"/>
              </a:rPr>
              <a:t>System Design</a:t>
            </a:r>
            <a:endParaRPr lang="en-IN" dirty="0"/>
          </a:p>
        </p:txBody>
      </p:sp>
      <p:sp>
        <p:nvSpPr>
          <p:cNvPr id="3" name="Content Placeholder 2">
            <a:extLst>
              <a:ext uri="{FF2B5EF4-FFF2-40B4-BE49-F238E27FC236}">
                <a16:creationId xmlns:a16="http://schemas.microsoft.com/office/drawing/2014/main" id="{B2BD06B5-43ED-81CE-5954-81C8EE6CC4F6}"/>
              </a:ext>
            </a:extLst>
          </p:cNvPr>
          <p:cNvSpPr>
            <a:spLocks noGrp="1"/>
          </p:cNvSpPr>
          <p:nvPr>
            <p:ph idx="1"/>
          </p:nvPr>
        </p:nvSpPr>
        <p:spPr>
          <a:xfrm>
            <a:off x="677334" y="1604683"/>
            <a:ext cx="8596668" cy="4436680"/>
          </a:xfrm>
        </p:spPr>
        <p:txBody>
          <a:bodyPr>
            <a:normAutofit/>
          </a:bodyPr>
          <a:lstStyle/>
          <a:p>
            <a:pPr>
              <a:buClrTx/>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Input Acquisition</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Users upload RGB images of plant leaves through a </a:t>
            </a:r>
            <a:r>
              <a:rPr lang="en-US" sz="1800" dirty="0" err="1">
                <a:latin typeface="Times New Roman" panose="02020603050405020304" pitchFamily="18" charset="0"/>
                <a:cs typeface="Times New Roman" panose="02020603050405020304" pitchFamily="18" charset="0"/>
              </a:rPr>
              <a:t>Gradio</a:t>
            </a:r>
            <a:r>
              <a:rPr lang="en-US" sz="1800" dirty="0">
                <a:latin typeface="Times New Roman" panose="02020603050405020304" pitchFamily="18" charset="0"/>
                <a:cs typeface="Times New Roman" panose="02020603050405020304" pitchFamily="18" charset="0"/>
              </a:rPr>
              <a:t>-based web interface</a:t>
            </a:r>
            <a:endParaRPr lang="en-IN" sz="18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Images are pre-processed by resizing to 256×256 pixels and normalizing them into tensors suitable for the neural network</a:t>
            </a:r>
            <a:endParaRPr lang="en-IN" sz="1800"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Model Processing</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 custom CNN with </a:t>
            </a:r>
            <a:r>
              <a:rPr lang="en-US" sz="1800" dirty="0" err="1">
                <a:latin typeface="Times New Roman" panose="02020603050405020304" pitchFamily="18" charset="0"/>
                <a:cs typeface="Times New Roman" panose="02020603050405020304" pitchFamily="18" charset="0"/>
              </a:rPr>
              <a:t>ResNet</a:t>
            </a:r>
            <a:r>
              <a:rPr lang="en-US" sz="1800" dirty="0">
                <a:latin typeface="Times New Roman" panose="02020603050405020304" pitchFamily="18" charset="0"/>
                <a:cs typeface="Times New Roman" panose="02020603050405020304" pitchFamily="18" charset="0"/>
              </a:rPr>
              <a:t>-inspired architecture (called </a:t>
            </a:r>
            <a:r>
              <a:rPr lang="en-US" sz="1800" dirty="0" err="1">
                <a:latin typeface="Times New Roman" panose="02020603050405020304" pitchFamily="18" charset="0"/>
                <a:cs typeface="Times New Roman" panose="02020603050405020304" pitchFamily="18" charset="0"/>
              </a:rPr>
              <a:t>CNN_NeuralNet</a:t>
            </a:r>
            <a:r>
              <a:rPr lang="en-US" sz="1800" dirty="0">
                <a:latin typeface="Times New Roman" panose="02020603050405020304" pitchFamily="18" charset="0"/>
                <a:cs typeface="Times New Roman" panose="02020603050405020304" pitchFamily="18" charset="0"/>
              </a:rPr>
              <a:t>) processes the images</a:t>
            </a:r>
            <a:endParaRPr lang="en-IN" sz="18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Images are processed in batches of 32</a:t>
            </a:r>
            <a:endParaRPr lang="en-IN" sz="1800" dirty="0">
              <a:latin typeface="Times New Roman" panose="02020603050405020304" pitchFamily="18" charset="0"/>
              <a:cs typeface="Times New Roman" panose="02020603050405020304" pitchFamily="18" charset="0"/>
            </a:endParaRPr>
          </a:p>
          <a:p>
            <a:pPr>
              <a:buClrTx/>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Predicted Output</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The system outputs classification probabilities across all disease classes</a:t>
            </a:r>
            <a:endParaRPr lang="en-IN" sz="1800" dirty="0">
              <a:latin typeface="Times New Roman" panose="02020603050405020304" pitchFamily="18" charset="0"/>
              <a:cs typeface="Times New Roman" panose="02020603050405020304" pitchFamily="18" charset="0"/>
            </a:endParaRP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Once a disease is detected, the system activates a RAG (Retrieval-Augmented Generation) chatbot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2012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381" y="448234"/>
            <a:ext cx="9936878" cy="1320800"/>
          </a:xfrm>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RAG (Retrieval-Augmented Generation) </a:t>
            </a:r>
            <a:r>
              <a:rPr lang="en-US" b="1" dirty="0" err="1">
                <a:solidFill>
                  <a:schemeClr val="tx1"/>
                </a:solidFill>
                <a:latin typeface="Times New Roman" panose="02020603050405020304" pitchFamily="18" charset="0"/>
                <a:cs typeface="Times New Roman" panose="02020603050405020304" pitchFamily="18" charset="0"/>
              </a:rPr>
              <a:t>Chatbot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930400"/>
            <a:ext cx="8672854" cy="4318000"/>
          </a:xfrm>
        </p:spPr>
        <p:txBody>
          <a:bodyPr>
            <a:noAutofit/>
          </a:bodyPr>
          <a:lstStyle/>
          <a:p>
            <a:pPr>
              <a:buClr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Knowledge Base: </a:t>
            </a:r>
            <a:r>
              <a:rPr lang="en-US" sz="2000" dirty="0">
                <a:latin typeface="Times New Roman" panose="02020603050405020304" pitchFamily="18" charset="0"/>
                <a:cs typeface="Times New Roman" panose="02020603050405020304" pitchFamily="18" charset="0"/>
              </a:rPr>
              <a:t>A comprehensive database of plant disease information including:</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Disease descriptions </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Symptoms </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Treatment recommendations </a:t>
            </a:r>
          </a:p>
          <a:p>
            <a:pPr lvl="1">
              <a:buClrTx/>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Prevention strategies.</a:t>
            </a:r>
          </a:p>
          <a:p>
            <a:pPr>
              <a:buClr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LLM Integration:</a:t>
            </a:r>
            <a:r>
              <a:rPr lang="en-US" sz="2000" dirty="0">
                <a:latin typeface="Times New Roman" panose="02020603050405020304" pitchFamily="18" charset="0"/>
                <a:cs typeface="Times New Roman" panose="02020603050405020304" pitchFamily="18" charset="0"/>
              </a:rPr>
              <a:t> Uses Mistral-7B-Instruct model from </a:t>
            </a:r>
            <a:r>
              <a:rPr lang="en-US" sz="2000" dirty="0" err="1">
                <a:latin typeface="Times New Roman" panose="02020603050405020304" pitchFamily="18" charset="0"/>
                <a:cs typeface="Times New Roman" panose="02020603050405020304" pitchFamily="18" charset="0"/>
              </a:rPr>
              <a:t>HuggingFace</a:t>
            </a:r>
            <a:r>
              <a:rPr lang="en-US" sz="2000" dirty="0">
                <a:latin typeface="Times New Roman" panose="02020603050405020304" pitchFamily="18" charset="0"/>
                <a:cs typeface="Times New Roman" panose="02020603050405020304" pitchFamily="18" charset="0"/>
              </a:rPr>
              <a:t> for text generation.</a:t>
            </a:r>
          </a:p>
          <a:p>
            <a:pPr>
              <a:buClr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Retrieval System: </a:t>
            </a:r>
            <a:r>
              <a:rPr lang="en-US" sz="2000" dirty="0">
                <a:latin typeface="Times New Roman" panose="02020603050405020304" pitchFamily="18" charset="0"/>
                <a:cs typeface="Times New Roman" panose="02020603050405020304" pitchFamily="18" charset="0"/>
              </a:rPr>
              <a:t>FAISS vector store with sentence-transformer </a:t>
            </a:r>
            <a:r>
              <a:rPr lang="en-US" sz="2000" dirty="0" err="1">
                <a:latin typeface="Times New Roman" panose="02020603050405020304" pitchFamily="18" charset="0"/>
                <a:cs typeface="Times New Roman" panose="02020603050405020304" pitchFamily="18" charset="0"/>
              </a:rPr>
              <a:t>embeddings</a:t>
            </a:r>
            <a:r>
              <a:rPr lang="en-US" sz="2000" dirty="0">
                <a:latin typeface="Times New Roman" panose="02020603050405020304" pitchFamily="18" charset="0"/>
                <a:cs typeface="Times New Roman" panose="02020603050405020304" pitchFamily="18" charset="0"/>
              </a:rPr>
              <a:t>.</a:t>
            </a:r>
          </a:p>
          <a:p>
            <a:pPr>
              <a:buClrTx/>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Conversation Flow:</a:t>
            </a:r>
            <a:r>
              <a:rPr lang="en-US" sz="2000" dirty="0">
                <a:latin typeface="Times New Roman" panose="02020603050405020304" pitchFamily="18" charset="0"/>
                <a:cs typeface="Times New Roman" panose="02020603050405020304" pitchFamily="18" charset="0"/>
              </a:rPr>
              <a:t> After disease detection, users can ask questions about the disease.</a:t>
            </a:r>
          </a:p>
        </p:txBody>
      </p:sp>
    </p:spTree>
    <p:extLst>
      <p:ext uri="{BB962C8B-B14F-4D97-AF65-F5344CB8AC3E}">
        <p14:creationId xmlns:p14="http://schemas.microsoft.com/office/powerpoint/2010/main" val="2989128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0078-BC09-13E1-CA2A-3C761C6C6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06B8F-8A55-E645-BB5B-6443CF632B23}"/>
              </a:ext>
            </a:extLst>
          </p:cNvPr>
          <p:cNvSpPr>
            <a:spLocks noGrp="1"/>
          </p:cNvSpPr>
          <p:nvPr>
            <p:ph type="title"/>
          </p:nvPr>
        </p:nvSpPr>
        <p:spPr/>
        <p:txBody>
          <a:bodyPr/>
          <a:lstStyle/>
          <a:p>
            <a:r>
              <a:rPr lang="en-US" sz="3600" b="1" i="0" u="none" dirty="0">
                <a:solidFill>
                  <a:srgbClr val="000000"/>
                </a:solidFill>
                <a:latin typeface="Times New Roman"/>
                <a:ea typeface="Times New Roman"/>
                <a:cs typeface="Times New Roman"/>
                <a:sym typeface="Times New Roman"/>
              </a:rPr>
              <a:t>Technology Stack for Proposed System</a:t>
            </a:r>
            <a:br>
              <a:rPr lang="en-US" dirty="0"/>
            </a:br>
            <a:endParaRPr lang="en-IN" dirty="0"/>
          </a:p>
        </p:txBody>
      </p:sp>
      <p:sp>
        <p:nvSpPr>
          <p:cNvPr id="4" name="Rectangle 1">
            <a:extLst>
              <a:ext uri="{FF2B5EF4-FFF2-40B4-BE49-F238E27FC236}">
                <a16:creationId xmlns:a16="http://schemas.microsoft.com/office/drawing/2014/main" id="{99DC124E-9DC9-76CA-1B12-112EC9A698D2}"/>
              </a:ext>
            </a:extLst>
          </p:cNvPr>
          <p:cNvSpPr>
            <a:spLocks noGrp="1" noChangeArrowheads="1"/>
          </p:cNvSpPr>
          <p:nvPr>
            <p:ph idx="1"/>
          </p:nvPr>
        </p:nvSpPr>
        <p:spPr bwMode="auto">
          <a:xfrm>
            <a:off x="434875" y="2070262"/>
            <a:ext cx="7731560" cy="2806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Deep learning framework</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Pandas, NumPy, PIL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Handling</a:t>
            </a:r>
          </a:p>
          <a:p>
            <a:pPr defTabSz="914400" eaLnBrk="0" fontAlgn="base" hangingPunct="0">
              <a:lnSpc>
                <a:spcPct val="150000"/>
              </a:lnSpc>
              <a:spcBef>
                <a:spcPct val="0"/>
              </a:spcBef>
              <a:spcAft>
                <a:spcPct val="0"/>
              </a:spcAft>
              <a:buClrTx/>
              <a:buSzTx/>
              <a:buFont typeface="Wingdings" panose="05000000000000000000" pitchFamily="2" charset="2"/>
              <a:buChar char="Ø"/>
            </a:pPr>
            <a:r>
              <a:rPr lang="en-IN" sz="2000" b="1" dirty="0" err="1">
                <a:solidFill>
                  <a:schemeClr val="tx1"/>
                </a:solidFill>
                <a:latin typeface="Times New Roman" panose="02020603050405020304" pitchFamily="18" charset="0"/>
                <a:cs typeface="Times New Roman" panose="02020603050405020304" pitchFamily="18" charset="0"/>
              </a:rPr>
              <a:t>LangChain</a:t>
            </a:r>
            <a:r>
              <a:rPr lang="en-IN" sz="2000" b="1" dirty="0">
                <a:solidFill>
                  <a:schemeClr val="tx1"/>
                </a:solidFill>
                <a:latin typeface="Times New Roman" panose="02020603050405020304" pitchFamily="18" charset="0"/>
                <a:cs typeface="Times New Roman" panose="02020603050405020304" pitchFamily="18" charset="0"/>
              </a:rPr>
              <a:t>, </a:t>
            </a:r>
            <a:r>
              <a:rPr lang="en-IN" sz="2000" b="1" dirty="0" err="1">
                <a:solidFill>
                  <a:schemeClr val="tx1"/>
                </a:solidFill>
                <a:latin typeface="Times New Roman" panose="02020603050405020304" pitchFamily="18" charset="0"/>
                <a:cs typeface="Times New Roman" panose="02020603050405020304" pitchFamily="18" charset="0"/>
              </a:rPr>
              <a:t>HuggingFaceHub</a:t>
            </a:r>
            <a:r>
              <a:rPr lang="en-IN" sz="2000" b="1" dirty="0">
                <a:solidFill>
                  <a:schemeClr val="tx1"/>
                </a:solidFill>
                <a:latin typeface="Times New Roman" panose="02020603050405020304" pitchFamily="18" charset="0"/>
                <a:cs typeface="Times New Roman" panose="02020603050405020304" pitchFamily="18" charset="0"/>
              </a:rPr>
              <a:t>, FAISS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LLM and RAG</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visualization</a:t>
            </a:r>
          </a:p>
          <a:p>
            <a:pPr defTabSz="914400" eaLnBrk="0" fontAlgn="base" hangingPunct="0">
              <a:lnSpc>
                <a:spcPct val="150000"/>
              </a:lnSpc>
              <a:spcBef>
                <a:spcPct val="0"/>
              </a:spcBef>
              <a:spcAft>
                <a:spcPct val="0"/>
              </a:spcAft>
              <a:buClrTx/>
              <a:buSzTx/>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 &amp;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Shutil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System related procedures</a:t>
            </a:r>
          </a:p>
          <a:p>
            <a:pPr defTabSz="914400" eaLnBrk="0" fontAlgn="base" hangingPunct="0">
              <a:lnSpc>
                <a:spcPct val="150000"/>
              </a:lnSpc>
              <a:spcBef>
                <a:spcPct val="0"/>
              </a:spcBef>
              <a:spcAft>
                <a:spcPct val="0"/>
              </a:spcAft>
              <a:buClrTx/>
              <a:buSzTx/>
              <a:buFont typeface="Wingdings" panose="05000000000000000000" pitchFamily="2" charset="2"/>
              <a:buChar char="Ø"/>
            </a:pPr>
            <a:r>
              <a:rPr lang="en-IN" sz="2000" b="1" i="0" u="none" strike="noStrike" baseline="0" dirty="0" err="1">
                <a:latin typeface="Times New Roman" panose="02020603050405020304" pitchFamily="18" charset="0"/>
                <a:cs typeface="Times New Roman" panose="02020603050405020304" pitchFamily="18" charset="0"/>
              </a:rPr>
              <a:t>Gradio</a:t>
            </a:r>
            <a:r>
              <a:rPr lang="en-IN" sz="1800" b="0" i="0" u="none" strike="noStrike" baseline="0" dirty="0">
                <a:latin typeface="ArialMT"/>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Frontend UI </a:t>
            </a:r>
          </a:p>
        </p:txBody>
      </p:sp>
      <p:pic>
        <p:nvPicPr>
          <p:cNvPr id="8" name="Picture 7">
            <a:extLst>
              <a:ext uri="{FF2B5EF4-FFF2-40B4-BE49-F238E27FC236}">
                <a16:creationId xmlns:a16="http://schemas.microsoft.com/office/drawing/2014/main" id="{65AC77D3-9F6A-3C3C-3F68-531839EA7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0018" y="1491362"/>
            <a:ext cx="3058514" cy="1845573"/>
          </a:xfrm>
          <a:prstGeom prst="rect">
            <a:avLst/>
          </a:prstGeom>
        </p:spPr>
      </p:pic>
      <p:pic>
        <p:nvPicPr>
          <p:cNvPr id="10" name="Picture 9">
            <a:extLst>
              <a:ext uri="{FF2B5EF4-FFF2-40B4-BE49-F238E27FC236}">
                <a16:creationId xmlns:a16="http://schemas.microsoft.com/office/drawing/2014/main" id="{36E96726-52F2-63E9-465C-2DC401CBAA9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9272" y="2656842"/>
            <a:ext cx="1665304" cy="2220406"/>
          </a:xfrm>
          <a:prstGeom prst="rect">
            <a:avLst/>
          </a:prstGeom>
        </p:spPr>
      </p:pic>
      <p:pic>
        <p:nvPicPr>
          <p:cNvPr id="12" name="Picture 11">
            <a:extLst>
              <a:ext uri="{FF2B5EF4-FFF2-40B4-BE49-F238E27FC236}">
                <a16:creationId xmlns:a16="http://schemas.microsoft.com/office/drawing/2014/main" id="{E66E30DE-03EF-C52C-1654-3FE73F7030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29479" y="4063377"/>
            <a:ext cx="2220405" cy="2220405"/>
          </a:xfrm>
          <a:prstGeom prst="rect">
            <a:avLst/>
          </a:prstGeom>
        </p:spPr>
      </p:pic>
    </p:spTree>
    <p:extLst>
      <p:ext uri="{BB962C8B-B14F-4D97-AF65-F5344CB8AC3E}">
        <p14:creationId xmlns:p14="http://schemas.microsoft.com/office/powerpoint/2010/main" val="3311077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BDB892-82F3-A4F1-DF16-4EFD8F61A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C71BA6-8B1C-1AC3-EC52-41773369E70D}"/>
              </a:ext>
            </a:extLst>
          </p:cNvPr>
          <p:cNvSpPr>
            <a:spLocks noGrp="1"/>
          </p:cNvSpPr>
          <p:nvPr>
            <p:ph type="title"/>
          </p:nvPr>
        </p:nvSpPr>
        <p:spPr/>
        <p:txBody>
          <a:bodyPr/>
          <a:lstStyle/>
          <a:p>
            <a:r>
              <a:rPr lang="en-US" sz="3600" b="1" i="0" u="none" dirty="0">
                <a:solidFill>
                  <a:srgbClr val="000000"/>
                </a:solidFill>
                <a:latin typeface="Times New Roman"/>
                <a:ea typeface="Times New Roman"/>
                <a:cs typeface="Times New Roman"/>
                <a:sym typeface="Times New Roman"/>
              </a:rPr>
              <a:t>Details of Database</a:t>
            </a:r>
            <a:endParaRPr lang="en-IN" dirty="0"/>
          </a:p>
        </p:txBody>
      </p:sp>
      <p:sp>
        <p:nvSpPr>
          <p:cNvPr id="4" name="Rectangle 1">
            <a:extLst>
              <a:ext uri="{FF2B5EF4-FFF2-40B4-BE49-F238E27FC236}">
                <a16:creationId xmlns:a16="http://schemas.microsoft.com/office/drawing/2014/main" id="{7D40F20D-DCFC-7488-5BB7-FD2DEC04D28F}"/>
              </a:ext>
            </a:extLst>
          </p:cNvPr>
          <p:cNvSpPr>
            <a:spLocks noGrp="1" noChangeArrowheads="1"/>
          </p:cNvSpPr>
          <p:nvPr>
            <p:ph idx="1"/>
          </p:nvPr>
        </p:nvSpPr>
        <p:spPr bwMode="auto">
          <a:xfrm>
            <a:off x="321972" y="1502930"/>
            <a:ext cx="895203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Dataset Source: </a:t>
            </a:r>
            <a:r>
              <a:rPr lang="en-US" altLang="en-US" sz="2000" dirty="0">
                <a:solidFill>
                  <a:schemeClr val="tx1"/>
                </a:solidFill>
                <a:latin typeface="Times New Roman" panose="02020603050405020304" pitchFamily="18" charset="0"/>
                <a:cs typeface="Times New Roman" panose="02020603050405020304" pitchFamily="18" charset="0"/>
              </a:rPr>
              <a:t>New Plant Diseases Dataset from </a:t>
            </a:r>
            <a:r>
              <a:rPr lang="en-US" altLang="en-US" sz="2000" dirty="0" err="1">
                <a:solidFill>
                  <a:schemeClr val="tx1"/>
                </a:solidFill>
                <a:latin typeface="Times New Roman" panose="02020603050405020304" pitchFamily="18" charset="0"/>
                <a:cs typeface="Times New Roman" panose="02020603050405020304" pitchFamily="18" charset="0"/>
              </a:rPr>
              <a:t>Kaggle</a:t>
            </a:r>
            <a:r>
              <a:rPr lang="en-US" altLang="en-US" sz="2000" dirty="0">
                <a:solidFill>
                  <a:schemeClr val="tx1"/>
                </a:solidFill>
                <a:latin typeface="Times New Roman" panose="02020603050405020304" pitchFamily="18" charset="0"/>
                <a:cs typeface="Times New Roman" panose="02020603050405020304" pitchFamily="18" charset="0"/>
              </a:rPr>
              <a:t>, downloaded via </a:t>
            </a:r>
            <a:r>
              <a:rPr lang="en-US" altLang="en-US" sz="2000" dirty="0" err="1">
                <a:solidFill>
                  <a:schemeClr val="tx1"/>
                </a:solidFill>
                <a:latin typeface="Times New Roman" panose="02020603050405020304" pitchFamily="18" charset="0"/>
                <a:cs typeface="Times New Roman" panose="02020603050405020304" pitchFamily="18" charset="0"/>
              </a:rPr>
              <a:t>kagglehub.dataset_download</a:t>
            </a:r>
            <a:r>
              <a:rPr lang="en-US" altLang="en-US" sz="2000" dirty="0">
                <a:solidFill>
                  <a:schemeClr val="tx1"/>
                </a:solidFill>
                <a:latin typeface="Times New Roman" panose="02020603050405020304" pitchFamily="18" charset="0"/>
                <a:cs typeface="Times New Roman" panose="02020603050405020304" pitchFamily="18" charset="0"/>
              </a:rPr>
              <a:t>("</a:t>
            </a:r>
            <a:r>
              <a:rPr lang="en-US" altLang="en-US" sz="2000" dirty="0" err="1">
                <a:solidFill>
                  <a:schemeClr val="tx1"/>
                </a:solidFill>
                <a:latin typeface="Times New Roman" panose="02020603050405020304" pitchFamily="18" charset="0"/>
                <a:cs typeface="Times New Roman" panose="02020603050405020304" pitchFamily="18" charset="0"/>
              </a:rPr>
              <a:t>vipoooool</a:t>
            </a:r>
            <a:r>
              <a:rPr lang="en-US" altLang="en-US" sz="2000" dirty="0">
                <a:solidFill>
                  <a:schemeClr val="tx1"/>
                </a:solidFill>
                <a:latin typeface="Times New Roman" panose="02020603050405020304" pitchFamily="18" charset="0"/>
                <a:cs typeface="Times New Roman" panose="02020603050405020304" pitchFamily="18" charset="0"/>
              </a:rPr>
              <a:t>/new-plant-diseases-dataset").</a:t>
            </a:r>
          </a:p>
          <a:p>
            <a:pPr marL="0" lvl="0" indent="0" algn="just" defTabSz="914400" eaLnBrk="0" fontAlgn="base" hangingPunct="0">
              <a:spcBef>
                <a:spcPct val="0"/>
              </a:spcBef>
              <a:spcAft>
                <a:spcPct val="0"/>
              </a:spcAft>
              <a:buClrTx/>
              <a:buSzTx/>
              <a:buNone/>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Data Format:</a:t>
            </a:r>
            <a:r>
              <a:rPr lang="en-US" altLang="en-US" sz="2000" dirty="0">
                <a:solidFill>
                  <a:schemeClr val="tx1"/>
                </a:solidFill>
                <a:latin typeface="Times New Roman" panose="02020603050405020304" pitchFamily="18" charset="0"/>
                <a:cs typeface="Times New Roman" panose="02020603050405020304" pitchFamily="18" charset="0"/>
              </a:rPr>
              <a:t> RGB images of plant leaves organized into folders representing different diseases.</a:t>
            </a:r>
          </a:p>
          <a:p>
            <a:pPr lvl="0" algn="just" defTabSz="914400" eaLnBrk="0" fontAlgn="base" hangingPunct="0">
              <a:spcBef>
                <a:spcPct val="0"/>
              </a:spcBef>
              <a:spcAft>
                <a:spcPct val="0"/>
              </a:spcAft>
              <a:buClrTx/>
              <a:buSzTx/>
              <a:buFont typeface="Wingdings" panose="05000000000000000000" pitchFamily="2" charset="2"/>
              <a:buChar char="Ø"/>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Dataset Structure:</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2000" dirty="0">
                <a:solidFill>
                  <a:schemeClr val="tx1"/>
                </a:solidFill>
                <a:latin typeface="Times New Roman" panose="02020603050405020304" pitchFamily="18" charset="0"/>
                <a:cs typeface="Times New Roman" panose="02020603050405020304" pitchFamily="18" charset="0"/>
              </a:rPr>
              <a:t>Training data: Located in /New Plant Diseases Dataset(Augmented)/train</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2000" dirty="0">
                <a:solidFill>
                  <a:schemeClr val="tx1"/>
                </a:solidFill>
                <a:latin typeface="Times New Roman" panose="02020603050405020304" pitchFamily="18" charset="0"/>
                <a:cs typeface="Times New Roman" panose="02020603050405020304" pitchFamily="18" charset="0"/>
              </a:rPr>
              <a:t>Validation data: Located in /New Plant Diseases Dataset(Augmented)/valid</a:t>
            </a:r>
          </a:p>
          <a:p>
            <a:pPr lvl="0" algn="just" defTabSz="914400" eaLnBrk="0" fontAlgn="base" hangingPunct="0">
              <a:spcBef>
                <a:spcPct val="0"/>
              </a:spcBef>
              <a:spcAft>
                <a:spcPct val="0"/>
              </a:spcAft>
              <a:buClrTx/>
              <a:buSzTx/>
              <a:buFont typeface="Courier New" panose="02070309020205020404" pitchFamily="49" charset="0"/>
              <a:buChar char="o"/>
            </a:pPr>
            <a:r>
              <a:rPr lang="en-US" altLang="en-US" sz="2000" dirty="0">
                <a:solidFill>
                  <a:schemeClr val="tx1"/>
                </a:solidFill>
                <a:latin typeface="Times New Roman" panose="02020603050405020304" pitchFamily="18" charset="0"/>
                <a:cs typeface="Times New Roman" panose="02020603050405020304" pitchFamily="18" charset="0"/>
              </a:rPr>
              <a:t>Test data: Located in /test</a:t>
            </a:r>
          </a:p>
          <a:p>
            <a:pPr lvl="0" algn="just" defTabSz="914400" eaLnBrk="0" fontAlgn="base" hangingPunct="0">
              <a:spcBef>
                <a:spcPct val="0"/>
              </a:spcBef>
              <a:spcAft>
                <a:spcPct val="0"/>
              </a:spcAft>
              <a:buClrTx/>
              <a:buSzTx/>
              <a:buFont typeface="Courier New" panose="02070309020205020404" pitchFamily="49" charset="0"/>
              <a:buChar char="o"/>
            </a:pPr>
            <a:endParaRPr lang="en-US" altLang="en-US" sz="2000" dirty="0">
              <a:solidFill>
                <a:schemeClr val="tx1"/>
              </a:solidFill>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Classes:</a:t>
            </a:r>
            <a:r>
              <a:rPr lang="en-US" altLang="en-US" sz="2000" dirty="0">
                <a:solidFill>
                  <a:schemeClr val="tx1"/>
                </a:solidFill>
                <a:latin typeface="Times New Roman" panose="02020603050405020304" pitchFamily="18" charset="0"/>
                <a:cs typeface="Times New Roman" panose="02020603050405020304" pitchFamily="18" charset="0"/>
              </a:rPr>
              <a:t> Multiple disease classes across different plant species (e.g., "Apple___</a:t>
            </a:r>
            <a:r>
              <a:rPr lang="en-US" altLang="en-US" sz="2000" dirty="0" err="1">
                <a:solidFill>
                  <a:schemeClr val="tx1"/>
                </a:solidFill>
                <a:latin typeface="Times New Roman" panose="02020603050405020304" pitchFamily="18" charset="0"/>
                <a:cs typeface="Times New Roman" panose="02020603050405020304" pitchFamily="18" charset="0"/>
              </a:rPr>
              <a:t>Apple_scab</a:t>
            </a:r>
            <a:r>
              <a:rPr lang="en-US" altLang="en-US" sz="2000" dirty="0">
                <a:solidFill>
                  <a:schemeClr val="tx1"/>
                </a:solidFill>
                <a:latin typeface="Times New Roman" panose="02020603050405020304" pitchFamily="18" charset="0"/>
                <a:cs typeface="Times New Roman" panose="02020603050405020304" pitchFamily="18" charset="0"/>
              </a:rPr>
              <a:t>", "Tomato___</a:t>
            </a:r>
            <a:r>
              <a:rPr lang="en-US" altLang="en-US" sz="2000" dirty="0" err="1">
                <a:solidFill>
                  <a:schemeClr val="tx1"/>
                </a:solidFill>
                <a:latin typeface="Times New Roman" panose="02020603050405020304" pitchFamily="18" charset="0"/>
                <a:cs typeface="Times New Roman" panose="02020603050405020304" pitchFamily="18" charset="0"/>
              </a:rPr>
              <a:t>Late_blight</a:t>
            </a:r>
            <a:r>
              <a:rPr lang="en-US" altLang="en-US" sz="2000" dirty="0">
                <a:solidFill>
                  <a:schemeClr val="tx1"/>
                </a:solidFill>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8215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A7CF-F00A-D18D-AADC-74D547E49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A0239-7221-4CD7-576B-EC05F4CA3155}"/>
              </a:ext>
            </a:extLst>
          </p:cNvPr>
          <p:cNvSpPr>
            <a:spLocks noGrp="1"/>
          </p:cNvSpPr>
          <p:nvPr>
            <p:ph type="title"/>
          </p:nvPr>
        </p:nvSpPr>
        <p:spPr/>
        <p:txBody>
          <a:bodyPr/>
          <a:lstStyle/>
          <a:p>
            <a:r>
              <a:rPr lang="en-US" sz="3600" b="1" i="0" u="none" dirty="0">
                <a:solidFill>
                  <a:srgbClr val="000000"/>
                </a:solidFill>
                <a:latin typeface="Times New Roman"/>
                <a:ea typeface="Times New Roman"/>
                <a:cs typeface="Times New Roman"/>
                <a:sym typeface="Times New Roman"/>
              </a:rPr>
              <a:t>Implementation</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377" y="1735585"/>
            <a:ext cx="8589625" cy="4021271"/>
          </a:xfrm>
        </p:spPr>
      </p:pic>
    </p:spTree>
    <p:extLst>
      <p:ext uri="{BB962C8B-B14F-4D97-AF65-F5344CB8AC3E}">
        <p14:creationId xmlns:p14="http://schemas.microsoft.com/office/powerpoint/2010/main" val="7031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50590-C2A9-55FA-C8D9-AEF07485E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EA04C6-6224-B389-CE22-27B411F53CE3}"/>
              </a:ext>
            </a:extLst>
          </p:cNvPr>
          <p:cNvSpPr>
            <a:spLocks noGrp="1"/>
          </p:cNvSpPr>
          <p:nvPr>
            <p:ph type="title"/>
          </p:nvPr>
        </p:nvSpPr>
        <p:spPr/>
        <p:txBody>
          <a:bodyPr/>
          <a:lstStyle/>
          <a:p>
            <a:r>
              <a:rPr lang="en-US" sz="3600" b="1" i="0" u="none" dirty="0">
                <a:solidFill>
                  <a:srgbClr val="000000"/>
                </a:solidFill>
                <a:latin typeface="Times New Roman"/>
                <a:ea typeface="Times New Roman"/>
                <a:cs typeface="Times New Roman"/>
                <a:sym typeface="Times New Roman"/>
              </a:rPr>
              <a:t>Implementation</a:t>
            </a:r>
            <a:endParaRPr lang="en-IN" dirty="0"/>
          </a:p>
        </p:txBody>
      </p:sp>
      <p:pic>
        <p:nvPicPr>
          <p:cNvPr id="7" name="Content Placeholder 6">
            <a:extLst>
              <a:ext uri="{FF2B5EF4-FFF2-40B4-BE49-F238E27FC236}">
                <a16:creationId xmlns:a16="http://schemas.microsoft.com/office/drawing/2014/main" id="{CD4CE2BF-CA34-46D3-4BB0-5D4A0AE172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863" y="2162659"/>
            <a:ext cx="8596312" cy="3877294"/>
          </a:xfrm>
        </p:spPr>
      </p:pic>
    </p:spTree>
    <p:extLst>
      <p:ext uri="{BB962C8B-B14F-4D97-AF65-F5344CB8AC3E}">
        <p14:creationId xmlns:p14="http://schemas.microsoft.com/office/powerpoint/2010/main" val="1087040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77334" y="1773131"/>
            <a:ext cx="8596668" cy="3880773"/>
          </a:xfrm>
        </p:spPr>
        <p:txBody>
          <a:bodyPr>
            <a:normAutofit/>
          </a:bodyPr>
          <a:lstStyle/>
          <a:p>
            <a:pPr algn="just" defTabSz="914400" eaLnBrk="0" fontAlgn="base" hangingPunct="0">
              <a:spcBef>
                <a:spcPct val="0"/>
              </a:spcBef>
              <a:spcAft>
                <a:spcPct val="0"/>
              </a:spcAft>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The </a:t>
            </a:r>
            <a:r>
              <a:rPr lang="en-US" sz="2400" dirty="0" err="1">
                <a:solidFill>
                  <a:schemeClr val="tx1"/>
                </a:solidFill>
                <a:latin typeface="Times New Roman" panose="02020603050405020304" pitchFamily="18" charset="0"/>
                <a:cs typeface="Times New Roman" panose="02020603050405020304" pitchFamily="18" charset="0"/>
              </a:rPr>
              <a:t>Chatbot</a:t>
            </a:r>
            <a:r>
              <a:rPr lang="en-US" sz="2400" dirty="0">
                <a:solidFill>
                  <a:schemeClr val="tx1"/>
                </a:solidFill>
                <a:latin typeface="Times New Roman" panose="02020603050405020304" pitchFamily="18" charset="0"/>
                <a:cs typeface="Times New Roman" panose="02020603050405020304" pitchFamily="18" charset="0"/>
              </a:rPr>
              <a:t>-Based Crop Disease Prediction System uses AI-powered image analysis and NLP to provide real-time disease diagnosis and treatment recommendations. It enhances accessibility for farmers, reducing reliance on experts. While challenges like internet dependency and image variability exist, future improvements in offline access, multilingual support, and voice interaction can enhance usability. This system has the potential to boost precision agriculture, reduce crop losses, and improve farm productivity, contributing to sustainable agriculture.</a:t>
            </a:r>
          </a:p>
        </p:txBody>
      </p:sp>
    </p:spTree>
    <p:extLst>
      <p:ext uri="{BB962C8B-B14F-4D97-AF65-F5344CB8AC3E}">
        <p14:creationId xmlns:p14="http://schemas.microsoft.com/office/powerpoint/2010/main" val="1118748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598" y="98933"/>
            <a:ext cx="9970002" cy="1320800"/>
          </a:xfrm>
        </p:spPr>
        <p:txBody>
          <a:bodyPr>
            <a:no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References</a:t>
            </a:r>
          </a:p>
        </p:txBody>
      </p:sp>
      <p:sp>
        <p:nvSpPr>
          <p:cNvPr id="3" name="Rectangle 1">
            <a:extLst>
              <a:ext uri="{FF2B5EF4-FFF2-40B4-BE49-F238E27FC236}">
                <a16:creationId xmlns:a16="http://schemas.microsoft.com/office/drawing/2014/main" id="{7503EB88-48A7-24C1-E87D-27A907039C19}"/>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6" name="TextBox 5"/>
          <p:cNvSpPr txBox="1"/>
          <p:nvPr/>
        </p:nvSpPr>
        <p:spPr>
          <a:xfrm>
            <a:off x="151151" y="971624"/>
            <a:ext cx="9763814" cy="5588068"/>
          </a:xfrm>
          <a:prstGeom prst="rect">
            <a:avLst/>
          </a:prstGeom>
          <a:noFill/>
        </p:spPr>
        <p:txBody>
          <a:bodyPr wrap="square" rtlCol="0">
            <a:spAutoFit/>
          </a:bodyPr>
          <a:lstStyle/>
          <a:p>
            <a:pPr marL="252095" marR="2159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[1]</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i="0" dirty="0">
                <a:solidFill>
                  <a:srgbClr val="333333"/>
                </a:solidFill>
                <a:effectLst/>
                <a:latin typeface="Times New Roman" panose="02020603050405020304" pitchFamily="18" charset="0"/>
                <a:cs typeface="Times New Roman" panose="02020603050405020304" pitchFamily="18" charset="0"/>
              </a:rPr>
              <a:t>A. Ghosh, S. K. Mohapatra, P. </a:t>
            </a:r>
            <a:r>
              <a:rPr lang="en-IN" sz="1600" b="0" i="0" dirty="0" err="1">
                <a:solidFill>
                  <a:srgbClr val="333333"/>
                </a:solidFill>
                <a:effectLst/>
                <a:latin typeface="Times New Roman" panose="02020603050405020304" pitchFamily="18" charset="0"/>
                <a:cs typeface="Times New Roman" panose="02020603050405020304" pitchFamily="18" charset="0"/>
              </a:rPr>
              <a:t>Pattanaik</a:t>
            </a:r>
            <a:r>
              <a:rPr lang="en-IN" sz="1600" b="0" i="0" dirty="0">
                <a:solidFill>
                  <a:srgbClr val="333333"/>
                </a:solidFill>
                <a:effectLst/>
                <a:latin typeface="Times New Roman" panose="02020603050405020304" pitchFamily="18" charset="0"/>
                <a:cs typeface="Times New Roman" panose="02020603050405020304" pitchFamily="18" charset="0"/>
              </a:rPr>
              <a:t>, P. K. Dash and S. Chakravarty, "A Comprehensive Crop Recommendation System Integrating Machine Learning and Deep Learning Models," </a:t>
            </a:r>
            <a:r>
              <a:rPr lang="en-IN" sz="1600" b="0" i="1" dirty="0">
                <a:solidFill>
                  <a:srgbClr val="333333"/>
                </a:solidFill>
                <a:effectLst/>
                <a:latin typeface="Times New Roman" panose="02020603050405020304" pitchFamily="18" charset="0"/>
                <a:cs typeface="Times New Roman" panose="02020603050405020304" pitchFamily="18" charset="0"/>
              </a:rPr>
              <a:t>2024 1st International Conference on Cognitive, Green and Ubiquitous Computing (IC-CGU)</a:t>
            </a:r>
            <a:r>
              <a:rPr lang="en-IN" sz="1600" b="0" i="0" dirty="0">
                <a:solidFill>
                  <a:srgbClr val="333333"/>
                </a:solidFill>
                <a:effectLst/>
                <a:latin typeface="Times New Roman" panose="02020603050405020304" pitchFamily="18" charset="0"/>
                <a:cs typeface="Times New Roman" panose="02020603050405020304" pitchFamily="18" charset="0"/>
              </a:rPr>
              <a:t>, Bhubaneswar, India, 2024, pp. 1-6, </a:t>
            </a:r>
            <a:r>
              <a:rPr lang="en-IN" sz="1600" b="0" i="0" dirty="0" err="1">
                <a:solidFill>
                  <a:srgbClr val="333333"/>
                </a:solidFill>
                <a:effectLst/>
                <a:latin typeface="Times New Roman" panose="02020603050405020304" pitchFamily="18" charset="0"/>
                <a:cs typeface="Times New Roman" panose="02020603050405020304" pitchFamily="18" charset="0"/>
              </a:rPr>
              <a:t>doi</a:t>
            </a:r>
            <a:r>
              <a:rPr lang="en-IN" sz="1600" b="0" i="0" dirty="0">
                <a:solidFill>
                  <a:srgbClr val="333333"/>
                </a:solidFill>
                <a:effectLst/>
                <a:latin typeface="Times New Roman" panose="02020603050405020304" pitchFamily="18" charset="0"/>
                <a:cs typeface="Times New Roman" panose="02020603050405020304" pitchFamily="18" charset="0"/>
              </a:rPr>
              <a:t>: 10.1109/IC-CGU58078.2024.10530724</a:t>
            </a:r>
          </a:p>
          <a:p>
            <a:pPr marL="252095" marR="215900" algn="just">
              <a:lnSpc>
                <a:spcPct val="150000"/>
              </a:lnSpc>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a:t>
            </a: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Nascimento, E., Just, J., Almeida, J., &amp; Almeida, T. (2023). Productive Crop Field Detection: A New Dataset and Deep Learning Benchmark Results. </a:t>
            </a:r>
            <a:r>
              <a:rPr lang="en-IN" sz="1600" i="1" dirty="0">
                <a:latin typeface="Times New Roman" panose="02020603050405020304" pitchFamily="18" charset="0"/>
                <a:cs typeface="Times New Roman" panose="02020603050405020304" pitchFamily="18" charset="0"/>
              </a:rPr>
              <a:t>IEEE Geoscience and Remote Sensing Letters</a:t>
            </a:r>
            <a:r>
              <a:rPr lang="en-IN" sz="1600" dirty="0">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52095" marR="2159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[3]</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i="0" dirty="0">
                <a:solidFill>
                  <a:srgbClr val="333333"/>
                </a:solidFill>
                <a:effectLst/>
                <a:latin typeface="Times New Roman" panose="02020603050405020304" pitchFamily="18" charset="0"/>
                <a:cs typeface="Times New Roman" panose="02020603050405020304" pitchFamily="18" charset="0"/>
              </a:rPr>
              <a:t>O. Kulkarni, "Crop Disease Detection Using Deep Learning," </a:t>
            </a:r>
            <a:r>
              <a:rPr lang="en-IN" sz="1600" b="0" i="1" dirty="0">
                <a:solidFill>
                  <a:srgbClr val="333333"/>
                </a:solidFill>
                <a:effectLst/>
                <a:latin typeface="Times New Roman" panose="02020603050405020304" pitchFamily="18" charset="0"/>
                <a:cs typeface="Times New Roman" panose="02020603050405020304" pitchFamily="18" charset="0"/>
              </a:rPr>
              <a:t>2018 Fourth International Conference on Computing Communication Control and Automation (ICCUBEA)</a:t>
            </a:r>
            <a:r>
              <a:rPr lang="en-IN" sz="1600" b="0" i="0" dirty="0">
                <a:solidFill>
                  <a:srgbClr val="333333"/>
                </a:solidFill>
                <a:effectLst/>
                <a:latin typeface="Times New Roman" panose="02020603050405020304" pitchFamily="18" charset="0"/>
                <a:cs typeface="Times New Roman" panose="02020603050405020304" pitchFamily="18" charset="0"/>
              </a:rPr>
              <a:t>, Pune, India, 2018, pp. 1-4, </a:t>
            </a:r>
            <a:r>
              <a:rPr lang="en-IN" sz="1600" b="0" i="0" dirty="0" err="1">
                <a:solidFill>
                  <a:srgbClr val="333333"/>
                </a:solidFill>
                <a:effectLst/>
                <a:latin typeface="Times New Roman" panose="02020603050405020304" pitchFamily="18" charset="0"/>
                <a:cs typeface="Times New Roman" panose="02020603050405020304" pitchFamily="18" charset="0"/>
              </a:rPr>
              <a:t>doi</a:t>
            </a:r>
            <a:r>
              <a:rPr lang="en-IN" sz="1600" b="0" i="0" dirty="0">
                <a:solidFill>
                  <a:srgbClr val="333333"/>
                </a:solidFill>
                <a:effectLst/>
                <a:latin typeface="Times New Roman" panose="02020603050405020304" pitchFamily="18" charset="0"/>
                <a:cs typeface="Times New Roman" panose="02020603050405020304" pitchFamily="18" charset="0"/>
              </a:rPr>
              <a:t>: 10.1109/ICCUBEA.2018.8697390</a:t>
            </a:r>
          </a:p>
          <a:p>
            <a:pPr marL="252095" marR="2159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[4]</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Turkoglu, M. O., </a:t>
            </a:r>
            <a:r>
              <a:rPr lang="en-IN" sz="1600" dirty="0" err="1">
                <a:latin typeface="Times New Roman" panose="02020603050405020304" pitchFamily="18" charset="0"/>
                <a:cs typeface="Times New Roman" panose="02020603050405020304" pitchFamily="18" charset="0"/>
              </a:rPr>
              <a:t>D'Aronco</a:t>
            </a:r>
            <a:r>
              <a:rPr lang="en-IN" sz="1600" dirty="0">
                <a:latin typeface="Times New Roman" panose="02020603050405020304" pitchFamily="18" charset="0"/>
                <a:cs typeface="Times New Roman" panose="02020603050405020304" pitchFamily="18" charset="0"/>
              </a:rPr>
              <a:t>, S., Perich, G., Liebisch, F., Streit, C., Schindler, K., &amp; Wegner, J. D. (2021). Crop mapping from image time series: deep learning with multi-scale label hierarchies. </a:t>
            </a:r>
            <a:r>
              <a:rPr lang="en-IN" sz="1600" dirty="0" err="1">
                <a:latin typeface="Times New Roman" panose="02020603050405020304" pitchFamily="18" charset="0"/>
                <a:cs typeface="Times New Roman" panose="02020603050405020304" pitchFamily="18" charset="0"/>
              </a:rPr>
              <a:t>arXiv</a:t>
            </a:r>
            <a:r>
              <a:rPr lang="en-IN" sz="1600" dirty="0">
                <a:latin typeface="Times New Roman" panose="02020603050405020304" pitchFamily="18" charset="0"/>
                <a:cs typeface="Times New Roman" panose="02020603050405020304" pitchFamily="18" charset="0"/>
              </a:rPr>
              <a:t> preprint arXiv:2102.08820</a:t>
            </a:r>
          </a:p>
          <a:p>
            <a:pPr marL="252095" marR="215900" algn="just">
              <a:lnSpc>
                <a:spcPct val="150000"/>
              </a:lnSpc>
            </a:pPr>
            <a:r>
              <a:rPr lang="en-IN" sz="1600" b="1" dirty="0">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6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b="0" i="0" dirty="0">
                <a:solidFill>
                  <a:srgbClr val="333333"/>
                </a:solidFill>
                <a:effectLst/>
                <a:latin typeface="Times New Roman" panose="02020603050405020304" pitchFamily="18" charset="0"/>
                <a:cs typeface="Times New Roman" panose="02020603050405020304" pitchFamily="18" charset="0"/>
              </a:rPr>
              <a:t>P. </a:t>
            </a:r>
            <a:r>
              <a:rPr lang="en-IN" sz="1600" b="0" i="0" dirty="0" err="1">
                <a:solidFill>
                  <a:srgbClr val="333333"/>
                </a:solidFill>
                <a:effectLst/>
                <a:latin typeface="Times New Roman" panose="02020603050405020304" pitchFamily="18" charset="0"/>
                <a:cs typeface="Times New Roman" panose="02020603050405020304" pitchFamily="18" charset="0"/>
              </a:rPr>
              <a:t>Yerunkar</a:t>
            </a:r>
            <a:r>
              <a:rPr lang="en-IN" sz="1600" b="0" i="0" dirty="0">
                <a:solidFill>
                  <a:srgbClr val="333333"/>
                </a:solidFill>
                <a:effectLst/>
                <a:latin typeface="Times New Roman" panose="02020603050405020304" pitchFamily="18" charset="0"/>
                <a:cs typeface="Times New Roman" panose="02020603050405020304" pitchFamily="18" charset="0"/>
              </a:rPr>
              <a:t>, A. </a:t>
            </a:r>
            <a:r>
              <a:rPr lang="en-IN" sz="1600" b="0" i="0" dirty="0" err="1">
                <a:solidFill>
                  <a:srgbClr val="333333"/>
                </a:solidFill>
                <a:effectLst/>
                <a:latin typeface="Times New Roman" panose="02020603050405020304" pitchFamily="18" charset="0"/>
                <a:cs typeface="Times New Roman" panose="02020603050405020304" pitchFamily="18" charset="0"/>
              </a:rPr>
              <a:t>Ganer</a:t>
            </a:r>
            <a:r>
              <a:rPr lang="en-IN" sz="1600" b="0" i="0" dirty="0">
                <a:solidFill>
                  <a:srgbClr val="333333"/>
                </a:solidFill>
                <a:effectLst/>
                <a:latin typeface="Times New Roman" panose="02020603050405020304" pitchFamily="18" charset="0"/>
                <a:cs typeface="Times New Roman" panose="02020603050405020304" pitchFamily="18" charset="0"/>
              </a:rPr>
              <a:t> and K. </a:t>
            </a:r>
            <a:r>
              <a:rPr lang="en-IN" sz="1600" b="0" i="0" dirty="0" err="1">
                <a:solidFill>
                  <a:srgbClr val="333333"/>
                </a:solidFill>
                <a:effectLst/>
                <a:latin typeface="Times New Roman" panose="02020603050405020304" pitchFamily="18" charset="0"/>
                <a:cs typeface="Times New Roman" panose="02020603050405020304" pitchFamily="18" charset="0"/>
              </a:rPr>
              <a:t>Kalbande</a:t>
            </a:r>
            <a:r>
              <a:rPr lang="en-IN" sz="1600" b="0" i="0" dirty="0">
                <a:solidFill>
                  <a:srgbClr val="333333"/>
                </a:solidFill>
                <a:effectLst/>
                <a:latin typeface="Times New Roman" panose="02020603050405020304" pitchFamily="18" charset="0"/>
                <a:cs typeface="Times New Roman" panose="02020603050405020304" pitchFamily="18" charset="0"/>
              </a:rPr>
              <a:t>, "Comprehensive Review on Machine Learning Algorithms for Plant Disease Detection," </a:t>
            </a:r>
            <a:r>
              <a:rPr lang="en-IN" sz="1600" b="0" i="1" dirty="0">
                <a:solidFill>
                  <a:srgbClr val="333333"/>
                </a:solidFill>
                <a:effectLst/>
                <a:latin typeface="Times New Roman" panose="02020603050405020304" pitchFamily="18" charset="0"/>
                <a:cs typeface="Times New Roman" panose="02020603050405020304" pitchFamily="18" charset="0"/>
              </a:rPr>
              <a:t>2024 Parul International Conference on Engineering and Technology (PICET)</a:t>
            </a:r>
            <a:r>
              <a:rPr lang="en-IN" sz="1600" b="0" i="0" dirty="0">
                <a:solidFill>
                  <a:srgbClr val="333333"/>
                </a:solidFill>
                <a:effectLst/>
                <a:latin typeface="Times New Roman" panose="02020603050405020304" pitchFamily="18" charset="0"/>
                <a:cs typeface="Times New Roman" panose="02020603050405020304" pitchFamily="18" charset="0"/>
              </a:rPr>
              <a:t>, Vadodara, India, 2024, pp. 1-5, </a:t>
            </a:r>
            <a:r>
              <a:rPr lang="en-IN" sz="1600" b="0" i="0" dirty="0" err="1">
                <a:solidFill>
                  <a:srgbClr val="333333"/>
                </a:solidFill>
                <a:effectLst/>
                <a:latin typeface="Times New Roman" panose="02020603050405020304" pitchFamily="18" charset="0"/>
                <a:cs typeface="Times New Roman" panose="02020603050405020304" pitchFamily="18" charset="0"/>
              </a:rPr>
              <a:t>doi</a:t>
            </a:r>
            <a:r>
              <a:rPr lang="en-IN" sz="1600" b="0" i="0" dirty="0">
                <a:solidFill>
                  <a:srgbClr val="333333"/>
                </a:solidFill>
                <a:effectLst/>
                <a:latin typeface="Times New Roman" panose="02020603050405020304" pitchFamily="18" charset="0"/>
                <a:cs typeface="Times New Roman" panose="02020603050405020304" pitchFamily="18" charset="0"/>
              </a:rPr>
              <a:t>: 10.1109/PICET60765.2024.10716068.</a:t>
            </a:r>
            <a:endParaRPr lang="en-IN" sz="16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92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8078" y="1787470"/>
            <a:ext cx="9155182" cy="1550989"/>
          </a:xfrm>
        </p:spPr>
        <p:txBody>
          <a:bodyPr>
            <a:normAutofit fontScale="90000"/>
          </a:bodyPr>
          <a:lstStyle/>
          <a:p>
            <a:pPr algn="ctr"/>
            <a:r>
              <a:rPr lang="en-US" b="1" dirty="0">
                <a:solidFill>
                  <a:schemeClr val="tx1"/>
                </a:solidFill>
                <a:latin typeface="Times New Roman" panose="02020603050405020304" pitchFamily="18" charset="0"/>
              </a:rPr>
              <a:t>Department of Computer Science &amp; Engineering (Artificial Intelligence &amp; Machine Learning)</a:t>
            </a:r>
            <a:br>
              <a:rPr lang="en-US" b="1" dirty="0">
                <a:solidFill>
                  <a:schemeClr val="tx1"/>
                </a:solidFill>
                <a:latin typeface="Times New Roman" panose="02020603050405020304" pitchFamily="18" charset="0"/>
              </a:rPr>
            </a:br>
            <a:endParaRPr lang="en-US" dirty="0">
              <a:solidFill>
                <a:schemeClr val="tx1"/>
              </a:solidFill>
            </a:endParaRPr>
          </a:p>
        </p:txBody>
      </p:sp>
      <p:sp>
        <p:nvSpPr>
          <p:cNvPr id="3" name="Content Placeholder 2"/>
          <p:cNvSpPr>
            <a:spLocks noGrp="1"/>
          </p:cNvSpPr>
          <p:nvPr>
            <p:ph idx="1"/>
          </p:nvPr>
        </p:nvSpPr>
        <p:spPr>
          <a:xfrm>
            <a:off x="677335" y="3988292"/>
            <a:ext cx="8596668" cy="2275274"/>
          </a:xfrm>
        </p:spPr>
        <p:txBody>
          <a:bodyPr>
            <a:normAutofit/>
          </a:bodyPr>
          <a:lstStyle/>
          <a:p>
            <a:pPr indent="0" algn="ctr">
              <a:lnSpc>
                <a:spcPct val="115000"/>
              </a:lnSpc>
              <a:buFont typeface="Arial" pitchFamily="34" charset="0"/>
              <a:buNone/>
            </a:pPr>
            <a:r>
              <a:rPr lang="en-US" sz="2800" b="1" dirty="0">
                <a:solidFill>
                  <a:schemeClr val="tx1"/>
                </a:solidFill>
                <a:latin typeface="Times New Roman"/>
                <a:ea typeface="Times New Roman"/>
                <a:cs typeface="Times New Roman"/>
                <a:sym typeface="Times New Roman"/>
              </a:rPr>
              <a:t>A.P. Shah Institute of Technology, G.B.Road, Kasarwadavli, Thane(W), Mumbai-400615, UNIVERSITY OF MUMBAI</a:t>
            </a:r>
          </a:p>
          <a:p>
            <a:pPr indent="0" algn="ctr">
              <a:lnSpc>
                <a:spcPct val="115000"/>
              </a:lnSpc>
              <a:buFont typeface="Arial" pitchFamily="34" charset="0"/>
              <a:buNone/>
            </a:pPr>
            <a:r>
              <a:rPr lang="en-US" sz="2800" b="1" dirty="0">
                <a:solidFill>
                  <a:schemeClr val="tx1"/>
                </a:solidFill>
                <a:latin typeface="Times New Roman"/>
                <a:ea typeface="Times New Roman"/>
                <a:cs typeface="Times New Roman"/>
                <a:sym typeface="Times New Roman"/>
              </a:rPr>
              <a:t>Academic Year 2024-2025 </a:t>
            </a:r>
          </a:p>
        </p:txBody>
      </p:sp>
      <p:pic>
        <p:nvPicPr>
          <p:cNvPr id="4" name="Google Shape;196;p29">
            <a:extLst>
              <a:ext uri="{FF2B5EF4-FFF2-40B4-BE49-F238E27FC236}">
                <a16:creationId xmlns:a16="http://schemas.microsoft.com/office/drawing/2014/main" id="{3C3D3AEB-B638-7F84-1DB7-173103E46D28}"/>
              </a:ext>
            </a:extLst>
          </p:cNvPr>
          <p:cNvPicPr preferRelativeResize="0"/>
          <p:nvPr/>
        </p:nvPicPr>
        <p:blipFill rotWithShape="1">
          <a:blip r:embed="rId2">
            <a:alphaModFix/>
          </a:blip>
          <a:srcRect/>
          <a:stretch/>
        </p:blipFill>
        <p:spPr>
          <a:xfrm>
            <a:off x="4149908" y="0"/>
            <a:ext cx="2023479" cy="1787470"/>
          </a:xfrm>
          <a:prstGeom prst="rect">
            <a:avLst/>
          </a:prstGeom>
          <a:noFill/>
          <a:ln>
            <a:noFill/>
          </a:ln>
        </p:spPr>
      </p:pic>
    </p:spTree>
    <p:extLst>
      <p:ext uri="{BB962C8B-B14F-4D97-AF65-F5344CB8AC3E}">
        <p14:creationId xmlns:p14="http://schemas.microsoft.com/office/powerpoint/2010/main" val="287340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159661"/>
          </a:xfrm>
        </p:spPr>
        <p:txBody>
          <a:bodyPr>
            <a:normAutofit/>
          </a:bodyPr>
          <a:lstStyle/>
          <a:p>
            <a:pPr algn="ctr"/>
            <a:r>
              <a:rPr lang="en-US" sz="9600" dirty="0"/>
              <a:t>                       </a:t>
            </a:r>
            <a:r>
              <a:rPr lang="en-US" sz="7200" dirty="0">
                <a:solidFill>
                  <a:schemeClr val="tx1"/>
                </a:solidFill>
                <a:latin typeface="Times New Roman" panose="02020603050405020304" pitchFamily="18" charset="0"/>
                <a:cs typeface="Times New Roman" panose="02020603050405020304" pitchFamily="18" charset="0"/>
              </a:rPr>
              <a:t>THANK YOU!</a:t>
            </a:r>
            <a:endParaRPr lang="en-US" sz="6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22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2318" y="1673817"/>
            <a:ext cx="8596668" cy="4734732"/>
          </a:xfrm>
        </p:spPr>
        <p:txBody>
          <a:bodyPr>
            <a:normAutofit/>
          </a:bodyPr>
          <a:lstStyle/>
          <a:p>
            <a:pPr lvl="0" algn="ctr">
              <a:spcBef>
                <a:spcPts val="0"/>
              </a:spcBef>
            </a:pPr>
            <a:r>
              <a:rPr lang="en-IN" sz="3100" b="1" dirty="0">
                <a:solidFill>
                  <a:schemeClr val="dk1"/>
                </a:solidFill>
                <a:latin typeface="Times New Roman"/>
                <a:ea typeface="Times New Roman"/>
                <a:cs typeface="Times New Roman"/>
                <a:sym typeface="Times New Roman"/>
              </a:rPr>
              <a:t>Computer Science &amp; Engineering Artificial Intelligence and Machine Learning</a:t>
            </a:r>
            <a:br>
              <a:rPr lang="en-IN" sz="3100" b="1" dirty="0">
                <a:solidFill>
                  <a:schemeClr val="dk1"/>
                </a:solidFill>
                <a:latin typeface="Times New Roman"/>
                <a:ea typeface="Times New Roman"/>
                <a:cs typeface="Times New Roman"/>
                <a:sym typeface="Times New Roman"/>
              </a:rPr>
            </a:br>
            <a:r>
              <a:rPr lang="en-IN" sz="3100" b="1" dirty="0">
                <a:solidFill>
                  <a:schemeClr val="dk1"/>
                </a:solidFill>
                <a:latin typeface="Times New Roman"/>
                <a:ea typeface="Times New Roman"/>
                <a:cs typeface="Times New Roman"/>
                <a:sym typeface="Times New Roman"/>
              </a:rPr>
              <a:t>By</a:t>
            </a:r>
            <a:br>
              <a:rPr lang="en-IN" sz="3100" b="1" dirty="0">
                <a:solidFill>
                  <a:schemeClr val="dk1"/>
                </a:solidFill>
                <a:latin typeface="Times New Roman"/>
                <a:ea typeface="Times New Roman"/>
                <a:cs typeface="Times New Roman"/>
                <a:sym typeface="Times New Roman"/>
              </a:rPr>
            </a:br>
            <a:r>
              <a:rPr lang="en-IN" sz="3100" dirty="0">
                <a:solidFill>
                  <a:schemeClr val="dk1"/>
                </a:solidFill>
                <a:latin typeface="Times New Roman"/>
                <a:ea typeface="Times New Roman"/>
                <a:cs typeface="Times New Roman"/>
                <a:sym typeface="Times New Roman"/>
              </a:rPr>
              <a:t>Aaryaman Kattali (22106077)</a:t>
            </a:r>
            <a:br>
              <a:rPr lang="en-IN" sz="3100" dirty="0">
                <a:solidFill>
                  <a:schemeClr val="dk1"/>
                </a:solidFill>
                <a:latin typeface="Times New Roman"/>
                <a:ea typeface="Times New Roman"/>
                <a:cs typeface="Times New Roman"/>
                <a:sym typeface="Times New Roman"/>
              </a:rPr>
            </a:br>
            <a:r>
              <a:rPr lang="en-IN" sz="3100" dirty="0" err="1">
                <a:solidFill>
                  <a:schemeClr val="dk1"/>
                </a:solidFill>
                <a:latin typeface="Times New Roman"/>
                <a:ea typeface="Times New Roman"/>
                <a:cs typeface="Times New Roman"/>
                <a:sym typeface="Times New Roman"/>
              </a:rPr>
              <a:t>Durvesh</a:t>
            </a:r>
            <a:r>
              <a:rPr lang="en-IN" sz="3100" dirty="0">
                <a:solidFill>
                  <a:schemeClr val="dk1"/>
                </a:solidFill>
                <a:latin typeface="Times New Roman"/>
                <a:ea typeface="Times New Roman"/>
                <a:cs typeface="Times New Roman"/>
                <a:sym typeface="Times New Roman"/>
              </a:rPr>
              <a:t> Kanade (22106013)</a:t>
            </a:r>
            <a:br>
              <a:rPr lang="en-IN" sz="3100" dirty="0">
                <a:solidFill>
                  <a:schemeClr val="dk1"/>
                </a:solidFill>
                <a:latin typeface="Times New Roman"/>
                <a:ea typeface="Times New Roman"/>
                <a:cs typeface="Times New Roman"/>
                <a:sym typeface="Times New Roman"/>
              </a:rPr>
            </a:br>
            <a:r>
              <a:rPr lang="en-IN" sz="3100" dirty="0">
                <a:solidFill>
                  <a:schemeClr val="dk1"/>
                </a:solidFill>
                <a:latin typeface="Times New Roman"/>
                <a:ea typeface="Times New Roman"/>
                <a:cs typeface="Times New Roman"/>
                <a:sym typeface="Times New Roman"/>
              </a:rPr>
              <a:t> Vaishnavi </a:t>
            </a:r>
            <a:r>
              <a:rPr lang="en-IN" sz="3100" dirty="0" err="1">
                <a:solidFill>
                  <a:schemeClr val="dk1"/>
                </a:solidFill>
                <a:latin typeface="Times New Roman"/>
                <a:ea typeface="Times New Roman"/>
                <a:cs typeface="Times New Roman"/>
                <a:sym typeface="Times New Roman"/>
              </a:rPr>
              <a:t>Dumbre</a:t>
            </a:r>
            <a:r>
              <a:rPr lang="en-IN" sz="3100" dirty="0">
                <a:solidFill>
                  <a:schemeClr val="dk1"/>
                </a:solidFill>
                <a:latin typeface="Times New Roman"/>
                <a:ea typeface="Times New Roman"/>
                <a:cs typeface="Times New Roman"/>
                <a:sym typeface="Times New Roman"/>
              </a:rPr>
              <a:t> (22106115)</a:t>
            </a:r>
            <a:br>
              <a:rPr lang="en-IN" sz="3100" dirty="0">
                <a:solidFill>
                  <a:schemeClr val="dk1"/>
                </a:solidFill>
                <a:latin typeface="Times New Roman"/>
                <a:ea typeface="Times New Roman"/>
                <a:cs typeface="Times New Roman"/>
                <a:sym typeface="Times New Roman"/>
              </a:rPr>
            </a:br>
            <a:r>
              <a:rPr lang="en-IN" sz="3100" dirty="0">
                <a:solidFill>
                  <a:schemeClr val="dk1"/>
                </a:solidFill>
                <a:latin typeface="Times New Roman"/>
                <a:ea typeface="Times New Roman"/>
                <a:cs typeface="Times New Roman"/>
                <a:sym typeface="Times New Roman"/>
              </a:rPr>
              <a:t>Sidra Khan (22106028)</a:t>
            </a:r>
            <a:br>
              <a:rPr lang="en-IN" sz="3100" dirty="0">
                <a:solidFill>
                  <a:schemeClr val="dk1"/>
                </a:solidFill>
                <a:latin typeface="Times New Roman"/>
                <a:ea typeface="Times New Roman"/>
                <a:cs typeface="Times New Roman"/>
                <a:sym typeface="Times New Roman"/>
              </a:rPr>
            </a:br>
            <a:r>
              <a:rPr lang="en-IN" sz="3100" b="1" dirty="0">
                <a:solidFill>
                  <a:schemeClr val="dk1"/>
                </a:solidFill>
                <a:latin typeface="Times New Roman"/>
                <a:ea typeface="Times New Roman"/>
                <a:cs typeface="Times New Roman"/>
                <a:sym typeface="Times New Roman"/>
              </a:rPr>
              <a:t>Under the Guidance of</a:t>
            </a:r>
            <a:br>
              <a:rPr lang="en-IN" sz="3100" b="1" dirty="0">
                <a:solidFill>
                  <a:schemeClr val="dk1"/>
                </a:solidFill>
                <a:latin typeface="Times New Roman"/>
                <a:ea typeface="Times New Roman"/>
                <a:cs typeface="Times New Roman"/>
                <a:sym typeface="Times New Roman"/>
              </a:rPr>
            </a:br>
            <a:r>
              <a:rPr lang="en-IN" sz="3100" b="1" dirty="0">
                <a:solidFill>
                  <a:schemeClr val="dk1"/>
                </a:solidFill>
                <a:latin typeface="Times New Roman"/>
                <a:ea typeface="Times New Roman"/>
                <a:cs typeface="Times New Roman"/>
                <a:sym typeface="Times New Roman"/>
              </a:rPr>
              <a:t>Prof. Vijaya Bharathi Jagan</a:t>
            </a:r>
            <a:endParaRPr lang="en-IN" b="1" dirty="0">
              <a:solidFill>
                <a:schemeClr val="dk1"/>
              </a:solidFill>
              <a:latin typeface="Times New Roman"/>
              <a:ea typeface="Times New Roman"/>
              <a:cs typeface="Times New Roman"/>
              <a:sym typeface="Times New Roman"/>
            </a:endParaRPr>
          </a:p>
        </p:txBody>
      </p:sp>
      <p:pic>
        <p:nvPicPr>
          <p:cNvPr id="3" name="Google Shape;196;p29">
            <a:extLst>
              <a:ext uri="{FF2B5EF4-FFF2-40B4-BE49-F238E27FC236}">
                <a16:creationId xmlns:a16="http://schemas.microsoft.com/office/drawing/2014/main" id="{30E88912-038A-B25F-9B96-91ACC47BA01A}"/>
              </a:ext>
            </a:extLst>
          </p:cNvPr>
          <p:cNvPicPr preferRelativeResize="0"/>
          <p:nvPr/>
        </p:nvPicPr>
        <p:blipFill rotWithShape="1">
          <a:blip r:embed="rId2">
            <a:alphaModFix/>
          </a:blip>
          <a:srcRect/>
          <a:stretch/>
        </p:blipFill>
        <p:spPr>
          <a:xfrm>
            <a:off x="4334426" y="0"/>
            <a:ext cx="1592451" cy="1487837"/>
          </a:xfrm>
          <a:prstGeom prst="rect">
            <a:avLst/>
          </a:prstGeom>
          <a:noFill/>
          <a:ln>
            <a:noFill/>
          </a:ln>
        </p:spPr>
      </p:pic>
    </p:spTree>
    <p:extLst>
      <p:ext uri="{BB962C8B-B14F-4D97-AF65-F5344CB8AC3E}">
        <p14:creationId xmlns:p14="http://schemas.microsoft.com/office/powerpoint/2010/main" val="151709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ChangeArrowheads="1"/>
          </p:cNvSpPr>
          <p:nvPr/>
        </p:nvSpPr>
        <p:spPr bwMode="auto">
          <a:xfrm>
            <a:off x="1981489" y="-91739"/>
            <a:ext cx="8229024" cy="959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4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r>
              <a:rPr lang="en-IN" altLang="en-US" sz="3600" b="1" dirty="0">
                <a:solidFill>
                  <a:srgbClr val="000000"/>
                </a:solidFill>
                <a:latin typeface="Times New Roman" panose="02020603050405020304" pitchFamily="18" charset="0"/>
                <a:ea typeface="DejaVu Sans" charset="0"/>
                <a:cs typeface="Times New Roman" panose="02020603050405020304" pitchFamily="18" charset="0"/>
              </a:rPr>
              <a:t>Outline</a:t>
            </a:r>
          </a:p>
        </p:txBody>
      </p:sp>
      <p:sp>
        <p:nvSpPr>
          <p:cNvPr id="10243" name="Rectangle 2"/>
          <p:cNvSpPr>
            <a:spLocks noChangeArrowheads="1"/>
          </p:cNvSpPr>
          <p:nvPr/>
        </p:nvSpPr>
        <p:spPr bwMode="auto">
          <a:xfrm>
            <a:off x="1981489" y="1121879"/>
            <a:ext cx="8458008" cy="50606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19269" rIns="0" bIns="0"/>
          <a:lstStyle>
            <a:lvl1pPr marL="430213" indent="-322263">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just">
              <a:lnSpc>
                <a:spcPct val="150000"/>
              </a:lnSpc>
              <a:buFont typeface="Wingdings" panose="05000000000000000000" pitchFamily="2" charset="2"/>
              <a:buChar char="§"/>
            </a:pPr>
            <a:endParaRPr lang="en-IN" altLang="en-US" sz="2400" dirty="0">
              <a:solidFill>
                <a:srgbClr val="000000"/>
              </a:solidFill>
              <a:latin typeface="Times New Roman" panose="02020603050405020304" pitchFamily="18" charset="0"/>
              <a:ea typeface="DejaVu Sans" charset="0"/>
              <a:cs typeface="Times New Roman" panose="02020603050405020304" pitchFamily="18" charset="0"/>
            </a:endParaRPr>
          </a:p>
        </p:txBody>
      </p:sp>
      <p:sp>
        <p:nvSpPr>
          <p:cNvPr id="4" name="Rectangle 1"/>
          <p:cNvSpPr>
            <a:spLocks noChangeArrowheads="1"/>
          </p:cNvSpPr>
          <p:nvPr/>
        </p:nvSpPr>
        <p:spPr bwMode="auto">
          <a:xfrm>
            <a:off x="1981489" y="162738"/>
            <a:ext cx="8229024" cy="9591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28740" rIns="0" bIns="0" anchor="ctr"/>
          <a:lstStyle>
            <a:lvl1pPr>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1pPr>
            <a:lvl2pPr marL="742950" indent="-28575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2pPr>
            <a:lvl3pPr marL="11430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3pPr>
            <a:lvl4pPr marL="16002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4pPr>
            <a:lvl5pPr marL="2057400" indent="-228600">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9263" algn="l"/>
                <a:tab pos="898525" algn="l"/>
                <a:tab pos="1347788" algn="l"/>
                <a:tab pos="1797050" algn="l"/>
                <a:tab pos="2246313" algn="l"/>
                <a:tab pos="2695575" algn="l"/>
                <a:tab pos="3144838" algn="l"/>
                <a:tab pos="3594100" algn="l"/>
                <a:tab pos="4043363" algn="l"/>
                <a:tab pos="4492625" algn="l"/>
                <a:tab pos="4941888" algn="l"/>
                <a:tab pos="5391150" algn="l"/>
                <a:tab pos="5840413" algn="l"/>
                <a:tab pos="6289675" algn="l"/>
                <a:tab pos="6738938" algn="l"/>
                <a:tab pos="7188200" algn="l"/>
                <a:tab pos="7637463" algn="l"/>
                <a:tab pos="8086725" algn="l"/>
                <a:tab pos="8535988" algn="l"/>
                <a:tab pos="8985250" algn="l"/>
              </a:tabLst>
              <a:defRPr>
                <a:solidFill>
                  <a:schemeClr val="tx1"/>
                </a:solidFill>
                <a:latin typeface="Trebuchet MS" panose="020B0603020202020204" pitchFamily="34" charset="0"/>
              </a:defRPr>
            </a:lvl9pPr>
          </a:lstStyle>
          <a:p>
            <a:pPr algn="ctr" eaLnBrk="1" hangingPunct="1">
              <a:lnSpc>
                <a:spcPct val="93000"/>
              </a:lnSpc>
              <a:buClr>
                <a:srgbClr val="000000"/>
              </a:buClr>
              <a:buSzPct val="100000"/>
              <a:buFont typeface="Times New Roman" panose="02020603050405020304" pitchFamily="18" charset="0"/>
              <a:buNone/>
            </a:pPr>
            <a:endParaRPr lang="en-IN" altLang="en-US" sz="3266" b="1" dirty="0">
              <a:solidFill>
                <a:srgbClr val="000000"/>
              </a:solidFill>
              <a:latin typeface="Times New Roman" panose="02020603050405020304" pitchFamily="18" charset="0"/>
              <a:ea typeface="DejaVu Sans" charset="0"/>
              <a:cs typeface="DejaVu Sans" charset="0"/>
            </a:endParaRPr>
          </a:p>
        </p:txBody>
      </p:sp>
      <p:sp>
        <p:nvSpPr>
          <p:cNvPr id="3" name="Rectangle 2"/>
          <p:cNvSpPr/>
          <p:nvPr/>
        </p:nvSpPr>
        <p:spPr>
          <a:xfrm>
            <a:off x="1181005" y="671691"/>
            <a:ext cx="6334220" cy="5632311"/>
          </a:xfrm>
          <a:prstGeom prst="rect">
            <a:avLst/>
          </a:prstGeom>
        </p:spPr>
        <p:txBody>
          <a:bodyPr wrap="square">
            <a:spAutoFit/>
          </a:bodyPr>
          <a:lstStyle/>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Introduction</a:t>
            </a: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cs typeface="Times New Roman"/>
                <a:sym typeface="Times New Roman"/>
              </a:rPr>
              <a:t>Objectives</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Literature Survey</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Limitations of the Existing Systems</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Problem Statement </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Proposed  System Design</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Framework/Algorithm</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Technologies Stack for Proposed System</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Details of Database / Input to the System</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Implementation</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Conclusion </a:t>
            </a:r>
            <a:endParaRPr lang="en-US" sz="2000" kern="0" dirty="0">
              <a:solidFill>
                <a:srgbClr val="000000"/>
              </a:solidFill>
              <a:latin typeface="Arial"/>
              <a:cs typeface="Arial"/>
              <a:sym typeface="Arial"/>
            </a:endParaRPr>
          </a:p>
          <a:p>
            <a:pPr marL="430212" lvl="0" indent="-322262" algn="just">
              <a:lnSpc>
                <a:spcPct val="150000"/>
              </a:lnSpc>
              <a:buClr>
                <a:srgbClr val="000000"/>
              </a:buClr>
              <a:buSzPts val="2400"/>
              <a:buFont typeface="Noto Sans Symbols"/>
              <a:buChar char="▪"/>
            </a:pPr>
            <a:r>
              <a:rPr lang="en-US" sz="2000" b="1" kern="0" dirty="0">
                <a:solidFill>
                  <a:srgbClr val="000000"/>
                </a:solidFill>
                <a:latin typeface="Times New Roman"/>
                <a:ea typeface="Times New Roman"/>
                <a:cs typeface="Times New Roman"/>
                <a:sym typeface="Times New Roman"/>
              </a:rPr>
              <a:t>References</a:t>
            </a:r>
            <a:endParaRPr lang="en-US" sz="2000" kern="0" dirty="0">
              <a:solidFill>
                <a:srgbClr val="000000"/>
              </a:solidFill>
              <a:latin typeface="Arial"/>
              <a:cs typeface="Arial"/>
              <a:sym typeface="Arial"/>
            </a:endParaRPr>
          </a:p>
        </p:txBody>
      </p:sp>
    </p:spTree>
    <p:extLst>
      <p:ext uri="{BB962C8B-B14F-4D97-AF65-F5344CB8AC3E}">
        <p14:creationId xmlns:p14="http://schemas.microsoft.com/office/powerpoint/2010/main" val="667195686"/>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37021-9F33-DCB5-B7E8-22F572808828}"/>
              </a:ext>
            </a:extLst>
          </p:cNvPr>
          <p:cNvSpPr>
            <a:spLocks noGrp="1"/>
          </p:cNvSpPr>
          <p:nvPr>
            <p:ph type="title"/>
          </p:nvPr>
        </p:nvSpPr>
        <p:spPr>
          <a:xfrm>
            <a:off x="1674861" y="181960"/>
            <a:ext cx="8596668" cy="1320800"/>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Introduction</a:t>
            </a:r>
          </a:p>
        </p:txBody>
      </p:sp>
      <p:sp>
        <p:nvSpPr>
          <p:cNvPr id="3" name="Rectangle 1"/>
          <p:cNvSpPr>
            <a:spLocks noGrp="1" noChangeArrowheads="1"/>
          </p:cNvSpPr>
          <p:nvPr>
            <p:ph idx="1"/>
          </p:nvPr>
        </p:nvSpPr>
        <p:spPr bwMode="auto">
          <a:xfrm>
            <a:off x="465006" y="1254152"/>
            <a:ext cx="960046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Need for Smart Farming: Traditional farming faces challenges like unpredictable weather, pests, and inefficient resource management. The increasing demand for food requires optimized agricultural practices.</a:t>
            </a:r>
          </a:p>
          <a:p>
            <a:pPr marL="0" lvl="0" indent="0" algn="just" defTabSz="914400" eaLnBrk="0" fontAlgn="base" hangingPunct="0">
              <a:spcBef>
                <a:spcPct val="0"/>
              </a:spcBef>
              <a:spcAft>
                <a:spcPct val="0"/>
              </a:spcAft>
              <a:buClrTx/>
              <a:buSzTx/>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Role of Deep Learning in Agriculture: Deep learning enables precision farming by analyzing large datasets from satellite images, drones, and </a:t>
            </a:r>
            <a:r>
              <a:rPr lang="en-US" sz="2400" dirty="0" err="1">
                <a:solidFill>
                  <a:schemeClr val="tx1"/>
                </a:solidFill>
                <a:latin typeface="Times New Roman" panose="02020603050405020304" pitchFamily="18" charset="0"/>
                <a:cs typeface="Times New Roman" panose="02020603050405020304" pitchFamily="18" charset="0"/>
              </a:rPr>
              <a:t>IoT</a:t>
            </a:r>
            <a:r>
              <a:rPr lang="en-US" sz="2400" dirty="0">
                <a:solidFill>
                  <a:schemeClr val="tx1"/>
                </a:solidFill>
                <a:latin typeface="Times New Roman" panose="02020603050405020304" pitchFamily="18" charset="0"/>
                <a:cs typeface="Times New Roman" panose="02020603050405020304" pitchFamily="18" charset="0"/>
              </a:rPr>
              <a:t> sensors. It helps in crop health monitoring.</a:t>
            </a:r>
          </a:p>
          <a:p>
            <a:pPr marL="0" indent="0" algn="just" defTabSz="914400" eaLnBrk="0" fontAlgn="base" hangingPunct="0">
              <a:spcBef>
                <a:spcPct val="0"/>
              </a:spcBef>
              <a:spcAft>
                <a:spcPct val="0"/>
              </a:spcAft>
              <a:buClrTx/>
              <a:buSzTx/>
              <a:buNone/>
            </a:pPr>
            <a:endParaRPr lang="en-US"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AgriGenius: AI-powered smart farming solution that leverages deep learning for real-time agricultural insights. Provides farmers with data-driven recommendations to enhance productivity and sustainability.</a:t>
            </a:r>
          </a:p>
          <a:p>
            <a:pPr marL="0" indent="0" algn="just" defTabSz="914400" eaLnBrk="0" fontAlgn="base" hangingPunct="0">
              <a:spcBef>
                <a:spcPct val="0"/>
              </a:spcBef>
              <a:spcAft>
                <a:spcPct val="0"/>
              </a:spcAft>
              <a:buClrTx/>
              <a:buSzTx/>
              <a:buNone/>
            </a:pPr>
            <a:endParaRPr lang="en-US" sz="2400" dirty="0">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RAG </a:t>
            </a:r>
            <a:r>
              <a:rPr lang="en-US" sz="2400" dirty="0" err="1">
                <a:latin typeface="Times New Roman" panose="02020603050405020304" pitchFamily="18" charset="0"/>
                <a:cs typeface="Times New Roman" panose="02020603050405020304" pitchFamily="18" charset="0"/>
              </a:rPr>
              <a:t>Chatbot</a:t>
            </a:r>
            <a:r>
              <a:rPr lang="en-US" sz="2400" dirty="0">
                <a:latin typeface="Times New Roman" panose="02020603050405020304" pitchFamily="18" charset="0"/>
                <a:cs typeface="Times New Roman" panose="02020603050405020304" pitchFamily="18" charset="0"/>
              </a:rPr>
              <a:t> provides disease diagnosis, treatment suggestions, and preventive measures based on real-time and historical data.</a:t>
            </a:r>
            <a:endParaRPr kumimoji="0" 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0764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8247" y="201478"/>
            <a:ext cx="8596668" cy="1131376"/>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Objectives</a:t>
            </a:r>
          </a:p>
        </p:txBody>
      </p:sp>
      <p:sp>
        <p:nvSpPr>
          <p:cNvPr id="17" name="Rectangle 14">
            <a:extLst>
              <a:ext uri="{FF2B5EF4-FFF2-40B4-BE49-F238E27FC236}">
                <a16:creationId xmlns:a16="http://schemas.microsoft.com/office/drawing/2014/main" id="{45BE1099-3738-ED0A-A68A-0CDF9027AD9D}"/>
              </a:ext>
            </a:extLst>
          </p:cNvPr>
          <p:cNvSpPr>
            <a:spLocks noGrp="1" noChangeArrowheads="1"/>
          </p:cNvSpPr>
          <p:nvPr>
            <p:ph idx="1"/>
          </p:nvPr>
        </p:nvSpPr>
        <p:spPr bwMode="auto">
          <a:xfrm>
            <a:off x="590087" y="1332854"/>
            <a:ext cx="8941493"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To develop deep learning models for detecting plant diseases, pests, and nutrient deficiencies through image analysis.</a:t>
            </a:r>
          </a:p>
          <a:p>
            <a:pPr marL="0" indent="0" algn="just" defTabSz="91440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Minimize losses due to diseases, pests, and unfavorable environmental conditions by providing early warnings and preventive measures.</a:t>
            </a:r>
          </a:p>
          <a:p>
            <a:pPr marL="0" indent="0" algn="just" defTabSz="91440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Deliver quick, accurate, and easy-to-understand disease-related information, reducing farmers’ dependency on agricultural experts.</a:t>
            </a:r>
          </a:p>
          <a:p>
            <a:pPr marL="0" indent="0" algn="just" defTabSz="914400" eaLnBrk="0" fontAlgn="base" hangingPunct="0">
              <a:spcBef>
                <a:spcPct val="0"/>
              </a:spcBef>
              <a:spcAft>
                <a:spcPct val="0"/>
              </a:spcAft>
              <a:buClrTx/>
              <a:buSzTx/>
              <a:buNone/>
            </a:pPr>
            <a:endParaRPr lang="en-US" altLang="en-US" sz="2400" dirty="0">
              <a:solidFill>
                <a:schemeClr val="tx1"/>
              </a:solidFill>
              <a:latin typeface="Times New Roman" panose="02020603050405020304" pitchFamily="18" charset="0"/>
              <a:cs typeface="Times New Roman" panose="02020603050405020304" pitchFamily="18" charset="0"/>
            </a:endParaRPr>
          </a:p>
          <a:p>
            <a:pPr algn="just" defTabSz="914400" eaLnBrk="0" fontAlgn="base" hangingPunct="0">
              <a:spcBef>
                <a:spcPct val="0"/>
              </a:spcBef>
              <a:spcAft>
                <a:spcPct val="0"/>
              </a:spcAft>
              <a:buClrTx/>
              <a:buSzTx/>
              <a:buFont typeface="Arial" panose="020B0604020202020204" pitchFamily="34" charset="0"/>
              <a:buChar char="•"/>
            </a:pPr>
            <a:r>
              <a:rPr lang="en-US" altLang="en-US" sz="2400" dirty="0">
                <a:solidFill>
                  <a:schemeClr val="tx1"/>
                </a:solidFill>
                <a:latin typeface="Times New Roman" panose="02020603050405020304" pitchFamily="18" charset="0"/>
                <a:cs typeface="Times New Roman" panose="02020603050405020304" pitchFamily="18" charset="0"/>
              </a:rPr>
              <a:t>Allow farmers to upload images of affected crops for AI-powered analysis and precise diagnosis.</a:t>
            </a:r>
          </a:p>
        </p:txBody>
      </p:sp>
    </p:spTree>
    <p:extLst>
      <p:ext uri="{BB962C8B-B14F-4D97-AF65-F5344CB8AC3E}">
        <p14:creationId xmlns:p14="http://schemas.microsoft.com/office/powerpoint/2010/main" val="3928827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8849" y="300507"/>
            <a:ext cx="8596668" cy="1320800"/>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Literature Survey</a:t>
            </a:r>
          </a:p>
        </p:txBody>
      </p:sp>
      <p:sp>
        <p:nvSpPr>
          <p:cNvPr id="3" name="TextBox 2"/>
          <p:cNvSpPr txBox="1"/>
          <p:nvPr/>
        </p:nvSpPr>
        <p:spPr>
          <a:xfrm>
            <a:off x="489397" y="1287887"/>
            <a:ext cx="8836120"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AD221B73-A582-B54F-11A1-1DCDE3CDBE39}"/>
              </a:ext>
            </a:extLst>
          </p:cNvPr>
          <p:cNvGraphicFramePr>
            <a:graphicFrameLocks noGrp="1"/>
          </p:cNvGraphicFramePr>
          <p:nvPr>
            <p:extLst>
              <p:ext uri="{D42A27DB-BD31-4B8C-83A1-F6EECF244321}">
                <p14:modId xmlns:p14="http://schemas.microsoft.com/office/powerpoint/2010/main" val="3998101215"/>
              </p:ext>
            </p:extLst>
          </p:nvPr>
        </p:nvGraphicFramePr>
        <p:xfrm>
          <a:off x="372854" y="1059487"/>
          <a:ext cx="10877851" cy="5498006"/>
        </p:xfrm>
        <a:graphic>
          <a:graphicData uri="http://schemas.openxmlformats.org/drawingml/2006/table">
            <a:tbl>
              <a:tblPr firstRow="1" bandRow="1">
                <a:tableStyleId>{5C22544A-7EE6-4342-B048-85BDC9FD1C3A}</a:tableStyleId>
              </a:tblPr>
              <a:tblGrid>
                <a:gridCol w="2445768">
                  <a:extLst>
                    <a:ext uri="{9D8B030D-6E8A-4147-A177-3AD203B41FA5}">
                      <a16:colId xmlns:a16="http://schemas.microsoft.com/office/drawing/2014/main" val="652303852"/>
                    </a:ext>
                  </a:extLst>
                </a:gridCol>
                <a:gridCol w="839393">
                  <a:extLst>
                    <a:ext uri="{9D8B030D-6E8A-4147-A177-3AD203B41FA5}">
                      <a16:colId xmlns:a16="http://schemas.microsoft.com/office/drawing/2014/main" val="688546982"/>
                    </a:ext>
                  </a:extLst>
                </a:gridCol>
                <a:gridCol w="1697862">
                  <a:extLst>
                    <a:ext uri="{9D8B030D-6E8A-4147-A177-3AD203B41FA5}">
                      <a16:colId xmlns:a16="http://schemas.microsoft.com/office/drawing/2014/main" val="3865276334"/>
                    </a:ext>
                  </a:extLst>
                </a:gridCol>
                <a:gridCol w="4120656">
                  <a:extLst>
                    <a:ext uri="{9D8B030D-6E8A-4147-A177-3AD203B41FA5}">
                      <a16:colId xmlns:a16="http://schemas.microsoft.com/office/drawing/2014/main" val="3043543184"/>
                    </a:ext>
                  </a:extLst>
                </a:gridCol>
                <a:gridCol w="1774172">
                  <a:extLst>
                    <a:ext uri="{9D8B030D-6E8A-4147-A177-3AD203B41FA5}">
                      <a16:colId xmlns:a16="http://schemas.microsoft.com/office/drawing/2014/main" val="1594882081"/>
                    </a:ext>
                  </a:extLst>
                </a:gridCol>
              </a:tblGrid>
              <a:tr h="624400">
                <a:tc>
                  <a:txBody>
                    <a:bodyPr/>
                    <a:lstStyle/>
                    <a:p>
                      <a:r>
                        <a:rPr lang="en-IN" sz="1800" dirty="0">
                          <a:latin typeface="Times New Roman" panose="02020603050405020304" pitchFamily="18" charset="0"/>
                          <a:cs typeface="Times New Roman" panose="02020603050405020304" pitchFamily="18" charset="0"/>
                        </a:rPr>
                        <a:t>Title</a:t>
                      </a:r>
                    </a:p>
                  </a:txBody>
                  <a:tcPr/>
                </a:tc>
                <a:tc>
                  <a:txBody>
                    <a:bodyPr/>
                    <a:lstStyle/>
                    <a:p>
                      <a:r>
                        <a:rPr lang="en-IN" sz="1800" dirty="0">
                          <a:latin typeface="Times New Roman" panose="02020603050405020304" pitchFamily="18" charset="0"/>
                          <a:cs typeface="Times New Roman" panose="02020603050405020304" pitchFamily="18" charset="0"/>
                        </a:rPr>
                        <a:t>Year</a:t>
                      </a:r>
                    </a:p>
                  </a:txBody>
                  <a:tcPr/>
                </a:tc>
                <a:tc>
                  <a:txBody>
                    <a:bodyPr/>
                    <a:lstStyle/>
                    <a:p>
                      <a:r>
                        <a:rPr lang="en-IN" sz="1800" dirty="0">
                          <a:latin typeface="Times New Roman" panose="02020603050405020304" pitchFamily="18" charset="0"/>
                          <a:cs typeface="Times New Roman" panose="02020603050405020304" pitchFamily="18" charset="0"/>
                        </a:rPr>
                        <a:t>Author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Description</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2039711107"/>
                  </a:ext>
                </a:extLst>
              </a:tr>
              <a:tr h="1674450">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Comprehensive Crop Recommendation System Integrating Machine Learning and Deep Learning Models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2024</a:t>
                      </a: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A. Ghosh, S. K. Mohapatra, P. </a:t>
                      </a:r>
                      <a:r>
                        <a:rPr lang="en-IN" sz="1800" b="0" i="0" kern="1200" dirty="0" err="1">
                          <a:solidFill>
                            <a:schemeClr val="dk1"/>
                          </a:solidFill>
                          <a:effectLst/>
                          <a:latin typeface="Times New Roman" panose="02020603050405020304" pitchFamily="18" charset="0"/>
                          <a:ea typeface="+mn-ea"/>
                          <a:cs typeface="Times New Roman" panose="02020603050405020304" pitchFamily="18" charset="0"/>
                        </a:rPr>
                        <a:t>Pattanaik</a:t>
                      </a:r>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 P. K. Dash and S. Chakravarty</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study proposes a crop recommendation system using ML and DL to help farmers optimize yields based on soil and environmental factors</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https://ieeexplore.ieee.org/document/10530724</a:t>
                      </a:r>
                    </a:p>
                  </a:txBody>
                  <a:tcPr/>
                </a:tc>
                <a:extLst>
                  <a:ext uri="{0D108BD9-81ED-4DB2-BD59-A6C34878D82A}">
                    <a16:rowId xmlns:a16="http://schemas.microsoft.com/office/drawing/2014/main" val="2929350600"/>
                  </a:ext>
                </a:extLst>
              </a:tr>
              <a:tr h="1694799">
                <a:tc>
                  <a:txBody>
                    <a:bodyPr/>
                    <a:lstStyle/>
                    <a:p>
                      <a:r>
                        <a:rPr lang="en-US" sz="1800" dirty="0">
                          <a:latin typeface="Times New Roman" panose="02020603050405020304" pitchFamily="18" charset="0"/>
                          <a:cs typeface="Times New Roman" panose="02020603050405020304" pitchFamily="18" charset="0"/>
                        </a:rPr>
                        <a:t>Productive Crop Field Detection: A New Dataset and Deep Learning Benchmark Results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2023</a:t>
                      </a:r>
                    </a:p>
                  </a:txBody>
                  <a:tcPr/>
                </a:tc>
                <a:tc>
                  <a:txBody>
                    <a:bodyPr/>
                    <a:lstStyle/>
                    <a:p>
                      <a:r>
                        <a:rPr lang="pt-BR" sz="1800" dirty="0">
                          <a:latin typeface="Times New Roman" panose="02020603050405020304" pitchFamily="18" charset="0"/>
                          <a:cs typeface="Times New Roman" panose="02020603050405020304" pitchFamily="18" charset="0"/>
                        </a:rPr>
                        <a:t>Eduardo Nascimento, John Just, Jurandy Almeida, Tiago Almeida</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study introduces a dataset for crop field detection and benchmarks deep learning models to improve precision agriculture</a:t>
                      </a:r>
                      <a:endParaRPr lang="en-IN" sz="1800" dirty="0">
                        <a:latin typeface="Times New Roman" panose="02020603050405020304" pitchFamily="18" charset="0"/>
                        <a:cs typeface="Times New Roman" panose="02020603050405020304" pitchFamily="18" charset="0"/>
                      </a:endParaRPr>
                    </a:p>
                    <a:p>
                      <a:endParaRPr lang="pt-BR"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https://arxiv.org/abs/2305.11990</a:t>
                      </a:r>
                    </a:p>
                  </a:txBody>
                  <a:tcPr/>
                </a:tc>
                <a:extLst>
                  <a:ext uri="{0D108BD9-81ED-4DB2-BD59-A6C34878D82A}">
                    <a16:rowId xmlns:a16="http://schemas.microsoft.com/office/drawing/2014/main" val="1496780764"/>
                  </a:ext>
                </a:extLst>
              </a:tr>
              <a:tr h="1446116">
                <a:tc>
                  <a:txBody>
                    <a:bodyPr/>
                    <a:lstStyle/>
                    <a:p>
                      <a:r>
                        <a:rPr lang="en-US" sz="1800" dirty="0">
                          <a:latin typeface="Times New Roman" panose="02020603050405020304" pitchFamily="18" charset="0"/>
                          <a:cs typeface="Times New Roman" panose="02020603050405020304" pitchFamily="18" charset="0"/>
                        </a:rPr>
                        <a:t>Crop Disease Detection Using Deep Learning</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2019</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Omkar Kulkarni</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study develops a deep learning model using a public dataset of crop leaf images to classify diseases, showcasing AI’s role in plant diagnostics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https://ieeexplore.ieee.org/document/8697390</a:t>
                      </a:r>
                    </a:p>
                  </a:txBody>
                  <a:tcPr/>
                </a:tc>
                <a:extLst>
                  <a:ext uri="{0D108BD9-81ED-4DB2-BD59-A6C34878D82A}">
                    <a16:rowId xmlns:a16="http://schemas.microsoft.com/office/drawing/2014/main" val="4275370264"/>
                  </a:ext>
                </a:extLst>
              </a:tr>
            </a:tbl>
          </a:graphicData>
        </a:graphic>
      </p:graphicFrame>
    </p:spTree>
    <p:extLst>
      <p:ext uri="{BB962C8B-B14F-4D97-AF65-F5344CB8AC3E}">
        <p14:creationId xmlns:p14="http://schemas.microsoft.com/office/powerpoint/2010/main" val="3533078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20D22-F7F3-BF80-6029-91191CE66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3BD68-D544-5697-0918-875DA334BE25}"/>
              </a:ext>
            </a:extLst>
          </p:cNvPr>
          <p:cNvSpPr>
            <a:spLocks noGrp="1"/>
          </p:cNvSpPr>
          <p:nvPr>
            <p:ph type="title"/>
          </p:nvPr>
        </p:nvSpPr>
        <p:spPr>
          <a:xfrm>
            <a:off x="728849" y="300507"/>
            <a:ext cx="8596668" cy="1320800"/>
          </a:xfrm>
        </p:spPr>
        <p:txBody>
          <a:bodyPr>
            <a:normAutofit/>
          </a:bodyPr>
          <a:lstStyle/>
          <a:p>
            <a:pPr algn="ctr"/>
            <a:r>
              <a:rPr lang="en-US" sz="4400" b="1" dirty="0">
                <a:solidFill>
                  <a:schemeClr val="tx1"/>
                </a:solidFill>
                <a:latin typeface="Times New Roman" panose="02020603050405020304" pitchFamily="18" charset="0"/>
                <a:cs typeface="Times New Roman" panose="02020603050405020304" pitchFamily="18" charset="0"/>
              </a:rPr>
              <a:t>Literature Survey</a:t>
            </a:r>
          </a:p>
        </p:txBody>
      </p:sp>
      <p:sp>
        <p:nvSpPr>
          <p:cNvPr id="3" name="TextBox 2">
            <a:extLst>
              <a:ext uri="{FF2B5EF4-FFF2-40B4-BE49-F238E27FC236}">
                <a16:creationId xmlns:a16="http://schemas.microsoft.com/office/drawing/2014/main" id="{7432DEA9-DD40-E9A3-2BE0-D1510A57B677}"/>
              </a:ext>
            </a:extLst>
          </p:cNvPr>
          <p:cNvSpPr txBox="1"/>
          <p:nvPr/>
        </p:nvSpPr>
        <p:spPr>
          <a:xfrm>
            <a:off x="489397" y="1287887"/>
            <a:ext cx="8836120"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graphicFrame>
        <p:nvGraphicFramePr>
          <p:cNvPr id="5" name="Table 4">
            <a:extLst>
              <a:ext uri="{FF2B5EF4-FFF2-40B4-BE49-F238E27FC236}">
                <a16:creationId xmlns:a16="http://schemas.microsoft.com/office/drawing/2014/main" id="{EB81CA79-2CBA-495E-D2E0-DA70A2104263}"/>
              </a:ext>
            </a:extLst>
          </p:cNvPr>
          <p:cNvGraphicFramePr>
            <a:graphicFrameLocks noGrp="1"/>
          </p:cNvGraphicFramePr>
          <p:nvPr>
            <p:extLst>
              <p:ext uri="{D42A27DB-BD31-4B8C-83A1-F6EECF244321}">
                <p14:modId xmlns:p14="http://schemas.microsoft.com/office/powerpoint/2010/main" val="475686564"/>
              </p:ext>
            </p:extLst>
          </p:nvPr>
        </p:nvGraphicFramePr>
        <p:xfrm>
          <a:off x="489397" y="1372051"/>
          <a:ext cx="10707522" cy="4663440"/>
        </p:xfrm>
        <a:graphic>
          <a:graphicData uri="http://schemas.openxmlformats.org/drawingml/2006/table">
            <a:tbl>
              <a:tblPr firstRow="1" bandRow="1">
                <a:tableStyleId>{5C22544A-7EE6-4342-B048-85BDC9FD1C3A}</a:tableStyleId>
              </a:tblPr>
              <a:tblGrid>
                <a:gridCol w="2594462">
                  <a:extLst>
                    <a:ext uri="{9D8B030D-6E8A-4147-A177-3AD203B41FA5}">
                      <a16:colId xmlns:a16="http://schemas.microsoft.com/office/drawing/2014/main" val="652303852"/>
                    </a:ext>
                  </a:extLst>
                </a:gridCol>
                <a:gridCol w="735106">
                  <a:extLst>
                    <a:ext uri="{9D8B030D-6E8A-4147-A177-3AD203B41FA5}">
                      <a16:colId xmlns:a16="http://schemas.microsoft.com/office/drawing/2014/main" val="688546982"/>
                    </a:ext>
                  </a:extLst>
                </a:gridCol>
                <a:gridCol w="1801906">
                  <a:extLst>
                    <a:ext uri="{9D8B030D-6E8A-4147-A177-3AD203B41FA5}">
                      <a16:colId xmlns:a16="http://schemas.microsoft.com/office/drawing/2014/main" val="3865276334"/>
                    </a:ext>
                  </a:extLst>
                </a:gridCol>
                <a:gridCol w="3196229">
                  <a:extLst>
                    <a:ext uri="{9D8B030D-6E8A-4147-A177-3AD203B41FA5}">
                      <a16:colId xmlns:a16="http://schemas.microsoft.com/office/drawing/2014/main" val="2457697105"/>
                    </a:ext>
                  </a:extLst>
                </a:gridCol>
                <a:gridCol w="2379819">
                  <a:extLst>
                    <a:ext uri="{9D8B030D-6E8A-4147-A177-3AD203B41FA5}">
                      <a16:colId xmlns:a16="http://schemas.microsoft.com/office/drawing/2014/main" val="1594882081"/>
                    </a:ext>
                  </a:extLst>
                </a:gridCol>
              </a:tblGrid>
              <a:tr h="467674">
                <a:tc>
                  <a:txBody>
                    <a:bodyPr/>
                    <a:lstStyle/>
                    <a:p>
                      <a:r>
                        <a:rPr lang="en-IN" sz="1800" dirty="0">
                          <a:latin typeface="Times New Roman" panose="02020603050405020304" pitchFamily="18" charset="0"/>
                          <a:cs typeface="Times New Roman" panose="02020603050405020304" pitchFamily="18" charset="0"/>
                        </a:rPr>
                        <a:t>Title</a:t>
                      </a:r>
                    </a:p>
                  </a:txBody>
                  <a:tcPr/>
                </a:tc>
                <a:tc>
                  <a:txBody>
                    <a:bodyPr/>
                    <a:lstStyle/>
                    <a:p>
                      <a:r>
                        <a:rPr lang="en-IN" sz="1800" dirty="0">
                          <a:latin typeface="Times New Roman" panose="02020603050405020304" pitchFamily="18" charset="0"/>
                          <a:cs typeface="Times New Roman" panose="02020603050405020304" pitchFamily="18" charset="0"/>
                        </a:rPr>
                        <a:t>Year</a:t>
                      </a:r>
                    </a:p>
                  </a:txBody>
                  <a:tcPr/>
                </a:tc>
                <a:tc>
                  <a:txBody>
                    <a:bodyPr/>
                    <a:lstStyle/>
                    <a:p>
                      <a:r>
                        <a:rPr lang="en-IN" sz="1800" dirty="0">
                          <a:latin typeface="Times New Roman" panose="02020603050405020304" pitchFamily="18" charset="0"/>
                          <a:cs typeface="Times New Roman" panose="02020603050405020304" pitchFamily="18" charset="0"/>
                        </a:rPr>
                        <a:t>Author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Description</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Link</a:t>
                      </a:r>
                    </a:p>
                  </a:txBody>
                  <a:tcPr/>
                </a:tc>
                <a:extLst>
                  <a:ext uri="{0D108BD9-81ED-4DB2-BD59-A6C34878D82A}">
                    <a16:rowId xmlns:a16="http://schemas.microsoft.com/office/drawing/2014/main" val="2039711107"/>
                  </a:ext>
                </a:extLst>
              </a:tr>
              <a:tr h="1425951">
                <a:tc>
                  <a:txBody>
                    <a:bodyPr/>
                    <a:lstStyle/>
                    <a:p>
                      <a:r>
                        <a:rPr lang="en-US" sz="1800" dirty="0">
                          <a:latin typeface="Times New Roman" panose="02020603050405020304" pitchFamily="18" charset="0"/>
                          <a:cs typeface="Times New Roman" panose="02020603050405020304" pitchFamily="18" charset="0"/>
                        </a:rPr>
                        <a:t>Crop Mapping from Image Time Series: Deep Learning with Multi-Scale Label Hierarchies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2021</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Mehmet Ozgur Turkoglu, Stefano </a:t>
                      </a:r>
                      <a:r>
                        <a:rPr lang="en-IN" sz="1800" dirty="0" err="1">
                          <a:latin typeface="Times New Roman" panose="02020603050405020304" pitchFamily="18" charset="0"/>
                          <a:cs typeface="Times New Roman" panose="02020603050405020304" pitchFamily="18" charset="0"/>
                        </a:rPr>
                        <a:t>D'Aronco</a:t>
                      </a:r>
                      <a:r>
                        <a:rPr lang="en-IN" sz="1800" dirty="0">
                          <a:latin typeface="Times New Roman" panose="02020603050405020304" pitchFamily="18" charset="0"/>
                          <a:cs typeface="Times New Roman" panose="02020603050405020304" pitchFamily="18" charset="0"/>
                        </a:rPr>
                        <a:t>, Gregor Perich</a:t>
                      </a:r>
                    </a:p>
                    <a:p>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research employs deep learning and satellite image time series for crop mapping, using multi-scale label hierarchies to enhance crop classification over time.</a:t>
                      </a:r>
                      <a:endParaRPr lang="en-IN" sz="1800" dirty="0">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https://arxiv.org/abs/2102.08820</a:t>
                      </a:r>
                    </a:p>
                  </a:txBody>
                  <a:tcPr/>
                </a:tc>
                <a:extLst>
                  <a:ext uri="{0D108BD9-81ED-4DB2-BD59-A6C34878D82A}">
                    <a16:rowId xmlns:a16="http://schemas.microsoft.com/office/drawing/2014/main" val="2929350600"/>
                  </a:ext>
                </a:extLst>
              </a:tr>
              <a:tr h="1691244">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Comprehensive Review on Machine Learning Algorithms for Plant Disease Detection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2024</a:t>
                      </a:r>
                    </a:p>
                  </a:txBody>
                  <a:tcPr/>
                </a:tc>
                <a:tc>
                  <a:txBody>
                    <a:bodyPr/>
                    <a:lstStyle/>
                    <a:p>
                      <a:r>
                        <a:rPr lang="sv-SE" sz="1800" b="0" i="0" kern="1200" dirty="0">
                          <a:solidFill>
                            <a:schemeClr val="dk1"/>
                          </a:solidFill>
                          <a:effectLst/>
                          <a:latin typeface="Times New Roman" panose="02020603050405020304" pitchFamily="18" charset="0"/>
                          <a:ea typeface="+mn-ea"/>
                          <a:cs typeface="Times New Roman" panose="02020603050405020304" pitchFamily="18" charset="0"/>
                        </a:rPr>
                        <a:t>P. Yerunkar, A. Ganer and K. Kalbande</a:t>
                      </a:r>
                      <a:endParaRPr lang="pt-BR"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This paper reviews ML and DL techniques for plant disease detection, highlighting their advantages over manual methods and comparing recent deep learning models.</a:t>
                      </a:r>
                      <a:endParaRPr lang="en-IN" sz="1800" dirty="0">
                        <a:latin typeface="Times New Roman" panose="02020603050405020304" pitchFamily="18" charset="0"/>
                        <a:cs typeface="Times New Roman" panose="02020603050405020304" pitchFamily="18" charset="0"/>
                      </a:endParaRPr>
                    </a:p>
                    <a:p>
                      <a:endParaRPr lang="pt-BR"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https://ieeexplore.ieee.org/document/10716068</a:t>
                      </a:r>
                    </a:p>
                  </a:txBody>
                  <a:tcPr/>
                </a:tc>
                <a:extLst>
                  <a:ext uri="{0D108BD9-81ED-4DB2-BD59-A6C34878D82A}">
                    <a16:rowId xmlns:a16="http://schemas.microsoft.com/office/drawing/2014/main" val="1496780764"/>
                  </a:ext>
                </a:extLst>
              </a:tr>
            </a:tbl>
          </a:graphicData>
        </a:graphic>
      </p:graphicFrame>
    </p:spTree>
    <p:extLst>
      <p:ext uri="{BB962C8B-B14F-4D97-AF65-F5344CB8AC3E}">
        <p14:creationId xmlns:p14="http://schemas.microsoft.com/office/powerpoint/2010/main" val="149301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1576" y="390660"/>
            <a:ext cx="8596668" cy="1320800"/>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Limitations of the existing system</a:t>
            </a:r>
          </a:p>
        </p:txBody>
      </p:sp>
      <p:sp>
        <p:nvSpPr>
          <p:cNvPr id="6" name="TextBox 5"/>
          <p:cNvSpPr txBox="1"/>
          <p:nvPr/>
        </p:nvSpPr>
        <p:spPr>
          <a:xfrm>
            <a:off x="651576" y="1455313"/>
            <a:ext cx="8770512" cy="341632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Manual Disease Diagnosis is Time-Consuming.</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Limited Accessibility in Rural Areas.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Many AI-based solutions require high-speed internet and smartphones, which may not be available to all farmers.</a:t>
            </a:r>
          </a:p>
          <a:p>
            <a:pPr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Some systems struggle with detecting multiple diseases affecting a crop simultaneously, leading to incomplete diagnosis.</a:t>
            </a:r>
          </a:p>
        </p:txBody>
      </p:sp>
    </p:spTree>
    <p:extLst>
      <p:ext uri="{BB962C8B-B14F-4D97-AF65-F5344CB8AC3E}">
        <p14:creationId xmlns:p14="http://schemas.microsoft.com/office/powerpoint/2010/main" val="410278726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annual presentation</Template>
  <TotalTime>44243</TotalTime>
  <Words>1373</Words>
  <Application>Microsoft Office PowerPoint</Application>
  <PresentationFormat>Widescreen</PresentationFormat>
  <Paragraphs>153</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ArialMT</vt:lpstr>
      <vt:lpstr>Calibri</vt:lpstr>
      <vt:lpstr>Courier New</vt:lpstr>
      <vt:lpstr>Noto Sans Symbols</vt:lpstr>
      <vt:lpstr>Times New Roman</vt:lpstr>
      <vt:lpstr>Trebuchet MS</vt:lpstr>
      <vt:lpstr>Wingdings</vt:lpstr>
      <vt:lpstr>Wingdings 3</vt:lpstr>
      <vt:lpstr>Facet</vt:lpstr>
      <vt:lpstr>AgriGenius  Intelligent Farming Solution  using Deep Learning</vt:lpstr>
      <vt:lpstr>Department of Computer Science &amp; Engineering (Artificial Intelligence &amp; Machine Learning) </vt:lpstr>
      <vt:lpstr>Computer Science &amp; Engineering Artificial Intelligence and Machine Learning By Aaryaman Kattali (22106077) Durvesh Kanade (22106013)  Vaishnavi Dumbre (22106115) Sidra Khan (22106028) Under the Guidance of Prof. Vijaya Bharathi Jagan</vt:lpstr>
      <vt:lpstr>PowerPoint Presentation</vt:lpstr>
      <vt:lpstr>Introduction</vt:lpstr>
      <vt:lpstr>Objectives</vt:lpstr>
      <vt:lpstr>Literature Survey</vt:lpstr>
      <vt:lpstr>Literature Survey</vt:lpstr>
      <vt:lpstr>Limitations of the existing system</vt:lpstr>
      <vt:lpstr>Problem Statement</vt:lpstr>
      <vt:lpstr>Flowchart</vt:lpstr>
      <vt:lpstr>System Design</vt:lpstr>
      <vt:lpstr>RAG (Retrieval-Augmented Generation) Chatbot</vt:lpstr>
      <vt:lpstr>Technology Stack for Proposed System </vt:lpstr>
      <vt:lpstr>Details of Database</vt:lpstr>
      <vt:lpstr>Implementation</vt:lpstr>
      <vt:lpstr>Implementation</vt:lpstr>
      <vt:lpstr>Conclusion</vt:lpstr>
      <vt:lpstr>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 TRACKER</dc:title>
  <dc:creator>Dell</dc:creator>
  <cp:lastModifiedBy>Aaryaman Kattali</cp:lastModifiedBy>
  <cp:revision>62</cp:revision>
  <dcterms:created xsi:type="dcterms:W3CDTF">2024-01-29T19:16:04Z</dcterms:created>
  <dcterms:modified xsi:type="dcterms:W3CDTF">2025-03-19T05:17:14Z</dcterms:modified>
</cp:coreProperties>
</file>