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Override1.xml" ContentType="application/vnd.openxmlformats-officedocument.themeOverride+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tags/tag34.xml" ContentType="application/vnd.openxmlformats-officedocument.presentationml.tags+xml"/>
  <Override PartName="/ppt/tags/tag35.xml" ContentType="application/vnd.openxmlformats-officedocument.presentationml.tags+xml"/>
  <Override PartName="/ppt/notesSlides/notesSlide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5.xml" ContentType="application/vnd.openxmlformats-officedocument.presentationml.notesSlide+xml"/>
  <Override PartName="/ppt/charts/chartEx1.xml" ContentType="application/vnd.ms-office.chartex+xml"/>
  <Override PartName="/ppt/charts/style5.xml" ContentType="application/vnd.ms-office.chartstyle+xml"/>
  <Override PartName="/ppt/charts/colors5.xml" ContentType="application/vnd.ms-office.chartcolorstyl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6.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7.xml" ContentType="application/vnd.openxmlformats-officedocument.presentationml.notesSlid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tags/tag69.xml" ContentType="application/vnd.openxmlformats-officedocument.presentationml.tags+xml"/>
  <Override PartName="/ppt/tags/tag70.xml" ContentType="application/vnd.openxmlformats-officedocument.presentationml.tags+xml"/>
  <Override PartName="/ppt/notesSlides/notesSlide8.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9.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notesMasterIdLst>
    <p:notesMasterId r:id="rId26"/>
  </p:notesMasterIdLst>
  <p:sldIdLst>
    <p:sldId id="528" r:id="rId3"/>
    <p:sldId id="551" r:id="rId4"/>
    <p:sldId id="547" r:id="rId5"/>
    <p:sldId id="531" r:id="rId6"/>
    <p:sldId id="259" r:id="rId7"/>
    <p:sldId id="515" r:id="rId8"/>
    <p:sldId id="495" r:id="rId9"/>
    <p:sldId id="521" r:id="rId10"/>
    <p:sldId id="520" r:id="rId11"/>
    <p:sldId id="523" r:id="rId12"/>
    <p:sldId id="536" r:id="rId13"/>
    <p:sldId id="535" r:id="rId14"/>
    <p:sldId id="361" r:id="rId15"/>
    <p:sldId id="377" r:id="rId16"/>
    <p:sldId id="433" r:id="rId17"/>
    <p:sldId id="456" r:id="rId18"/>
    <p:sldId id="442" r:id="rId19"/>
    <p:sldId id="457" r:id="rId20"/>
    <p:sldId id="460" r:id="rId21"/>
    <p:sldId id="537" r:id="rId22"/>
    <p:sldId id="334" r:id="rId23"/>
    <p:sldId id="549" r:id="rId24"/>
    <p:sldId id="55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谭 康" initials="谭" lastIdx="11" clrIdx="0">
    <p:extLst>
      <p:ext uri="{19B8F6BF-5375-455C-9EA6-DF929625EA0E}">
        <p15:presenceInfo xmlns:p15="http://schemas.microsoft.com/office/powerpoint/2012/main" userId="efafe02134f966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649B"/>
    <a:srgbClr val="F4B414"/>
    <a:srgbClr val="385D77"/>
    <a:srgbClr val="2B458C"/>
    <a:srgbClr val="4170EE"/>
    <a:srgbClr val="406196"/>
    <a:srgbClr val="ADA2C3"/>
    <a:srgbClr val="E7E6EF"/>
    <a:srgbClr val="2E75B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5843" autoAdjust="0"/>
  </p:normalViewPr>
  <p:slideViewPr>
    <p:cSldViewPr snapToGrid="0">
      <p:cViewPr>
        <p:scale>
          <a:sx n="100" d="100"/>
          <a:sy n="100" d="100"/>
        </p:scale>
        <p:origin x="192" y="67"/>
      </p:cViewPr>
      <p:guideLst>
        <p:guide orient="horz" pos="2160"/>
        <p:guide pos="3840"/>
      </p:guideLst>
    </p:cSldViewPr>
  </p:slideViewPr>
  <p:notesTextViewPr>
    <p:cViewPr>
      <p:scale>
        <a:sx n="1" d="1"/>
        <a:sy n="1" d="1"/>
      </p:scale>
      <p:origin x="0" y="0"/>
    </p:cViewPr>
  </p:notesTextViewPr>
  <p:sorterViewPr>
    <p:cViewPr>
      <p:scale>
        <a:sx n="100" d="100"/>
        <a:sy n="100" d="100"/>
      </p:scale>
      <p:origin x="0" y="-91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Users\96402\Desktop\&#30005;&#21830;.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b="1" dirty="0"/>
              <a:t>2012</a:t>
            </a:r>
            <a:r>
              <a:rPr lang="zh-CN" altLang="en-US" b="1" dirty="0"/>
              <a:t>年</a:t>
            </a:r>
            <a:r>
              <a:rPr lang="en-US" altLang="zh-CN" b="1" dirty="0"/>
              <a:t>-2021</a:t>
            </a:r>
            <a:r>
              <a:rPr lang="zh-CN" altLang="en-US" b="1" dirty="0"/>
              <a:t>年</a:t>
            </a:r>
            <a:r>
              <a:rPr lang="en-US" altLang="zh-CN" b="1" dirty="0"/>
              <a:t>GDP</a:t>
            </a:r>
            <a:r>
              <a:rPr lang="zh-CN" altLang="en-US" b="1" dirty="0"/>
              <a:t>及社会消费品零售总额变化</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8.892642623658303E-4"/>
          <c:y val="9.3295407117314308E-2"/>
          <c:w val="0.91459272184471141"/>
          <c:h val="0.8328064081661587"/>
        </c:manualLayout>
      </c:layout>
      <c:barChart>
        <c:barDir val="col"/>
        <c:grouping val="clustered"/>
        <c:varyColors val="0"/>
        <c:ser>
          <c:idx val="0"/>
          <c:order val="0"/>
          <c:tx>
            <c:strRef>
              <c:f>Sheet1!$B$1</c:f>
              <c:strCache>
                <c:ptCount val="1"/>
                <c:pt idx="0">
                  <c:v>国内生产总值(亿元)</c:v>
                </c:pt>
              </c:strCache>
            </c:strRef>
          </c:tx>
          <c:spPr>
            <a:solidFill>
              <a:schemeClr val="accent1"/>
            </a:solidFill>
            <a:ln>
              <a:solidFill>
                <a:srgbClr val="406196"/>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Sheet1!$B$2:$B$11</c:f>
              <c:numCache>
                <c:formatCode>_ * #,##0_ ;_ * \-#,##0_ ;_ * "-"??_ ;_ @_ </c:formatCode>
                <c:ptCount val="10"/>
                <c:pt idx="0">
                  <c:v>538580</c:v>
                </c:pt>
                <c:pt idx="1">
                  <c:v>592963.19999999995</c:v>
                </c:pt>
                <c:pt idx="2">
                  <c:v>643563.1</c:v>
                </c:pt>
                <c:pt idx="3">
                  <c:v>688858.2</c:v>
                </c:pt>
                <c:pt idx="4">
                  <c:v>746395.1</c:v>
                </c:pt>
                <c:pt idx="5">
                  <c:v>832035.9</c:v>
                </c:pt>
                <c:pt idx="6">
                  <c:v>919281.1</c:v>
                </c:pt>
                <c:pt idx="7">
                  <c:v>986515.2</c:v>
                </c:pt>
                <c:pt idx="8">
                  <c:v>1013567</c:v>
                </c:pt>
                <c:pt idx="9">
                  <c:v>1143669.7</c:v>
                </c:pt>
              </c:numCache>
            </c:numRef>
          </c:val>
          <c:extLst>
            <c:ext xmlns:c16="http://schemas.microsoft.com/office/drawing/2014/chart" uri="{C3380CC4-5D6E-409C-BE32-E72D297353CC}">
              <c16:uniqueId val="{00000000-2E12-4191-BDCC-6DE96F4EE09C}"/>
            </c:ext>
          </c:extLst>
        </c:ser>
        <c:ser>
          <c:idx val="1"/>
          <c:order val="1"/>
          <c:tx>
            <c:strRef>
              <c:f>Sheet1!$C$1</c:f>
              <c:strCache>
                <c:ptCount val="1"/>
                <c:pt idx="0">
                  <c:v>社会消费品零售总额(亿元)</c:v>
                </c:pt>
              </c:strCache>
            </c:strRef>
          </c:tx>
          <c:spPr>
            <a:solidFill>
              <a:schemeClr val="accent3">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Sheet1!$C$2:$C$11</c:f>
              <c:numCache>
                <c:formatCode>_ * #,##0_ ;_ * \-#,##0_ ;_ * "-"??_ ;_ @_ </c:formatCode>
                <c:ptCount val="10"/>
                <c:pt idx="0">
                  <c:v>205517.3</c:v>
                </c:pt>
                <c:pt idx="1">
                  <c:v>232252.6</c:v>
                </c:pt>
                <c:pt idx="2">
                  <c:v>259487.3</c:v>
                </c:pt>
                <c:pt idx="3">
                  <c:v>286587.8</c:v>
                </c:pt>
                <c:pt idx="4">
                  <c:v>315806.2</c:v>
                </c:pt>
                <c:pt idx="5">
                  <c:v>347326.7</c:v>
                </c:pt>
                <c:pt idx="6">
                  <c:v>377783.1</c:v>
                </c:pt>
                <c:pt idx="7">
                  <c:v>408017.2</c:v>
                </c:pt>
                <c:pt idx="8">
                  <c:v>391980.6</c:v>
                </c:pt>
                <c:pt idx="9">
                  <c:v>440823.2</c:v>
                </c:pt>
              </c:numCache>
            </c:numRef>
          </c:val>
          <c:extLst>
            <c:ext xmlns:c16="http://schemas.microsoft.com/office/drawing/2014/chart" uri="{C3380CC4-5D6E-409C-BE32-E72D297353CC}">
              <c16:uniqueId val="{00000001-2E12-4191-BDCC-6DE96F4EE09C}"/>
            </c:ext>
          </c:extLst>
        </c:ser>
        <c:dLbls>
          <c:dLblPos val="outEnd"/>
          <c:showLegendKey val="0"/>
          <c:showVal val="1"/>
          <c:showCatName val="0"/>
          <c:showSerName val="0"/>
          <c:showPercent val="0"/>
          <c:showBubbleSize val="0"/>
        </c:dLbls>
        <c:gapWidth val="219"/>
        <c:overlap val="-27"/>
        <c:axId val="1373224528"/>
        <c:axId val="1373226488"/>
      </c:barChart>
      <c:lineChart>
        <c:grouping val="standard"/>
        <c:varyColors val="0"/>
        <c:ser>
          <c:idx val="2"/>
          <c:order val="2"/>
          <c:tx>
            <c:strRef>
              <c:f>Sheet1!$D$1</c:f>
              <c:strCache>
                <c:ptCount val="1"/>
                <c:pt idx="0">
                  <c:v>社会消费品零售总额/国内生产总值</c:v>
                </c:pt>
              </c:strCache>
            </c:strRef>
          </c:tx>
          <c:spPr>
            <a:ln w="34925" cap="rnd">
              <a:solidFill>
                <a:schemeClr val="accent3">
                  <a:lumMod val="40000"/>
                  <a:lumOff val="60000"/>
                </a:schemeClr>
              </a:solidFill>
              <a:round/>
            </a:ln>
            <a:effectLst/>
          </c:spPr>
          <c:marker>
            <c:symbol val="square"/>
            <c:size val="9"/>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3">
                        <a:lumMod val="60000"/>
                        <a:lumOff val="40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Sheet1!$D$2:$D$11</c:f>
              <c:numCache>
                <c:formatCode>0%</c:formatCode>
                <c:ptCount val="10"/>
                <c:pt idx="0">
                  <c:v>0.38159103568643465</c:v>
                </c:pt>
                <c:pt idx="1">
                  <c:v>0.39168130501184562</c:v>
                </c:pt>
                <c:pt idx="2">
                  <c:v>0.40320413025544816</c:v>
                </c:pt>
                <c:pt idx="3">
                  <c:v>0.41603308198987832</c:v>
                </c:pt>
                <c:pt idx="4">
                  <c:v>0.42310861901424596</c:v>
                </c:pt>
                <c:pt idx="5">
                  <c:v>0.4174419637421895</c:v>
                </c:pt>
                <c:pt idx="6">
                  <c:v>0.41095492989032406</c:v>
                </c:pt>
                <c:pt idx="7">
                  <c:v>0.41359443828133619</c:v>
                </c:pt>
                <c:pt idx="8">
                  <c:v>0.38673378276917064</c:v>
                </c:pt>
                <c:pt idx="9">
                  <c:v>0.38544625253252757</c:v>
                </c:pt>
              </c:numCache>
            </c:numRef>
          </c:val>
          <c:smooth val="0"/>
          <c:extLst>
            <c:ext xmlns:c16="http://schemas.microsoft.com/office/drawing/2014/chart" uri="{C3380CC4-5D6E-409C-BE32-E72D297353CC}">
              <c16:uniqueId val="{00000002-2E12-4191-BDCC-6DE96F4EE09C}"/>
            </c:ext>
          </c:extLst>
        </c:ser>
        <c:dLbls>
          <c:showLegendKey val="0"/>
          <c:showVal val="1"/>
          <c:showCatName val="0"/>
          <c:showSerName val="0"/>
          <c:showPercent val="0"/>
          <c:showBubbleSize val="0"/>
        </c:dLbls>
        <c:marker val="1"/>
        <c:smooth val="0"/>
        <c:axId val="1373225312"/>
        <c:axId val="1373224920"/>
      </c:lineChart>
      <c:catAx>
        <c:axId val="1373224528"/>
        <c:scaling>
          <c:orientation val="minMax"/>
        </c:scaling>
        <c:delete val="0"/>
        <c:axPos val="b"/>
        <c:numFmt formatCode="General" sourceLinked="1"/>
        <c:majorTickMark val="out"/>
        <c:minorTickMark val="none"/>
        <c:tickLblPos val="nextTo"/>
        <c:spPr>
          <a:noFill/>
          <a:ln w="9525" cap="flat" cmpd="sng" algn="ctr">
            <a:solidFill>
              <a:schemeClr val="tx1">
                <a:alpha val="50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1373226488"/>
        <c:crosses val="autoZero"/>
        <c:auto val="1"/>
        <c:lblAlgn val="ctr"/>
        <c:lblOffset val="100"/>
        <c:noMultiLvlLbl val="0"/>
      </c:catAx>
      <c:valAx>
        <c:axId val="1373226488"/>
        <c:scaling>
          <c:orientation val="minMax"/>
          <c:max val="1400000"/>
          <c:min val="0"/>
        </c:scaling>
        <c:delete val="0"/>
        <c:axPos val="l"/>
        <c:numFmt formatCode="#,##0_);\(#,##0\)" sourceLinked="0"/>
        <c:majorTickMark val="out"/>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1373224528"/>
        <c:crosses val="autoZero"/>
        <c:crossBetween val="between"/>
        <c:minorUnit val="200000"/>
      </c:valAx>
      <c:valAx>
        <c:axId val="1373224920"/>
        <c:scaling>
          <c:orientation val="minMax"/>
          <c:max val="1"/>
          <c:min val="0"/>
        </c:scaling>
        <c:delete val="0"/>
        <c:axPos val="r"/>
        <c:numFmt formatCode="0.0_);[Red]\(0.0\)" sourceLinked="0"/>
        <c:majorTickMark val="out"/>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1373225312"/>
        <c:crosses val="max"/>
        <c:crossBetween val="between"/>
        <c:majorUnit val="0.1"/>
      </c:valAx>
      <c:catAx>
        <c:axId val="1373225312"/>
        <c:scaling>
          <c:orientation val="minMax"/>
        </c:scaling>
        <c:delete val="1"/>
        <c:axPos val="b"/>
        <c:majorGridlines>
          <c:spPr>
            <a:ln w="9525" cap="flat" cmpd="sng" algn="ctr">
              <a:noFill/>
              <a:round/>
            </a:ln>
            <a:effectLst/>
          </c:spPr>
        </c:majorGridlines>
        <c:numFmt formatCode="General" sourceLinked="1"/>
        <c:majorTickMark val="out"/>
        <c:minorTickMark val="none"/>
        <c:tickLblPos val="nextTo"/>
        <c:crossAx val="1373224920"/>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b="1" dirty="0"/>
              <a:t>2012</a:t>
            </a:r>
            <a:r>
              <a:rPr lang="zh-CN" altLang="en-US" b="1" dirty="0"/>
              <a:t>年</a:t>
            </a:r>
            <a:r>
              <a:rPr lang="en-US" altLang="zh-CN" b="1" dirty="0"/>
              <a:t>-2021</a:t>
            </a:r>
            <a:r>
              <a:rPr lang="zh-CN" altLang="en-US" b="1" dirty="0"/>
              <a:t>年网络零售总额及社会消费品零售总额变化</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3.7761617322305915E-2"/>
          <c:y val="4.5587749555449308E-2"/>
          <c:w val="0.91459272184471141"/>
          <c:h val="0.8328064081661587"/>
        </c:manualLayout>
      </c:layout>
      <c:barChart>
        <c:barDir val="col"/>
        <c:grouping val="clustered"/>
        <c:varyColors val="0"/>
        <c:ser>
          <c:idx val="0"/>
          <c:order val="0"/>
          <c:tx>
            <c:strRef>
              <c:f>Sheet1!$B$1</c:f>
              <c:strCache>
                <c:ptCount val="1"/>
                <c:pt idx="0">
                  <c:v>社会消费品零售总额(亿元)</c:v>
                </c:pt>
              </c:strCache>
            </c:strRef>
          </c:tx>
          <c:spPr>
            <a:solidFill>
              <a:schemeClr val="accent1"/>
            </a:solidFill>
            <a:ln>
              <a:solidFill>
                <a:srgbClr val="406196"/>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Sheet1!$B$2:$B$11</c:f>
              <c:numCache>
                <c:formatCode>_ * #,##0_ ;_ * \-#,##0_ ;_ * "-"??_ ;_ @_ </c:formatCode>
                <c:ptCount val="10"/>
                <c:pt idx="0">
                  <c:v>205517.3</c:v>
                </c:pt>
                <c:pt idx="1">
                  <c:v>232252.6</c:v>
                </c:pt>
                <c:pt idx="2">
                  <c:v>259487.3</c:v>
                </c:pt>
                <c:pt idx="3">
                  <c:v>286587.8</c:v>
                </c:pt>
                <c:pt idx="4">
                  <c:v>315806.2</c:v>
                </c:pt>
                <c:pt idx="5">
                  <c:v>347326.7</c:v>
                </c:pt>
                <c:pt idx="6">
                  <c:v>377783.1</c:v>
                </c:pt>
                <c:pt idx="7">
                  <c:v>408017.2</c:v>
                </c:pt>
                <c:pt idx="8">
                  <c:v>391980.6</c:v>
                </c:pt>
                <c:pt idx="9">
                  <c:v>440823.2</c:v>
                </c:pt>
              </c:numCache>
            </c:numRef>
          </c:val>
          <c:extLst>
            <c:ext xmlns:c16="http://schemas.microsoft.com/office/drawing/2014/chart" uri="{C3380CC4-5D6E-409C-BE32-E72D297353CC}">
              <c16:uniqueId val="{00000000-46FD-405E-B4DB-9FA87A1739E1}"/>
            </c:ext>
          </c:extLst>
        </c:ser>
        <c:ser>
          <c:idx val="1"/>
          <c:order val="1"/>
          <c:tx>
            <c:strRef>
              <c:f>Sheet1!$C$1</c:f>
              <c:strCache>
                <c:ptCount val="1"/>
                <c:pt idx="0">
                  <c:v>网络零售总额(亿元)</c:v>
                </c:pt>
              </c:strCache>
            </c:strRef>
          </c:tx>
          <c:spPr>
            <a:solidFill>
              <a:schemeClr val="accent3">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Sheet1!$C$2:$C$11</c:f>
              <c:numCache>
                <c:formatCode>_ * #,##0_ ;_ * \-#,##0_ ;_ * "-"??_ ;_ @_ </c:formatCode>
                <c:ptCount val="10"/>
                <c:pt idx="0">
                  <c:v>13107.9</c:v>
                </c:pt>
                <c:pt idx="1">
                  <c:v>18508.3</c:v>
                </c:pt>
                <c:pt idx="2">
                  <c:v>27898</c:v>
                </c:pt>
                <c:pt idx="3">
                  <c:v>38773</c:v>
                </c:pt>
                <c:pt idx="4">
                  <c:v>51556</c:v>
                </c:pt>
                <c:pt idx="5">
                  <c:v>71751</c:v>
                </c:pt>
                <c:pt idx="6">
                  <c:v>90065</c:v>
                </c:pt>
                <c:pt idx="7">
                  <c:v>106324</c:v>
                </c:pt>
                <c:pt idx="8">
                  <c:v>117601</c:v>
                </c:pt>
                <c:pt idx="9">
                  <c:v>130884</c:v>
                </c:pt>
              </c:numCache>
            </c:numRef>
          </c:val>
          <c:extLst>
            <c:ext xmlns:c16="http://schemas.microsoft.com/office/drawing/2014/chart" uri="{C3380CC4-5D6E-409C-BE32-E72D297353CC}">
              <c16:uniqueId val="{00000001-46FD-405E-B4DB-9FA87A1739E1}"/>
            </c:ext>
          </c:extLst>
        </c:ser>
        <c:dLbls>
          <c:showLegendKey val="0"/>
          <c:showVal val="0"/>
          <c:showCatName val="0"/>
          <c:showSerName val="0"/>
          <c:showPercent val="0"/>
          <c:showBubbleSize val="0"/>
        </c:dLbls>
        <c:gapWidth val="219"/>
        <c:overlap val="-27"/>
        <c:axId val="1373224528"/>
        <c:axId val="1373226488"/>
      </c:barChart>
      <c:lineChart>
        <c:grouping val="standard"/>
        <c:varyColors val="0"/>
        <c:ser>
          <c:idx val="2"/>
          <c:order val="2"/>
          <c:tx>
            <c:strRef>
              <c:f>Sheet1!$D$1</c:f>
              <c:strCache>
                <c:ptCount val="1"/>
                <c:pt idx="0">
                  <c:v>网络零售总额/社会消费品零售总额</c:v>
                </c:pt>
              </c:strCache>
            </c:strRef>
          </c:tx>
          <c:spPr>
            <a:ln w="34925" cap="rnd">
              <a:solidFill>
                <a:schemeClr val="accent3">
                  <a:lumMod val="40000"/>
                  <a:lumOff val="60000"/>
                </a:schemeClr>
              </a:solidFill>
              <a:round/>
            </a:ln>
            <a:effectLst/>
          </c:spPr>
          <c:marker>
            <c:symbol val="square"/>
            <c:size val="9"/>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3">
                        <a:lumMod val="60000"/>
                        <a:lumOff val="40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Sheet1!$D$2:$D$11</c:f>
              <c:numCache>
                <c:formatCode>0%</c:formatCode>
                <c:ptCount val="10"/>
                <c:pt idx="0">
                  <c:v>6.378003214327943E-2</c:v>
                </c:pt>
                <c:pt idx="1">
                  <c:v>7.9690388826648223E-2</c:v>
                </c:pt>
                <c:pt idx="2">
                  <c:v>0.10751200540450342</c:v>
                </c:pt>
                <c:pt idx="3">
                  <c:v>0.13529187215924754</c:v>
                </c:pt>
                <c:pt idx="4">
                  <c:v>0.16325201975135384</c:v>
                </c:pt>
                <c:pt idx="5">
                  <c:v>0.20658072068746802</c:v>
                </c:pt>
                <c:pt idx="6">
                  <c:v>0.23840399424961045</c:v>
                </c:pt>
                <c:pt idx="7">
                  <c:v>0.26058705368303098</c:v>
                </c:pt>
                <c:pt idx="8">
                  <c:v>0.30001739882024775</c:v>
                </c:pt>
                <c:pt idx="9">
                  <c:v>0.29690814820998529</c:v>
                </c:pt>
              </c:numCache>
            </c:numRef>
          </c:val>
          <c:smooth val="0"/>
          <c:extLst>
            <c:ext xmlns:c16="http://schemas.microsoft.com/office/drawing/2014/chart" uri="{C3380CC4-5D6E-409C-BE32-E72D297353CC}">
              <c16:uniqueId val="{00000002-46FD-405E-B4DB-9FA87A1739E1}"/>
            </c:ext>
          </c:extLst>
        </c:ser>
        <c:dLbls>
          <c:showLegendKey val="0"/>
          <c:showVal val="1"/>
          <c:showCatName val="0"/>
          <c:showSerName val="0"/>
          <c:showPercent val="0"/>
          <c:showBubbleSize val="0"/>
        </c:dLbls>
        <c:marker val="1"/>
        <c:smooth val="0"/>
        <c:axId val="1373225312"/>
        <c:axId val="1373224920"/>
      </c:lineChart>
      <c:catAx>
        <c:axId val="1373224528"/>
        <c:scaling>
          <c:orientation val="minMax"/>
        </c:scaling>
        <c:delete val="0"/>
        <c:axPos val="b"/>
        <c:numFmt formatCode="General" sourceLinked="1"/>
        <c:majorTickMark val="out"/>
        <c:minorTickMark val="none"/>
        <c:tickLblPos val="nextTo"/>
        <c:spPr>
          <a:noFill/>
          <a:ln w="9525" cap="flat" cmpd="sng" algn="ctr">
            <a:solidFill>
              <a:schemeClr val="tx1">
                <a:alpha val="50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1373226488"/>
        <c:crosses val="autoZero"/>
        <c:auto val="1"/>
        <c:lblAlgn val="ctr"/>
        <c:lblOffset val="100"/>
        <c:noMultiLvlLbl val="0"/>
      </c:catAx>
      <c:valAx>
        <c:axId val="1373226488"/>
        <c:scaling>
          <c:orientation val="minMax"/>
          <c:max val="800000"/>
          <c:min val="0"/>
        </c:scaling>
        <c:delete val="0"/>
        <c:axPos val="l"/>
        <c:numFmt formatCode="#,##0_);\(#,##0\)" sourceLinked="0"/>
        <c:majorTickMark val="out"/>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1373224528"/>
        <c:crosses val="autoZero"/>
        <c:crossBetween val="between"/>
        <c:minorUnit val="200000"/>
      </c:valAx>
      <c:valAx>
        <c:axId val="1373224920"/>
        <c:scaling>
          <c:orientation val="minMax"/>
          <c:max val="1"/>
          <c:min val="0"/>
        </c:scaling>
        <c:delete val="0"/>
        <c:axPos val="r"/>
        <c:numFmt formatCode="0.0_);[Red]\(0.0\)" sourceLinked="0"/>
        <c:majorTickMark val="out"/>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1373225312"/>
        <c:crosses val="max"/>
        <c:crossBetween val="between"/>
        <c:majorUnit val="0.1"/>
      </c:valAx>
      <c:catAx>
        <c:axId val="1373225312"/>
        <c:scaling>
          <c:orientation val="minMax"/>
        </c:scaling>
        <c:delete val="1"/>
        <c:axPos val="b"/>
        <c:majorGridlines>
          <c:spPr>
            <a:ln w="9525" cap="flat" cmpd="sng" algn="ctr">
              <a:noFill/>
              <a:round/>
            </a:ln>
            <a:effectLst/>
          </c:spPr>
        </c:majorGridlines>
        <c:numFmt formatCode="General" sourceLinked="1"/>
        <c:majorTickMark val="out"/>
        <c:minorTickMark val="none"/>
        <c:tickLblPos val="nextTo"/>
        <c:crossAx val="1373224920"/>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b="1" dirty="0"/>
              <a:t>中国居民收入结构变化</a:t>
            </a:r>
          </a:p>
        </c:rich>
      </c:tx>
      <c:layout>
        <c:manualLayout>
          <c:xMode val="edge"/>
          <c:yMode val="edge"/>
          <c:x val="0.53641481961537552"/>
          <c:y val="1.985305612005627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低收入</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2015</c:v>
                </c:pt>
                <c:pt idx="1">
                  <c:v>2030E</c:v>
                </c:pt>
              </c:strCache>
            </c:strRef>
          </c:cat>
          <c:val>
            <c:numRef>
              <c:f>Sheet1!$B$2:$B$3</c:f>
              <c:numCache>
                <c:formatCode>0%</c:formatCode>
                <c:ptCount val="2"/>
                <c:pt idx="0">
                  <c:v>0.37</c:v>
                </c:pt>
                <c:pt idx="1">
                  <c:v>0.11</c:v>
                </c:pt>
              </c:numCache>
            </c:numRef>
          </c:val>
          <c:extLst>
            <c:ext xmlns:c16="http://schemas.microsoft.com/office/drawing/2014/chart" uri="{C3380CC4-5D6E-409C-BE32-E72D297353CC}">
              <c16:uniqueId val="{00000000-6F14-48B9-9A2E-373236D0E06B}"/>
            </c:ext>
          </c:extLst>
        </c:ser>
        <c:ser>
          <c:idx val="1"/>
          <c:order val="1"/>
          <c:tx>
            <c:strRef>
              <c:f>Sheet1!$C$1</c:f>
              <c:strCache>
                <c:ptCount val="1"/>
                <c:pt idx="0">
                  <c:v>中低收入</c:v>
                </c:pt>
              </c:strCache>
            </c:strRef>
          </c:tx>
          <c:spPr>
            <a:solidFill>
              <a:srgbClr val="77649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2015</c:v>
                </c:pt>
                <c:pt idx="1">
                  <c:v>2030E</c:v>
                </c:pt>
              </c:strCache>
            </c:strRef>
          </c:cat>
          <c:val>
            <c:numRef>
              <c:f>Sheet1!$C$2:$C$3</c:f>
              <c:numCache>
                <c:formatCode>0%</c:formatCode>
                <c:ptCount val="2"/>
                <c:pt idx="0">
                  <c:v>0.53</c:v>
                </c:pt>
                <c:pt idx="1">
                  <c:v>0.55000000000000004</c:v>
                </c:pt>
              </c:numCache>
            </c:numRef>
          </c:val>
          <c:extLst>
            <c:ext xmlns:c16="http://schemas.microsoft.com/office/drawing/2014/chart" uri="{C3380CC4-5D6E-409C-BE32-E72D297353CC}">
              <c16:uniqueId val="{00000001-6F14-48B9-9A2E-373236D0E06B}"/>
            </c:ext>
          </c:extLst>
        </c:ser>
        <c:ser>
          <c:idx val="2"/>
          <c:order val="2"/>
          <c:tx>
            <c:strRef>
              <c:f>Sheet1!$D$1</c:f>
              <c:strCache>
                <c:ptCount val="1"/>
                <c:pt idx="0">
                  <c:v>中高收入</c:v>
                </c:pt>
              </c:strCache>
            </c:strRef>
          </c:tx>
          <c:spPr>
            <a:solidFill>
              <a:schemeClr val="accent3">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2015</c:v>
                </c:pt>
                <c:pt idx="1">
                  <c:v>2030E</c:v>
                </c:pt>
              </c:strCache>
            </c:strRef>
          </c:cat>
          <c:val>
            <c:numRef>
              <c:f>Sheet1!$D$2:$D$3</c:f>
              <c:numCache>
                <c:formatCode>0%</c:formatCode>
                <c:ptCount val="2"/>
                <c:pt idx="0">
                  <c:v>7.0000000000000007E-2</c:v>
                </c:pt>
                <c:pt idx="1">
                  <c:v>0.2</c:v>
                </c:pt>
              </c:numCache>
            </c:numRef>
          </c:val>
          <c:extLst>
            <c:ext xmlns:c16="http://schemas.microsoft.com/office/drawing/2014/chart" uri="{C3380CC4-5D6E-409C-BE32-E72D297353CC}">
              <c16:uniqueId val="{00000002-6F14-48B9-9A2E-373236D0E06B}"/>
            </c:ext>
          </c:extLst>
        </c:ser>
        <c:ser>
          <c:idx val="3"/>
          <c:order val="3"/>
          <c:tx>
            <c:strRef>
              <c:f>Sheet1!$E$1</c:f>
              <c:strCache>
                <c:ptCount val="1"/>
                <c:pt idx="0">
                  <c:v>高收入</c:v>
                </c:pt>
              </c:strCache>
            </c:strRef>
          </c:tx>
          <c:spPr>
            <a:solidFill>
              <a:srgbClr val="40619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2015</c:v>
                </c:pt>
                <c:pt idx="1">
                  <c:v>2030E</c:v>
                </c:pt>
              </c:strCache>
            </c:strRef>
          </c:cat>
          <c:val>
            <c:numRef>
              <c:f>Sheet1!$E$2:$E$3</c:f>
              <c:numCache>
                <c:formatCode>0%</c:formatCode>
                <c:ptCount val="2"/>
                <c:pt idx="0">
                  <c:v>0.03</c:v>
                </c:pt>
                <c:pt idx="1">
                  <c:v>0.15</c:v>
                </c:pt>
              </c:numCache>
            </c:numRef>
          </c:val>
          <c:extLst>
            <c:ext xmlns:c16="http://schemas.microsoft.com/office/drawing/2014/chart" uri="{C3380CC4-5D6E-409C-BE32-E72D297353CC}">
              <c16:uniqueId val="{00000003-6F14-48B9-9A2E-373236D0E06B}"/>
            </c:ext>
          </c:extLst>
        </c:ser>
        <c:dLbls>
          <c:showLegendKey val="0"/>
          <c:showVal val="0"/>
          <c:showCatName val="0"/>
          <c:showSerName val="0"/>
          <c:showPercent val="0"/>
          <c:showBubbleSize val="0"/>
        </c:dLbls>
        <c:gapWidth val="150"/>
        <c:overlap val="100"/>
        <c:axId val="779545112"/>
        <c:axId val="779545896"/>
      </c:barChart>
      <c:catAx>
        <c:axId val="779545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79545896"/>
        <c:crosses val="autoZero"/>
        <c:auto val="1"/>
        <c:lblAlgn val="ctr"/>
        <c:lblOffset val="100"/>
        <c:noMultiLvlLbl val="0"/>
      </c:catAx>
      <c:valAx>
        <c:axId val="779545896"/>
        <c:scaling>
          <c:orientation val="minMax"/>
        </c:scaling>
        <c:delete val="1"/>
        <c:axPos val="l"/>
        <c:majorGridlines>
          <c:spPr>
            <a:ln w="9525" cap="flat" cmpd="sng" algn="ctr">
              <a:noFill/>
              <a:round/>
            </a:ln>
            <a:effectLst/>
          </c:spPr>
        </c:majorGridlines>
        <c:numFmt formatCode="0%" sourceLinked="1"/>
        <c:majorTickMark val="none"/>
        <c:minorTickMark val="none"/>
        <c:tickLblPos val="nextTo"/>
        <c:crossAx val="779545112"/>
        <c:crosses val="autoZero"/>
        <c:crossBetween val="between"/>
      </c:valAx>
      <c:spPr>
        <a:noFill/>
        <a:ln>
          <a:noFill/>
        </a:ln>
        <a:effectLst/>
      </c:spPr>
    </c:plotArea>
    <c:legend>
      <c:legendPos val="r"/>
      <c:layout>
        <c:manualLayout>
          <c:xMode val="edge"/>
          <c:yMode val="edge"/>
          <c:x val="0.83065078312700791"/>
          <c:y val="0.32558113178052212"/>
          <c:w val="0.16799550610662123"/>
          <c:h val="0.458029545099265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zh-CN" altLang="en-US" b="1" dirty="0"/>
              <a:t>主要电商平台</a:t>
            </a:r>
            <a:r>
              <a:rPr lang="en-US" altLang="zh-CN" b="1" dirty="0"/>
              <a:t>GMV</a:t>
            </a:r>
            <a:r>
              <a:rPr lang="zh-CN" altLang="en-US" b="1" dirty="0"/>
              <a:t>占比</a:t>
            </a:r>
            <a:r>
              <a:rPr lang="en-US" altLang="zh-CN" b="1" dirty="0"/>
              <a:t>(%)</a:t>
            </a:r>
            <a:endParaRPr lang="zh-CN" altLang="en-US" b="1" dirty="0"/>
          </a:p>
        </c:rich>
      </c:tx>
      <c:layout>
        <c:manualLayout>
          <c:xMode val="edge"/>
          <c:yMode val="edge"/>
          <c:x val="0.35128693139200684"/>
          <c:y val="9.7002429728401687E-2"/>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6.1406479657767798E-2"/>
          <c:y val="0.44277768961089553"/>
          <c:w val="0.92021925483606859"/>
          <c:h val="0.51437957059239381"/>
        </c:manualLayout>
      </c:layout>
      <c:barChart>
        <c:barDir val="col"/>
        <c:grouping val="clustered"/>
        <c:varyColors val="0"/>
        <c:ser>
          <c:idx val="0"/>
          <c:order val="0"/>
          <c:tx>
            <c:strRef>
              <c:f>Sheet1!$B$1</c:f>
              <c:strCache>
                <c:ptCount val="1"/>
                <c:pt idx="0">
                  <c:v>2021</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阿里集团</c:v>
                </c:pt>
                <c:pt idx="1">
                  <c:v>京东</c:v>
                </c:pt>
                <c:pt idx="2">
                  <c:v>拼多多</c:v>
                </c:pt>
                <c:pt idx="3">
                  <c:v>抖音</c:v>
                </c:pt>
                <c:pt idx="4">
                  <c:v>快手</c:v>
                </c:pt>
              </c:strCache>
            </c:strRef>
          </c:cat>
          <c:val>
            <c:numRef>
              <c:f>Sheet1!$B$2:$B$6</c:f>
              <c:numCache>
                <c:formatCode>General</c:formatCode>
                <c:ptCount val="5"/>
                <c:pt idx="0">
                  <c:v>50.9</c:v>
                </c:pt>
                <c:pt idx="1">
                  <c:v>20.100000000000001</c:v>
                </c:pt>
                <c:pt idx="2">
                  <c:v>14.9</c:v>
                </c:pt>
                <c:pt idx="3">
                  <c:v>9.8000000000000007</c:v>
                </c:pt>
                <c:pt idx="4">
                  <c:v>4.2</c:v>
                </c:pt>
              </c:numCache>
            </c:numRef>
          </c:val>
          <c:extLst>
            <c:ext xmlns:c16="http://schemas.microsoft.com/office/drawing/2014/chart" uri="{C3380CC4-5D6E-409C-BE32-E72D297353CC}">
              <c16:uniqueId val="{00000001-90E3-4BDD-B86C-F6E47152956E}"/>
            </c:ext>
          </c:extLst>
        </c:ser>
        <c:ser>
          <c:idx val="1"/>
          <c:order val="1"/>
          <c:tx>
            <c:strRef>
              <c:f>Sheet1!$C$1</c:f>
              <c:strCache>
                <c:ptCount val="1"/>
                <c:pt idx="0">
                  <c:v>2022E</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3-90E3-4BDD-B86C-F6E47152956E}"/>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5-90E3-4BDD-B86C-F6E47152956E}"/>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7-90E3-4BDD-B86C-F6E47152956E}"/>
              </c:ext>
            </c:extLst>
          </c:dPt>
          <c:dPt>
            <c:idx val="3"/>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90E3-4BDD-B86C-F6E47152956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阿里集团</c:v>
                </c:pt>
                <c:pt idx="1">
                  <c:v>京东</c:v>
                </c:pt>
                <c:pt idx="2">
                  <c:v>拼多多</c:v>
                </c:pt>
                <c:pt idx="3">
                  <c:v>抖音</c:v>
                </c:pt>
                <c:pt idx="4">
                  <c:v>快手</c:v>
                </c:pt>
              </c:strCache>
            </c:strRef>
          </c:cat>
          <c:val>
            <c:numRef>
              <c:f>Sheet1!$C$2:$C$6</c:f>
              <c:numCache>
                <c:formatCode>General</c:formatCode>
                <c:ptCount val="5"/>
                <c:pt idx="0">
                  <c:v>44.2</c:v>
                </c:pt>
                <c:pt idx="1">
                  <c:v>21.1</c:v>
                </c:pt>
                <c:pt idx="2">
                  <c:v>16.5</c:v>
                </c:pt>
                <c:pt idx="3">
                  <c:v>12.8</c:v>
                </c:pt>
                <c:pt idx="4">
                  <c:v>5.4</c:v>
                </c:pt>
              </c:numCache>
            </c:numRef>
          </c:val>
          <c:extLst>
            <c:ext xmlns:c16="http://schemas.microsoft.com/office/drawing/2014/chart" uri="{C3380CC4-5D6E-409C-BE32-E72D297353CC}">
              <c16:uniqueId val="{0000000A-90E3-4BDD-B86C-F6E47152956E}"/>
            </c:ext>
          </c:extLst>
        </c:ser>
        <c:dLbls>
          <c:showLegendKey val="0"/>
          <c:showVal val="0"/>
          <c:showCatName val="0"/>
          <c:showSerName val="0"/>
          <c:showPercent val="0"/>
          <c:showBubbleSize val="0"/>
        </c:dLbls>
        <c:gapWidth val="219"/>
        <c:overlap val="-27"/>
        <c:axId val="-2040813448"/>
        <c:axId val="-2040813056"/>
      </c:barChart>
      <c:catAx>
        <c:axId val="-2040813448"/>
        <c:scaling>
          <c:orientation val="minMax"/>
        </c:scaling>
        <c:delete val="0"/>
        <c:axPos val="b"/>
        <c:numFmt formatCode="General" sourceLinked="1"/>
        <c:majorTickMark val="out"/>
        <c:minorTickMark val="none"/>
        <c:tickLblPos val="nextTo"/>
        <c:spPr>
          <a:noFill/>
          <a:ln w="9525" cap="flat" cmpd="sng" algn="ctr">
            <a:solidFill>
              <a:schemeClr val="tx1">
                <a:alpha val="10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40813056"/>
        <c:crosses val="autoZero"/>
        <c:auto val="1"/>
        <c:lblAlgn val="ctr"/>
        <c:lblOffset val="100"/>
        <c:noMultiLvlLbl val="0"/>
      </c:catAx>
      <c:valAx>
        <c:axId val="-2040813056"/>
        <c:scaling>
          <c:orientation val="minMax"/>
          <c:max val="55"/>
        </c:scaling>
        <c:delete val="1"/>
        <c:axPos val="l"/>
        <c:numFmt formatCode="General" sourceLinked="1"/>
        <c:majorTickMark val="out"/>
        <c:minorTickMark val="none"/>
        <c:tickLblPos val="nextTo"/>
        <c:crossAx val="-2040813448"/>
        <c:crosses val="autoZero"/>
        <c:crossBetween val="between"/>
        <c:minorUnit val="1"/>
      </c:valAx>
      <c:spPr>
        <a:noFill/>
        <a:ln>
          <a:noFill/>
        </a:ln>
        <a:effectLst/>
      </c:spPr>
    </c:plotArea>
    <c:legend>
      <c:legendPos val="t"/>
      <c:layout>
        <c:manualLayout>
          <c:xMode val="edge"/>
          <c:yMode val="edge"/>
          <c:x val="0.42769951007520168"/>
          <c:y val="0.24235798224762184"/>
          <c:w val="0.13474876214545228"/>
          <c:h val="5.831454247187311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b="1" dirty="0"/>
              <a:t>用户浏览与转化率随时间的分布</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8575872282515468"/>
          <c:y val="0.25441162552807611"/>
          <c:w val="0.80195195287655519"/>
          <c:h val="0.50590951926445893"/>
        </c:manualLayout>
      </c:layout>
      <c:lineChart>
        <c:grouping val="standard"/>
        <c:varyColors val="0"/>
        <c:ser>
          <c:idx val="0"/>
          <c:order val="0"/>
          <c:tx>
            <c:strRef>
              <c:f>Sheet1!$B$1</c:f>
              <c:strCache>
                <c:ptCount val="1"/>
                <c:pt idx="0">
                  <c:v>AI转化率(%)</c:v>
                </c:pt>
              </c:strCache>
            </c:strRef>
          </c:tx>
          <c:spPr>
            <a:ln w="63500" cap="rnd">
              <a:solidFill>
                <a:schemeClr val="accent3"/>
              </a:solidFill>
              <a:round/>
            </a:ln>
            <a:effectLst/>
          </c:spPr>
          <c:marker>
            <c:symbol val="circle"/>
            <c:size val="5"/>
            <c:spPr>
              <a:noFill/>
              <a:ln w="9525">
                <a:noFill/>
              </a:ln>
              <a:effectLst/>
            </c:spPr>
          </c:marker>
          <c:dPt>
            <c:idx val="11"/>
            <c:marker>
              <c:symbol val="circle"/>
              <c:size val="13"/>
              <c:spPr>
                <a:solidFill>
                  <a:srgbClr val="EBECEE"/>
                </a:solidFill>
                <a:ln w="41275">
                  <a:solidFill>
                    <a:schemeClr val="accent3"/>
                  </a:solidFill>
                </a:ln>
                <a:effectLst/>
              </c:spPr>
            </c:marker>
            <c:bubble3D val="0"/>
            <c:extLst>
              <c:ext xmlns:c16="http://schemas.microsoft.com/office/drawing/2014/chart" uri="{C3380CC4-5D6E-409C-BE32-E72D297353CC}">
                <c16:uniqueId val="{00000004-35ED-4E67-8ACF-2D3499BDBC56}"/>
              </c:ext>
            </c:extLst>
          </c:dPt>
          <c:dPt>
            <c:idx val="15"/>
            <c:marker>
              <c:symbol val="circle"/>
              <c:size val="13"/>
              <c:spPr>
                <a:solidFill>
                  <a:srgbClr val="EBECEE"/>
                </a:solidFill>
                <a:ln w="41275">
                  <a:solidFill>
                    <a:schemeClr val="accent3"/>
                  </a:solidFill>
                </a:ln>
                <a:effectLst/>
              </c:spPr>
            </c:marker>
            <c:bubble3D val="0"/>
            <c:extLst>
              <c:ext xmlns:c16="http://schemas.microsoft.com/office/drawing/2014/chart" uri="{C3380CC4-5D6E-409C-BE32-E72D297353CC}">
                <c16:uniqueId val="{0000000A-35ED-4E67-8ACF-2D3499BDBC56}"/>
              </c:ext>
            </c:extLst>
          </c:dPt>
          <c:dPt>
            <c:idx val="16"/>
            <c:marker>
              <c:symbol val="circle"/>
              <c:size val="13"/>
              <c:spPr>
                <a:solidFill>
                  <a:srgbClr val="EBECEE"/>
                </a:solidFill>
                <a:ln w="41275">
                  <a:solidFill>
                    <a:schemeClr val="accent3"/>
                  </a:solidFill>
                </a:ln>
                <a:effectLst/>
              </c:spPr>
            </c:marker>
            <c:bubble3D val="0"/>
            <c:extLst>
              <c:ext xmlns:c16="http://schemas.microsoft.com/office/drawing/2014/chart" uri="{C3380CC4-5D6E-409C-BE32-E72D297353CC}">
                <c16:uniqueId val="{0000000B-35ED-4E67-8ACF-2D3499BDBC56}"/>
              </c:ext>
            </c:extLst>
          </c:dPt>
          <c:dPt>
            <c:idx val="19"/>
            <c:marker>
              <c:symbol val="circle"/>
              <c:size val="13"/>
              <c:spPr>
                <a:solidFill>
                  <a:srgbClr val="EBECEE"/>
                </a:solidFill>
                <a:ln w="41275">
                  <a:solidFill>
                    <a:schemeClr val="accent3"/>
                  </a:solidFill>
                </a:ln>
                <a:effectLst/>
              </c:spPr>
            </c:marker>
            <c:bubble3D val="0"/>
            <c:extLst>
              <c:ext xmlns:c16="http://schemas.microsoft.com/office/drawing/2014/chart" uri="{C3380CC4-5D6E-409C-BE32-E72D297353CC}">
                <c16:uniqueId val="{0000000C-35ED-4E67-8ACF-2D3499BDBC56}"/>
              </c:ext>
            </c:extLst>
          </c:dPt>
          <c:dPt>
            <c:idx val="22"/>
            <c:marker>
              <c:symbol val="circle"/>
              <c:size val="13"/>
              <c:spPr>
                <a:solidFill>
                  <a:srgbClr val="EBECEE"/>
                </a:solidFill>
                <a:ln w="41275">
                  <a:solidFill>
                    <a:schemeClr val="accent3"/>
                  </a:solidFill>
                </a:ln>
                <a:effectLst/>
              </c:spPr>
            </c:marker>
            <c:bubble3D val="0"/>
            <c:extLst>
              <c:ext xmlns:c16="http://schemas.microsoft.com/office/drawing/2014/chart" uri="{C3380CC4-5D6E-409C-BE32-E72D297353CC}">
                <c16:uniqueId val="{0000000D-35ED-4E67-8ACF-2D3499BDBC56}"/>
              </c:ext>
            </c:extLst>
          </c:dPt>
          <c:dPt>
            <c:idx val="23"/>
            <c:marker>
              <c:symbol val="circle"/>
              <c:size val="13"/>
              <c:spPr>
                <a:solidFill>
                  <a:schemeClr val="accent2"/>
                </a:solidFill>
                <a:ln w="41275">
                  <a:solidFill>
                    <a:schemeClr val="accent3"/>
                  </a:solidFill>
                </a:ln>
                <a:effectLst/>
              </c:spPr>
            </c:marker>
            <c:bubble3D val="0"/>
            <c:extLst>
              <c:ext xmlns:c16="http://schemas.microsoft.com/office/drawing/2014/chart" uri="{C3380CC4-5D6E-409C-BE32-E72D297353CC}">
                <c16:uniqueId val="{0000000E-35ED-4E67-8ACF-2D3499BDBC56}"/>
              </c:ext>
            </c:extLst>
          </c:dPt>
          <c:cat>
            <c:numRef>
              <c:f>Sheet1!$A$2:$A$25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Sheet1!$B$2:$B$25</c:f>
              <c:numCache>
                <c:formatCode>General</c:formatCode>
                <c:ptCount val="24"/>
                <c:pt idx="0">
                  <c:v>8</c:v>
                </c:pt>
                <c:pt idx="1">
                  <c:v>10.8</c:v>
                </c:pt>
                <c:pt idx="2">
                  <c:v>11.899999999999999</c:v>
                </c:pt>
                <c:pt idx="3">
                  <c:v>9.9</c:v>
                </c:pt>
                <c:pt idx="4">
                  <c:v>6</c:v>
                </c:pt>
                <c:pt idx="5">
                  <c:v>10.100000000000001</c:v>
                </c:pt>
                <c:pt idx="6">
                  <c:v>10.299999999999999</c:v>
                </c:pt>
                <c:pt idx="7">
                  <c:v>8.7999999999999989</c:v>
                </c:pt>
                <c:pt idx="8">
                  <c:v>9.3000000000000007</c:v>
                </c:pt>
                <c:pt idx="9">
                  <c:v>10.100000000000001</c:v>
                </c:pt>
                <c:pt idx="10">
                  <c:v>8.2000000000000011</c:v>
                </c:pt>
                <c:pt idx="11">
                  <c:v>9.3000000000000007</c:v>
                </c:pt>
                <c:pt idx="12">
                  <c:v>9.5</c:v>
                </c:pt>
                <c:pt idx="13">
                  <c:v>8.2000000000000011</c:v>
                </c:pt>
                <c:pt idx="14">
                  <c:v>8.6999999999999993</c:v>
                </c:pt>
                <c:pt idx="15">
                  <c:v>9.6</c:v>
                </c:pt>
                <c:pt idx="16">
                  <c:v>9.3000000000000007</c:v>
                </c:pt>
                <c:pt idx="17">
                  <c:v>9.1999999999999993</c:v>
                </c:pt>
                <c:pt idx="18">
                  <c:v>8.5</c:v>
                </c:pt>
                <c:pt idx="19">
                  <c:v>9.6</c:v>
                </c:pt>
                <c:pt idx="20">
                  <c:v>9</c:v>
                </c:pt>
                <c:pt idx="21">
                  <c:v>8.3000000000000007</c:v>
                </c:pt>
                <c:pt idx="22">
                  <c:v>9.3000000000000007</c:v>
                </c:pt>
                <c:pt idx="23">
                  <c:v>10.100000000000001</c:v>
                </c:pt>
              </c:numCache>
            </c:numRef>
          </c:val>
          <c:smooth val="1"/>
          <c:extLst>
            <c:ext xmlns:c16="http://schemas.microsoft.com/office/drawing/2014/chart" uri="{C3380CC4-5D6E-409C-BE32-E72D297353CC}">
              <c16:uniqueId val="{00000000-35ED-4E67-8ACF-2D3499BDBC56}"/>
            </c:ext>
          </c:extLst>
        </c:ser>
        <c:dLbls>
          <c:showLegendKey val="0"/>
          <c:showVal val="0"/>
          <c:showCatName val="0"/>
          <c:showSerName val="0"/>
          <c:showPercent val="0"/>
          <c:showBubbleSize val="0"/>
        </c:dLbls>
        <c:dropLines>
          <c:spPr>
            <a:ln w="9525" cap="flat" cmpd="sng" algn="ctr">
              <a:solidFill>
                <a:schemeClr val="tx1">
                  <a:lumMod val="35000"/>
                  <a:lumOff val="65000"/>
                </a:schemeClr>
              </a:solidFill>
              <a:round/>
            </a:ln>
            <a:effectLst/>
          </c:spPr>
        </c:dropLines>
        <c:marker val="1"/>
        <c:smooth val="0"/>
        <c:axId val="930157008"/>
        <c:axId val="930157400"/>
      </c:lineChart>
      <c:lineChart>
        <c:grouping val="standard"/>
        <c:varyColors val="0"/>
        <c:ser>
          <c:idx val="1"/>
          <c:order val="1"/>
          <c:tx>
            <c:strRef>
              <c:f>Sheet1!$C$1</c:f>
              <c:strCache>
                <c:ptCount val="1"/>
                <c:pt idx="0">
                  <c:v>A浏览行为(千)</c:v>
                </c:pt>
              </c:strCache>
            </c:strRef>
          </c:tx>
          <c:spPr>
            <a:ln w="63500" cap="rnd">
              <a:solidFill>
                <a:srgbClr val="406196"/>
              </a:solidFill>
              <a:round/>
            </a:ln>
            <a:effectLst/>
          </c:spPr>
          <c:marker>
            <c:symbol val="circle"/>
            <c:size val="5"/>
            <c:spPr>
              <a:noFill/>
              <a:ln w="9525">
                <a:noFill/>
              </a:ln>
              <a:effectLst/>
            </c:spPr>
          </c:marker>
          <c:dPt>
            <c:idx val="11"/>
            <c:marker>
              <c:symbol val="circle"/>
              <c:size val="13"/>
              <c:spPr>
                <a:solidFill>
                  <a:srgbClr val="EBECEE"/>
                </a:solidFill>
                <a:ln w="41275">
                  <a:solidFill>
                    <a:srgbClr val="406196"/>
                  </a:solidFill>
                </a:ln>
                <a:effectLst/>
              </c:spPr>
            </c:marker>
            <c:bubble3D val="0"/>
            <c:extLst>
              <c:ext xmlns:c16="http://schemas.microsoft.com/office/drawing/2014/chart" uri="{C3380CC4-5D6E-409C-BE32-E72D297353CC}">
                <c16:uniqueId val="{00000002-35ED-4E67-8ACF-2D3499BDBC56}"/>
              </c:ext>
            </c:extLst>
          </c:dPt>
          <c:dPt>
            <c:idx val="15"/>
            <c:marker>
              <c:symbol val="circle"/>
              <c:size val="13"/>
              <c:spPr>
                <a:solidFill>
                  <a:srgbClr val="EBECEE"/>
                </a:solidFill>
                <a:ln w="41275">
                  <a:solidFill>
                    <a:srgbClr val="406196"/>
                  </a:solidFill>
                </a:ln>
                <a:effectLst/>
              </c:spPr>
            </c:marker>
            <c:bubble3D val="0"/>
            <c:extLst>
              <c:ext xmlns:c16="http://schemas.microsoft.com/office/drawing/2014/chart" uri="{C3380CC4-5D6E-409C-BE32-E72D297353CC}">
                <c16:uniqueId val="{00000005-35ED-4E67-8ACF-2D3499BDBC56}"/>
              </c:ext>
            </c:extLst>
          </c:dPt>
          <c:dPt>
            <c:idx val="16"/>
            <c:marker>
              <c:symbol val="circle"/>
              <c:size val="13"/>
              <c:spPr>
                <a:solidFill>
                  <a:srgbClr val="EBECEE"/>
                </a:solidFill>
                <a:ln w="41275">
                  <a:solidFill>
                    <a:srgbClr val="406196"/>
                  </a:solidFill>
                </a:ln>
                <a:effectLst/>
              </c:spPr>
            </c:marker>
            <c:bubble3D val="0"/>
            <c:extLst>
              <c:ext xmlns:c16="http://schemas.microsoft.com/office/drawing/2014/chart" uri="{C3380CC4-5D6E-409C-BE32-E72D297353CC}">
                <c16:uniqueId val="{00000006-35ED-4E67-8ACF-2D3499BDBC56}"/>
              </c:ext>
            </c:extLst>
          </c:dPt>
          <c:dPt>
            <c:idx val="19"/>
            <c:marker>
              <c:symbol val="circle"/>
              <c:size val="13"/>
              <c:spPr>
                <a:solidFill>
                  <a:srgbClr val="EBECEE"/>
                </a:solidFill>
                <a:ln w="41275">
                  <a:solidFill>
                    <a:srgbClr val="406196"/>
                  </a:solidFill>
                </a:ln>
                <a:effectLst/>
              </c:spPr>
            </c:marker>
            <c:bubble3D val="0"/>
            <c:extLst>
              <c:ext xmlns:c16="http://schemas.microsoft.com/office/drawing/2014/chart" uri="{C3380CC4-5D6E-409C-BE32-E72D297353CC}">
                <c16:uniqueId val="{00000007-35ED-4E67-8ACF-2D3499BDBC56}"/>
              </c:ext>
            </c:extLst>
          </c:dPt>
          <c:dPt>
            <c:idx val="22"/>
            <c:marker>
              <c:symbol val="circle"/>
              <c:size val="13"/>
              <c:spPr>
                <a:solidFill>
                  <a:srgbClr val="EBECEE"/>
                </a:solidFill>
                <a:ln w="41275">
                  <a:solidFill>
                    <a:srgbClr val="406196"/>
                  </a:solidFill>
                </a:ln>
                <a:effectLst/>
              </c:spPr>
            </c:marker>
            <c:bubble3D val="0"/>
            <c:extLst>
              <c:ext xmlns:c16="http://schemas.microsoft.com/office/drawing/2014/chart" uri="{C3380CC4-5D6E-409C-BE32-E72D297353CC}">
                <c16:uniqueId val="{00000008-35ED-4E67-8ACF-2D3499BDBC56}"/>
              </c:ext>
            </c:extLst>
          </c:dPt>
          <c:dPt>
            <c:idx val="23"/>
            <c:marker>
              <c:symbol val="circle"/>
              <c:size val="13"/>
              <c:spPr>
                <a:solidFill>
                  <a:schemeClr val="accent2"/>
                </a:solidFill>
                <a:ln w="41275">
                  <a:solidFill>
                    <a:srgbClr val="406196"/>
                  </a:solidFill>
                </a:ln>
                <a:effectLst/>
              </c:spPr>
            </c:marker>
            <c:bubble3D val="0"/>
            <c:extLst>
              <c:ext xmlns:c16="http://schemas.microsoft.com/office/drawing/2014/chart" uri="{C3380CC4-5D6E-409C-BE32-E72D297353CC}">
                <c16:uniqueId val="{00000009-35ED-4E67-8ACF-2D3499BDBC56}"/>
              </c:ext>
            </c:extLst>
          </c:dPt>
          <c:cat>
            <c:numRef>
              <c:f>Sheet1!$A$2:$A$25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Sheet1!$C$2:$C$25</c:f>
              <c:numCache>
                <c:formatCode>General</c:formatCode>
                <c:ptCount val="24"/>
                <c:pt idx="0">
                  <c:v>3.044</c:v>
                </c:pt>
                <c:pt idx="1">
                  <c:v>1.329</c:v>
                </c:pt>
                <c:pt idx="2">
                  <c:v>0.71399999999999997</c:v>
                </c:pt>
                <c:pt idx="3">
                  <c:v>0.35299999999999998</c:v>
                </c:pt>
                <c:pt idx="4">
                  <c:v>0.55000000000000004</c:v>
                </c:pt>
                <c:pt idx="5">
                  <c:v>0.73599999999999999</c:v>
                </c:pt>
                <c:pt idx="6">
                  <c:v>1.4330000000000001</c:v>
                </c:pt>
                <c:pt idx="7">
                  <c:v>2.3620000000000001</c:v>
                </c:pt>
                <c:pt idx="8">
                  <c:v>2.827</c:v>
                </c:pt>
                <c:pt idx="9">
                  <c:v>3.5790000000000002</c:v>
                </c:pt>
                <c:pt idx="10">
                  <c:v>4.1559999999999997</c:v>
                </c:pt>
                <c:pt idx="11">
                  <c:v>4.048</c:v>
                </c:pt>
                <c:pt idx="12">
                  <c:v>3.58</c:v>
                </c:pt>
                <c:pt idx="13">
                  <c:v>4.5640000000000001</c:v>
                </c:pt>
                <c:pt idx="14">
                  <c:v>4.5739999999999998</c:v>
                </c:pt>
                <c:pt idx="15">
                  <c:v>4.944</c:v>
                </c:pt>
                <c:pt idx="16">
                  <c:v>4.726</c:v>
                </c:pt>
                <c:pt idx="17">
                  <c:v>4.0389999999999997</c:v>
                </c:pt>
                <c:pt idx="18">
                  <c:v>4.258</c:v>
                </c:pt>
                <c:pt idx="19">
                  <c:v>5.7679999999999998</c:v>
                </c:pt>
                <c:pt idx="20">
                  <c:v>7.0140000000000002</c:v>
                </c:pt>
                <c:pt idx="21">
                  <c:v>8.0220000000000002</c:v>
                </c:pt>
                <c:pt idx="22">
                  <c:v>7.556</c:v>
                </c:pt>
                <c:pt idx="23">
                  <c:v>5.4729999999999999</c:v>
                </c:pt>
              </c:numCache>
            </c:numRef>
          </c:val>
          <c:smooth val="1"/>
          <c:extLst>
            <c:ext xmlns:c16="http://schemas.microsoft.com/office/drawing/2014/chart" uri="{C3380CC4-5D6E-409C-BE32-E72D297353CC}">
              <c16:uniqueId val="{00000001-35ED-4E67-8ACF-2D3499BDBC56}"/>
            </c:ext>
          </c:extLst>
        </c:ser>
        <c:dLbls>
          <c:showLegendKey val="0"/>
          <c:showVal val="0"/>
          <c:showCatName val="0"/>
          <c:showSerName val="0"/>
          <c:showPercent val="0"/>
          <c:showBubbleSize val="0"/>
        </c:dLbls>
        <c:dropLines>
          <c:spPr>
            <a:ln w="9525" cap="flat" cmpd="sng" algn="ctr">
              <a:solidFill>
                <a:schemeClr val="tx1">
                  <a:lumMod val="35000"/>
                  <a:lumOff val="65000"/>
                </a:schemeClr>
              </a:solidFill>
              <a:round/>
            </a:ln>
            <a:effectLst/>
          </c:spPr>
        </c:dropLines>
        <c:marker val="1"/>
        <c:smooth val="0"/>
        <c:axId val="427148880"/>
        <c:axId val="427150128"/>
      </c:lineChart>
      <c:catAx>
        <c:axId val="930157008"/>
        <c:scaling>
          <c:orientation val="minMax"/>
        </c:scaling>
        <c:delete val="0"/>
        <c:axPos val="b"/>
        <c:numFmt formatCode="General" sourceLinked="1"/>
        <c:majorTickMark val="none"/>
        <c:minorTickMark val="none"/>
        <c:tickLblPos val="nextTo"/>
        <c:spPr>
          <a:noFill/>
          <a:ln w="25400" cap="flat" cmpd="sng" algn="ctr">
            <a:solidFill>
              <a:schemeClr val="tx1">
                <a:lumMod val="15000"/>
                <a:lumOff val="85000"/>
              </a:schemeClr>
            </a:solidFill>
            <a:prstDash val="dash"/>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zh-CN"/>
          </a:p>
        </c:txPr>
        <c:crossAx val="930157400"/>
        <c:crosses val="autoZero"/>
        <c:auto val="1"/>
        <c:lblAlgn val="ctr"/>
        <c:lblOffset val="100"/>
        <c:noMultiLvlLbl val="0"/>
      </c:catAx>
      <c:valAx>
        <c:axId val="930157400"/>
        <c:scaling>
          <c:orientation val="minMax"/>
          <c:max val="12"/>
          <c:min val="0"/>
        </c:scaling>
        <c:delete val="1"/>
        <c:axPos val="l"/>
        <c:numFmt formatCode="General" sourceLinked="1"/>
        <c:majorTickMark val="none"/>
        <c:minorTickMark val="none"/>
        <c:tickLblPos val="nextTo"/>
        <c:crossAx val="930157008"/>
        <c:crosses val="autoZero"/>
        <c:crossBetween val="between"/>
        <c:majorUnit val="2"/>
        <c:minorUnit val="1"/>
      </c:valAx>
      <c:valAx>
        <c:axId val="427150128"/>
        <c:scaling>
          <c:orientation val="minMax"/>
        </c:scaling>
        <c:delete val="1"/>
        <c:axPos val="r"/>
        <c:numFmt formatCode="General" sourceLinked="1"/>
        <c:majorTickMark val="out"/>
        <c:minorTickMark val="none"/>
        <c:tickLblPos val="nextTo"/>
        <c:crossAx val="427148880"/>
        <c:crosses val="max"/>
        <c:crossBetween val="between"/>
      </c:valAx>
      <c:catAx>
        <c:axId val="427148880"/>
        <c:scaling>
          <c:orientation val="minMax"/>
        </c:scaling>
        <c:delete val="1"/>
        <c:axPos val="b"/>
        <c:numFmt formatCode="General" sourceLinked="1"/>
        <c:majorTickMark val="out"/>
        <c:minorTickMark val="none"/>
        <c:tickLblPos val="nextTo"/>
        <c:crossAx val="427150128"/>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altLang="zh-CN" b="1" dirty="0"/>
              <a:t>2021</a:t>
            </a:r>
            <a:r>
              <a:rPr lang="zh-CN" altLang="en-US" b="1" dirty="0"/>
              <a:t>年</a:t>
            </a:r>
            <a:r>
              <a:rPr lang="en-US" altLang="zh-CN" b="1" dirty="0"/>
              <a:t>11</a:t>
            </a:r>
            <a:r>
              <a:rPr lang="zh-CN" altLang="en-US" b="1" dirty="0"/>
              <a:t>月</a:t>
            </a:r>
            <a:r>
              <a:rPr lang="en-US" altLang="zh-CN" b="1" dirty="0"/>
              <a:t>-12</a:t>
            </a:r>
            <a:r>
              <a:rPr lang="zh-CN" altLang="en-US" b="1" dirty="0"/>
              <a:t>月回购周期分布</a:t>
            </a:r>
            <a:endParaRPr lang="en-US" altLang="zh-CN" b="1" dirty="0"/>
          </a:p>
          <a:p>
            <a:pPr>
              <a:defRPr b="1"/>
            </a:pPr>
            <a:endParaRPr lang="en-US" altLang="zh-CN" b="1" dirty="0"/>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2.5184761866989484E-2"/>
          <c:y val="0.35795850663115092"/>
          <c:w val="0.94963047626602104"/>
          <c:h val="0.54266343360331903"/>
        </c:manualLayout>
      </c:layout>
      <c:barChart>
        <c:barDir val="col"/>
        <c:grouping val="clustered"/>
        <c:varyColors val="0"/>
        <c:ser>
          <c:idx val="0"/>
          <c:order val="0"/>
          <c:tx>
            <c:strRef>
              <c:f>Sheet1!$B$1</c:f>
              <c:strCache>
                <c:ptCount val="1"/>
                <c:pt idx="0">
                  <c:v>相关人数</c:v>
                </c:pt>
              </c:strCache>
            </c:strRef>
          </c:tx>
          <c:spPr>
            <a:solidFill>
              <a:schemeClr val="accent4">
                <a:lumMod val="40000"/>
                <a:lumOff val="60000"/>
              </a:schemeClr>
            </a:solidFill>
            <a:ln>
              <a:noFill/>
            </a:ln>
            <a:effectLst/>
          </c:spPr>
          <c:invertIfNegative val="0"/>
          <c:dPt>
            <c:idx val="0"/>
            <c:invertIfNegative val="0"/>
            <c:bubble3D val="0"/>
            <c:spPr>
              <a:solidFill>
                <a:schemeClr val="accent4">
                  <a:lumMod val="40000"/>
                  <a:lumOff val="60000"/>
                </a:schemeClr>
              </a:solidFill>
              <a:ln>
                <a:noFill/>
              </a:ln>
              <a:effectLst/>
            </c:spPr>
            <c:extLst>
              <c:ext xmlns:c16="http://schemas.microsoft.com/office/drawing/2014/chart" uri="{C3380CC4-5D6E-409C-BE32-E72D297353CC}">
                <c16:uniqueId val="{00000001-6C0E-4C69-A173-22E47A06553B}"/>
              </c:ext>
            </c:extLst>
          </c:dPt>
          <c:dPt>
            <c:idx val="1"/>
            <c:invertIfNegative val="0"/>
            <c:bubble3D val="0"/>
            <c:spPr>
              <a:solidFill>
                <a:schemeClr val="accent4">
                  <a:lumMod val="40000"/>
                  <a:lumOff val="60000"/>
                </a:schemeClr>
              </a:solidFill>
              <a:ln>
                <a:noFill/>
              </a:ln>
              <a:effectLst/>
            </c:spPr>
            <c:extLst>
              <c:ext xmlns:c16="http://schemas.microsoft.com/office/drawing/2014/chart" uri="{C3380CC4-5D6E-409C-BE32-E72D297353CC}">
                <c16:uniqueId val="{00000003-6C0E-4C69-A173-22E47A06553B}"/>
              </c:ext>
            </c:extLst>
          </c:dPt>
          <c:dPt>
            <c:idx val="2"/>
            <c:invertIfNegative val="0"/>
            <c:bubble3D val="0"/>
            <c:spPr>
              <a:solidFill>
                <a:schemeClr val="accent4">
                  <a:lumMod val="40000"/>
                  <a:lumOff val="60000"/>
                </a:schemeClr>
              </a:solidFill>
              <a:ln>
                <a:noFill/>
              </a:ln>
              <a:effectLst/>
            </c:spPr>
            <c:extLst>
              <c:ext xmlns:c16="http://schemas.microsoft.com/office/drawing/2014/chart" uri="{C3380CC4-5D6E-409C-BE32-E72D297353CC}">
                <c16:uniqueId val="{00000005-6C0E-4C69-A173-22E47A06553B}"/>
              </c:ext>
            </c:extLst>
          </c:dPt>
          <c:dPt>
            <c:idx val="3"/>
            <c:invertIfNegative val="0"/>
            <c:bubble3D val="0"/>
            <c:spPr>
              <a:solidFill>
                <a:schemeClr val="accent4">
                  <a:lumMod val="40000"/>
                  <a:lumOff val="60000"/>
                </a:schemeClr>
              </a:solidFill>
              <a:ln>
                <a:noFill/>
              </a:ln>
              <a:effectLst/>
            </c:spPr>
            <c:extLst>
              <c:ext xmlns:c16="http://schemas.microsoft.com/office/drawing/2014/chart" uri="{C3380CC4-5D6E-409C-BE32-E72D297353CC}">
                <c16:uniqueId val="{00000007-6C0E-4C69-A173-22E47A06553B}"/>
              </c:ext>
            </c:extLst>
          </c:dPt>
          <c:dPt>
            <c:idx val="4"/>
            <c:invertIfNegative val="0"/>
            <c:bubble3D val="0"/>
            <c:spPr>
              <a:solidFill>
                <a:schemeClr val="accent4">
                  <a:lumMod val="40000"/>
                  <a:lumOff val="60000"/>
                </a:schemeClr>
              </a:solidFill>
              <a:ln>
                <a:noFill/>
              </a:ln>
              <a:effectLst/>
            </c:spPr>
            <c:extLst>
              <c:ext xmlns:c16="http://schemas.microsoft.com/office/drawing/2014/chart" uri="{C3380CC4-5D6E-409C-BE32-E72D297353CC}">
                <c16:uniqueId val="{00000009-6C0E-4C69-A173-22E47A06553B}"/>
              </c:ext>
            </c:extLst>
          </c:dPt>
          <c:dPt>
            <c:idx val="5"/>
            <c:invertIfNegative val="0"/>
            <c:bubble3D val="0"/>
            <c:spPr>
              <a:solidFill>
                <a:schemeClr val="accent4">
                  <a:lumMod val="40000"/>
                  <a:lumOff val="60000"/>
                </a:schemeClr>
              </a:solidFill>
              <a:ln>
                <a:noFill/>
              </a:ln>
              <a:effectLst/>
            </c:spPr>
            <c:extLst>
              <c:ext xmlns:c16="http://schemas.microsoft.com/office/drawing/2014/chart" uri="{C3380CC4-5D6E-409C-BE32-E72D297353CC}">
                <c16:uniqueId val="{0000000B-6C0E-4C69-A173-22E47A06553B}"/>
              </c:ext>
            </c:extLst>
          </c:dPt>
          <c:dPt>
            <c:idx val="6"/>
            <c:invertIfNegative val="0"/>
            <c:bubble3D val="0"/>
            <c:spPr>
              <a:solidFill>
                <a:schemeClr val="accent4">
                  <a:lumMod val="40000"/>
                  <a:lumOff val="60000"/>
                </a:schemeClr>
              </a:solidFill>
              <a:ln>
                <a:noFill/>
              </a:ln>
              <a:effectLst/>
            </c:spPr>
            <c:extLst>
              <c:ext xmlns:c16="http://schemas.microsoft.com/office/drawing/2014/chart" uri="{C3380CC4-5D6E-409C-BE32-E72D297353CC}">
                <c16:uniqueId val="{0000000D-6C0E-4C69-A173-22E47A06553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1天</c:v>
                </c:pt>
                <c:pt idx="1">
                  <c:v>2天</c:v>
                </c:pt>
                <c:pt idx="2">
                  <c:v>3天</c:v>
                </c:pt>
                <c:pt idx="3">
                  <c:v>4天</c:v>
                </c:pt>
                <c:pt idx="4">
                  <c:v>5天</c:v>
                </c:pt>
                <c:pt idx="5">
                  <c:v>6天</c:v>
                </c:pt>
                <c:pt idx="6">
                  <c:v>7天</c:v>
                </c:pt>
                <c:pt idx="7">
                  <c:v>8天</c:v>
                </c:pt>
              </c:strCache>
            </c:strRef>
          </c:cat>
          <c:val>
            <c:numRef>
              <c:f>Sheet1!$B$2:$B$9</c:f>
              <c:numCache>
                <c:formatCode>General</c:formatCode>
                <c:ptCount val="8"/>
                <c:pt idx="0">
                  <c:v>308</c:v>
                </c:pt>
                <c:pt idx="1">
                  <c:v>143</c:v>
                </c:pt>
                <c:pt idx="2">
                  <c:v>87</c:v>
                </c:pt>
                <c:pt idx="3">
                  <c:v>64</c:v>
                </c:pt>
                <c:pt idx="4">
                  <c:v>35</c:v>
                </c:pt>
                <c:pt idx="5">
                  <c:v>29</c:v>
                </c:pt>
                <c:pt idx="6">
                  <c:v>21</c:v>
                </c:pt>
                <c:pt idx="7">
                  <c:v>1</c:v>
                </c:pt>
              </c:numCache>
            </c:numRef>
          </c:val>
          <c:extLst>
            <c:ext xmlns:c16="http://schemas.microsoft.com/office/drawing/2014/chart" uri="{C3380CC4-5D6E-409C-BE32-E72D297353CC}">
              <c16:uniqueId val="{0000000E-6C0E-4C69-A173-22E47A06553B}"/>
            </c:ext>
          </c:extLst>
        </c:ser>
        <c:dLbls>
          <c:showLegendKey val="0"/>
          <c:showVal val="1"/>
          <c:showCatName val="0"/>
          <c:showSerName val="0"/>
          <c:showPercent val="0"/>
          <c:showBubbleSize val="0"/>
        </c:dLbls>
        <c:gapWidth val="150"/>
        <c:axId val="642849672"/>
        <c:axId val="642847320"/>
      </c:barChart>
      <c:catAx>
        <c:axId val="642849672"/>
        <c:scaling>
          <c:orientation val="minMax"/>
        </c:scaling>
        <c:delete val="0"/>
        <c:axPos val="b"/>
        <c:majorGridlines>
          <c:spPr>
            <a:ln w="9525" cap="flat" cmpd="sng" algn="ctr">
              <a:solidFill>
                <a:schemeClr val="tx1">
                  <a:lumMod val="50000"/>
                  <a:lumOff val="50000"/>
                  <a:alpha val="10000"/>
                </a:schemeClr>
              </a:solidFill>
              <a:round/>
            </a:ln>
            <a:effectLst/>
          </c:spPr>
        </c:maj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642847320"/>
        <c:crosses val="autoZero"/>
        <c:auto val="1"/>
        <c:lblAlgn val="ctr"/>
        <c:lblOffset val="100"/>
        <c:noMultiLvlLbl val="0"/>
      </c:catAx>
      <c:valAx>
        <c:axId val="642847320"/>
        <c:scaling>
          <c:orientation val="minMax"/>
        </c:scaling>
        <c:delete val="1"/>
        <c:axPos val="l"/>
        <c:numFmt formatCode="General" sourceLinked="1"/>
        <c:majorTickMark val="out"/>
        <c:minorTickMark val="none"/>
        <c:tickLblPos val="nextTo"/>
        <c:crossAx val="642849672"/>
        <c:crosses val="autoZero"/>
        <c:crossBetween val="between"/>
        <c:majorUnit val="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altLang="zh-CN" sz="1800" b="1" i="0" baseline="0" dirty="0">
                <a:effectLst/>
              </a:rPr>
              <a:t>2021</a:t>
            </a:r>
            <a:r>
              <a:rPr lang="zh-CN" altLang="zh-CN" sz="1800" b="1" i="0" baseline="0" dirty="0">
                <a:effectLst/>
              </a:rPr>
              <a:t>年</a:t>
            </a:r>
            <a:r>
              <a:rPr lang="en-US" altLang="zh-CN" sz="1800" b="1" i="0" baseline="0" dirty="0">
                <a:effectLst/>
              </a:rPr>
              <a:t>11</a:t>
            </a:r>
            <a:r>
              <a:rPr lang="zh-CN" altLang="zh-CN" sz="1800" b="1" i="0" baseline="0" dirty="0">
                <a:effectLst/>
              </a:rPr>
              <a:t>月</a:t>
            </a:r>
            <a:r>
              <a:rPr lang="en-US" altLang="zh-CN" sz="1800" b="1" i="0" baseline="0" dirty="0">
                <a:effectLst/>
              </a:rPr>
              <a:t>-12</a:t>
            </a:r>
            <a:r>
              <a:rPr lang="zh-CN" altLang="zh-CN" sz="1800" b="1" i="0" baseline="0" dirty="0">
                <a:effectLst/>
              </a:rPr>
              <a:t>月</a:t>
            </a:r>
            <a:r>
              <a:rPr lang="zh-CN" altLang="en-US" sz="1800" b="1" i="0" baseline="0" dirty="0">
                <a:effectLst/>
              </a:rPr>
              <a:t>触达</a:t>
            </a:r>
            <a:r>
              <a:rPr lang="zh-CN" altLang="zh-CN" sz="1800" b="1" i="0" baseline="0" dirty="0">
                <a:effectLst/>
              </a:rPr>
              <a:t>周期分布</a:t>
            </a:r>
            <a:endParaRPr lang="en-US" altLang="zh-CN" sz="1800" b="1" i="0" baseline="0" dirty="0">
              <a:effectLst/>
            </a:endParaRPr>
          </a:p>
          <a:p>
            <a:pPr>
              <a:defRPr b="1"/>
            </a:pPr>
            <a:endParaRPr lang="zh-CN" altLang="zh-CN" b="1" dirty="0">
              <a:effectLst/>
            </a:endParaRP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2.5416039831682866E-2"/>
          <c:y val="0.37903747936637422"/>
          <c:w val="0.94916792033663422"/>
          <c:h val="0.5002494682211085"/>
        </c:manualLayout>
      </c:layout>
      <c:barChart>
        <c:barDir val="col"/>
        <c:grouping val="clustered"/>
        <c:varyColors val="0"/>
        <c:ser>
          <c:idx val="0"/>
          <c:order val="0"/>
          <c:tx>
            <c:strRef>
              <c:f>Sheet1!$B$1</c:f>
              <c:strCache>
                <c:ptCount val="1"/>
                <c:pt idx="0">
                  <c:v>相关人数</c:v>
                </c:pt>
              </c:strCache>
            </c:strRef>
          </c:tx>
          <c:spPr>
            <a:solidFill>
              <a:srgbClr val="77649B"/>
            </a:solidFill>
            <a:ln>
              <a:noFill/>
            </a:ln>
            <a:effectLst/>
          </c:spPr>
          <c:invertIfNegative val="0"/>
          <c:dPt>
            <c:idx val="0"/>
            <c:invertIfNegative val="0"/>
            <c:bubble3D val="0"/>
            <c:spPr>
              <a:solidFill>
                <a:srgbClr val="77649B"/>
              </a:solidFill>
              <a:ln>
                <a:noFill/>
              </a:ln>
              <a:effectLst/>
            </c:spPr>
            <c:extLst>
              <c:ext xmlns:c16="http://schemas.microsoft.com/office/drawing/2014/chart" uri="{C3380CC4-5D6E-409C-BE32-E72D297353CC}">
                <c16:uniqueId val="{00000001-381C-4E39-A430-A36DBE1CFDCC}"/>
              </c:ext>
            </c:extLst>
          </c:dPt>
          <c:dPt>
            <c:idx val="1"/>
            <c:invertIfNegative val="0"/>
            <c:bubble3D val="0"/>
            <c:spPr>
              <a:solidFill>
                <a:srgbClr val="77649B"/>
              </a:solidFill>
              <a:ln>
                <a:noFill/>
              </a:ln>
              <a:effectLst/>
            </c:spPr>
            <c:extLst>
              <c:ext xmlns:c16="http://schemas.microsoft.com/office/drawing/2014/chart" uri="{C3380CC4-5D6E-409C-BE32-E72D297353CC}">
                <c16:uniqueId val="{00000003-381C-4E39-A430-A36DBE1CFDCC}"/>
              </c:ext>
            </c:extLst>
          </c:dPt>
          <c:dPt>
            <c:idx val="2"/>
            <c:invertIfNegative val="0"/>
            <c:bubble3D val="0"/>
            <c:spPr>
              <a:solidFill>
                <a:srgbClr val="77649B"/>
              </a:solidFill>
              <a:ln>
                <a:noFill/>
              </a:ln>
              <a:effectLst/>
            </c:spPr>
            <c:extLst>
              <c:ext xmlns:c16="http://schemas.microsoft.com/office/drawing/2014/chart" uri="{C3380CC4-5D6E-409C-BE32-E72D297353CC}">
                <c16:uniqueId val="{00000005-381C-4E39-A430-A36DBE1CFDCC}"/>
              </c:ext>
            </c:extLst>
          </c:dPt>
          <c:dPt>
            <c:idx val="3"/>
            <c:invertIfNegative val="0"/>
            <c:bubble3D val="0"/>
            <c:spPr>
              <a:solidFill>
                <a:srgbClr val="77649B"/>
              </a:solidFill>
              <a:ln>
                <a:noFill/>
              </a:ln>
              <a:effectLst/>
            </c:spPr>
            <c:extLst>
              <c:ext xmlns:c16="http://schemas.microsoft.com/office/drawing/2014/chart" uri="{C3380CC4-5D6E-409C-BE32-E72D297353CC}">
                <c16:uniqueId val="{00000007-381C-4E39-A430-A36DBE1CFDCC}"/>
              </c:ext>
            </c:extLst>
          </c:dPt>
          <c:dPt>
            <c:idx val="4"/>
            <c:invertIfNegative val="0"/>
            <c:bubble3D val="0"/>
            <c:spPr>
              <a:solidFill>
                <a:srgbClr val="77649B"/>
              </a:solidFill>
              <a:ln>
                <a:noFill/>
              </a:ln>
              <a:effectLst/>
            </c:spPr>
            <c:extLst>
              <c:ext xmlns:c16="http://schemas.microsoft.com/office/drawing/2014/chart" uri="{C3380CC4-5D6E-409C-BE32-E72D297353CC}">
                <c16:uniqueId val="{00000009-381C-4E39-A430-A36DBE1CFDCC}"/>
              </c:ext>
            </c:extLst>
          </c:dPt>
          <c:dPt>
            <c:idx val="5"/>
            <c:invertIfNegative val="0"/>
            <c:bubble3D val="0"/>
            <c:spPr>
              <a:solidFill>
                <a:srgbClr val="77649B"/>
              </a:solidFill>
              <a:ln>
                <a:noFill/>
              </a:ln>
              <a:effectLst/>
            </c:spPr>
            <c:extLst>
              <c:ext xmlns:c16="http://schemas.microsoft.com/office/drawing/2014/chart" uri="{C3380CC4-5D6E-409C-BE32-E72D297353CC}">
                <c16:uniqueId val="{0000000B-381C-4E39-A430-A36DBE1CFDCC}"/>
              </c:ext>
            </c:extLst>
          </c:dPt>
          <c:dPt>
            <c:idx val="6"/>
            <c:invertIfNegative val="0"/>
            <c:bubble3D val="0"/>
            <c:spPr>
              <a:solidFill>
                <a:srgbClr val="77649B"/>
              </a:solidFill>
              <a:ln>
                <a:noFill/>
              </a:ln>
              <a:effectLst/>
            </c:spPr>
            <c:extLst>
              <c:ext xmlns:c16="http://schemas.microsoft.com/office/drawing/2014/chart" uri="{C3380CC4-5D6E-409C-BE32-E72D297353CC}">
                <c16:uniqueId val="{0000000D-381C-4E39-A430-A36DBE1CFDC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1天</c:v>
                </c:pt>
                <c:pt idx="1">
                  <c:v>2天</c:v>
                </c:pt>
                <c:pt idx="2">
                  <c:v>3天</c:v>
                </c:pt>
                <c:pt idx="3">
                  <c:v>4天</c:v>
                </c:pt>
                <c:pt idx="4">
                  <c:v>5天</c:v>
                </c:pt>
                <c:pt idx="5">
                  <c:v>6天</c:v>
                </c:pt>
                <c:pt idx="6">
                  <c:v>7天</c:v>
                </c:pt>
                <c:pt idx="7">
                  <c:v>8天</c:v>
                </c:pt>
              </c:strCache>
            </c:strRef>
          </c:cat>
          <c:val>
            <c:numRef>
              <c:f>Sheet1!$B$2:$B$9</c:f>
              <c:numCache>
                <c:formatCode>General</c:formatCode>
                <c:ptCount val="8"/>
                <c:pt idx="0">
                  <c:v>41</c:v>
                </c:pt>
                <c:pt idx="1">
                  <c:v>46</c:v>
                </c:pt>
                <c:pt idx="2">
                  <c:v>51</c:v>
                </c:pt>
                <c:pt idx="3">
                  <c:v>47</c:v>
                </c:pt>
                <c:pt idx="4">
                  <c:v>48</c:v>
                </c:pt>
                <c:pt idx="5">
                  <c:v>52</c:v>
                </c:pt>
                <c:pt idx="6">
                  <c:v>51</c:v>
                </c:pt>
                <c:pt idx="7">
                  <c:v>29</c:v>
                </c:pt>
              </c:numCache>
            </c:numRef>
          </c:val>
          <c:extLst>
            <c:ext xmlns:c16="http://schemas.microsoft.com/office/drawing/2014/chart" uri="{C3380CC4-5D6E-409C-BE32-E72D297353CC}">
              <c16:uniqueId val="{0000000E-381C-4E39-A430-A36DBE1CFDCC}"/>
            </c:ext>
          </c:extLst>
        </c:ser>
        <c:dLbls>
          <c:showLegendKey val="0"/>
          <c:showVal val="1"/>
          <c:showCatName val="0"/>
          <c:showSerName val="0"/>
          <c:showPercent val="0"/>
          <c:showBubbleSize val="0"/>
        </c:dLbls>
        <c:gapWidth val="150"/>
        <c:axId val="642849672"/>
        <c:axId val="642847320"/>
      </c:barChart>
      <c:catAx>
        <c:axId val="642849672"/>
        <c:scaling>
          <c:orientation val="minMax"/>
        </c:scaling>
        <c:delete val="0"/>
        <c:axPos val="b"/>
        <c:majorGridlines>
          <c:spPr>
            <a:ln w="9525" cap="flat" cmpd="sng" algn="ctr">
              <a:solidFill>
                <a:schemeClr val="tx1">
                  <a:lumMod val="50000"/>
                  <a:lumOff val="50000"/>
                  <a:alpha val="10000"/>
                </a:schemeClr>
              </a:solidFill>
              <a:round/>
            </a:ln>
            <a:effectLst/>
          </c:spPr>
        </c:maj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642847320"/>
        <c:crosses val="autoZero"/>
        <c:auto val="1"/>
        <c:lblAlgn val="ctr"/>
        <c:lblOffset val="100"/>
        <c:noMultiLvlLbl val="0"/>
      </c:catAx>
      <c:valAx>
        <c:axId val="642847320"/>
        <c:scaling>
          <c:orientation val="minMax"/>
        </c:scaling>
        <c:delete val="1"/>
        <c:axPos val="l"/>
        <c:numFmt formatCode="General" sourceLinked="1"/>
        <c:majorTickMark val="out"/>
        <c:minorTickMark val="none"/>
        <c:tickLblPos val="nextTo"/>
        <c:crossAx val="642849672"/>
        <c:crosses val="autoZero"/>
        <c:crossBetween val="between"/>
        <c:majorUnit val="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zh-CN" altLang="en-US" sz="1800" b="1" dirty="0"/>
              <a:t>高购买率人群 </a:t>
            </a:r>
            <a:r>
              <a:rPr lang="en-US" altLang="zh-CN" sz="1800" b="1" dirty="0"/>
              <a:t>VS </a:t>
            </a:r>
            <a:r>
              <a:rPr lang="zh-CN" altLang="en-US" sz="1800" b="1" dirty="0"/>
              <a:t>低购买率人群</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1.1778171751205893E-2"/>
          <c:y val="6.5771152607918437E-2"/>
          <c:w val="0.97644365649758824"/>
          <c:h val="0.81681448058935435"/>
        </c:manualLayout>
      </c:layout>
      <c:barChart>
        <c:barDir val="col"/>
        <c:grouping val="clustered"/>
        <c:varyColors val="0"/>
        <c:ser>
          <c:idx val="0"/>
          <c:order val="0"/>
          <c:tx>
            <c:strRef>
              <c:f>Sheet1!$G$49</c:f>
              <c:strCache>
                <c:ptCount val="1"/>
                <c:pt idx="0">
                  <c:v>高购买人群</c:v>
                </c:pt>
              </c:strCache>
            </c:strRef>
          </c:tx>
          <c:spPr>
            <a:solidFill>
              <a:schemeClr val="accent1"/>
            </a:solidFill>
            <a:ln>
              <a:noFill/>
            </a:ln>
            <a:effectLst/>
          </c:spPr>
          <c:invertIfNegative val="0"/>
          <c:dLbls>
            <c:dLbl>
              <c:idx val="0"/>
              <c:layout>
                <c:manualLayout>
                  <c:x val="2.1414857729465261E-3"/>
                  <c:y val="-6.2756125224087217E-2"/>
                </c:manualLayout>
              </c:layout>
              <c:tx>
                <c:rich>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fld id="{7A8223E1-5EBA-42F8-92E8-BB5EF05F40F4}" type="CATEGORYNAME">
                      <a:rPr lang="zh-CN" altLang="en-US"/>
                      <a:pPr>
                        <a:defRPr sz="1200"/>
                      </a:pPr>
                      <a:t>[类别名称]</a:t>
                    </a:fld>
                    <a:r>
                      <a:rPr lang="en-US" altLang="zh-CN" baseline="0" dirty="0"/>
                      <a:t>, </a:t>
                    </a:r>
                    <a:fld id="{7593E9A0-5E15-4C5B-9578-C73728DE7B90}" type="VALUE">
                      <a:rPr lang="en-US" altLang="zh-CN" baseline="0" smtClean="0"/>
                      <a:pPr>
                        <a:defRPr sz="1200"/>
                      </a:pPr>
                      <a:t>[值]</a:t>
                    </a:fld>
                    <a:r>
                      <a:rPr lang="zh-CN" altLang="en-US" baseline="0" dirty="0"/>
                      <a:t>件</a:t>
                    </a:r>
                  </a:p>
                </c:rich>
              </c:tx>
              <c:spPr>
                <a:solidFill>
                  <a:srgbClr val="77649B">
                    <a:lumMod val="20000"/>
                    <a:lumOff val="80000"/>
                  </a:srgbClr>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zh-CN"/>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5-50D6-44AE-BD11-B43887D104A7}"/>
                </c:ext>
              </c:extLst>
            </c:dLbl>
            <c:dLbl>
              <c:idx val="1"/>
              <c:tx>
                <c:rich>
                  <a:bodyPr/>
                  <a:lstStyle/>
                  <a:p>
                    <a:fld id="{7EEE0433-CA5C-42D2-8D0F-48EACF91E938}" type="CATEGORYNAME">
                      <a:rPr lang="zh-CN" altLang="en-US"/>
                      <a:pPr/>
                      <a:t>[类别名称]</a:t>
                    </a:fld>
                    <a:r>
                      <a:rPr lang="en-US" altLang="zh-CN" baseline="0"/>
                      <a:t>, </a:t>
                    </a:r>
                    <a:fld id="{2753720C-2018-4318-8E4F-9C3746DA2E3B}" type="VALUE">
                      <a:rPr lang="en-US" altLang="zh-CN" baseline="0" smtClean="0"/>
                      <a:pPr/>
                      <a:t>[值]</a:t>
                    </a:fld>
                    <a:r>
                      <a:rPr lang="zh-CN" altLang="en-US" baseline="0"/>
                      <a:t>件</a:t>
                    </a: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50D6-44AE-BD11-B43887D104A7}"/>
                </c:ext>
              </c:extLst>
            </c:dLbl>
            <c:dLbl>
              <c:idx val="2"/>
              <c:layout>
                <c:manualLayout>
                  <c:x val="-2.4627086388885049E-2"/>
                  <c:y val="-0.11766984418085723"/>
                </c:manualLayout>
              </c:layout>
              <c:tx>
                <c:rich>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fld id="{9D0C1100-6505-47F2-BF52-CC5EEC30098D}" type="CATEGORYNAME">
                      <a:rPr lang="zh-CN" altLang="en-US"/>
                      <a:pPr>
                        <a:defRPr sz="1200"/>
                      </a:pPr>
                      <a:t>[类别名称]</a:t>
                    </a:fld>
                    <a:r>
                      <a:rPr lang="en-US" altLang="zh-CN" baseline="0" dirty="0"/>
                      <a:t>, </a:t>
                    </a:r>
                    <a:fld id="{D1C7B224-4109-4437-A11D-73D8CF558967}" type="VALUE">
                      <a:rPr lang="en-US" altLang="zh-CN" baseline="0" smtClean="0"/>
                      <a:pPr>
                        <a:defRPr sz="1200"/>
                      </a:pPr>
                      <a:t>[值]</a:t>
                    </a:fld>
                    <a:r>
                      <a:rPr lang="en-US" altLang="zh-CN" baseline="0" dirty="0"/>
                      <a:t>%</a:t>
                    </a:r>
                  </a:p>
                </c:rich>
              </c:tx>
              <c:spPr>
                <a:solidFill>
                  <a:srgbClr val="77649B">
                    <a:lumMod val="20000"/>
                    <a:lumOff val="80000"/>
                  </a:srgbClr>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zh-CN"/>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3-50D6-44AE-BD11-B43887D104A7}"/>
                </c:ext>
              </c:extLst>
            </c:dLbl>
            <c:dLbl>
              <c:idx val="3"/>
              <c:layout>
                <c:manualLayout>
                  <c:x val="-9.5296116896120484E-2"/>
                  <c:y val="0.1354211123256619"/>
                </c:manualLayout>
              </c:layout>
              <c:tx>
                <c:rich>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fld id="{9E7906C8-29D7-4844-B1DB-4A1340FD9C0E}" type="CATEGORYNAME">
                      <a:rPr lang="zh-CN" altLang="en-US"/>
                      <a:pPr>
                        <a:defRPr sz="1200"/>
                      </a:pPr>
                      <a:t>[类别名称]</a:t>
                    </a:fld>
                    <a:r>
                      <a:rPr lang="en-US" altLang="zh-CN" baseline="0"/>
                      <a:t>, </a:t>
                    </a:r>
                    <a:fld id="{053F5386-0646-41F1-BF12-1A5D088A1E31}" type="VALUE">
                      <a:rPr lang="en-US" altLang="zh-CN" baseline="0" smtClean="0"/>
                      <a:pPr>
                        <a:defRPr sz="1200"/>
                      </a:pPr>
                      <a:t>[值]</a:t>
                    </a:fld>
                    <a:r>
                      <a:rPr lang="zh-CN" altLang="en-US" baseline="0"/>
                      <a:t>件</a:t>
                    </a:r>
                  </a:p>
                </c:rich>
              </c:tx>
              <c:spPr>
                <a:solidFill>
                  <a:schemeClr val="bg1"/>
                </a:solidFill>
                <a:ln w="9525" cap="flat" cmpd="sng" algn="ctr">
                  <a:solidFill>
                    <a:srgbClr val="000000">
                      <a:lumMod val="25000"/>
                      <a:lumOff val="75000"/>
                    </a:srgb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zh-CN"/>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47594"/>
                        <a:gd name="adj2" fmla="val 143188"/>
                      </a:avLst>
                    </a:prstGeom>
                    <a:noFill/>
                    <a:ln>
                      <a:noFill/>
                    </a:ln>
                  </c15:spPr>
                  <c15:dlblFieldTable/>
                  <c15:showDataLabelsRange val="0"/>
                </c:ext>
                <c:ext xmlns:c16="http://schemas.microsoft.com/office/drawing/2014/chart" uri="{C3380CC4-5D6E-409C-BE32-E72D297353CC}">
                  <c16:uniqueId val="{00000008-50D6-44AE-BD11-B43887D104A7}"/>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zh-CN"/>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Sheet1!$H$48:$K$48</c:f>
              <c:strCache>
                <c:ptCount val="4"/>
                <c:pt idx="0">
                  <c:v>平均浏览数</c:v>
                </c:pt>
                <c:pt idx="1">
                  <c:v>平均兴趣数</c:v>
                </c:pt>
                <c:pt idx="2">
                  <c:v>平均加购率</c:v>
                </c:pt>
                <c:pt idx="3">
                  <c:v>品类集中度</c:v>
                </c:pt>
              </c:strCache>
            </c:strRef>
          </c:cat>
          <c:val>
            <c:numRef>
              <c:f>Sheet1!$H$49:$K$49</c:f>
              <c:numCache>
                <c:formatCode>0</c:formatCode>
                <c:ptCount val="4"/>
                <c:pt idx="0">
                  <c:v>36.720300000000002</c:v>
                </c:pt>
                <c:pt idx="1">
                  <c:v>3.6573000000000002</c:v>
                </c:pt>
                <c:pt idx="2" formatCode="0.00">
                  <c:v>11.513759</c:v>
                </c:pt>
                <c:pt idx="3" formatCode="General">
                  <c:v>402</c:v>
                </c:pt>
              </c:numCache>
            </c:numRef>
          </c:val>
          <c:extLst>
            <c:ext xmlns:c16="http://schemas.microsoft.com/office/drawing/2014/chart" uri="{C3380CC4-5D6E-409C-BE32-E72D297353CC}">
              <c16:uniqueId val="{00000000-50D6-44AE-BD11-B43887D104A7}"/>
            </c:ext>
          </c:extLst>
        </c:ser>
        <c:ser>
          <c:idx val="1"/>
          <c:order val="1"/>
          <c:tx>
            <c:strRef>
              <c:f>Sheet1!$G$50</c:f>
              <c:strCache>
                <c:ptCount val="1"/>
                <c:pt idx="0">
                  <c:v>低购买人群</c:v>
                </c:pt>
              </c:strCache>
            </c:strRef>
          </c:tx>
          <c:spPr>
            <a:solidFill>
              <a:schemeClr val="accent2"/>
            </a:solidFill>
            <a:ln>
              <a:noFill/>
            </a:ln>
            <a:effectLst/>
          </c:spPr>
          <c:invertIfNegative val="0"/>
          <c:dLbls>
            <c:dLbl>
              <c:idx val="0"/>
              <c:layout>
                <c:manualLayout>
                  <c:x val="3.6405258140090921E-2"/>
                  <c:y val="-3.9635447509949823E-2"/>
                </c:manualLayout>
              </c:layout>
              <c:tx>
                <c:rich>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fld id="{003A63CC-BD81-44A2-BD90-DBE69E372982}" type="CATEGORYNAME">
                      <a:rPr lang="zh-CN" altLang="en-US"/>
                      <a:pPr>
                        <a:defRPr sz="1200"/>
                      </a:pPr>
                      <a:t>[类别名称]</a:t>
                    </a:fld>
                    <a:r>
                      <a:rPr lang="en-US" altLang="zh-CN" baseline="0"/>
                      <a:t>, </a:t>
                    </a:r>
                    <a:fld id="{48BDDD5C-74DB-4476-8A50-2A2F5745A1AC}" type="VALUE">
                      <a:rPr lang="en-US" altLang="zh-CN" baseline="0" smtClean="0"/>
                      <a:pPr>
                        <a:defRPr sz="1200"/>
                      </a:pPr>
                      <a:t>[值]</a:t>
                    </a:fld>
                    <a:r>
                      <a:rPr lang="zh-CN" altLang="en-US" baseline="0"/>
                      <a:t>件</a:t>
                    </a:r>
                  </a:p>
                </c:rich>
              </c:tx>
              <c:spPr>
                <a:solidFill>
                  <a:srgbClr val="77649B">
                    <a:lumMod val="20000"/>
                    <a:lumOff val="80000"/>
                  </a:srgbClr>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zh-CN"/>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6-50D6-44AE-BD11-B43887D104A7}"/>
                </c:ext>
              </c:extLst>
            </c:dLbl>
            <c:dLbl>
              <c:idx val="1"/>
              <c:layout>
                <c:manualLayout>
                  <c:x val="2.6768572161831573E-2"/>
                  <c:y val="-0.10158271246929625"/>
                </c:manualLayout>
              </c:layout>
              <c:tx>
                <c:rich>
                  <a:bodyPr/>
                  <a:lstStyle/>
                  <a:p>
                    <a:fld id="{DA4AA253-A2D0-4337-92C0-E6EB11319F67}" type="CATEGORYNAME">
                      <a:rPr lang="zh-CN" altLang="en-US"/>
                      <a:pPr/>
                      <a:t>[类别名称]</a:t>
                    </a:fld>
                    <a:r>
                      <a:rPr lang="en-US" altLang="zh-CN" baseline="0" dirty="0"/>
                      <a:t>, </a:t>
                    </a:r>
                    <a:fld id="{63DA2069-DA96-47F1-9A43-2EB609DC5855}" type="VALUE">
                      <a:rPr lang="en-US" altLang="zh-CN" baseline="0" smtClean="0"/>
                      <a:pPr/>
                      <a:t>[值]</a:t>
                    </a:fld>
                    <a:r>
                      <a:rPr lang="zh-CN" altLang="en-US" baseline="0" dirty="0"/>
                      <a:t>件</a:t>
                    </a: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50D6-44AE-BD11-B43887D104A7}"/>
                </c:ext>
              </c:extLst>
            </c:dLbl>
            <c:dLbl>
              <c:idx val="2"/>
              <c:layout>
                <c:manualLayout>
                  <c:x val="2.0344114842991919E-2"/>
                  <c:y val="-2.7704376127989854E-2"/>
                </c:manualLayout>
              </c:layout>
              <c:tx>
                <c:rich>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fld id="{41B15002-0B06-4F13-96C4-7AA1302C821B}" type="CATEGORYNAME">
                      <a:rPr lang="zh-CN" altLang="en-US"/>
                      <a:pPr>
                        <a:defRPr sz="1200"/>
                      </a:pPr>
                      <a:t>[类别名称]</a:t>
                    </a:fld>
                    <a:r>
                      <a:rPr lang="en-US" altLang="zh-CN" baseline="0" dirty="0"/>
                      <a:t>, </a:t>
                    </a:r>
                    <a:fld id="{65396BAF-38A0-4B7C-9E32-F9A927A2C393}" type="VALUE">
                      <a:rPr lang="en-US" altLang="zh-CN" baseline="0" smtClean="0"/>
                      <a:pPr>
                        <a:defRPr sz="1200"/>
                      </a:pPr>
                      <a:t>[值]</a:t>
                    </a:fld>
                    <a:r>
                      <a:rPr lang="en-US" altLang="zh-CN" baseline="0" dirty="0"/>
                      <a:t>%</a:t>
                    </a:r>
                  </a:p>
                </c:rich>
              </c:tx>
              <c:spPr>
                <a:solidFill>
                  <a:srgbClr val="77649B">
                    <a:lumMod val="20000"/>
                    <a:lumOff val="80000"/>
                  </a:srgbClr>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zh-CN"/>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2-50D6-44AE-BD11-B43887D104A7}"/>
                </c:ext>
              </c:extLst>
            </c:dLbl>
            <c:dLbl>
              <c:idx val="3"/>
              <c:layout>
                <c:manualLayout>
                  <c:x val="3.533451525361752E-2"/>
                  <c:y val="-2.6423631673299884E-2"/>
                </c:manualLayout>
              </c:layout>
              <c:tx>
                <c:rich>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fld id="{587B3283-6A9B-436C-809A-2178B5AD3E1E}" type="CATEGORYNAME">
                      <a:rPr lang="zh-CN" altLang="en-US"/>
                      <a:pPr>
                        <a:defRPr sz="1200"/>
                      </a:pPr>
                      <a:t>[类别名称]</a:t>
                    </a:fld>
                    <a:r>
                      <a:rPr lang="en-US" altLang="zh-CN" baseline="0"/>
                      <a:t>, </a:t>
                    </a:r>
                    <a:fld id="{279C0338-CA33-448F-BBED-C004DB537CE6}" type="VALUE">
                      <a:rPr lang="en-US" altLang="zh-CN" baseline="0" smtClean="0"/>
                      <a:pPr>
                        <a:defRPr sz="1200"/>
                      </a:pPr>
                      <a:t>[值]</a:t>
                    </a:fld>
                    <a:r>
                      <a:rPr lang="zh-CN" altLang="en-US" baseline="0"/>
                      <a:t>件</a:t>
                    </a:r>
                  </a:p>
                </c:rich>
              </c:tx>
              <c:spPr>
                <a:solidFill>
                  <a:srgbClr val="77649B">
                    <a:lumMod val="20000"/>
                    <a:lumOff val="80000"/>
                  </a:srgbClr>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zh-CN"/>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9-50D6-44AE-BD11-B43887D104A7}"/>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zh-CN"/>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Sheet1!$H$48:$K$48</c:f>
              <c:strCache>
                <c:ptCount val="4"/>
                <c:pt idx="0">
                  <c:v>平均浏览数</c:v>
                </c:pt>
                <c:pt idx="1">
                  <c:v>平均兴趣数</c:v>
                </c:pt>
                <c:pt idx="2">
                  <c:v>平均加购率</c:v>
                </c:pt>
                <c:pt idx="3">
                  <c:v>品类集中度</c:v>
                </c:pt>
              </c:strCache>
            </c:strRef>
          </c:cat>
          <c:val>
            <c:numRef>
              <c:f>Sheet1!$H$50:$K$50</c:f>
              <c:numCache>
                <c:formatCode>0</c:formatCode>
                <c:ptCount val="4"/>
                <c:pt idx="0">
                  <c:v>194.15559999999999</c:v>
                </c:pt>
                <c:pt idx="1">
                  <c:v>17.433299999999999</c:v>
                </c:pt>
                <c:pt idx="2" formatCode="0.00">
                  <c:v>9.9203330000000012</c:v>
                </c:pt>
                <c:pt idx="3" formatCode="General">
                  <c:v>97</c:v>
                </c:pt>
              </c:numCache>
            </c:numRef>
          </c:val>
          <c:extLst>
            <c:ext xmlns:c16="http://schemas.microsoft.com/office/drawing/2014/chart" uri="{C3380CC4-5D6E-409C-BE32-E72D297353CC}">
              <c16:uniqueId val="{00000001-50D6-44AE-BD11-B43887D104A7}"/>
            </c:ext>
          </c:extLst>
        </c:ser>
        <c:dLbls>
          <c:showLegendKey val="0"/>
          <c:showVal val="0"/>
          <c:showCatName val="0"/>
          <c:showSerName val="0"/>
          <c:showPercent val="0"/>
          <c:showBubbleSize val="0"/>
        </c:dLbls>
        <c:gapWidth val="219"/>
        <c:overlap val="-27"/>
        <c:axId val="866644655"/>
        <c:axId val="866641743"/>
      </c:barChart>
      <c:catAx>
        <c:axId val="86664465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866641743"/>
        <c:crosses val="autoZero"/>
        <c:auto val="1"/>
        <c:lblAlgn val="ctr"/>
        <c:lblOffset val="100"/>
        <c:noMultiLvlLbl val="0"/>
      </c:catAx>
      <c:valAx>
        <c:axId val="866641743"/>
        <c:scaling>
          <c:orientation val="minMax"/>
        </c:scaling>
        <c:delete val="1"/>
        <c:axPos val="l"/>
        <c:majorGridlines>
          <c:spPr>
            <a:ln w="9525" cap="flat" cmpd="sng" algn="ctr">
              <a:noFill/>
              <a:round/>
            </a:ln>
            <a:effectLst/>
          </c:spPr>
        </c:majorGridlines>
        <c:numFmt formatCode="0" sourceLinked="1"/>
        <c:majorTickMark val="none"/>
        <c:minorTickMark val="none"/>
        <c:tickLblPos val="nextTo"/>
        <c:crossAx val="86664465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accent4"/>
            </a:solidFill>
            <a:ln>
              <a:noFill/>
            </a:ln>
          </c:spPr>
          <c:dPt>
            <c:idx val="0"/>
            <c:bubble3D val="0"/>
            <c:spPr>
              <a:solidFill>
                <a:srgbClr val="DCEBF8"/>
              </a:solidFill>
              <a:ln w="19050">
                <a:noFill/>
              </a:ln>
              <a:effectLst/>
            </c:spPr>
            <c:extLst>
              <c:ext xmlns:c16="http://schemas.microsoft.com/office/drawing/2014/chart" uri="{C3380CC4-5D6E-409C-BE32-E72D297353CC}">
                <c16:uniqueId val="{00000001-1050-4E07-ABF8-E9210239DE1A}"/>
              </c:ext>
            </c:extLst>
          </c:dPt>
          <c:dPt>
            <c:idx val="1"/>
            <c:bubble3D val="0"/>
            <c:spPr>
              <a:solidFill>
                <a:schemeClr val="accent4">
                  <a:lumMod val="40000"/>
                  <a:lumOff val="60000"/>
                </a:schemeClr>
              </a:solidFill>
              <a:ln w="19050">
                <a:noFill/>
              </a:ln>
              <a:effectLst/>
            </c:spPr>
            <c:extLst>
              <c:ext xmlns:c16="http://schemas.microsoft.com/office/drawing/2014/chart" uri="{C3380CC4-5D6E-409C-BE32-E72D297353CC}">
                <c16:uniqueId val="{00000003-1050-4E07-ABF8-E9210239DE1A}"/>
              </c:ext>
            </c:extLst>
          </c:dPt>
          <c:dPt>
            <c:idx val="2"/>
            <c:bubble3D val="0"/>
            <c:spPr>
              <a:solidFill>
                <a:schemeClr val="accent4">
                  <a:lumMod val="60000"/>
                  <a:lumOff val="40000"/>
                </a:schemeClr>
              </a:solidFill>
              <a:ln w="19050">
                <a:noFill/>
              </a:ln>
              <a:effectLst/>
            </c:spPr>
            <c:extLst>
              <c:ext xmlns:c16="http://schemas.microsoft.com/office/drawing/2014/chart" uri="{C3380CC4-5D6E-409C-BE32-E72D297353CC}">
                <c16:uniqueId val="{00000005-1050-4E07-ABF8-E9210239DE1A}"/>
              </c:ext>
            </c:extLst>
          </c:dPt>
          <c:dPt>
            <c:idx val="3"/>
            <c:bubble3D val="0"/>
            <c:spPr>
              <a:solidFill>
                <a:srgbClr val="385D77"/>
              </a:solidFill>
              <a:ln w="19050">
                <a:noFill/>
              </a:ln>
              <a:effectLst/>
            </c:spPr>
            <c:extLst>
              <c:ext xmlns:c16="http://schemas.microsoft.com/office/drawing/2014/chart" uri="{C3380CC4-5D6E-409C-BE32-E72D297353CC}">
                <c16:uniqueId val="{00000007-1050-4E07-ABF8-E9210239DE1A}"/>
              </c:ext>
            </c:extLst>
          </c:dPt>
          <c:dPt>
            <c:idx val="4"/>
            <c:bubble3D val="0"/>
            <c:spPr>
              <a:solidFill>
                <a:schemeClr val="accent3">
                  <a:lumMod val="75000"/>
                </a:schemeClr>
              </a:solidFill>
              <a:ln w="19050">
                <a:noFill/>
              </a:ln>
              <a:effectLst/>
            </c:spPr>
            <c:extLst>
              <c:ext xmlns:c16="http://schemas.microsoft.com/office/drawing/2014/chart" uri="{C3380CC4-5D6E-409C-BE32-E72D297353CC}">
                <c16:uniqueId val="{00000009-1050-4E07-ABF8-E9210239DE1A}"/>
              </c:ext>
            </c:extLst>
          </c:dPt>
          <c:dPt>
            <c:idx val="5"/>
            <c:bubble3D val="0"/>
            <c:spPr>
              <a:solidFill>
                <a:srgbClr val="77649B"/>
              </a:solidFill>
              <a:ln w="19050">
                <a:noFill/>
              </a:ln>
              <a:effectLst/>
            </c:spPr>
            <c:extLst>
              <c:ext xmlns:c16="http://schemas.microsoft.com/office/drawing/2014/chart" uri="{C3380CC4-5D6E-409C-BE32-E72D297353CC}">
                <c16:uniqueId val="{0000000B-1050-4E07-ABF8-E9210239DE1A}"/>
              </c:ext>
            </c:extLst>
          </c:dPt>
          <c:dPt>
            <c:idx val="6"/>
            <c:bubble3D val="0"/>
            <c:spPr>
              <a:solidFill>
                <a:schemeClr val="accent3">
                  <a:lumMod val="60000"/>
                  <a:lumOff val="40000"/>
                </a:schemeClr>
              </a:solidFill>
              <a:ln w="19050">
                <a:noFill/>
              </a:ln>
              <a:effectLst/>
            </c:spPr>
            <c:extLst>
              <c:ext xmlns:c16="http://schemas.microsoft.com/office/drawing/2014/chart" uri="{C3380CC4-5D6E-409C-BE32-E72D297353CC}">
                <c16:uniqueId val="{0000000D-1050-4E07-ABF8-E9210239DE1A}"/>
              </c:ext>
            </c:extLst>
          </c:dPt>
          <c:dPt>
            <c:idx val="7"/>
            <c:bubble3D val="0"/>
            <c:spPr>
              <a:solidFill>
                <a:schemeClr val="accent3">
                  <a:lumMod val="40000"/>
                  <a:lumOff val="60000"/>
                </a:schemeClr>
              </a:solidFill>
              <a:ln w="19050">
                <a:noFill/>
              </a:ln>
              <a:effectLst/>
            </c:spPr>
            <c:extLst>
              <c:ext xmlns:c16="http://schemas.microsoft.com/office/drawing/2014/chart" uri="{C3380CC4-5D6E-409C-BE32-E72D297353CC}">
                <c16:uniqueId val="{0000000F-1050-4E07-ABF8-E9210239DE1A}"/>
              </c:ext>
            </c:extLst>
          </c:dPt>
          <c:cat>
            <c:strRef>
              <c:f>Sheet1!$A$2:$A$9</c:f>
              <c:strCache>
                <c:ptCount val="8"/>
                <c:pt idx="0">
                  <c:v>一般价值用户</c:v>
                </c:pt>
                <c:pt idx="1">
                  <c:v>一般发展用户</c:v>
                </c:pt>
                <c:pt idx="2">
                  <c:v>一般唤回用户</c:v>
                </c:pt>
                <c:pt idx="3">
                  <c:v>一般挽留用户</c:v>
                </c:pt>
                <c:pt idx="4">
                  <c:v>重要价值用户</c:v>
                </c:pt>
                <c:pt idx="5">
                  <c:v>重要发展用户</c:v>
                </c:pt>
                <c:pt idx="6">
                  <c:v>重要唤回用户</c:v>
                </c:pt>
                <c:pt idx="7">
                  <c:v>重要挽留用户</c:v>
                </c:pt>
              </c:strCache>
            </c:strRef>
          </c:cat>
          <c:val>
            <c:numRef>
              <c:f>Sheet1!$B$2:$B$9</c:f>
              <c:numCache>
                <c:formatCode>General</c:formatCode>
                <c:ptCount val="8"/>
                <c:pt idx="0">
                  <c:v>39</c:v>
                </c:pt>
                <c:pt idx="1">
                  <c:v>152</c:v>
                </c:pt>
                <c:pt idx="2">
                  <c:v>62</c:v>
                </c:pt>
                <c:pt idx="3">
                  <c:v>154</c:v>
                </c:pt>
                <c:pt idx="4">
                  <c:v>73</c:v>
                </c:pt>
                <c:pt idx="5">
                  <c:v>126</c:v>
                </c:pt>
                <c:pt idx="6">
                  <c:v>31</c:v>
                </c:pt>
                <c:pt idx="7">
                  <c:v>34</c:v>
                </c:pt>
              </c:numCache>
            </c:numRef>
          </c:val>
          <c:extLst>
            <c:ext xmlns:c16="http://schemas.microsoft.com/office/drawing/2014/chart" uri="{C3380CC4-5D6E-409C-BE32-E72D297353CC}">
              <c16:uniqueId val="{00000010-1050-4E07-ABF8-E9210239DE1A}"/>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cx:f>
        <cx:lvl ptCount="4">
          <cx:pt idx="0">A</cx:pt>
          <cx:pt idx="1">I</cx:pt>
          <cx:pt idx="2">P</cx:pt>
          <cx:pt idx="3">L</cx:pt>
        </cx:lvl>
      </cx:strDim>
      <cx:numDim type="val">
        <cx:f>Sheet1!$B$2:$B$5</cx:f>
        <cx:lvl ptCount="4" formatCode="0%">
          <cx:pt idx="0">1</cx:pt>
          <cx:pt idx="1">0.089999999999999997</cx:pt>
          <cx:pt idx="2">0.23000000000000001</cx:pt>
          <cx:pt idx="3">0.64000000000000001</cx:pt>
        </cx:lvl>
      </cx:numDim>
    </cx:data>
  </cx:chartData>
  <cx:chart>
    <cx:plotArea>
      <cx:plotAreaRegion>
        <cx:series layoutId="funnel" uniqueId="{91316FD6-59D4-4F87-9F72-83D63C19BCB7}">
          <cx:tx>
            <cx:txData>
              <cx:f>Sheet1!$B$1</cx:f>
              <cx:v>系列 1</cx:v>
            </cx:txData>
          </cx:tx>
          <cx:dataPt idx="0">
            <cx:spPr>
              <a:solidFill>
                <a:srgbClr val="406196"/>
              </a:solidFill>
            </cx:spPr>
          </cx:dataPt>
          <cx:dataPt idx="1">
            <cx:spPr>
              <a:solidFill>
                <a:srgbClr val="77649B"/>
              </a:solidFill>
            </cx:spPr>
          </cx:dataPt>
          <cx:dataPt idx="2">
            <cx:spPr>
              <a:solidFill>
                <a:srgbClr val="406196"/>
              </a:solidFill>
            </cx:spPr>
          </cx:dataPt>
          <cx:dataPt idx="3">
            <cx:spPr>
              <a:solidFill>
                <a:srgbClr val="77649B"/>
              </a:solidFill>
            </cx:spPr>
          </cx:dataPt>
          <cx:dataLabels>
            <cx:txPr>
              <a:bodyPr vertOverflow="overflow" horzOverflow="overflow" wrap="square" lIns="0" tIns="0" rIns="0" bIns="0"/>
              <a:lstStyle/>
              <a:p>
                <a:pPr algn="ctr" rtl="0">
                  <a:defRPr sz="1197" b="1" i="0">
                    <a:solidFill>
                      <a:srgbClr val="595959"/>
                    </a:solidFill>
                    <a:latin typeface="+mn-ea"/>
                    <a:ea typeface="+mn-ea"/>
                    <a:cs typeface="微软雅黑" panose="020B0503020204020204" pitchFamily="34" charset="-122"/>
                  </a:defRPr>
                </a:pPr>
                <a:endParaRPr lang="zh-CN" altLang="en-US" b="1">
                  <a:latin typeface="+mn-ea"/>
                  <a:ea typeface="+mn-ea"/>
                </a:endParaRPr>
              </a:p>
            </cx:txPr>
          </cx:dataLabels>
          <cx:dataId val="0"/>
        </cx:series>
      </cx:plotAreaRegion>
      <cx:axis id="0">
        <cx:catScaling gapWidth="0.100000001"/>
        <cx:tickLabels/>
        <cx:spPr>
          <a:ln>
            <a:noFill/>
          </a:ln>
        </cx:spPr>
        <cx:txPr>
          <a:bodyPr spcFirstLastPara="1" vertOverflow="ellipsis" horzOverflow="overflow" wrap="square" lIns="0" tIns="0" rIns="0" bIns="0" anchor="ctr" anchorCtr="1"/>
          <a:lstStyle/>
          <a:p>
            <a:pPr algn="ctr" rtl="0">
              <a:defRPr lang="zh-CN" altLang="en-US" b="1">
                <a:solidFill>
                  <a:schemeClr val="tx1">
                    <a:alpha val="70000"/>
                  </a:schemeClr>
                </a:solidFill>
                <a:latin typeface="+mn-ea"/>
                <a:ea typeface="+mn-ea"/>
              </a:defRPr>
            </a:pPr>
            <a:endParaRPr lang="zh-CN" altLang="en-US" b="1">
              <a:solidFill>
                <a:schemeClr val="tx1">
                  <a:alpha val="70000"/>
                </a:schemeClr>
              </a:solidFill>
              <a:latin typeface="+mn-ea"/>
              <a:ea typeface="+mn-ea"/>
            </a:endParaRPr>
          </a:p>
        </cx:txPr>
      </cx:axis>
    </cx:plotArea>
  </cx:chart>
  <cx:spPr>
    <a:effectLst/>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30">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0.28852</cdr:x>
      <cdr:y>0.61881</cdr:y>
    </cdr:from>
    <cdr:to>
      <cdr:x>0.37353</cdr:x>
      <cdr:y>0.69749</cdr:y>
    </cdr:to>
    <cdr:sp macro="" textlink="">
      <cdr:nvSpPr>
        <cdr:cNvPr id="2" name="文本框 1">
          <a:extLst xmlns:a="http://schemas.openxmlformats.org/drawingml/2006/main">
            <a:ext uri="{FF2B5EF4-FFF2-40B4-BE49-F238E27FC236}">
              <a16:creationId xmlns:a16="http://schemas.microsoft.com/office/drawing/2014/main" id="{F0339001-3ACA-699F-E95A-4B32B17C3F32}"/>
            </a:ext>
          </a:extLst>
        </cdr:cNvPr>
        <cdr:cNvSpPr txBox="1"/>
      </cdr:nvSpPr>
      <cdr:spPr>
        <a:xfrm xmlns:a="http://schemas.openxmlformats.org/drawingml/2006/main">
          <a:off x="2975339" y="2916645"/>
          <a:ext cx="876693" cy="3708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lvl="0" algn="ctr" rtl="0"/>
          <a:r>
            <a:rPr lang="en-US" altLang="zh-CN" sz="1400" b="1" kern="1200" dirty="0">
              <a:solidFill>
                <a:srgbClr val="FF0000"/>
              </a:solidFill>
            </a:rPr>
            <a:t>+1.0%</a:t>
          </a:r>
          <a:endParaRPr lang="zh-CN" altLang="en-US" sz="1400" b="1" kern="1200" dirty="0">
            <a:solidFill>
              <a:srgbClr val="FF0000"/>
            </a:solidFill>
          </a:endParaRPr>
        </a:p>
        <a:p xmlns:a="http://schemas.openxmlformats.org/drawingml/2006/main">
          <a:endParaRPr lang="zh-CN" altLang="en-US" sz="1100" dirty="0"/>
        </a:p>
      </cdr:txBody>
    </cdr:sp>
  </cdr:relSizeAnchor>
  <cdr:relSizeAnchor xmlns:cdr="http://schemas.openxmlformats.org/drawingml/2006/chartDrawing">
    <cdr:from>
      <cdr:x>0.4773</cdr:x>
      <cdr:y>0.66241</cdr:y>
    </cdr:from>
    <cdr:to>
      <cdr:x>0.56232</cdr:x>
      <cdr:y>0.74109</cdr:y>
    </cdr:to>
    <cdr:sp macro="" textlink="">
      <cdr:nvSpPr>
        <cdr:cNvPr id="3" name="文本框 1">
          <a:extLst xmlns:a="http://schemas.openxmlformats.org/drawingml/2006/main">
            <a:ext uri="{FF2B5EF4-FFF2-40B4-BE49-F238E27FC236}">
              <a16:creationId xmlns:a16="http://schemas.microsoft.com/office/drawing/2014/main" id="{5AB7EA82-5E41-20C0-784F-AB37A5B67758}"/>
            </a:ext>
          </a:extLst>
        </cdr:cNvPr>
        <cdr:cNvSpPr txBox="1"/>
      </cdr:nvSpPr>
      <cdr:spPr>
        <a:xfrm xmlns:a="http://schemas.openxmlformats.org/drawingml/2006/main">
          <a:off x="4922134" y="3122114"/>
          <a:ext cx="876693" cy="37084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lvl="0" algn="ctr" rtl="0"/>
          <a:r>
            <a:rPr lang="en-US" altLang="zh-CN" sz="1400" b="1" kern="1200" dirty="0">
              <a:solidFill>
                <a:srgbClr val="FF0000"/>
              </a:solidFill>
            </a:rPr>
            <a:t>+1.6%</a:t>
          </a:r>
          <a:endParaRPr lang="zh-CN" altLang="en-US" sz="1400" b="1" kern="1200" dirty="0">
            <a:solidFill>
              <a:srgbClr val="FF0000"/>
            </a:solidFill>
          </a:endParaRPr>
        </a:p>
        <a:p xmlns:a="http://schemas.openxmlformats.org/drawingml/2006/main">
          <a:endParaRPr lang="zh-CN" altLang="en-US" sz="1100" dirty="0"/>
        </a:p>
      </cdr:txBody>
    </cdr:sp>
  </cdr:relSizeAnchor>
  <cdr:relSizeAnchor xmlns:cdr="http://schemas.openxmlformats.org/drawingml/2006/chartDrawing">
    <cdr:from>
      <cdr:x>0.6643</cdr:x>
      <cdr:y>0.70056</cdr:y>
    </cdr:from>
    <cdr:to>
      <cdr:x>0.74931</cdr:x>
      <cdr:y>0.77924</cdr:y>
    </cdr:to>
    <cdr:sp macro="" textlink="">
      <cdr:nvSpPr>
        <cdr:cNvPr id="4" name="文本框 1">
          <a:extLst xmlns:a="http://schemas.openxmlformats.org/drawingml/2006/main">
            <a:ext uri="{FF2B5EF4-FFF2-40B4-BE49-F238E27FC236}">
              <a16:creationId xmlns:a16="http://schemas.microsoft.com/office/drawing/2014/main" id="{5AB7EA82-5E41-20C0-784F-AB37A5B67758}"/>
            </a:ext>
          </a:extLst>
        </cdr:cNvPr>
        <cdr:cNvSpPr txBox="1"/>
      </cdr:nvSpPr>
      <cdr:spPr>
        <a:xfrm xmlns:a="http://schemas.openxmlformats.org/drawingml/2006/main">
          <a:off x="6850538" y="3301959"/>
          <a:ext cx="876693" cy="37084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altLang="zh-CN" sz="1400" b="1" dirty="0">
              <a:solidFill>
                <a:srgbClr val="FF0000"/>
              </a:solidFill>
            </a:rPr>
            <a:t>+3.0%</a:t>
          </a:r>
          <a:endParaRPr lang="zh-CN" altLang="en-US" sz="1400" b="1" dirty="0">
            <a:solidFill>
              <a:srgbClr val="FF0000"/>
            </a:solidFill>
          </a:endParaRPr>
        </a:p>
      </cdr:txBody>
    </cdr:sp>
  </cdr:relSizeAnchor>
  <cdr:relSizeAnchor xmlns:cdr="http://schemas.openxmlformats.org/drawingml/2006/chartDrawing">
    <cdr:from>
      <cdr:x>0.11445</cdr:x>
      <cdr:y>0.36247</cdr:y>
    </cdr:from>
    <cdr:to>
      <cdr:x>0.19946</cdr:x>
      <cdr:y>0.44115</cdr:y>
    </cdr:to>
    <cdr:sp macro="" textlink="">
      <cdr:nvSpPr>
        <cdr:cNvPr id="5" name="文本框 1">
          <a:extLst xmlns:a="http://schemas.openxmlformats.org/drawingml/2006/main">
            <a:ext uri="{FF2B5EF4-FFF2-40B4-BE49-F238E27FC236}">
              <a16:creationId xmlns:a16="http://schemas.microsoft.com/office/drawing/2014/main" id="{9ADD42CC-FEA2-E041-E530-B3D8EF507C7A}"/>
            </a:ext>
          </a:extLst>
        </cdr:cNvPr>
        <cdr:cNvSpPr txBox="1"/>
      </cdr:nvSpPr>
      <cdr:spPr>
        <a:xfrm xmlns:a="http://schemas.openxmlformats.org/drawingml/2006/main">
          <a:off x="1180237" y="1708442"/>
          <a:ext cx="876693" cy="37084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altLang="zh-CN" sz="1400" b="1" dirty="0">
              <a:solidFill>
                <a:srgbClr val="00B050"/>
              </a:solidFill>
            </a:rPr>
            <a:t>-6.7%</a:t>
          </a:r>
          <a:endParaRPr lang="zh-CN" altLang="en-US" sz="1400" b="1" dirty="0">
            <a:solidFill>
              <a:srgbClr val="00B050"/>
            </a:solidFill>
          </a:endParaRPr>
        </a:p>
        <a:p xmlns:a="http://schemas.openxmlformats.org/drawingml/2006/main">
          <a:endParaRPr lang="zh-CN" alt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BAE8B-4FAB-4EFD-900B-80C64AEAC861}" type="datetimeFigureOut">
              <a:rPr lang="zh-CN" altLang="en-US" smtClean="0"/>
              <a:t>2022/10/3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F1003-E9E9-434B-931E-C9B4E45B2208}" type="slidenum">
              <a:rPr lang="zh-CN" altLang="en-US" smtClean="0"/>
              <a:t>‹#›</a:t>
            </a:fld>
            <a:endParaRPr lang="zh-CN" altLang="en-US"/>
          </a:p>
        </p:txBody>
      </p:sp>
    </p:spTree>
    <p:extLst>
      <p:ext uri="{BB962C8B-B14F-4D97-AF65-F5344CB8AC3E}">
        <p14:creationId xmlns:p14="http://schemas.microsoft.com/office/powerpoint/2010/main" val="4242966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5</a:t>
            </a:fld>
            <a:endParaRPr lang="zh-CN" altLang="en-US"/>
          </a:p>
        </p:txBody>
      </p:sp>
    </p:spTree>
    <p:extLst>
      <p:ext uri="{BB962C8B-B14F-4D97-AF65-F5344CB8AC3E}">
        <p14:creationId xmlns:p14="http://schemas.microsoft.com/office/powerpoint/2010/main" val="969176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内部获取是不是要改改？？</a:t>
            </a:r>
          </a:p>
        </p:txBody>
      </p:sp>
      <p:sp>
        <p:nvSpPr>
          <p:cNvPr id="4" name="灯片编号占位符 3"/>
          <p:cNvSpPr>
            <a:spLocks noGrp="1"/>
          </p:cNvSpPr>
          <p:nvPr>
            <p:ph type="sldNum" sz="quarter" idx="5"/>
          </p:nvPr>
        </p:nvSpPr>
        <p:spPr/>
        <p:txBody>
          <a:bodyPr/>
          <a:lstStyle/>
          <a:p>
            <a:fld id="{ED8F1003-E9E9-434B-931E-C9B4E45B2208}" type="slidenum">
              <a:rPr lang="zh-CN" altLang="en-US" smtClean="0"/>
              <a:t>6</a:t>
            </a:fld>
            <a:endParaRPr lang="zh-CN" altLang="en-US"/>
          </a:p>
        </p:txBody>
      </p:sp>
    </p:spTree>
    <p:extLst>
      <p:ext uri="{BB962C8B-B14F-4D97-AF65-F5344CB8AC3E}">
        <p14:creationId xmlns:p14="http://schemas.microsoft.com/office/powerpoint/2010/main" val="2195222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内部获取是不是要改改？？</a:t>
            </a:r>
          </a:p>
        </p:txBody>
      </p:sp>
      <p:sp>
        <p:nvSpPr>
          <p:cNvPr id="4" name="灯片编号占位符 3"/>
          <p:cNvSpPr>
            <a:spLocks noGrp="1"/>
          </p:cNvSpPr>
          <p:nvPr>
            <p:ph type="sldNum" sz="quarter" idx="5"/>
          </p:nvPr>
        </p:nvSpPr>
        <p:spPr/>
        <p:txBody>
          <a:bodyPr/>
          <a:lstStyle/>
          <a:p>
            <a:fld id="{ED8F1003-E9E9-434B-931E-C9B4E45B2208}" type="slidenum">
              <a:rPr lang="zh-CN" altLang="en-US" smtClean="0"/>
              <a:t>7</a:t>
            </a:fld>
            <a:endParaRPr lang="zh-CN" altLang="en-US"/>
          </a:p>
        </p:txBody>
      </p:sp>
    </p:spTree>
    <p:extLst>
      <p:ext uri="{BB962C8B-B14F-4D97-AF65-F5344CB8AC3E}">
        <p14:creationId xmlns:p14="http://schemas.microsoft.com/office/powerpoint/2010/main" val="132268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11</a:t>
            </a:fld>
            <a:endParaRPr lang="zh-CN" altLang="en-US"/>
          </a:p>
        </p:txBody>
      </p:sp>
    </p:spTree>
    <p:extLst>
      <p:ext uri="{BB962C8B-B14F-4D97-AF65-F5344CB8AC3E}">
        <p14:creationId xmlns:p14="http://schemas.microsoft.com/office/powerpoint/2010/main" val="2784410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8F1003-E9E9-434B-931E-C9B4E45B2208}" type="slidenum">
              <a:rPr lang="zh-CN" altLang="en-US" smtClean="0"/>
              <a:t>13</a:t>
            </a:fld>
            <a:endParaRPr lang="zh-CN" altLang="en-US"/>
          </a:p>
        </p:txBody>
      </p:sp>
    </p:spTree>
    <p:extLst>
      <p:ext uri="{BB962C8B-B14F-4D97-AF65-F5344CB8AC3E}">
        <p14:creationId xmlns:p14="http://schemas.microsoft.com/office/powerpoint/2010/main" val="2547514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画时间轴图</a:t>
            </a:r>
          </a:p>
        </p:txBody>
      </p:sp>
      <p:sp>
        <p:nvSpPr>
          <p:cNvPr id="4" name="灯片编号占位符 3"/>
          <p:cNvSpPr>
            <a:spLocks noGrp="1"/>
          </p:cNvSpPr>
          <p:nvPr>
            <p:ph type="sldNum" sz="quarter" idx="5"/>
          </p:nvPr>
        </p:nvSpPr>
        <p:spPr/>
        <p:txBody>
          <a:bodyPr/>
          <a:lstStyle/>
          <a:p>
            <a:fld id="{ED8F1003-E9E9-434B-931E-C9B4E45B2208}" type="slidenum">
              <a:rPr lang="zh-CN" altLang="en-US" smtClean="0"/>
              <a:t>16</a:t>
            </a:fld>
            <a:endParaRPr lang="zh-CN" altLang="en-US"/>
          </a:p>
        </p:txBody>
      </p:sp>
    </p:spTree>
    <p:extLst>
      <p:ext uri="{BB962C8B-B14F-4D97-AF65-F5344CB8AC3E}">
        <p14:creationId xmlns:p14="http://schemas.microsoft.com/office/powerpoint/2010/main" val="2020292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针对不同类型用户的人群特征，采取更精准的营销方式，提高转化效率。从用户</a:t>
            </a:r>
            <a:r>
              <a:rPr lang="en-US" altLang="zh-CN" sz="1200" dirty="0">
                <a:solidFill>
                  <a:schemeClr val="tx1"/>
                </a:solidFill>
              </a:rPr>
              <a:t>RFM</a:t>
            </a:r>
            <a:r>
              <a:rPr lang="zh-CN" altLang="en-US" sz="1200" dirty="0">
                <a:solidFill>
                  <a:schemeClr val="tx1"/>
                </a:solidFill>
              </a:rPr>
              <a:t>转化路径角度考虑，重要价值用户占比少。它可以从重要发展</a:t>
            </a:r>
            <a:r>
              <a:rPr lang="zh-CN" altLang="en-US" sz="1200" dirty="0"/>
              <a:t>、重要</a:t>
            </a:r>
            <a:r>
              <a:rPr lang="zh-CN" altLang="en-US" sz="1200" dirty="0">
                <a:solidFill>
                  <a:schemeClr val="tx1"/>
                </a:solidFill>
              </a:rPr>
              <a:t>唤回、一般价值用户得到，所以为了提高重要价值人群占比可以从这三个人群着手。重要发展人数多，可优先进行升级营销，促使他们消费更多，进而升级为重要价值用户。其次重要唤回和重要唤回用户少，还需要补充人数，就可以考虑从基数比较多的一般发展和一般挽留用户中去转化，把技术扩大以后，再考虑把他们转为重要价值用户</a:t>
            </a:r>
            <a:endParaRPr lang="en-US" altLang="zh-CN" sz="1200" dirty="0">
              <a:solidFill>
                <a:schemeClr val="tx1"/>
              </a:solidFill>
            </a:endParaRPr>
          </a:p>
          <a:p>
            <a:endParaRPr lang="zh-CN" altLang="en-US" dirty="0"/>
          </a:p>
        </p:txBody>
      </p:sp>
      <p:sp>
        <p:nvSpPr>
          <p:cNvPr id="4" name="灯片编号占位符 3"/>
          <p:cNvSpPr>
            <a:spLocks noGrp="1"/>
          </p:cNvSpPr>
          <p:nvPr>
            <p:ph type="sldNum" sz="quarter" idx="5"/>
          </p:nvPr>
        </p:nvSpPr>
        <p:spPr/>
        <p:txBody>
          <a:bodyPr/>
          <a:lstStyle/>
          <a:p>
            <a:fld id="{ED8F1003-E9E9-434B-931E-C9B4E45B2208}" type="slidenum">
              <a:rPr lang="zh-CN" altLang="en-US" smtClean="0"/>
              <a:t>19</a:t>
            </a:fld>
            <a:endParaRPr lang="zh-CN" altLang="en-US"/>
          </a:p>
        </p:txBody>
      </p:sp>
    </p:spTree>
    <p:extLst>
      <p:ext uri="{BB962C8B-B14F-4D97-AF65-F5344CB8AC3E}">
        <p14:creationId xmlns:p14="http://schemas.microsoft.com/office/powerpoint/2010/main" val="127696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20</a:t>
            </a:fld>
            <a:endParaRPr lang="zh-CN" altLang="en-US"/>
          </a:p>
        </p:txBody>
      </p:sp>
    </p:spTree>
    <p:extLst>
      <p:ext uri="{BB962C8B-B14F-4D97-AF65-F5344CB8AC3E}">
        <p14:creationId xmlns:p14="http://schemas.microsoft.com/office/powerpoint/2010/main" val="2274587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D8F1003-E9E9-434B-931E-C9B4E45B2208}" type="slidenum">
              <a:rPr lang="zh-CN" altLang="en-US" smtClean="0"/>
              <a:t>21</a:t>
            </a:fld>
            <a:endParaRPr lang="zh-CN" altLang="en-US"/>
          </a:p>
        </p:txBody>
      </p:sp>
    </p:spTree>
    <p:extLst>
      <p:ext uri="{BB962C8B-B14F-4D97-AF65-F5344CB8AC3E}">
        <p14:creationId xmlns:p14="http://schemas.microsoft.com/office/powerpoint/2010/main" val="297275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FE0D6-8B05-D27F-D7AA-F951DA2A9F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6B51AD-7311-350E-1593-3FF1BB6E3673}"/>
              </a:ext>
            </a:extLst>
          </p:cNvPr>
          <p:cNvSpPr>
            <a:spLocks noGrp="1"/>
          </p:cNvSpPr>
          <p:nvPr>
            <p:ph type="dt" sz="half" idx="10"/>
          </p:nvPr>
        </p:nvSpPr>
        <p:spPr/>
        <p:txBody>
          <a:bodyPr/>
          <a:lstStyle/>
          <a:p>
            <a:fld id="{E5F10799-4E6F-43F0-8A32-068042552583}" type="datetimeFigureOut">
              <a:rPr lang="zh-CN" altLang="en-US" smtClean="0"/>
              <a:t>2022/10/3</a:t>
            </a:fld>
            <a:endParaRPr lang="zh-CN" altLang="en-US"/>
          </a:p>
        </p:txBody>
      </p:sp>
      <p:sp>
        <p:nvSpPr>
          <p:cNvPr id="4" name="页脚占位符 3">
            <a:extLst>
              <a:ext uri="{FF2B5EF4-FFF2-40B4-BE49-F238E27FC236}">
                <a16:creationId xmlns:a16="http://schemas.microsoft.com/office/drawing/2014/main" id="{AB7A5542-BA78-477C-D84B-01E7A02402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25D1C47-38D2-A180-B7BC-62E4E6C7C646}"/>
              </a:ext>
            </a:extLst>
          </p:cNvPr>
          <p:cNvSpPr>
            <a:spLocks noGrp="1"/>
          </p:cNvSpPr>
          <p:nvPr>
            <p:ph type="sldNum" sz="quarter" idx="12"/>
          </p:nvPr>
        </p:nvSpPr>
        <p:spPr/>
        <p:txBody>
          <a:bodyPr/>
          <a:lstStyle/>
          <a:p>
            <a:fld id="{9AEA5F7A-F966-49F3-A81E-55F42EAB716A}" type="slidenum">
              <a:rPr lang="zh-CN" altLang="en-US" smtClean="0"/>
              <a:t>‹#›</a:t>
            </a:fld>
            <a:endParaRPr lang="zh-CN" altLang="en-US"/>
          </a:p>
        </p:txBody>
      </p:sp>
    </p:spTree>
    <p:extLst>
      <p:ext uri="{BB962C8B-B14F-4D97-AF65-F5344CB8AC3E}">
        <p14:creationId xmlns:p14="http://schemas.microsoft.com/office/powerpoint/2010/main" val="352664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2022/10/3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extLst>
      <p:ext uri="{BB962C8B-B14F-4D97-AF65-F5344CB8AC3E}">
        <p14:creationId xmlns:p14="http://schemas.microsoft.com/office/powerpoint/2010/main" val="1818975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2022/10/3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extLst>
      <p:ext uri="{BB962C8B-B14F-4D97-AF65-F5344CB8AC3E}">
        <p14:creationId xmlns:p14="http://schemas.microsoft.com/office/powerpoint/2010/main" val="628622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2022/10/3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extLst>
      <p:ext uri="{BB962C8B-B14F-4D97-AF65-F5344CB8AC3E}">
        <p14:creationId xmlns:p14="http://schemas.microsoft.com/office/powerpoint/2010/main" val="4023943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2022/10/3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extLst>
      <p:ext uri="{BB962C8B-B14F-4D97-AF65-F5344CB8AC3E}">
        <p14:creationId xmlns:p14="http://schemas.microsoft.com/office/powerpoint/2010/main" val="631226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2022/10/3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
        <p:nvSpPr>
          <p:cNvPr id="7" name="TextBox 6"/>
          <p:cNvSpPr txBox="1"/>
          <p:nvPr userDrawn="1"/>
        </p:nvSpPr>
        <p:spPr>
          <a:xfrm>
            <a:off x="294805" y="67298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567544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2022/10/3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extLst>
      <p:ext uri="{BB962C8B-B14F-4D97-AF65-F5344CB8AC3E}">
        <p14:creationId xmlns:p14="http://schemas.microsoft.com/office/powerpoint/2010/main" val="4272060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2022/10/3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extLst>
      <p:ext uri="{BB962C8B-B14F-4D97-AF65-F5344CB8AC3E}">
        <p14:creationId xmlns:p14="http://schemas.microsoft.com/office/powerpoint/2010/main" val="2581041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2022/10/3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79266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2022/10/3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922277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69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E170FDA4-F317-4C04-B36D-9063E1BFCA6A}"/>
              </a:ext>
            </a:extLst>
          </p:cNvPr>
          <p:cNvSpPr/>
          <p:nvPr userDrawn="1"/>
        </p:nvSpPr>
        <p:spPr>
          <a:xfrm flipH="1">
            <a:off x="-1" y="-1"/>
            <a:ext cx="12192000" cy="6858001"/>
          </a:xfrm>
          <a:prstGeom prst="rect">
            <a:avLst/>
          </a:prstGeom>
          <a:blipFill dpi="0" rotWithShape="1">
            <a:blip r:embed="rId2" cstate="print">
              <a:extLst>
                <a:ext uri="{28A0092B-C50C-407E-A947-70E740481C1C}">
                  <a14:useLocalDpi xmlns:a14="http://schemas.microsoft.com/office/drawing/2010/main" val="0"/>
                </a:ext>
              </a:extLst>
            </a:blip>
            <a:srcRect/>
            <a:stretch>
              <a:fillRect r="-6310" b="-631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8379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EBECEE"/>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439E09-8D0E-4748-B812-25FC0539DE39}"/>
              </a:ext>
            </a:extLst>
          </p:cNvPr>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1">
            <a:extLst>
              <a:ext uri="{FF2B5EF4-FFF2-40B4-BE49-F238E27FC236}">
                <a16:creationId xmlns:a16="http://schemas.microsoft.com/office/drawing/2014/main" id="{E702DF7A-846E-4193-B7EA-931EF4373096}"/>
              </a:ext>
            </a:extLst>
          </p:cNvPr>
          <p:cNvSpPr>
            <a:spLocks/>
          </p:cNvSpPr>
          <p:nvPr userDrawn="1">
            <p:custDataLst>
              <p:tags r:id="rId1"/>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 name="PA-任意多边形 849">
            <a:extLst>
              <a:ext uri="{FF2B5EF4-FFF2-40B4-BE49-F238E27FC236}">
                <a16:creationId xmlns:a16="http://schemas.microsoft.com/office/drawing/2014/main" id="{7091F061-3570-412E-88CC-3AFE5C846152}"/>
              </a:ext>
            </a:extLst>
          </p:cNvPr>
          <p:cNvSpPr>
            <a:spLocks noEditPoints="1"/>
          </p:cNvSpPr>
          <p:nvPr userDrawn="1">
            <p:custDataLst>
              <p:tags r:id="rId2"/>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Rectangle 23">
            <a:extLst>
              <a:ext uri="{FF2B5EF4-FFF2-40B4-BE49-F238E27FC236}">
                <a16:creationId xmlns:a16="http://schemas.microsoft.com/office/drawing/2014/main" id="{A6B68BED-A9FB-4DCB-88BE-19869B9CA53D}"/>
              </a:ext>
            </a:extLst>
          </p:cNvPr>
          <p:cNvSpPr/>
          <p:nvPr userDrawn="1"/>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latin typeface="+mn-ea"/>
              </a:rPr>
              <a:t>PART ONE</a:t>
            </a:r>
          </a:p>
        </p:txBody>
      </p:sp>
    </p:spTree>
    <p:extLst>
      <p:ext uri="{BB962C8B-B14F-4D97-AF65-F5344CB8AC3E}">
        <p14:creationId xmlns:p14="http://schemas.microsoft.com/office/powerpoint/2010/main" val="37943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rgbClr val="EBECEE"/>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439E09-8D0E-4748-B812-25FC0539DE39}"/>
              </a:ext>
            </a:extLst>
          </p:cNvPr>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1">
            <a:extLst>
              <a:ext uri="{FF2B5EF4-FFF2-40B4-BE49-F238E27FC236}">
                <a16:creationId xmlns:a16="http://schemas.microsoft.com/office/drawing/2014/main" id="{E702DF7A-846E-4193-B7EA-931EF4373096}"/>
              </a:ext>
            </a:extLst>
          </p:cNvPr>
          <p:cNvSpPr>
            <a:spLocks/>
          </p:cNvSpPr>
          <p:nvPr userDrawn="1">
            <p:custDataLst>
              <p:tags r:id="rId1"/>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 name="PA-任意多边形 849">
            <a:extLst>
              <a:ext uri="{FF2B5EF4-FFF2-40B4-BE49-F238E27FC236}">
                <a16:creationId xmlns:a16="http://schemas.microsoft.com/office/drawing/2014/main" id="{7091F061-3570-412E-88CC-3AFE5C846152}"/>
              </a:ext>
            </a:extLst>
          </p:cNvPr>
          <p:cNvSpPr>
            <a:spLocks noEditPoints="1"/>
          </p:cNvSpPr>
          <p:nvPr userDrawn="1">
            <p:custDataLst>
              <p:tags r:id="rId2"/>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Rectangle 23">
            <a:extLst>
              <a:ext uri="{FF2B5EF4-FFF2-40B4-BE49-F238E27FC236}">
                <a16:creationId xmlns:a16="http://schemas.microsoft.com/office/drawing/2014/main" id="{A6B68BED-A9FB-4DCB-88BE-19869B9CA53D}"/>
              </a:ext>
            </a:extLst>
          </p:cNvPr>
          <p:cNvSpPr/>
          <p:nvPr userDrawn="1"/>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latin typeface="+mn-ea"/>
              </a:rPr>
              <a:t>PART TWO</a:t>
            </a:r>
          </a:p>
        </p:txBody>
      </p:sp>
    </p:spTree>
    <p:extLst>
      <p:ext uri="{BB962C8B-B14F-4D97-AF65-F5344CB8AC3E}">
        <p14:creationId xmlns:p14="http://schemas.microsoft.com/office/powerpoint/2010/main" val="36732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rgbClr val="EBECEE"/>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439E09-8D0E-4748-B812-25FC0539DE39}"/>
              </a:ext>
            </a:extLst>
          </p:cNvPr>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1">
            <a:extLst>
              <a:ext uri="{FF2B5EF4-FFF2-40B4-BE49-F238E27FC236}">
                <a16:creationId xmlns:a16="http://schemas.microsoft.com/office/drawing/2014/main" id="{E702DF7A-846E-4193-B7EA-931EF4373096}"/>
              </a:ext>
            </a:extLst>
          </p:cNvPr>
          <p:cNvSpPr>
            <a:spLocks/>
          </p:cNvSpPr>
          <p:nvPr userDrawn="1">
            <p:custDataLst>
              <p:tags r:id="rId1"/>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 name="PA-任意多边形 849">
            <a:extLst>
              <a:ext uri="{FF2B5EF4-FFF2-40B4-BE49-F238E27FC236}">
                <a16:creationId xmlns:a16="http://schemas.microsoft.com/office/drawing/2014/main" id="{7091F061-3570-412E-88CC-3AFE5C846152}"/>
              </a:ext>
            </a:extLst>
          </p:cNvPr>
          <p:cNvSpPr>
            <a:spLocks noEditPoints="1"/>
          </p:cNvSpPr>
          <p:nvPr userDrawn="1">
            <p:custDataLst>
              <p:tags r:id="rId2"/>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Rectangle 23">
            <a:extLst>
              <a:ext uri="{FF2B5EF4-FFF2-40B4-BE49-F238E27FC236}">
                <a16:creationId xmlns:a16="http://schemas.microsoft.com/office/drawing/2014/main" id="{A6B68BED-A9FB-4DCB-88BE-19869B9CA53D}"/>
              </a:ext>
            </a:extLst>
          </p:cNvPr>
          <p:cNvSpPr/>
          <p:nvPr userDrawn="1"/>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latin typeface="+mn-ea"/>
              </a:rPr>
              <a:t>PART THREE</a:t>
            </a:r>
          </a:p>
        </p:txBody>
      </p:sp>
    </p:spTree>
    <p:extLst>
      <p:ext uri="{BB962C8B-B14F-4D97-AF65-F5344CB8AC3E}">
        <p14:creationId xmlns:p14="http://schemas.microsoft.com/office/powerpoint/2010/main" val="32139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节标题">
    <p:bg>
      <p:bgPr>
        <a:solidFill>
          <a:srgbClr val="EBECEE"/>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439E09-8D0E-4748-B812-25FC0539DE39}"/>
              </a:ext>
            </a:extLst>
          </p:cNvPr>
          <p:cNvSpPr/>
          <p:nvPr userDrawn="1"/>
        </p:nvSpPr>
        <p:spPr>
          <a:xfrm>
            <a:off x="0" y="0"/>
            <a:ext cx="12192000" cy="6858000"/>
          </a:xfrm>
          <a:prstGeom prst="rect">
            <a:avLst/>
          </a:prstGeom>
          <a:solidFill>
            <a:srgbClr val="EEF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1">
            <a:extLst>
              <a:ext uri="{FF2B5EF4-FFF2-40B4-BE49-F238E27FC236}">
                <a16:creationId xmlns:a16="http://schemas.microsoft.com/office/drawing/2014/main" id="{E702DF7A-846E-4193-B7EA-931EF4373096}"/>
              </a:ext>
            </a:extLst>
          </p:cNvPr>
          <p:cNvSpPr>
            <a:spLocks/>
          </p:cNvSpPr>
          <p:nvPr userDrawn="1">
            <p:custDataLst>
              <p:tags r:id="rId1"/>
            </p:custDataLst>
          </p:nvPr>
        </p:nvSpPr>
        <p:spPr>
          <a:xfrm flipH="1" flipV="1">
            <a:off x="9824748" y="407769"/>
            <a:ext cx="1944855" cy="461665"/>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latin typeface="微软雅黑" panose="020B0503020204020204" pitchFamily="34" charset="-122"/>
              <a:ea typeface="微软雅黑" panose="020B0503020204020204" pitchFamily="34" charset="-122"/>
            </a:endParaRPr>
          </a:p>
        </p:txBody>
      </p:sp>
      <p:sp>
        <p:nvSpPr>
          <p:cNvPr id="6" name="PA-任意多边形 849">
            <a:extLst>
              <a:ext uri="{FF2B5EF4-FFF2-40B4-BE49-F238E27FC236}">
                <a16:creationId xmlns:a16="http://schemas.microsoft.com/office/drawing/2014/main" id="{7091F061-3570-412E-88CC-3AFE5C846152}"/>
              </a:ext>
            </a:extLst>
          </p:cNvPr>
          <p:cNvSpPr>
            <a:spLocks noEditPoints="1"/>
          </p:cNvSpPr>
          <p:nvPr userDrawn="1">
            <p:custDataLst>
              <p:tags r:id="rId2"/>
            </p:custDataLst>
          </p:nvPr>
        </p:nvSpPr>
        <p:spPr bwMode="auto">
          <a:xfrm>
            <a:off x="9954041" y="484988"/>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Rectangle 23">
            <a:extLst>
              <a:ext uri="{FF2B5EF4-FFF2-40B4-BE49-F238E27FC236}">
                <a16:creationId xmlns:a16="http://schemas.microsoft.com/office/drawing/2014/main" id="{A6B68BED-A9FB-4DCB-88BE-19869B9CA53D}"/>
              </a:ext>
            </a:extLst>
          </p:cNvPr>
          <p:cNvSpPr/>
          <p:nvPr userDrawn="1"/>
        </p:nvSpPr>
        <p:spPr>
          <a:xfrm>
            <a:off x="10262614" y="507796"/>
            <a:ext cx="1454769" cy="261610"/>
          </a:xfrm>
          <a:prstGeom prst="rect">
            <a:avLst/>
          </a:prstGeom>
        </p:spPr>
        <p:txBody>
          <a:bodyPr wrap="square">
            <a:spAutoFit/>
          </a:bodyPr>
          <a:lstStyle/>
          <a:p>
            <a:pPr algn="ctr" eaLnBrk="1" fontAlgn="auto" hangingPunct="1">
              <a:spcBef>
                <a:spcPts val="0"/>
              </a:spcBef>
              <a:spcAft>
                <a:spcPts val="0"/>
              </a:spcAft>
              <a:defRPr/>
            </a:pPr>
            <a:r>
              <a:rPr lang="en-US" sz="1100" spc="300" noProof="1">
                <a:solidFill>
                  <a:schemeClr val="accent1">
                    <a:lumMod val="50000"/>
                  </a:schemeClr>
                </a:solidFill>
                <a:latin typeface="+mn-ea"/>
              </a:rPr>
              <a:t>PART FOUR</a:t>
            </a:r>
          </a:p>
        </p:txBody>
      </p:sp>
    </p:spTree>
    <p:extLst>
      <p:ext uri="{BB962C8B-B14F-4D97-AF65-F5344CB8AC3E}">
        <p14:creationId xmlns:p14="http://schemas.microsoft.com/office/powerpoint/2010/main" val="192658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F7F7F7"/>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EAAC4B3-F80F-4D50-8EE5-7840C0B64C2D}"/>
              </a:ext>
            </a:extLst>
          </p:cNvPr>
          <p:cNvSpPr/>
          <p:nvPr userDrawn="1"/>
        </p:nvSpPr>
        <p:spPr>
          <a:xfrm flipH="1">
            <a:off x="-1" y="-1"/>
            <a:ext cx="12192000" cy="68580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1630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2022/10/3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extLst>
      <p:ext uri="{BB962C8B-B14F-4D97-AF65-F5344CB8AC3E}">
        <p14:creationId xmlns:p14="http://schemas.microsoft.com/office/powerpoint/2010/main" val="1714752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F10799-4E6F-43F0-8A32-068042552583}" type="datetimeFigureOut">
              <a:rPr lang="zh-CN" altLang="en-US" smtClean="0"/>
              <a:t>2022/10/3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EA5F7A-F966-49F3-A81E-55F42EAB716A}" type="slidenum">
              <a:rPr lang="zh-CN" altLang="en-US" smtClean="0"/>
              <a:t>‹#›</a:t>
            </a:fld>
            <a:endParaRPr lang="zh-CN" altLang="en-US"/>
          </a:p>
        </p:txBody>
      </p:sp>
    </p:spTree>
    <p:extLst>
      <p:ext uri="{BB962C8B-B14F-4D97-AF65-F5344CB8AC3E}">
        <p14:creationId xmlns:p14="http://schemas.microsoft.com/office/powerpoint/2010/main" val="401379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388161-A0CE-4215-A246-51D56AE44B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D443DC3-36E2-4A27-B511-9CB0CBAD7B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EC7EEE8E-8F4B-4F0D-8C27-68611CAB8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10799-4E6F-43F0-8A32-068042552583}" type="datetimeFigureOut">
              <a:rPr lang="zh-CN" altLang="en-US" smtClean="0"/>
              <a:t>2022/10/3</a:t>
            </a:fld>
            <a:endParaRPr lang="zh-CN" altLang="en-US"/>
          </a:p>
        </p:txBody>
      </p:sp>
      <p:sp>
        <p:nvSpPr>
          <p:cNvPr id="5" name="页脚占位符 4">
            <a:extLst>
              <a:ext uri="{FF2B5EF4-FFF2-40B4-BE49-F238E27FC236}">
                <a16:creationId xmlns:a16="http://schemas.microsoft.com/office/drawing/2014/main" id="{FABCD020-4B65-444B-8113-D84A0F4AB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C666813-EFE9-42E4-84F2-274D7F990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A5F7A-F966-49F3-A81E-55F42EAB716A}" type="slidenum">
              <a:rPr lang="zh-CN" altLang="en-US" smtClean="0"/>
              <a:t>‹#›</a:t>
            </a:fld>
            <a:endParaRPr lang="zh-CN" altLang="en-US"/>
          </a:p>
        </p:txBody>
      </p:sp>
    </p:spTree>
    <p:extLst>
      <p:ext uri="{BB962C8B-B14F-4D97-AF65-F5344CB8AC3E}">
        <p14:creationId xmlns:p14="http://schemas.microsoft.com/office/powerpoint/2010/main" val="779074682"/>
      </p:ext>
    </p:extLst>
  </p:cSld>
  <p:clrMap bg1="lt1" tx1="dk1" bg2="lt2" tx2="dk2" accent1="accent1" accent2="accent2" accent3="accent3" accent4="accent4" accent5="accent5" accent6="accent6" hlink="hlink" folHlink="folHlink"/>
  <p:sldLayoutIdLst>
    <p:sldLayoutId id="2147483679" r:id="rId1"/>
    <p:sldLayoutId id="2147483649" r:id="rId2"/>
    <p:sldLayoutId id="2147483651" r:id="rId3"/>
    <p:sldLayoutId id="2147483663" r:id="rId4"/>
    <p:sldLayoutId id="2147483664" r:id="rId5"/>
    <p:sldLayoutId id="2147483665" r:id="rId6"/>
    <p:sldLayoutId id="2147483652"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163632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Layout" Target="../slideLayouts/slideLayout4.xml"/><Relationship Id="rId4" Type="http://schemas.openxmlformats.org/officeDocument/2006/relationships/tags" Target="../tags/tag39.xml"/></Relationships>
</file>

<file path=ppt/slides/_rels/slide13.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tags" Target="../tags/tag42.xml"/><Relationship Id="rId7" Type="http://schemas.microsoft.com/office/2014/relationships/chartEx" Target="../charts/chartEx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5.xml"/><Relationship Id="rId5" Type="http://schemas.openxmlformats.org/officeDocument/2006/relationships/slideLayout" Target="../slideLayouts/slideLayout4.xml"/><Relationship Id="rId4" Type="http://schemas.openxmlformats.org/officeDocument/2006/relationships/tags" Target="../tags/tag43.xml"/></Relationships>
</file>

<file path=ppt/slides/_rels/slide1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chart" Target="../charts/chart5.xml"/><Relationship Id="rId5" Type="http://schemas.openxmlformats.org/officeDocument/2006/relationships/slideLayout" Target="../slideLayouts/slideLayout4.xml"/><Relationship Id="rId4" Type="http://schemas.openxmlformats.org/officeDocument/2006/relationships/tags" Target="../tags/tag47.xml"/></Relationships>
</file>

<file path=ppt/slides/_rels/slide1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14.png"/><Relationship Id="rId5" Type="http://schemas.openxmlformats.org/officeDocument/2006/relationships/slideLayout" Target="../slideLayouts/slideLayout4.xml"/><Relationship Id="rId4" Type="http://schemas.openxmlformats.org/officeDocument/2006/relationships/tags" Target="../tags/tag51.xml"/></Relationships>
</file>

<file path=ppt/slides/_rels/slide16.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notesSlide" Target="../notesSlides/notesSlide6.xml"/><Relationship Id="rId5" Type="http://schemas.openxmlformats.org/officeDocument/2006/relationships/slideLayout" Target="../slideLayouts/slideLayout4.xml"/><Relationship Id="rId4" Type="http://schemas.openxmlformats.org/officeDocument/2006/relationships/tags" Target="../tags/tag55.xml"/></Relationships>
</file>

<file path=ppt/slides/_rels/slide17.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tags" Target="../tags/tag58.xml"/><Relationship Id="rId7" Type="http://schemas.openxmlformats.org/officeDocument/2006/relationships/chart" Target="../charts/chart6.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Layout" Target="../slideLayouts/slideLayout4.xml"/><Relationship Id="rId5" Type="http://schemas.openxmlformats.org/officeDocument/2006/relationships/tags" Target="../tags/tag60.xml"/><Relationship Id="rId4" Type="http://schemas.openxmlformats.org/officeDocument/2006/relationships/tags" Target="../tags/tag59.xml"/></Relationships>
</file>

<file path=ppt/slides/_rels/slide18.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chart" Target="../charts/chart8.xml"/><Relationship Id="rId5" Type="http://schemas.openxmlformats.org/officeDocument/2006/relationships/slideLayout" Target="../slideLayouts/slideLayout4.xml"/><Relationship Id="rId4" Type="http://schemas.openxmlformats.org/officeDocument/2006/relationships/tags" Target="../tags/tag64.xml"/></Relationships>
</file>

<file path=ppt/slides/_rels/slide19.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chart" Target="../charts/chart9.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notesSlide" Target="../notesSlides/notesSlide7.xml"/><Relationship Id="rId5" Type="http://schemas.openxmlformats.org/officeDocument/2006/relationships/slideLayout" Target="../slideLayouts/slideLayout4.xml"/><Relationship Id="rId4" Type="http://schemas.openxmlformats.org/officeDocument/2006/relationships/tags" Target="../tags/tag68.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3.png"/><Relationship Id="rId4"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tags" Target="../tags/tag73.xml"/><Relationship Id="rId7" Type="http://schemas.openxmlformats.org/officeDocument/2006/relationships/image" Target="../media/image11.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notesSlide" Target="../notesSlides/notesSlide9.xml"/><Relationship Id="rId5" Type="http://schemas.openxmlformats.org/officeDocument/2006/relationships/slideLayout" Target="../slideLayouts/slideLayout5.xml"/><Relationship Id="rId4" Type="http://schemas.openxmlformats.org/officeDocument/2006/relationships/tags" Target="../tags/tag74.xml"/></Relationships>
</file>

<file path=ppt/slides/_rels/slide22.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image" Target="../media/image12.sv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11.png"/><Relationship Id="rId5" Type="http://schemas.openxmlformats.org/officeDocument/2006/relationships/slideLayout" Target="../slideLayouts/slideLayout5.xml"/><Relationship Id="rId4" Type="http://schemas.openxmlformats.org/officeDocument/2006/relationships/tags" Target="../tags/tag78.xml"/></Relationships>
</file>

<file path=ppt/slides/_rels/slide23.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12.sv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11.png"/><Relationship Id="rId5" Type="http://schemas.openxmlformats.org/officeDocument/2006/relationships/slideLayout" Target="../slideLayouts/slideLayout5.xml"/><Relationship Id="rId4" Type="http://schemas.openxmlformats.org/officeDocument/2006/relationships/tags" Target="../tags/tag8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chart" Target="../charts/chart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chart" Target="../charts/char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chart" Target="../charts/chart3.xml"/><Relationship Id="rId5" Type="http://schemas.openxmlformats.org/officeDocument/2006/relationships/slideLayout" Target="../slideLayouts/slideLayout3.xml"/><Relationship Id="rId4" Type="http://schemas.openxmlformats.org/officeDocument/2006/relationships/tags" Target="../tags/tag29.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tags" Target="../tags/tag32.xm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chart" Target="../charts/chart4.xml"/><Relationship Id="rId11" Type="http://schemas.openxmlformats.org/officeDocument/2006/relationships/image" Target="../media/image10.png"/><Relationship Id="rId5" Type="http://schemas.openxmlformats.org/officeDocument/2006/relationships/slideLayout" Target="../slideLayouts/slideLayout3.xml"/><Relationship Id="rId10" Type="http://schemas.openxmlformats.org/officeDocument/2006/relationships/image" Target="../media/image9.png"/><Relationship Id="rId4" Type="http://schemas.openxmlformats.org/officeDocument/2006/relationships/tags" Target="../tags/tag33.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39">
            <a:extLst>
              <a:ext uri="{FF2B5EF4-FFF2-40B4-BE49-F238E27FC236}">
                <a16:creationId xmlns:a16="http://schemas.microsoft.com/office/drawing/2014/main" id="{04B162BE-A7DB-41D2-D2BD-329E1EDE5238}"/>
              </a:ext>
            </a:extLst>
          </p:cNvPr>
          <p:cNvSpPr/>
          <p:nvPr/>
        </p:nvSpPr>
        <p:spPr>
          <a:xfrm>
            <a:off x="2410178" y="1901540"/>
            <a:ext cx="9987723" cy="2932786"/>
          </a:xfrm>
          <a:custGeom>
            <a:avLst/>
            <a:gdLst/>
            <a:ahLst/>
            <a:cxnLst/>
            <a:rect l="l" t="t" r="r" b="b"/>
            <a:pathLst>
              <a:path w="5703525" h="1757768">
                <a:moveTo>
                  <a:pt x="415097" y="0"/>
                </a:moveTo>
                <a:lnTo>
                  <a:pt x="5703525" y="0"/>
                </a:lnTo>
                <a:lnTo>
                  <a:pt x="5703525" y="1757768"/>
                </a:lnTo>
                <a:lnTo>
                  <a:pt x="0" y="1757768"/>
                </a:lnTo>
                <a:close/>
              </a:path>
            </a:pathLst>
          </a:cu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nvGrpSpPr>
          <p:cNvPr id="4" name="组合 3">
            <a:extLst>
              <a:ext uri="{FF2B5EF4-FFF2-40B4-BE49-F238E27FC236}">
                <a16:creationId xmlns:a16="http://schemas.microsoft.com/office/drawing/2014/main" id="{091EF2F4-5312-B467-8E3A-64D87B7DA111}"/>
              </a:ext>
            </a:extLst>
          </p:cNvPr>
          <p:cNvGrpSpPr/>
          <p:nvPr/>
        </p:nvGrpSpPr>
        <p:grpSpPr>
          <a:xfrm>
            <a:off x="5398360" y="2014218"/>
            <a:ext cx="1395280" cy="1395280"/>
            <a:chOff x="1677608" y="2996952"/>
            <a:chExt cx="1395643" cy="1395643"/>
          </a:xfrm>
        </p:grpSpPr>
        <p:sp>
          <p:nvSpPr>
            <p:cNvPr id="5" name="Oval 60">
              <a:extLst>
                <a:ext uri="{FF2B5EF4-FFF2-40B4-BE49-F238E27FC236}">
                  <a16:creationId xmlns:a16="http://schemas.microsoft.com/office/drawing/2014/main" id="{95C05A26-4B74-CD13-7DBA-2A7DACC4ED2C}"/>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mn-ea"/>
                <a:sym typeface="+mn-lt"/>
              </a:endParaRPr>
            </a:p>
          </p:txBody>
        </p:sp>
        <p:sp>
          <p:nvSpPr>
            <p:cNvPr id="6" name="Oval 29">
              <a:extLst>
                <a:ext uri="{FF2B5EF4-FFF2-40B4-BE49-F238E27FC236}">
                  <a16:creationId xmlns:a16="http://schemas.microsoft.com/office/drawing/2014/main" id="{BA474FCE-9A94-AA99-8509-FDAFBC54966F}"/>
                </a:ext>
              </a:extLst>
            </p:cNvPr>
            <p:cNvSpPr>
              <a:spLocks noChangeAspect="1"/>
            </p:cNvSpPr>
            <p:nvPr/>
          </p:nvSpPr>
          <p:spPr>
            <a:xfrm>
              <a:off x="1850114" y="3169458"/>
              <a:ext cx="1050631" cy="1050631"/>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ffectLst>
                  <a:outerShdw blurRad="38100" dist="38100" dir="2700000" algn="tl">
                    <a:srgbClr val="000000">
                      <a:alpha val="43137"/>
                    </a:srgbClr>
                  </a:outerShdw>
                </a:effectLst>
                <a:cs typeface="+mn-ea"/>
                <a:sym typeface="+mn-lt"/>
              </a:endParaRPr>
            </a:p>
          </p:txBody>
        </p:sp>
      </p:grpSp>
      <p:sp>
        <p:nvSpPr>
          <p:cNvPr id="7" name="TextBox 11">
            <a:extLst>
              <a:ext uri="{FF2B5EF4-FFF2-40B4-BE49-F238E27FC236}">
                <a16:creationId xmlns:a16="http://schemas.microsoft.com/office/drawing/2014/main" id="{D01B32FE-7C09-6819-230E-EF256A83E2B1}"/>
              </a:ext>
            </a:extLst>
          </p:cNvPr>
          <p:cNvSpPr txBox="1"/>
          <p:nvPr/>
        </p:nvSpPr>
        <p:spPr>
          <a:xfrm flipH="1">
            <a:off x="5942667" y="2316867"/>
            <a:ext cx="359947" cy="913007"/>
          </a:xfrm>
          <a:prstGeom prst="rect">
            <a:avLst/>
          </a:prstGeom>
          <a:noFill/>
        </p:spPr>
        <p:txBody>
          <a:bodyPr wrap="square" rtlCol="0">
            <a:spAutoFit/>
          </a:bodyPr>
          <a:lstStyle/>
          <a:p>
            <a:pPr algn="ctr"/>
            <a:r>
              <a:rPr lang="en-US" sz="5333" dirty="0">
                <a:solidFill>
                  <a:schemeClr val="bg1"/>
                </a:solidFill>
                <a:cs typeface="+mn-ea"/>
                <a:sym typeface="+mn-lt"/>
              </a:rPr>
              <a:t>2</a:t>
            </a:r>
            <a:endParaRPr lang="id-ID" sz="5333" dirty="0">
              <a:solidFill>
                <a:schemeClr val="bg1"/>
              </a:solidFill>
              <a:cs typeface="+mn-ea"/>
              <a:sym typeface="+mn-lt"/>
            </a:endParaRPr>
          </a:p>
        </p:txBody>
      </p:sp>
      <p:grpSp>
        <p:nvGrpSpPr>
          <p:cNvPr id="8" name="组合 7">
            <a:extLst>
              <a:ext uri="{FF2B5EF4-FFF2-40B4-BE49-F238E27FC236}">
                <a16:creationId xmlns:a16="http://schemas.microsoft.com/office/drawing/2014/main" id="{6B198F37-BB6D-30AA-1540-916DDE78759A}"/>
              </a:ext>
            </a:extLst>
          </p:cNvPr>
          <p:cNvGrpSpPr/>
          <p:nvPr/>
        </p:nvGrpSpPr>
        <p:grpSpPr>
          <a:xfrm>
            <a:off x="6645540" y="2039282"/>
            <a:ext cx="1395280" cy="1395280"/>
            <a:chOff x="1677608" y="2996952"/>
            <a:chExt cx="1395643" cy="1395643"/>
          </a:xfrm>
        </p:grpSpPr>
        <p:sp>
          <p:nvSpPr>
            <p:cNvPr id="9" name="Oval 60">
              <a:extLst>
                <a:ext uri="{FF2B5EF4-FFF2-40B4-BE49-F238E27FC236}">
                  <a16:creationId xmlns:a16="http://schemas.microsoft.com/office/drawing/2014/main" id="{78FC5AE2-4EEF-8154-B753-C99ABCE4D517}"/>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mn-ea"/>
                <a:sym typeface="+mn-lt"/>
              </a:endParaRPr>
            </a:p>
          </p:txBody>
        </p:sp>
        <p:sp>
          <p:nvSpPr>
            <p:cNvPr id="10" name="Oval 29">
              <a:extLst>
                <a:ext uri="{FF2B5EF4-FFF2-40B4-BE49-F238E27FC236}">
                  <a16:creationId xmlns:a16="http://schemas.microsoft.com/office/drawing/2014/main" id="{6204157C-3241-89ED-AC91-E1B3C25690A9}"/>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ffectLst>
                  <a:outerShdw blurRad="38100" dist="38100" dir="2700000" algn="tl">
                    <a:srgbClr val="000000">
                      <a:alpha val="43137"/>
                    </a:srgbClr>
                  </a:outerShdw>
                </a:effectLst>
                <a:cs typeface="+mn-ea"/>
                <a:sym typeface="+mn-lt"/>
              </a:endParaRPr>
            </a:p>
          </p:txBody>
        </p:sp>
      </p:grpSp>
      <p:sp>
        <p:nvSpPr>
          <p:cNvPr id="11" name="TextBox 15">
            <a:extLst>
              <a:ext uri="{FF2B5EF4-FFF2-40B4-BE49-F238E27FC236}">
                <a16:creationId xmlns:a16="http://schemas.microsoft.com/office/drawing/2014/main" id="{741C2153-B9A2-D81B-8320-C465D5170BC6}"/>
              </a:ext>
            </a:extLst>
          </p:cNvPr>
          <p:cNvSpPr txBox="1"/>
          <p:nvPr/>
        </p:nvSpPr>
        <p:spPr>
          <a:xfrm flipH="1">
            <a:off x="7163204" y="2316866"/>
            <a:ext cx="359947" cy="913007"/>
          </a:xfrm>
          <a:prstGeom prst="rect">
            <a:avLst/>
          </a:prstGeom>
          <a:noFill/>
        </p:spPr>
        <p:txBody>
          <a:bodyPr wrap="square" rtlCol="0">
            <a:spAutoFit/>
          </a:bodyPr>
          <a:lstStyle/>
          <a:p>
            <a:pPr algn="ctr"/>
            <a:r>
              <a:rPr lang="en-US" sz="5333" dirty="0">
                <a:solidFill>
                  <a:schemeClr val="bg1"/>
                </a:solidFill>
                <a:cs typeface="+mn-ea"/>
                <a:sym typeface="+mn-lt"/>
              </a:rPr>
              <a:t>0</a:t>
            </a:r>
            <a:endParaRPr lang="id-ID" sz="5333" dirty="0">
              <a:solidFill>
                <a:schemeClr val="bg1"/>
              </a:solidFill>
              <a:cs typeface="+mn-ea"/>
              <a:sym typeface="+mn-lt"/>
            </a:endParaRPr>
          </a:p>
        </p:txBody>
      </p:sp>
      <p:grpSp>
        <p:nvGrpSpPr>
          <p:cNvPr id="12" name="组合 11">
            <a:extLst>
              <a:ext uri="{FF2B5EF4-FFF2-40B4-BE49-F238E27FC236}">
                <a16:creationId xmlns:a16="http://schemas.microsoft.com/office/drawing/2014/main" id="{B4274CE4-2872-A97E-7E4B-2B64E7A30E05}"/>
              </a:ext>
            </a:extLst>
          </p:cNvPr>
          <p:cNvGrpSpPr/>
          <p:nvPr/>
        </p:nvGrpSpPr>
        <p:grpSpPr>
          <a:xfrm>
            <a:off x="7869358" y="2039282"/>
            <a:ext cx="1395280" cy="1395280"/>
            <a:chOff x="1677608" y="2996952"/>
            <a:chExt cx="1395643" cy="1395643"/>
          </a:xfrm>
        </p:grpSpPr>
        <p:sp>
          <p:nvSpPr>
            <p:cNvPr id="13" name="Oval 60">
              <a:extLst>
                <a:ext uri="{FF2B5EF4-FFF2-40B4-BE49-F238E27FC236}">
                  <a16:creationId xmlns:a16="http://schemas.microsoft.com/office/drawing/2014/main" id="{E44721ED-C14E-F04F-3B17-8D04BB7D843C}"/>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mn-ea"/>
                <a:sym typeface="+mn-lt"/>
              </a:endParaRPr>
            </a:p>
          </p:txBody>
        </p:sp>
        <p:sp>
          <p:nvSpPr>
            <p:cNvPr id="14" name="Oval 29">
              <a:extLst>
                <a:ext uri="{FF2B5EF4-FFF2-40B4-BE49-F238E27FC236}">
                  <a16:creationId xmlns:a16="http://schemas.microsoft.com/office/drawing/2014/main" id="{2EAEEA72-6099-3B02-7DFE-A13047FD849C}"/>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ffectLst>
                  <a:outerShdw blurRad="38100" dist="38100" dir="2700000" algn="tl">
                    <a:srgbClr val="000000">
                      <a:alpha val="43137"/>
                    </a:srgbClr>
                  </a:outerShdw>
                </a:effectLst>
                <a:cs typeface="+mn-ea"/>
                <a:sym typeface="+mn-lt"/>
              </a:endParaRPr>
            </a:p>
          </p:txBody>
        </p:sp>
      </p:grpSp>
      <p:sp>
        <p:nvSpPr>
          <p:cNvPr id="15" name="TextBox 19">
            <a:extLst>
              <a:ext uri="{FF2B5EF4-FFF2-40B4-BE49-F238E27FC236}">
                <a16:creationId xmlns:a16="http://schemas.microsoft.com/office/drawing/2014/main" id="{F1B01B53-AF7D-5F58-6A12-9A591E449FC1}"/>
              </a:ext>
            </a:extLst>
          </p:cNvPr>
          <p:cNvSpPr txBox="1"/>
          <p:nvPr/>
        </p:nvSpPr>
        <p:spPr>
          <a:xfrm flipH="1">
            <a:off x="8403135" y="2316867"/>
            <a:ext cx="359947" cy="913007"/>
          </a:xfrm>
          <a:prstGeom prst="rect">
            <a:avLst/>
          </a:prstGeom>
          <a:noFill/>
        </p:spPr>
        <p:txBody>
          <a:bodyPr wrap="square" rtlCol="0">
            <a:spAutoFit/>
          </a:bodyPr>
          <a:lstStyle/>
          <a:p>
            <a:pPr algn="ctr"/>
            <a:r>
              <a:rPr lang="en-US" sz="5333" dirty="0">
                <a:solidFill>
                  <a:schemeClr val="bg1"/>
                </a:solidFill>
                <a:cs typeface="+mn-ea"/>
                <a:sym typeface="+mn-lt"/>
              </a:rPr>
              <a:t>2</a:t>
            </a:r>
            <a:endParaRPr lang="id-ID" sz="5333" dirty="0">
              <a:solidFill>
                <a:schemeClr val="bg1"/>
              </a:solidFill>
              <a:cs typeface="+mn-ea"/>
              <a:sym typeface="+mn-lt"/>
            </a:endParaRPr>
          </a:p>
        </p:txBody>
      </p:sp>
      <p:grpSp>
        <p:nvGrpSpPr>
          <p:cNvPr id="16" name="组合 15">
            <a:extLst>
              <a:ext uri="{FF2B5EF4-FFF2-40B4-BE49-F238E27FC236}">
                <a16:creationId xmlns:a16="http://schemas.microsoft.com/office/drawing/2014/main" id="{274D0723-49D2-DDC5-38ED-D029D0388A55}"/>
              </a:ext>
            </a:extLst>
          </p:cNvPr>
          <p:cNvGrpSpPr/>
          <p:nvPr/>
        </p:nvGrpSpPr>
        <p:grpSpPr>
          <a:xfrm>
            <a:off x="9093175" y="2039282"/>
            <a:ext cx="1395280" cy="1395280"/>
            <a:chOff x="1677608" y="2996952"/>
            <a:chExt cx="1395643" cy="1395643"/>
          </a:xfrm>
        </p:grpSpPr>
        <p:sp>
          <p:nvSpPr>
            <p:cNvPr id="17" name="Oval 60">
              <a:extLst>
                <a:ext uri="{FF2B5EF4-FFF2-40B4-BE49-F238E27FC236}">
                  <a16:creationId xmlns:a16="http://schemas.microsoft.com/office/drawing/2014/main" id="{99695B7E-DE64-666E-49A0-3222CCBC030A}"/>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mn-ea"/>
                <a:sym typeface="+mn-lt"/>
              </a:endParaRPr>
            </a:p>
          </p:txBody>
        </p:sp>
        <p:sp>
          <p:nvSpPr>
            <p:cNvPr id="18" name="Oval 29">
              <a:extLst>
                <a:ext uri="{FF2B5EF4-FFF2-40B4-BE49-F238E27FC236}">
                  <a16:creationId xmlns:a16="http://schemas.microsoft.com/office/drawing/2014/main" id="{2537DC65-307D-C70E-2159-2F18FE1EBDC2}"/>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ffectLst>
                  <a:outerShdw blurRad="38100" dist="38100" dir="2700000" algn="tl">
                    <a:srgbClr val="000000">
                      <a:alpha val="43137"/>
                    </a:srgbClr>
                  </a:outerShdw>
                </a:effectLst>
                <a:cs typeface="+mn-ea"/>
                <a:sym typeface="+mn-lt"/>
              </a:endParaRPr>
            </a:p>
          </p:txBody>
        </p:sp>
      </p:grpSp>
      <p:sp>
        <p:nvSpPr>
          <p:cNvPr id="19" name="TextBox 23">
            <a:extLst>
              <a:ext uri="{FF2B5EF4-FFF2-40B4-BE49-F238E27FC236}">
                <a16:creationId xmlns:a16="http://schemas.microsoft.com/office/drawing/2014/main" id="{FF42396B-8EE3-0A92-2D67-BB9AB4A00867}"/>
              </a:ext>
            </a:extLst>
          </p:cNvPr>
          <p:cNvSpPr txBox="1"/>
          <p:nvPr/>
        </p:nvSpPr>
        <p:spPr>
          <a:xfrm flipH="1">
            <a:off x="9624580" y="2316867"/>
            <a:ext cx="359947" cy="913007"/>
          </a:xfrm>
          <a:prstGeom prst="rect">
            <a:avLst/>
          </a:prstGeom>
          <a:noFill/>
        </p:spPr>
        <p:txBody>
          <a:bodyPr wrap="square" rtlCol="0">
            <a:spAutoFit/>
          </a:bodyPr>
          <a:lstStyle/>
          <a:p>
            <a:pPr algn="ctr"/>
            <a:r>
              <a:rPr lang="en-US" sz="5333" dirty="0">
                <a:solidFill>
                  <a:schemeClr val="bg1"/>
                </a:solidFill>
                <a:cs typeface="+mn-ea"/>
                <a:sym typeface="+mn-lt"/>
              </a:rPr>
              <a:t>1</a:t>
            </a:r>
            <a:endParaRPr lang="id-ID" sz="5333" dirty="0">
              <a:solidFill>
                <a:schemeClr val="bg1"/>
              </a:solidFill>
              <a:cs typeface="+mn-ea"/>
              <a:sym typeface="+mn-lt"/>
            </a:endParaRPr>
          </a:p>
        </p:txBody>
      </p:sp>
      <p:sp>
        <p:nvSpPr>
          <p:cNvPr id="20" name="TextBox 7">
            <a:extLst>
              <a:ext uri="{FF2B5EF4-FFF2-40B4-BE49-F238E27FC236}">
                <a16:creationId xmlns:a16="http://schemas.microsoft.com/office/drawing/2014/main" id="{5FAE11BC-6D6D-1012-657B-982336E42C5C}"/>
              </a:ext>
            </a:extLst>
          </p:cNvPr>
          <p:cNvSpPr>
            <a:spLocks noChangeArrowheads="1"/>
          </p:cNvSpPr>
          <p:nvPr/>
        </p:nvSpPr>
        <p:spPr bwMode="auto">
          <a:xfrm>
            <a:off x="3361197" y="3452314"/>
            <a:ext cx="8534345" cy="1214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defRPr/>
            </a:pPr>
            <a:r>
              <a:rPr lang="zh-CN" altLang="en-US" sz="4267" dirty="0">
                <a:solidFill>
                  <a:schemeClr val="bg1"/>
                </a:solidFill>
                <a:cs typeface="+mn-ea"/>
                <a:sym typeface="+mn-lt"/>
              </a:rPr>
              <a:t>电商行业用户数字行为专题分析：</a:t>
            </a:r>
            <a:endParaRPr lang="en-US" altLang="zh-CN" sz="4267" dirty="0">
              <a:solidFill>
                <a:schemeClr val="bg1"/>
              </a:solidFill>
              <a:cs typeface="+mn-ea"/>
              <a:sym typeface="+mn-lt"/>
            </a:endParaRPr>
          </a:p>
          <a:p>
            <a:pPr algn="ctr">
              <a:lnSpc>
                <a:spcPct val="130000"/>
              </a:lnSpc>
              <a:defRPr/>
            </a:pPr>
            <a:r>
              <a:rPr lang="zh-CN" altLang="en-US" sz="2000" dirty="0">
                <a:solidFill>
                  <a:schemeClr val="bg1"/>
                </a:solidFill>
                <a:cs typeface="+mn-ea"/>
                <a:sym typeface="+mn-lt"/>
              </a:rPr>
              <a:t>平台</a:t>
            </a:r>
            <a:r>
              <a:rPr lang="en-US" altLang="zh-CN" sz="2000" dirty="0">
                <a:solidFill>
                  <a:schemeClr val="bg1"/>
                </a:solidFill>
                <a:cs typeface="+mn-ea"/>
                <a:sym typeface="+mn-lt"/>
              </a:rPr>
              <a:t>11</a:t>
            </a:r>
            <a:r>
              <a:rPr lang="zh-CN" altLang="en-US" sz="2000" dirty="0">
                <a:solidFill>
                  <a:schemeClr val="bg1"/>
                </a:solidFill>
                <a:cs typeface="+mn-ea"/>
                <a:sym typeface="+mn-lt"/>
              </a:rPr>
              <a:t>月</a:t>
            </a:r>
            <a:r>
              <a:rPr lang="en-US" altLang="zh-CN" sz="2000" dirty="0">
                <a:solidFill>
                  <a:schemeClr val="bg1"/>
                </a:solidFill>
                <a:cs typeface="+mn-ea"/>
                <a:sym typeface="+mn-lt"/>
              </a:rPr>
              <a:t>GMV</a:t>
            </a:r>
            <a:r>
              <a:rPr lang="zh-CN" altLang="en-US" sz="2000" dirty="0">
                <a:solidFill>
                  <a:schemeClr val="bg1"/>
                </a:solidFill>
                <a:cs typeface="+mn-ea"/>
                <a:sym typeface="+mn-lt"/>
              </a:rPr>
              <a:t>下滑，数字化紧抓用户痛点，助力平台走出困局</a:t>
            </a:r>
            <a:endParaRPr lang="zh-CN" altLang="en-US" sz="2400" dirty="0">
              <a:solidFill>
                <a:schemeClr val="bg1"/>
              </a:solidFill>
              <a:cs typeface="+mn-ea"/>
              <a:sym typeface="+mn-lt"/>
            </a:endParaRPr>
          </a:p>
        </p:txBody>
      </p:sp>
      <p:sp>
        <p:nvSpPr>
          <p:cNvPr id="22" name="Rectangle 4">
            <a:extLst>
              <a:ext uri="{FF2B5EF4-FFF2-40B4-BE49-F238E27FC236}">
                <a16:creationId xmlns:a16="http://schemas.microsoft.com/office/drawing/2014/main" id="{B18FF155-2798-0441-6FCB-ED5AF6E329BF}"/>
              </a:ext>
            </a:extLst>
          </p:cNvPr>
          <p:cNvSpPr txBox="1">
            <a:spLocks noChangeArrowheads="1"/>
          </p:cNvSpPr>
          <p:nvPr/>
        </p:nvSpPr>
        <p:spPr bwMode="auto">
          <a:xfrm>
            <a:off x="7785544" y="6213309"/>
            <a:ext cx="2159677" cy="482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b="0" dirty="0">
                <a:solidFill>
                  <a:schemeClr val="tx1">
                    <a:lumMod val="50000"/>
                    <a:lumOff val="50000"/>
                  </a:schemeClr>
                </a:solidFill>
                <a:latin typeface="+mn-lt"/>
                <a:ea typeface="+mn-ea"/>
                <a:cs typeface="+mn-ea"/>
                <a:sym typeface="+mn-lt"/>
              </a:rPr>
              <a:t>汇报人：丁星元</a:t>
            </a:r>
            <a:endParaRPr lang="zh-CN" altLang="zh-CN" sz="1800" b="0" dirty="0">
              <a:solidFill>
                <a:schemeClr val="tx1">
                  <a:lumMod val="50000"/>
                  <a:lumOff val="50000"/>
                </a:schemeClr>
              </a:solidFill>
              <a:latin typeface="+mn-lt"/>
              <a:ea typeface="+mn-ea"/>
              <a:cs typeface="+mn-ea"/>
              <a:sym typeface="+mn-lt"/>
            </a:endParaRPr>
          </a:p>
        </p:txBody>
      </p:sp>
      <p:sp>
        <p:nvSpPr>
          <p:cNvPr id="23" name="Rectangle 4">
            <a:extLst>
              <a:ext uri="{FF2B5EF4-FFF2-40B4-BE49-F238E27FC236}">
                <a16:creationId xmlns:a16="http://schemas.microsoft.com/office/drawing/2014/main" id="{33A31501-BAD0-E1A6-2F03-E6A1C422391A}"/>
              </a:ext>
            </a:extLst>
          </p:cNvPr>
          <p:cNvSpPr txBox="1">
            <a:spLocks noChangeArrowheads="1"/>
          </p:cNvSpPr>
          <p:nvPr/>
        </p:nvSpPr>
        <p:spPr bwMode="auto">
          <a:xfrm>
            <a:off x="9696963" y="6213309"/>
            <a:ext cx="2159677" cy="482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b="0" dirty="0">
                <a:solidFill>
                  <a:schemeClr val="tx1">
                    <a:lumMod val="50000"/>
                    <a:lumOff val="50000"/>
                  </a:schemeClr>
                </a:solidFill>
                <a:latin typeface="+mn-lt"/>
                <a:ea typeface="+mn-ea"/>
                <a:cs typeface="+mn-ea"/>
                <a:sym typeface="+mn-lt"/>
              </a:rPr>
              <a:t>日期：</a:t>
            </a:r>
            <a:r>
              <a:rPr lang="en-US" altLang="zh-CN" sz="1800" b="0" dirty="0">
                <a:solidFill>
                  <a:schemeClr val="tx1">
                    <a:lumMod val="50000"/>
                    <a:lumOff val="50000"/>
                  </a:schemeClr>
                </a:solidFill>
                <a:latin typeface="+mn-lt"/>
                <a:ea typeface="+mn-ea"/>
                <a:cs typeface="+mn-ea"/>
                <a:sym typeface="+mn-lt"/>
              </a:rPr>
              <a:t>2021.11</a:t>
            </a:r>
            <a:endParaRPr lang="zh-CN" altLang="zh-CN" sz="1800" b="0" dirty="0">
              <a:solidFill>
                <a:schemeClr val="tx1">
                  <a:lumMod val="50000"/>
                  <a:lumOff val="50000"/>
                </a:schemeClr>
              </a:solidFill>
              <a:latin typeface="+mn-lt"/>
              <a:ea typeface="+mn-ea"/>
              <a:cs typeface="+mn-ea"/>
              <a:sym typeface="+mn-lt"/>
            </a:endParaRPr>
          </a:p>
        </p:txBody>
      </p:sp>
      <p:grpSp>
        <p:nvGrpSpPr>
          <p:cNvPr id="24" name="组合 23">
            <a:extLst>
              <a:ext uri="{FF2B5EF4-FFF2-40B4-BE49-F238E27FC236}">
                <a16:creationId xmlns:a16="http://schemas.microsoft.com/office/drawing/2014/main" id="{EB5A57BA-49A8-8FFF-0225-DB36E807F9F2}"/>
              </a:ext>
            </a:extLst>
          </p:cNvPr>
          <p:cNvGrpSpPr/>
          <p:nvPr/>
        </p:nvGrpSpPr>
        <p:grpSpPr>
          <a:xfrm>
            <a:off x="1144532" y="-563560"/>
            <a:ext cx="1127265" cy="1127119"/>
            <a:chOff x="304800" y="673100"/>
            <a:chExt cx="4000500" cy="4000500"/>
          </a:xfrm>
          <a:effectLst>
            <a:outerShdw blurRad="444500" dist="254000" dir="8100000" algn="tr" rotWithShape="0">
              <a:prstClr val="black">
                <a:alpha val="50000"/>
              </a:prstClr>
            </a:outerShdw>
          </a:effectLst>
        </p:grpSpPr>
        <p:sp>
          <p:nvSpPr>
            <p:cNvPr id="25" name="同心圆 77">
              <a:extLst>
                <a:ext uri="{FF2B5EF4-FFF2-40B4-BE49-F238E27FC236}">
                  <a16:creationId xmlns:a16="http://schemas.microsoft.com/office/drawing/2014/main" id="{97E8E3CB-7A18-1F67-CE2C-BA0727ACAE25}"/>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cs typeface="+mn-ea"/>
                <a:sym typeface="+mn-lt"/>
              </a:endParaRPr>
            </a:p>
          </p:txBody>
        </p:sp>
        <p:sp>
          <p:nvSpPr>
            <p:cNvPr id="26" name="椭圆 25">
              <a:extLst>
                <a:ext uri="{FF2B5EF4-FFF2-40B4-BE49-F238E27FC236}">
                  <a16:creationId xmlns:a16="http://schemas.microsoft.com/office/drawing/2014/main" id="{525C5110-C51B-457F-C9A1-7F30138FEA92}"/>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27" name="组合 26">
            <a:extLst>
              <a:ext uri="{FF2B5EF4-FFF2-40B4-BE49-F238E27FC236}">
                <a16:creationId xmlns:a16="http://schemas.microsoft.com/office/drawing/2014/main" id="{BBC1769D-AD2B-EFFC-0405-755848DFB9C7}"/>
              </a:ext>
            </a:extLst>
          </p:cNvPr>
          <p:cNvGrpSpPr/>
          <p:nvPr/>
        </p:nvGrpSpPr>
        <p:grpSpPr>
          <a:xfrm>
            <a:off x="2521422" y="306355"/>
            <a:ext cx="654697" cy="654612"/>
            <a:chOff x="304800" y="673100"/>
            <a:chExt cx="4000500" cy="4000500"/>
          </a:xfrm>
          <a:effectLst>
            <a:outerShdw blurRad="444500" dist="254000" dir="8100000" algn="tr" rotWithShape="0">
              <a:prstClr val="black">
                <a:alpha val="50000"/>
              </a:prstClr>
            </a:outerShdw>
          </a:effectLst>
        </p:grpSpPr>
        <p:sp>
          <p:nvSpPr>
            <p:cNvPr id="28" name="同心圆 77">
              <a:extLst>
                <a:ext uri="{FF2B5EF4-FFF2-40B4-BE49-F238E27FC236}">
                  <a16:creationId xmlns:a16="http://schemas.microsoft.com/office/drawing/2014/main" id="{33ACAEA4-6F6E-54E6-31C3-8092854863A7}"/>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cs typeface="+mn-ea"/>
                <a:sym typeface="+mn-lt"/>
              </a:endParaRPr>
            </a:p>
          </p:txBody>
        </p:sp>
        <p:sp>
          <p:nvSpPr>
            <p:cNvPr id="29" name="椭圆 28">
              <a:extLst>
                <a:ext uri="{FF2B5EF4-FFF2-40B4-BE49-F238E27FC236}">
                  <a16:creationId xmlns:a16="http://schemas.microsoft.com/office/drawing/2014/main" id="{18F558B1-92A7-BBB0-0B14-65A32A284480}"/>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30" name="组合 29">
            <a:extLst>
              <a:ext uri="{FF2B5EF4-FFF2-40B4-BE49-F238E27FC236}">
                <a16:creationId xmlns:a16="http://schemas.microsoft.com/office/drawing/2014/main" id="{219859C3-5DBA-ADD9-B7F6-D2C8F5986075}"/>
              </a:ext>
            </a:extLst>
          </p:cNvPr>
          <p:cNvGrpSpPr/>
          <p:nvPr/>
        </p:nvGrpSpPr>
        <p:grpSpPr>
          <a:xfrm>
            <a:off x="3311218" y="-183727"/>
            <a:ext cx="654697" cy="654612"/>
            <a:chOff x="304800" y="673100"/>
            <a:chExt cx="4000500" cy="4000500"/>
          </a:xfrm>
          <a:effectLst>
            <a:outerShdw blurRad="444500" dist="254000" dir="8100000" algn="tr" rotWithShape="0">
              <a:prstClr val="black">
                <a:alpha val="50000"/>
              </a:prstClr>
            </a:outerShdw>
          </a:effectLst>
        </p:grpSpPr>
        <p:sp>
          <p:nvSpPr>
            <p:cNvPr id="31" name="同心圆 77">
              <a:extLst>
                <a:ext uri="{FF2B5EF4-FFF2-40B4-BE49-F238E27FC236}">
                  <a16:creationId xmlns:a16="http://schemas.microsoft.com/office/drawing/2014/main" id="{4EA6B23D-170F-6C4A-4466-CCA18134F0D5}"/>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cs typeface="+mn-ea"/>
                <a:sym typeface="+mn-lt"/>
              </a:endParaRPr>
            </a:p>
          </p:txBody>
        </p:sp>
        <p:sp>
          <p:nvSpPr>
            <p:cNvPr id="32" name="椭圆 31">
              <a:extLst>
                <a:ext uri="{FF2B5EF4-FFF2-40B4-BE49-F238E27FC236}">
                  <a16:creationId xmlns:a16="http://schemas.microsoft.com/office/drawing/2014/main" id="{A880BFF1-2F58-7842-D7B8-007F2E28F268}"/>
                </a:ext>
              </a:extLst>
            </p:cNvPr>
            <p:cNvSpPr/>
            <p:nvPr/>
          </p:nvSpPr>
          <p:spPr>
            <a:xfrm>
              <a:off x="392112" y="760413"/>
              <a:ext cx="3825872" cy="3825874"/>
            </a:xfrm>
            <a:prstGeom prst="ellipse">
              <a:avLst/>
            </a:prstGeom>
            <a:solidFill>
              <a:srgbClr val="224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33" name="组合 32">
            <a:extLst>
              <a:ext uri="{FF2B5EF4-FFF2-40B4-BE49-F238E27FC236}">
                <a16:creationId xmlns:a16="http://schemas.microsoft.com/office/drawing/2014/main" id="{87181B36-14A2-B855-7798-74E09812DA24}"/>
              </a:ext>
            </a:extLst>
          </p:cNvPr>
          <p:cNvGrpSpPr/>
          <p:nvPr/>
        </p:nvGrpSpPr>
        <p:grpSpPr>
          <a:xfrm>
            <a:off x="4271798" y="211653"/>
            <a:ext cx="654697" cy="654612"/>
            <a:chOff x="304800" y="673100"/>
            <a:chExt cx="4000500" cy="4000500"/>
          </a:xfrm>
          <a:effectLst>
            <a:outerShdw blurRad="444500" dist="254000" dir="8100000" algn="tr" rotWithShape="0">
              <a:prstClr val="black">
                <a:alpha val="50000"/>
              </a:prstClr>
            </a:outerShdw>
          </a:effectLst>
        </p:grpSpPr>
        <p:sp>
          <p:nvSpPr>
            <p:cNvPr id="34" name="同心圆 77">
              <a:extLst>
                <a:ext uri="{FF2B5EF4-FFF2-40B4-BE49-F238E27FC236}">
                  <a16:creationId xmlns:a16="http://schemas.microsoft.com/office/drawing/2014/main" id="{3EC4FDBA-D296-99AD-4BAC-C1CCD6CE9DC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cs typeface="+mn-ea"/>
                <a:sym typeface="+mn-lt"/>
              </a:endParaRPr>
            </a:p>
          </p:txBody>
        </p:sp>
        <p:sp>
          <p:nvSpPr>
            <p:cNvPr id="35" name="椭圆 34">
              <a:extLst>
                <a:ext uri="{FF2B5EF4-FFF2-40B4-BE49-F238E27FC236}">
                  <a16:creationId xmlns:a16="http://schemas.microsoft.com/office/drawing/2014/main" id="{99BA0D9A-1414-ED0D-581F-B2DD4415A162}"/>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36" name="组合 35">
            <a:extLst>
              <a:ext uri="{FF2B5EF4-FFF2-40B4-BE49-F238E27FC236}">
                <a16:creationId xmlns:a16="http://schemas.microsoft.com/office/drawing/2014/main" id="{F5356FF5-5D3B-5458-57C6-7ABA260E46B2}"/>
              </a:ext>
            </a:extLst>
          </p:cNvPr>
          <p:cNvGrpSpPr/>
          <p:nvPr/>
        </p:nvGrpSpPr>
        <p:grpSpPr>
          <a:xfrm>
            <a:off x="5227489" y="-843090"/>
            <a:ext cx="1463587" cy="1463395"/>
            <a:chOff x="304800" y="673100"/>
            <a:chExt cx="4000500" cy="4000500"/>
          </a:xfrm>
          <a:effectLst>
            <a:outerShdw blurRad="444500" dist="254000" dir="8100000" algn="tr" rotWithShape="0">
              <a:prstClr val="black">
                <a:alpha val="50000"/>
              </a:prstClr>
            </a:outerShdw>
          </a:effectLst>
        </p:grpSpPr>
        <p:sp>
          <p:nvSpPr>
            <p:cNvPr id="37" name="同心圆 77">
              <a:extLst>
                <a:ext uri="{FF2B5EF4-FFF2-40B4-BE49-F238E27FC236}">
                  <a16:creationId xmlns:a16="http://schemas.microsoft.com/office/drawing/2014/main" id="{D5958422-E214-0A90-FBAC-4AFED7C3358A}"/>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cs typeface="+mn-ea"/>
                <a:sym typeface="+mn-lt"/>
              </a:endParaRPr>
            </a:p>
          </p:txBody>
        </p:sp>
        <p:sp>
          <p:nvSpPr>
            <p:cNvPr id="38" name="椭圆 37">
              <a:extLst>
                <a:ext uri="{FF2B5EF4-FFF2-40B4-BE49-F238E27FC236}">
                  <a16:creationId xmlns:a16="http://schemas.microsoft.com/office/drawing/2014/main" id="{E095AD5E-D8FC-C0AF-687D-A43755015C0F}"/>
                </a:ext>
              </a:extLst>
            </p:cNvPr>
            <p:cNvSpPr/>
            <p:nvPr/>
          </p:nvSpPr>
          <p:spPr>
            <a:xfrm>
              <a:off x="392112" y="760413"/>
              <a:ext cx="3825872" cy="3825874"/>
            </a:xfrm>
            <a:prstGeom prst="ellipse">
              <a:avLst/>
            </a:prstGeom>
            <a:solidFill>
              <a:srgbClr val="224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39" name="组合 38">
            <a:extLst>
              <a:ext uri="{FF2B5EF4-FFF2-40B4-BE49-F238E27FC236}">
                <a16:creationId xmlns:a16="http://schemas.microsoft.com/office/drawing/2014/main" id="{F845EC30-B036-4892-D8D4-ABEAABF21D08}"/>
              </a:ext>
            </a:extLst>
          </p:cNvPr>
          <p:cNvGrpSpPr/>
          <p:nvPr/>
        </p:nvGrpSpPr>
        <p:grpSpPr>
          <a:xfrm>
            <a:off x="7953700" y="5006457"/>
            <a:ext cx="813480" cy="813375"/>
            <a:chOff x="304800" y="673100"/>
            <a:chExt cx="4000500" cy="4000500"/>
          </a:xfrm>
          <a:effectLst>
            <a:outerShdw blurRad="444500" dist="254000" dir="8100000" algn="tr" rotWithShape="0">
              <a:prstClr val="black">
                <a:alpha val="50000"/>
              </a:prstClr>
            </a:outerShdw>
          </a:effectLst>
        </p:grpSpPr>
        <p:sp>
          <p:nvSpPr>
            <p:cNvPr id="40" name="同心圆 77">
              <a:extLst>
                <a:ext uri="{FF2B5EF4-FFF2-40B4-BE49-F238E27FC236}">
                  <a16:creationId xmlns:a16="http://schemas.microsoft.com/office/drawing/2014/main" id="{8738E582-02CE-64DD-AB49-FF027992138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cs typeface="+mn-ea"/>
                <a:sym typeface="+mn-lt"/>
              </a:endParaRPr>
            </a:p>
          </p:txBody>
        </p:sp>
        <p:sp>
          <p:nvSpPr>
            <p:cNvPr id="41" name="椭圆 40">
              <a:extLst>
                <a:ext uri="{FF2B5EF4-FFF2-40B4-BE49-F238E27FC236}">
                  <a16:creationId xmlns:a16="http://schemas.microsoft.com/office/drawing/2014/main" id="{85EA6B80-87E5-DDFC-D7EE-A7123DC06C78}"/>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42" name="组合 41">
            <a:extLst>
              <a:ext uri="{FF2B5EF4-FFF2-40B4-BE49-F238E27FC236}">
                <a16:creationId xmlns:a16="http://schemas.microsoft.com/office/drawing/2014/main" id="{D360B08F-26B7-F3A9-744C-923D8A4FDC6F}"/>
              </a:ext>
            </a:extLst>
          </p:cNvPr>
          <p:cNvGrpSpPr/>
          <p:nvPr/>
        </p:nvGrpSpPr>
        <p:grpSpPr>
          <a:xfrm>
            <a:off x="10300452" y="4788481"/>
            <a:ext cx="654697" cy="654612"/>
            <a:chOff x="304800" y="673100"/>
            <a:chExt cx="4000500" cy="4000500"/>
          </a:xfrm>
          <a:effectLst>
            <a:outerShdw blurRad="444500" dist="254000" dir="8100000" algn="tr" rotWithShape="0">
              <a:prstClr val="black">
                <a:alpha val="50000"/>
              </a:prstClr>
            </a:outerShdw>
          </a:effectLst>
        </p:grpSpPr>
        <p:sp>
          <p:nvSpPr>
            <p:cNvPr id="43" name="同心圆 77">
              <a:extLst>
                <a:ext uri="{FF2B5EF4-FFF2-40B4-BE49-F238E27FC236}">
                  <a16:creationId xmlns:a16="http://schemas.microsoft.com/office/drawing/2014/main" id="{B059B792-F103-5160-28C1-0E38A7757547}"/>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cs typeface="+mn-ea"/>
                <a:sym typeface="+mn-lt"/>
              </a:endParaRPr>
            </a:p>
          </p:txBody>
        </p:sp>
        <p:sp>
          <p:nvSpPr>
            <p:cNvPr id="44" name="椭圆 43">
              <a:extLst>
                <a:ext uri="{FF2B5EF4-FFF2-40B4-BE49-F238E27FC236}">
                  <a16:creationId xmlns:a16="http://schemas.microsoft.com/office/drawing/2014/main" id="{4864F182-524C-98E3-19A8-F42A9EFA78B6}"/>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45" name="组合 44">
            <a:extLst>
              <a:ext uri="{FF2B5EF4-FFF2-40B4-BE49-F238E27FC236}">
                <a16:creationId xmlns:a16="http://schemas.microsoft.com/office/drawing/2014/main" id="{9515D996-F48E-A2C4-74DF-E3E3FD8D3D5C}"/>
              </a:ext>
            </a:extLst>
          </p:cNvPr>
          <p:cNvGrpSpPr/>
          <p:nvPr/>
        </p:nvGrpSpPr>
        <p:grpSpPr>
          <a:xfrm>
            <a:off x="9473294" y="5223349"/>
            <a:ext cx="654697" cy="654612"/>
            <a:chOff x="304800" y="673100"/>
            <a:chExt cx="4000500" cy="4000500"/>
          </a:xfrm>
          <a:effectLst>
            <a:outerShdw blurRad="444500" dist="254000" dir="8100000" algn="tr" rotWithShape="0">
              <a:prstClr val="black">
                <a:alpha val="50000"/>
              </a:prstClr>
            </a:outerShdw>
          </a:effectLst>
        </p:grpSpPr>
        <p:sp>
          <p:nvSpPr>
            <p:cNvPr id="46" name="同心圆 77">
              <a:extLst>
                <a:ext uri="{FF2B5EF4-FFF2-40B4-BE49-F238E27FC236}">
                  <a16:creationId xmlns:a16="http://schemas.microsoft.com/office/drawing/2014/main" id="{7E00D386-DD42-C0C5-474D-664C57CBED62}"/>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cs typeface="+mn-ea"/>
                <a:sym typeface="+mn-lt"/>
              </a:endParaRPr>
            </a:p>
          </p:txBody>
        </p:sp>
        <p:sp>
          <p:nvSpPr>
            <p:cNvPr id="47" name="椭圆 46">
              <a:extLst>
                <a:ext uri="{FF2B5EF4-FFF2-40B4-BE49-F238E27FC236}">
                  <a16:creationId xmlns:a16="http://schemas.microsoft.com/office/drawing/2014/main" id="{5633A854-8F9E-CB4D-CB2C-E36AC4738EFA}"/>
                </a:ext>
              </a:extLst>
            </p:cNvPr>
            <p:cNvSpPr/>
            <p:nvPr/>
          </p:nvSpPr>
          <p:spPr>
            <a:xfrm>
              <a:off x="392112" y="760413"/>
              <a:ext cx="3825872" cy="3825874"/>
            </a:xfrm>
            <a:prstGeom prst="ellipse">
              <a:avLst/>
            </a:prstGeom>
            <a:solidFill>
              <a:srgbClr val="224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48" name="组合 47">
            <a:extLst>
              <a:ext uri="{FF2B5EF4-FFF2-40B4-BE49-F238E27FC236}">
                <a16:creationId xmlns:a16="http://schemas.microsoft.com/office/drawing/2014/main" id="{676CC58C-2D43-76CE-9C54-E0C98B313297}"/>
              </a:ext>
            </a:extLst>
          </p:cNvPr>
          <p:cNvGrpSpPr/>
          <p:nvPr/>
        </p:nvGrpSpPr>
        <p:grpSpPr>
          <a:xfrm>
            <a:off x="11240845" y="5155387"/>
            <a:ext cx="654697" cy="654612"/>
            <a:chOff x="304800" y="673100"/>
            <a:chExt cx="4000500" cy="4000500"/>
          </a:xfrm>
          <a:effectLst>
            <a:outerShdw blurRad="444500" dist="254000" dir="8100000" algn="tr" rotWithShape="0">
              <a:prstClr val="black">
                <a:alpha val="50000"/>
              </a:prstClr>
            </a:outerShdw>
          </a:effectLst>
        </p:grpSpPr>
        <p:sp>
          <p:nvSpPr>
            <p:cNvPr id="49" name="同心圆 77">
              <a:extLst>
                <a:ext uri="{FF2B5EF4-FFF2-40B4-BE49-F238E27FC236}">
                  <a16:creationId xmlns:a16="http://schemas.microsoft.com/office/drawing/2014/main" id="{27D7FE39-F768-30BD-4D7E-BD2EEC8372E2}"/>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cs typeface="+mn-ea"/>
                <a:sym typeface="+mn-lt"/>
              </a:endParaRPr>
            </a:p>
          </p:txBody>
        </p:sp>
        <p:sp>
          <p:nvSpPr>
            <p:cNvPr id="50" name="椭圆 49">
              <a:extLst>
                <a:ext uri="{FF2B5EF4-FFF2-40B4-BE49-F238E27FC236}">
                  <a16:creationId xmlns:a16="http://schemas.microsoft.com/office/drawing/2014/main" id="{79564327-9956-A931-A449-E623EF6C5A5A}"/>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pic>
        <p:nvPicPr>
          <p:cNvPr id="67" name="图片 66">
            <a:extLst>
              <a:ext uri="{FF2B5EF4-FFF2-40B4-BE49-F238E27FC236}">
                <a16:creationId xmlns:a16="http://schemas.microsoft.com/office/drawing/2014/main" id="{AA308838-54F5-886B-B08A-5F1AAB604199}"/>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9212138" y="157264"/>
            <a:ext cx="1387106" cy="1428667"/>
          </a:xfrm>
          <a:prstGeom prst="rect">
            <a:avLst/>
          </a:prstGeom>
        </p:spPr>
      </p:pic>
      <p:pic>
        <p:nvPicPr>
          <p:cNvPr id="68" name="图片 67">
            <a:extLst>
              <a:ext uri="{FF2B5EF4-FFF2-40B4-BE49-F238E27FC236}">
                <a16:creationId xmlns:a16="http://schemas.microsoft.com/office/drawing/2014/main" id="{84560BE7-81B1-D789-1ED8-877BD79C5CEA}"/>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6680674" y="5651791"/>
            <a:ext cx="1028769" cy="974324"/>
          </a:xfrm>
          <a:prstGeom prst="rect">
            <a:avLst/>
          </a:prstGeom>
        </p:spPr>
      </p:pic>
      <p:pic>
        <p:nvPicPr>
          <p:cNvPr id="69" name="图片 68">
            <a:extLst>
              <a:ext uri="{FF2B5EF4-FFF2-40B4-BE49-F238E27FC236}">
                <a16:creationId xmlns:a16="http://schemas.microsoft.com/office/drawing/2014/main" id="{282987F2-237D-2B20-6AD6-B464BD7CC903}"/>
              </a:ext>
            </a:extLst>
          </p:cNvPr>
          <p:cNvPicPr>
            <a:picLocks noChangeAspect="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1224317" y="3215632"/>
            <a:ext cx="1051937" cy="1083455"/>
          </a:xfrm>
          <a:prstGeom prst="rect">
            <a:avLst/>
          </a:prstGeom>
        </p:spPr>
      </p:pic>
    </p:spTree>
    <p:extLst>
      <p:ext uri="{BB962C8B-B14F-4D97-AF65-F5344CB8AC3E}">
        <p14:creationId xmlns:p14="http://schemas.microsoft.com/office/powerpoint/2010/main" val="206945909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0-#ppt_h/2"/>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0-#ppt_h/2"/>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childTnLst>
                              </p:cTn>
                            </p:par>
                            <p:par>
                              <p:cTn id="47" fill="hold">
                                <p:stCondLst>
                                  <p:cond delay="2000"/>
                                </p:stCondLst>
                                <p:childTnLst>
                                  <p:par>
                                    <p:cTn id="48" presetID="56" presetClass="entr" presetSubtype="0" fill="hold" grpId="0" nodeType="afterEffect">
                                      <p:stCondLst>
                                        <p:cond delay="0"/>
                                      </p:stCondLst>
                                      <p:iterate type="lt">
                                        <p:tmPct val="10000"/>
                                      </p:iterate>
                                      <p:childTnLst>
                                        <p:set>
                                          <p:cBhvr>
                                            <p:cTn id="49" dur="1" fill="hold">
                                              <p:stCondLst>
                                                <p:cond delay="0"/>
                                              </p:stCondLst>
                                            </p:cTn>
                                            <p:tgtEl>
                                              <p:spTgt spid="20"/>
                                            </p:tgtEl>
                                            <p:attrNameLst>
                                              <p:attrName>style.visibility</p:attrName>
                                            </p:attrNameLst>
                                          </p:cBhvr>
                                          <p:to>
                                            <p:strVal val="visible"/>
                                          </p:to>
                                        </p:set>
                                        <p:anim by="(-#ppt_w*2)" calcmode="lin" valueType="num">
                                          <p:cBhvr rctx="PPT">
                                            <p:cTn id="50" dur="500" autoRev="1" fill="hold">
                                              <p:stCondLst>
                                                <p:cond delay="0"/>
                                              </p:stCondLst>
                                            </p:cTn>
                                            <p:tgtEl>
                                              <p:spTgt spid="20"/>
                                            </p:tgtEl>
                                            <p:attrNameLst>
                                              <p:attrName>ppt_w</p:attrName>
                                            </p:attrNameLst>
                                          </p:cBhvr>
                                        </p:anim>
                                        <p:anim by="(#ppt_w*0.50)" calcmode="lin" valueType="num">
                                          <p:cBhvr>
                                            <p:cTn id="51" dur="500" decel="50000" autoRev="1" fill="hold">
                                              <p:stCondLst>
                                                <p:cond delay="0"/>
                                              </p:stCondLst>
                                            </p:cTn>
                                            <p:tgtEl>
                                              <p:spTgt spid="20"/>
                                            </p:tgtEl>
                                            <p:attrNameLst>
                                              <p:attrName>ppt_x</p:attrName>
                                            </p:attrNameLst>
                                          </p:cBhvr>
                                        </p:anim>
                                        <p:anim from="(-#ppt_h/2)" to="(#ppt_y)" calcmode="lin" valueType="num">
                                          <p:cBhvr>
                                            <p:cTn id="52" dur="1000" fill="hold">
                                              <p:stCondLst>
                                                <p:cond delay="0"/>
                                              </p:stCondLst>
                                            </p:cTn>
                                            <p:tgtEl>
                                              <p:spTgt spid="20"/>
                                            </p:tgtEl>
                                            <p:attrNameLst>
                                              <p:attrName>ppt_y</p:attrName>
                                            </p:attrNameLst>
                                          </p:cBhvr>
                                        </p:anim>
                                        <p:animRot by="21600000">
                                          <p:cBhvr>
                                            <p:cTn id="53" dur="1000" fill="hold">
                                              <p:stCondLst>
                                                <p:cond delay="0"/>
                                              </p:stCondLst>
                                            </p:cTn>
                                            <p:tgtEl>
                                              <p:spTgt spid="20"/>
                                            </p:tgtEl>
                                            <p:attrNameLst>
                                              <p:attrName>r</p:attrName>
                                            </p:attrNameLst>
                                          </p:cBhvr>
                                        </p:animRot>
                                      </p:childTnLst>
                                    </p:cTn>
                                  </p:par>
                                </p:childTnLst>
                              </p:cTn>
                            </p:par>
                            <p:par>
                              <p:cTn id="54" fill="hold">
                                <p:stCondLst>
                                  <p:cond delay="7300"/>
                                </p:stCondLst>
                                <p:childTnLst>
                                  <p:par>
                                    <p:cTn id="55" presetID="36" presetClass="emph" presetSubtype="0" fill="hold" grpId="1" nodeType="afterEffect">
                                      <p:stCondLst>
                                        <p:cond delay="0"/>
                                      </p:stCondLst>
                                      <p:iterate type="lt">
                                        <p:tmPct val="10000"/>
                                      </p:iterate>
                                      <p:childTnLst>
                                        <p:animScale>
                                          <p:cBhvr>
                                            <p:cTn id="56" dur="250" autoRev="1" fill="hold">
                                              <p:stCondLst>
                                                <p:cond delay="0"/>
                                              </p:stCondLst>
                                            </p:cTn>
                                            <p:tgtEl>
                                              <p:spTgt spid="20"/>
                                            </p:tgtEl>
                                          </p:cBhvr>
                                          <p:to x="80000" y="100000"/>
                                        </p:animScale>
                                        <p:anim by="(#ppt_w*0.10)" calcmode="lin" valueType="num">
                                          <p:cBhvr>
                                            <p:cTn id="57" dur="250" autoRev="1" fill="hold">
                                              <p:stCondLst>
                                                <p:cond delay="0"/>
                                              </p:stCondLst>
                                            </p:cTn>
                                            <p:tgtEl>
                                              <p:spTgt spid="20"/>
                                            </p:tgtEl>
                                            <p:attrNameLst>
                                              <p:attrName>ppt_x</p:attrName>
                                            </p:attrNameLst>
                                          </p:cBhvr>
                                        </p:anim>
                                        <p:anim by="(-#ppt_w*0.10)" calcmode="lin" valueType="num">
                                          <p:cBhvr>
                                            <p:cTn id="58" dur="250" autoRev="1" fill="hold">
                                              <p:stCondLst>
                                                <p:cond delay="0"/>
                                              </p:stCondLst>
                                            </p:cTn>
                                            <p:tgtEl>
                                              <p:spTgt spid="20"/>
                                            </p:tgtEl>
                                            <p:attrNameLst>
                                              <p:attrName>ppt_y</p:attrName>
                                            </p:attrNameLst>
                                          </p:cBhvr>
                                        </p:anim>
                                        <p:animRot by="-480000">
                                          <p:cBhvr>
                                            <p:cTn id="59" dur="250" autoRev="1" fill="hold">
                                              <p:stCondLst>
                                                <p:cond delay="0"/>
                                              </p:stCondLst>
                                            </p:cTn>
                                            <p:tgtEl>
                                              <p:spTgt spid="20"/>
                                            </p:tgtEl>
                                            <p:attrNameLst>
                                              <p:attrName>r</p:attrName>
                                            </p:attrNameLst>
                                          </p:cBhvr>
                                        </p:animRot>
                                      </p:childTnLst>
                                    </p:cTn>
                                  </p:par>
                                  <p:par>
                                    <p:cTn id="60" presetID="53" presetClass="entr" presetSubtype="528"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ppt_w</p:attrName>
                                            </p:attrNameLst>
                                          </p:cBhvr>
                                          <p:tavLst>
                                            <p:tav tm="0">
                                              <p:val>
                                                <p:fltVal val="0"/>
                                              </p:val>
                                            </p:tav>
                                            <p:tav tm="100000">
                                              <p:val>
                                                <p:strVal val="#ppt_w"/>
                                              </p:val>
                                            </p:tav>
                                          </p:tavLst>
                                        </p:anim>
                                        <p:anim calcmode="lin" valueType="num">
                                          <p:cBhvr>
                                            <p:cTn id="63" dur="500" fill="hold"/>
                                            <p:tgtEl>
                                              <p:spTgt spid="24"/>
                                            </p:tgtEl>
                                            <p:attrNameLst>
                                              <p:attrName>ppt_h</p:attrName>
                                            </p:attrNameLst>
                                          </p:cBhvr>
                                          <p:tavLst>
                                            <p:tav tm="0">
                                              <p:val>
                                                <p:fltVal val="0"/>
                                              </p:val>
                                            </p:tav>
                                            <p:tav tm="100000">
                                              <p:val>
                                                <p:strVal val="#ppt_h"/>
                                              </p:val>
                                            </p:tav>
                                          </p:tavLst>
                                        </p:anim>
                                        <p:animEffect transition="in" filter="fade">
                                          <p:cBhvr>
                                            <p:cTn id="64" dur="500"/>
                                            <p:tgtEl>
                                              <p:spTgt spid="24"/>
                                            </p:tgtEl>
                                          </p:cBhvr>
                                        </p:animEffect>
                                        <p:anim calcmode="lin" valueType="num">
                                          <p:cBhvr>
                                            <p:cTn id="65" dur="500" fill="hold"/>
                                            <p:tgtEl>
                                              <p:spTgt spid="24"/>
                                            </p:tgtEl>
                                            <p:attrNameLst>
                                              <p:attrName>ppt_x</p:attrName>
                                            </p:attrNameLst>
                                          </p:cBhvr>
                                          <p:tavLst>
                                            <p:tav tm="0">
                                              <p:val>
                                                <p:fltVal val="0.5"/>
                                              </p:val>
                                            </p:tav>
                                            <p:tav tm="100000">
                                              <p:val>
                                                <p:strVal val="#ppt_x"/>
                                              </p:val>
                                            </p:tav>
                                          </p:tavLst>
                                        </p:anim>
                                        <p:anim calcmode="lin" valueType="num">
                                          <p:cBhvr>
                                            <p:cTn id="66" dur="500" fill="hold"/>
                                            <p:tgtEl>
                                              <p:spTgt spid="24"/>
                                            </p:tgtEl>
                                            <p:attrNameLst>
                                              <p:attrName>ppt_y</p:attrName>
                                            </p:attrNameLst>
                                          </p:cBhvr>
                                          <p:tavLst>
                                            <p:tav tm="0">
                                              <p:val>
                                                <p:fltVal val="0.5"/>
                                              </p:val>
                                            </p:tav>
                                            <p:tav tm="100000">
                                              <p:val>
                                                <p:strVal val="#ppt_y"/>
                                              </p:val>
                                            </p:tav>
                                          </p:tavLst>
                                        </p:anim>
                                      </p:childTnLst>
                                    </p:cTn>
                                  </p:par>
                                  <p:par>
                                    <p:cTn id="67" presetID="53" presetClass="entr" presetSubtype="528" fill="hold" nodeType="with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p:cTn id="69" dur="500" fill="hold"/>
                                            <p:tgtEl>
                                              <p:spTgt spid="27"/>
                                            </p:tgtEl>
                                            <p:attrNameLst>
                                              <p:attrName>ppt_w</p:attrName>
                                            </p:attrNameLst>
                                          </p:cBhvr>
                                          <p:tavLst>
                                            <p:tav tm="0">
                                              <p:val>
                                                <p:fltVal val="0"/>
                                              </p:val>
                                            </p:tav>
                                            <p:tav tm="100000">
                                              <p:val>
                                                <p:strVal val="#ppt_w"/>
                                              </p:val>
                                            </p:tav>
                                          </p:tavLst>
                                        </p:anim>
                                        <p:anim calcmode="lin" valueType="num">
                                          <p:cBhvr>
                                            <p:cTn id="70" dur="500" fill="hold"/>
                                            <p:tgtEl>
                                              <p:spTgt spid="27"/>
                                            </p:tgtEl>
                                            <p:attrNameLst>
                                              <p:attrName>ppt_h</p:attrName>
                                            </p:attrNameLst>
                                          </p:cBhvr>
                                          <p:tavLst>
                                            <p:tav tm="0">
                                              <p:val>
                                                <p:fltVal val="0"/>
                                              </p:val>
                                            </p:tav>
                                            <p:tav tm="100000">
                                              <p:val>
                                                <p:strVal val="#ppt_h"/>
                                              </p:val>
                                            </p:tav>
                                          </p:tavLst>
                                        </p:anim>
                                        <p:animEffect transition="in" filter="fade">
                                          <p:cBhvr>
                                            <p:cTn id="71" dur="500"/>
                                            <p:tgtEl>
                                              <p:spTgt spid="27"/>
                                            </p:tgtEl>
                                          </p:cBhvr>
                                        </p:animEffect>
                                        <p:anim calcmode="lin" valueType="num">
                                          <p:cBhvr>
                                            <p:cTn id="72" dur="500" fill="hold"/>
                                            <p:tgtEl>
                                              <p:spTgt spid="27"/>
                                            </p:tgtEl>
                                            <p:attrNameLst>
                                              <p:attrName>ppt_x</p:attrName>
                                            </p:attrNameLst>
                                          </p:cBhvr>
                                          <p:tavLst>
                                            <p:tav tm="0">
                                              <p:val>
                                                <p:fltVal val="0.5"/>
                                              </p:val>
                                            </p:tav>
                                            <p:tav tm="100000">
                                              <p:val>
                                                <p:strVal val="#ppt_x"/>
                                              </p:val>
                                            </p:tav>
                                          </p:tavLst>
                                        </p:anim>
                                        <p:anim calcmode="lin" valueType="num">
                                          <p:cBhvr>
                                            <p:cTn id="73" dur="500" fill="hold"/>
                                            <p:tgtEl>
                                              <p:spTgt spid="27"/>
                                            </p:tgtEl>
                                            <p:attrNameLst>
                                              <p:attrName>ppt_y</p:attrName>
                                            </p:attrNameLst>
                                          </p:cBhvr>
                                          <p:tavLst>
                                            <p:tav tm="0">
                                              <p:val>
                                                <p:fltVal val="0.5"/>
                                              </p:val>
                                            </p:tav>
                                            <p:tav tm="100000">
                                              <p:val>
                                                <p:strVal val="#ppt_y"/>
                                              </p:val>
                                            </p:tav>
                                          </p:tavLst>
                                        </p:anim>
                                      </p:childTnLst>
                                    </p:cTn>
                                  </p:par>
                                  <p:par>
                                    <p:cTn id="74" presetID="53" presetClass="entr" presetSubtype="528" fill="hold" nodeType="with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ppt_w</p:attrName>
                                            </p:attrNameLst>
                                          </p:cBhvr>
                                          <p:tavLst>
                                            <p:tav tm="0">
                                              <p:val>
                                                <p:fltVal val="0"/>
                                              </p:val>
                                            </p:tav>
                                            <p:tav tm="100000">
                                              <p:val>
                                                <p:strVal val="#ppt_w"/>
                                              </p:val>
                                            </p:tav>
                                          </p:tavLst>
                                        </p:anim>
                                        <p:anim calcmode="lin" valueType="num">
                                          <p:cBhvr>
                                            <p:cTn id="77" dur="500" fill="hold"/>
                                            <p:tgtEl>
                                              <p:spTgt spid="30"/>
                                            </p:tgtEl>
                                            <p:attrNameLst>
                                              <p:attrName>ppt_h</p:attrName>
                                            </p:attrNameLst>
                                          </p:cBhvr>
                                          <p:tavLst>
                                            <p:tav tm="0">
                                              <p:val>
                                                <p:fltVal val="0"/>
                                              </p:val>
                                            </p:tav>
                                            <p:tav tm="100000">
                                              <p:val>
                                                <p:strVal val="#ppt_h"/>
                                              </p:val>
                                            </p:tav>
                                          </p:tavLst>
                                        </p:anim>
                                        <p:animEffect transition="in" filter="fade">
                                          <p:cBhvr>
                                            <p:cTn id="78" dur="500"/>
                                            <p:tgtEl>
                                              <p:spTgt spid="30"/>
                                            </p:tgtEl>
                                          </p:cBhvr>
                                        </p:animEffect>
                                        <p:anim calcmode="lin" valueType="num">
                                          <p:cBhvr>
                                            <p:cTn id="79" dur="500" fill="hold"/>
                                            <p:tgtEl>
                                              <p:spTgt spid="30"/>
                                            </p:tgtEl>
                                            <p:attrNameLst>
                                              <p:attrName>ppt_x</p:attrName>
                                            </p:attrNameLst>
                                          </p:cBhvr>
                                          <p:tavLst>
                                            <p:tav tm="0">
                                              <p:val>
                                                <p:fltVal val="0.5"/>
                                              </p:val>
                                            </p:tav>
                                            <p:tav tm="100000">
                                              <p:val>
                                                <p:strVal val="#ppt_x"/>
                                              </p:val>
                                            </p:tav>
                                          </p:tavLst>
                                        </p:anim>
                                        <p:anim calcmode="lin" valueType="num">
                                          <p:cBhvr>
                                            <p:cTn id="80" dur="500" fill="hold"/>
                                            <p:tgtEl>
                                              <p:spTgt spid="30"/>
                                            </p:tgtEl>
                                            <p:attrNameLst>
                                              <p:attrName>ppt_y</p:attrName>
                                            </p:attrNameLst>
                                          </p:cBhvr>
                                          <p:tavLst>
                                            <p:tav tm="0">
                                              <p:val>
                                                <p:fltVal val="0.5"/>
                                              </p:val>
                                            </p:tav>
                                            <p:tav tm="100000">
                                              <p:val>
                                                <p:strVal val="#ppt_y"/>
                                              </p:val>
                                            </p:tav>
                                          </p:tavLst>
                                        </p:anim>
                                      </p:childTnLst>
                                    </p:cTn>
                                  </p:par>
                                  <p:par>
                                    <p:cTn id="81" presetID="53" presetClass="entr" presetSubtype="528"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p:cTn id="83" dur="500" fill="hold"/>
                                            <p:tgtEl>
                                              <p:spTgt spid="33"/>
                                            </p:tgtEl>
                                            <p:attrNameLst>
                                              <p:attrName>ppt_w</p:attrName>
                                            </p:attrNameLst>
                                          </p:cBhvr>
                                          <p:tavLst>
                                            <p:tav tm="0">
                                              <p:val>
                                                <p:fltVal val="0"/>
                                              </p:val>
                                            </p:tav>
                                            <p:tav tm="100000">
                                              <p:val>
                                                <p:strVal val="#ppt_w"/>
                                              </p:val>
                                            </p:tav>
                                          </p:tavLst>
                                        </p:anim>
                                        <p:anim calcmode="lin" valueType="num">
                                          <p:cBhvr>
                                            <p:cTn id="84" dur="500" fill="hold"/>
                                            <p:tgtEl>
                                              <p:spTgt spid="33"/>
                                            </p:tgtEl>
                                            <p:attrNameLst>
                                              <p:attrName>ppt_h</p:attrName>
                                            </p:attrNameLst>
                                          </p:cBhvr>
                                          <p:tavLst>
                                            <p:tav tm="0">
                                              <p:val>
                                                <p:fltVal val="0"/>
                                              </p:val>
                                            </p:tav>
                                            <p:tav tm="100000">
                                              <p:val>
                                                <p:strVal val="#ppt_h"/>
                                              </p:val>
                                            </p:tav>
                                          </p:tavLst>
                                        </p:anim>
                                        <p:animEffect transition="in" filter="fade">
                                          <p:cBhvr>
                                            <p:cTn id="85" dur="500"/>
                                            <p:tgtEl>
                                              <p:spTgt spid="33"/>
                                            </p:tgtEl>
                                          </p:cBhvr>
                                        </p:animEffect>
                                        <p:anim calcmode="lin" valueType="num">
                                          <p:cBhvr>
                                            <p:cTn id="86" dur="500" fill="hold"/>
                                            <p:tgtEl>
                                              <p:spTgt spid="33"/>
                                            </p:tgtEl>
                                            <p:attrNameLst>
                                              <p:attrName>ppt_x</p:attrName>
                                            </p:attrNameLst>
                                          </p:cBhvr>
                                          <p:tavLst>
                                            <p:tav tm="0">
                                              <p:val>
                                                <p:fltVal val="0.5"/>
                                              </p:val>
                                            </p:tav>
                                            <p:tav tm="100000">
                                              <p:val>
                                                <p:strVal val="#ppt_x"/>
                                              </p:val>
                                            </p:tav>
                                          </p:tavLst>
                                        </p:anim>
                                        <p:anim calcmode="lin" valueType="num">
                                          <p:cBhvr>
                                            <p:cTn id="87" dur="500" fill="hold"/>
                                            <p:tgtEl>
                                              <p:spTgt spid="33"/>
                                            </p:tgtEl>
                                            <p:attrNameLst>
                                              <p:attrName>ppt_y</p:attrName>
                                            </p:attrNameLst>
                                          </p:cBhvr>
                                          <p:tavLst>
                                            <p:tav tm="0">
                                              <p:val>
                                                <p:fltVal val="0.5"/>
                                              </p:val>
                                            </p:tav>
                                            <p:tav tm="100000">
                                              <p:val>
                                                <p:strVal val="#ppt_y"/>
                                              </p:val>
                                            </p:tav>
                                          </p:tavLst>
                                        </p:anim>
                                      </p:childTnLst>
                                    </p:cTn>
                                  </p:par>
                                  <p:par>
                                    <p:cTn id="88" presetID="53" presetClass="entr" presetSubtype="528" fill="hold" nodeType="withEffect">
                                      <p:stCondLst>
                                        <p:cond delay="0"/>
                                      </p:stCondLst>
                                      <p:childTnLst>
                                        <p:set>
                                          <p:cBhvr>
                                            <p:cTn id="89" dur="1" fill="hold">
                                              <p:stCondLst>
                                                <p:cond delay="0"/>
                                              </p:stCondLst>
                                            </p:cTn>
                                            <p:tgtEl>
                                              <p:spTgt spid="36"/>
                                            </p:tgtEl>
                                            <p:attrNameLst>
                                              <p:attrName>style.visibility</p:attrName>
                                            </p:attrNameLst>
                                          </p:cBhvr>
                                          <p:to>
                                            <p:strVal val="visible"/>
                                          </p:to>
                                        </p:set>
                                        <p:anim calcmode="lin" valueType="num">
                                          <p:cBhvr>
                                            <p:cTn id="90" dur="500" fill="hold"/>
                                            <p:tgtEl>
                                              <p:spTgt spid="36"/>
                                            </p:tgtEl>
                                            <p:attrNameLst>
                                              <p:attrName>ppt_w</p:attrName>
                                            </p:attrNameLst>
                                          </p:cBhvr>
                                          <p:tavLst>
                                            <p:tav tm="0">
                                              <p:val>
                                                <p:fltVal val="0"/>
                                              </p:val>
                                            </p:tav>
                                            <p:tav tm="100000">
                                              <p:val>
                                                <p:strVal val="#ppt_w"/>
                                              </p:val>
                                            </p:tav>
                                          </p:tavLst>
                                        </p:anim>
                                        <p:anim calcmode="lin" valueType="num">
                                          <p:cBhvr>
                                            <p:cTn id="91" dur="500" fill="hold"/>
                                            <p:tgtEl>
                                              <p:spTgt spid="36"/>
                                            </p:tgtEl>
                                            <p:attrNameLst>
                                              <p:attrName>ppt_h</p:attrName>
                                            </p:attrNameLst>
                                          </p:cBhvr>
                                          <p:tavLst>
                                            <p:tav tm="0">
                                              <p:val>
                                                <p:fltVal val="0"/>
                                              </p:val>
                                            </p:tav>
                                            <p:tav tm="100000">
                                              <p:val>
                                                <p:strVal val="#ppt_h"/>
                                              </p:val>
                                            </p:tav>
                                          </p:tavLst>
                                        </p:anim>
                                        <p:animEffect transition="in" filter="fade">
                                          <p:cBhvr>
                                            <p:cTn id="92" dur="500"/>
                                            <p:tgtEl>
                                              <p:spTgt spid="36"/>
                                            </p:tgtEl>
                                          </p:cBhvr>
                                        </p:animEffect>
                                        <p:anim calcmode="lin" valueType="num">
                                          <p:cBhvr>
                                            <p:cTn id="93" dur="500" fill="hold"/>
                                            <p:tgtEl>
                                              <p:spTgt spid="36"/>
                                            </p:tgtEl>
                                            <p:attrNameLst>
                                              <p:attrName>ppt_x</p:attrName>
                                            </p:attrNameLst>
                                          </p:cBhvr>
                                          <p:tavLst>
                                            <p:tav tm="0">
                                              <p:val>
                                                <p:fltVal val="0.5"/>
                                              </p:val>
                                            </p:tav>
                                            <p:tav tm="100000">
                                              <p:val>
                                                <p:strVal val="#ppt_x"/>
                                              </p:val>
                                            </p:tav>
                                          </p:tavLst>
                                        </p:anim>
                                        <p:anim calcmode="lin" valueType="num">
                                          <p:cBhvr>
                                            <p:cTn id="94" dur="500" fill="hold"/>
                                            <p:tgtEl>
                                              <p:spTgt spid="36"/>
                                            </p:tgtEl>
                                            <p:attrNameLst>
                                              <p:attrName>ppt_y</p:attrName>
                                            </p:attrNameLst>
                                          </p:cBhvr>
                                          <p:tavLst>
                                            <p:tav tm="0">
                                              <p:val>
                                                <p:fltVal val="0.5"/>
                                              </p:val>
                                            </p:tav>
                                            <p:tav tm="100000">
                                              <p:val>
                                                <p:strVal val="#ppt_y"/>
                                              </p:val>
                                            </p:tav>
                                          </p:tavLst>
                                        </p:anim>
                                      </p:childTnLst>
                                    </p:cTn>
                                  </p:par>
                                  <p:par>
                                    <p:cTn id="95" presetID="53" presetClass="entr" presetSubtype="528" fill="hold" nodeType="with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p:cTn id="97" dur="500" fill="hold"/>
                                            <p:tgtEl>
                                              <p:spTgt spid="39"/>
                                            </p:tgtEl>
                                            <p:attrNameLst>
                                              <p:attrName>ppt_w</p:attrName>
                                            </p:attrNameLst>
                                          </p:cBhvr>
                                          <p:tavLst>
                                            <p:tav tm="0">
                                              <p:val>
                                                <p:fltVal val="0"/>
                                              </p:val>
                                            </p:tav>
                                            <p:tav tm="100000">
                                              <p:val>
                                                <p:strVal val="#ppt_w"/>
                                              </p:val>
                                            </p:tav>
                                          </p:tavLst>
                                        </p:anim>
                                        <p:anim calcmode="lin" valueType="num">
                                          <p:cBhvr>
                                            <p:cTn id="98" dur="500" fill="hold"/>
                                            <p:tgtEl>
                                              <p:spTgt spid="39"/>
                                            </p:tgtEl>
                                            <p:attrNameLst>
                                              <p:attrName>ppt_h</p:attrName>
                                            </p:attrNameLst>
                                          </p:cBhvr>
                                          <p:tavLst>
                                            <p:tav tm="0">
                                              <p:val>
                                                <p:fltVal val="0"/>
                                              </p:val>
                                            </p:tav>
                                            <p:tav tm="100000">
                                              <p:val>
                                                <p:strVal val="#ppt_h"/>
                                              </p:val>
                                            </p:tav>
                                          </p:tavLst>
                                        </p:anim>
                                        <p:animEffect transition="in" filter="fade">
                                          <p:cBhvr>
                                            <p:cTn id="99" dur="500"/>
                                            <p:tgtEl>
                                              <p:spTgt spid="39"/>
                                            </p:tgtEl>
                                          </p:cBhvr>
                                        </p:animEffect>
                                        <p:anim calcmode="lin" valueType="num">
                                          <p:cBhvr>
                                            <p:cTn id="100" dur="500" fill="hold"/>
                                            <p:tgtEl>
                                              <p:spTgt spid="39"/>
                                            </p:tgtEl>
                                            <p:attrNameLst>
                                              <p:attrName>ppt_x</p:attrName>
                                            </p:attrNameLst>
                                          </p:cBhvr>
                                          <p:tavLst>
                                            <p:tav tm="0">
                                              <p:val>
                                                <p:fltVal val="0.5"/>
                                              </p:val>
                                            </p:tav>
                                            <p:tav tm="100000">
                                              <p:val>
                                                <p:strVal val="#ppt_x"/>
                                              </p:val>
                                            </p:tav>
                                          </p:tavLst>
                                        </p:anim>
                                        <p:anim calcmode="lin" valueType="num">
                                          <p:cBhvr>
                                            <p:cTn id="101" dur="500" fill="hold"/>
                                            <p:tgtEl>
                                              <p:spTgt spid="39"/>
                                            </p:tgtEl>
                                            <p:attrNameLst>
                                              <p:attrName>ppt_y</p:attrName>
                                            </p:attrNameLst>
                                          </p:cBhvr>
                                          <p:tavLst>
                                            <p:tav tm="0">
                                              <p:val>
                                                <p:fltVal val="0.5"/>
                                              </p:val>
                                            </p:tav>
                                            <p:tav tm="100000">
                                              <p:val>
                                                <p:strVal val="#ppt_y"/>
                                              </p:val>
                                            </p:tav>
                                          </p:tavLst>
                                        </p:anim>
                                      </p:childTnLst>
                                    </p:cTn>
                                  </p:par>
                                  <p:par>
                                    <p:cTn id="102" presetID="53" presetClass="entr" presetSubtype="528" fill="hold" nodeType="withEffect">
                                      <p:stCondLst>
                                        <p:cond delay="0"/>
                                      </p:stCondLst>
                                      <p:childTnLst>
                                        <p:set>
                                          <p:cBhvr>
                                            <p:cTn id="103" dur="1" fill="hold">
                                              <p:stCondLst>
                                                <p:cond delay="0"/>
                                              </p:stCondLst>
                                            </p:cTn>
                                            <p:tgtEl>
                                              <p:spTgt spid="42"/>
                                            </p:tgtEl>
                                            <p:attrNameLst>
                                              <p:attrName>style.visibility</p:attrName>
                                            </p:attrNameLst>
                                          </p:cBhvr>
                                          <p:to>
                                            <p:strVal val="visible"/>
                                          </p:to>
                                        </p:set>
                                        <p:anim calcmode="lin" valueType="num">
                                          <p:cBhvr>
                                            <p:cTn id="104" dur="500" fill="hold"/>
                                            <p:tgtEl>
                                              <p:spTgt spid="42"/>
                                            </p:tgtEl>
                                            <p:attrNameLst>
                                              <p:attrName>ppt_w</p:attrName>
                                            </p:attrNameLst>
                                          </p:cBhvr>
                                          <p:tavLst>
                                            <p:tav tm="0">
                                              <p:val>
                                                <p:fltVal val="0"/>
                                              </p:val>
                                            </p:tav>
                                            <p:tav tm="100000">
                                              <p:val>
                                                <p:strVal val="#ppt_w"/>
                                              </p:val>
                                            </p:tav>
                                          </p:tavLst>
                                        </p:anim>
                                        <p:anim calcmode="lin" valueType="num">
                                          <p:cBhvr>
                                            <p:cTn id="105" dur="500" fill="hold"/>
                                            <p:tgtEl>
                                              <p:spTgt spid="42"/>
                                            </p:tgtEl>
                                            <p:attrNameLst>
                                              <p:attrName>ppt_h</p:attrName>
                                            </p:attrNameLst>
                                          </p:cBhvr>
                                          <p:tavLst>
                                            <p:tav tm="0">
                                              <p:val>
                                                <p:fltVal val="0"/>
                                              </p:val>
                                            </p:tav>
                                            <p:tav tm="100000">
                                              <p:val>
                                                <p:strVal val="#ppt_h"/>
                                              </p:val>
                                            </p:tav>
                                          </p:tavLst>
                                        </p:anim>
                                        <p:animEffect transition="in" filter="fade">
                                          <p:cBhvr>
                                            <p:cTn id="106" dur="500"/>
                                            <p:tgtEl>
                                              <p:spTgt spid="42"/>
                                            </p:tgtEl>
                                          </p:cBhvr>
                                        </p:animEffect>
                                        <p:anim calcmode="lin" valueType="num">
                                          <p:cBhvr>
                                            <p:cTn id="107" dur="500" fill="hold"/>
                                            <p:tgtEl>
                                              <p:spTgt spid="42"/>
                                            </p:tgtEl>
                                            <p:attrNameLst>
                                              <p:attrName>ppt_x</p:attrName>
                                            </p:attrNameLst>
                                          </p:cBhvr>
                                          <p:tavLst>
                                            <p:tav tm="0">
                                              <p:val>
                                                <p:fltVal val="0.5"/>
                                              </p:val>
                                            </p:tav>
                                            <p:tav tm="100000">
                                              <p:val>
                                                <p:strVal val="#ppt_x"/>
                                              </p:val>
                                            </p:tav>
                                          </p:tavLst>
                                        </p:anim>
                                        <p:anim calcmode="lin" valueType="num">
                                          <p:cBhvr>
                                            <p:cTn id="108" dur="500" fill="hold"/>
                                            <p:tgtEl>
                                              <p:spTgt spid="42"/>
                                            </p:tgtEl>
                                            <p:attrNameLst>
                                              <p:attrName>ppt_y</p:attrName>
                                            </p:attrNameLst>
                                          </p:cBhvr>
                                          <p:tavLst>
                                            <p:tav tm="0">
                                              <p:val>
                                                <p:fltVal val="0.5"/>
                                              </p:val>
                                            </p:tav>
                                            <p:tav tm="100000">
                                              <p:val>
                                                <p:strVal val="#ppt_y"/>
                                              </p:val>
                                            </p:tav>
                                          </p:tavLst>
                                        </p:anim>
                                      </p:childTnLst>
                                    </p:cTn>
                                  </p:par>
                                  <p:par>
                                    <p:cTn id="109" presetID="53" presetClass="entr" presetSubtype="528" fill="hold" nodeType="withEffect">
                                      <p:stCondLst>
                                        <p:cond delay="0"/>
                                      </p:stCondLst>
                                      <p:childTnLst>
                                        <p:set>
                                          <p:cBhvr>
                                            <p:cTn id="110" dur="1" fill="hold">
                                              <p:stCondLst>
                                                <p:cond delay="0"/>
                                              </p:stCondLst>
                                            </p:cTn>
                                            <p:tgtEl>
                                              <p:spTgt spid="45"/>
                                            </p:tgtEl>
                                            <p:attrNameLst>
                                              <p:attrName>style.visibility</p:attrName>
                                            </p:attrNameLst>
                                          </p:cBhvr>
                                          <p:to>
                                            <p:strVal val="visible"/>
                                          </p:to>
                                        </p:set>
                                        <p:anim calcmode="lin" valueType="num">
                                          <p:cBhvr>
                                            <p:cTn id="111" dur="500" fill="hold"/>
                                            <p:tgtEl>
                                              <p:spTgt spid="45"/>
                                            </p:tgtEl>
                                            <p:attrNameLst>
                                              <p:attrName>ppt_w</p:attrName>
                                            </p:attrNameLst>
                                          </p:cBhvr>
                                          <p:tavLst>
                                            <p:tav tm="0">
                                              <p:val>
                                                <p:fltVal val="0"/>
                                              </p:val>
                                            </p:tav>
                                            <p:tav tm="100000">
                                              <p:val>
                                                <p:strVal val="#ppt_w"/>
                                              </p:val>
                                            </p:tav>
                                          </p:tavLst>
                                        </p:anim>
                                        <p:anim calcmode="lin" valueType="num">
                                          <p:cBhvr>
                                            <p:cTn id="112" dur="500" fill="hold"/>
                                            <p:tgtEl>
                                              <p:spTgt spid="45"/>
                                            </p:tgtEl>
                                            <p:attrNameLst>
                                              <p:attrName>ppt_h</p:attrName>
                                            </p:attrNameLst>
                                          </p:cBhvr>
                                          <p:tavLst>
                                            <p:tav tm="0">
                                              <p:val>
                                                <p:fltVal val="0"/>
                                              </p:val>
                                            </p:tav>
                                            <p:tav tm="100000">
                                              <p:val>
                                                <p:strVal val="#ppt_h"/>
                                              </p:val>
                                            </p:tav>
                                          </p:tavLst>
                                        </p:anim>
                                        <p:animEffect transition="in" filter="fade">
                                          <p:cBhvr>
                                            <p:cTn id="113" dur="500"/>
                                            <p:tgtEl>
                                              <p:spTgt spid="45"/>
                                            </p:tgtEl>
                                          </p:cBhvr>
                                        </p:animEffect>
                                        <p:anim calcmode="lin" valueType="num">
                                          <p:cBhvr>
                                            <p:cTn id="114" dur="500" fill="hold"/>
                                            <p:tgtEl>
                                              <p:spTgt spid="45"/>
                                            </p:tgtEl>
                                            <p:attrNameLst>
                                              <p:attrName>ppt_x</p:attrName>
                                            </p:attrNameLst>
                                          </p:cBhvr>
                                          <p:tavLst>
                                            <p:tav tm="0">
                                              <p:val>
                                                <p:fltVal val="0.5"/>
                                              </p:val>
                                            </p:tav>
                                            <p:tav tm="100000">
                                              <p:val>
                                                <p:strVal val="#ppt_x"/>
                                              </p:val>
                                            </p:tav>
                                          </p:tavLst>
                                        </p:anim>
                                        <p:anim calcmode="lin" valueType="num">
                                          <p:cBhvr>
                                            <p:cTn id="115" dur="500" fill="hold"/>
                                            <p:tgtEl>
                                              <p:spTgt spid="45"/>
                                            </p:tgtEl>
                                            <p:attrNameLst>
                                              <p:attrName>ppt_y</p:attrName>
                                            </p:attrNameLst>
                                          </p:cBhvr>
                                          <p:tavLst>
                                            <p:tav tm="0">
                                              <p:val>
                                                <p:fltVal val="0.5"/>
                                              </p:val>
                                            </p:tav>
                                            <p:tav tm="100000">
                                              <p:val>
                                                <p:strVal val="#ppt_y"/>
                                              </p:val>
                                            </p:tav>
                                          </p:tavLst>
                                        </p:anim>
                                      </p:childTnLst>
                                    </p:cTn>
                                  </p:par>
                                  <p:par>
                                    <p:cTn id="116" presetID="53" presetClass="entr" presetSubtype="528" fill="hold" nodeType="withEffect">
                                      <p:stCondLst>
                                        <p:cond delay="0"/>
                                      </p:stCondLst>
                                      <p:childTnLst>
                                        <p:set>
                                          <p:cBhvr>
                                            <p:cTn id="117" dur="1" fill="hold">
                                              <p:stCondLst>
                                                <p:cond delay="0"/>
                                              </p:stCondLst>
                                            </p:cTn>
                                            <p:tgtEl>
                                              <p:spTgt spid="48"/>
                                            </p:tgtEl>
                                            <p:attrNameLst>
                                              <p:attrName>style.visibility</p:attrName>
                                            </p:attrNameLst>
                                          </p:cBhvr>
                                          <p:to>
                                            <p:strVal val="visible"/>
                                          </p:to>
                                        </p:set>
                                        <p:anim calcmode="lin" valueType="num">
                                          <p:cBhvr>
                                            <p:cTn id="118" dur="500" fill="hold"/>
                                            <p:tgtEl>
                                              <p:spTgt spid="48"/>
                                            </p:tgtEl>
                                            <p:attrNameLst>
                                              <p:attrName>ppt_w</p:attrName>
                                            </p:attrNameLst>
                                          </p:cBhvr>
                                          <p:tavLst>
                                            <p:tav tm="0">
                                              <p:val>
                                                <p:fltVal val="0"/>
                                              </p:val>
                                            </p:tav>
                                            <p:tav tm="100000">
                                              <p:val>
                                                <p:strVal val="#ppt_w"/>
                                              </p:val>
                                            </p:tav>
                                          </p:tavLst>
                                        </p:anim>
                                        <p:anim calcmode="lin" valueType="num">
                                          <p:cBhvr>
                                            <p:cTn id="119" dur="500" fill="hold"/>
                                            <p:tgtEl>
                                              <p:spTgt spid="48"/>
                                            </p:tgtEl>
                                            <p:attrNameLst>
                                              <p:attrName>ppt_h</p:attrName>
                                            </p:attrNameLst>
                                          </p:cBhvr>
                                          <p:tavLst>
                                            <p:tav tm="0">
                                              <p:val>
                                                <p:fltVal val="0"/>
                                              </p:val>
                                            </p:tav>
                                            <p:tav tm="100000">
                                              <p:val>
                                                <p:strVal val="#ppt_h"/>
                                              </p:val>
                                            </p:tav>
                                          </p:tavLst>
                                        </p:anim>
                                        <p:animEffect transition="in" filter="fade">
                                          <p:cBhvr>
                                            <p:cTn id="120" dur="500"/>
                                            <p:tgtEl>
                                              <p:spTgt spid="48"/>
                                            </p:tgtEl>
                                          </p:cBhvr>
                                        </p:animEffect>
                                        <p:anim calcmode="lin" valueType="num">
                                          <p:cBhvr>
                                            <p:cTn id="121" dur="500" fill="hold"/>
                                            <p:tgtEl>
                                              <p:spTgt spid="48"/>
                                            </p:tgtEl>
                                            <p:attrNameLst>
                                              <p:attrName>ppt_x</p:attrName>
                                            </p:attrNameLst>
                                          </p:cBhvr>
                                          <p:tavLst>
                                            <p:tav tm="0">
                                              <p:val>
                                                <p:fltVal val="0.5"/>
                                              </p:val>
                                            </p:tav>
                                            <p:tav tm="100000">
                                              <p:val>
                                                <p:strVal val="#ppt_x"/>
                                              </p:val>
                                            </p:tav>
                                          </p:tavLst>
                                        </p:anim>
                                        <p:anim calcmode="lin" valueType="num">
                                          <p:cBhvr>
                                            <p:cTn id="122" dur="500" fill="hold"/>
                                            <p:tgtEl>
                                              <p:spTgt spid="48"/>
                                            </p:tgtEl>
                                            <p:attrNameLst>
                                              <p:attrName>ppt_y</p:attrName>
                                            </p:attrNameLst>
                                          </p:cBhvr>
                                          <p:tavLst>
                                            <p:tav tm="0">
                                              <p:val>
                                                <p:fltVal val="0.5"/>
                                              </p:val>
                                            </p:tav>
                                            <p:tav tm="100000">
                                              <p:val>
                                                <p:strVal val="#ppt_y"/>
                                              </p:val>
                                            </p:tav>
                                          </p:tavLst>
                                        </p:anim>
                                      </p:childTnLst>
                                    </p:cTn>
                                  </p:par>
                                </p:childTnLst>
                              </p:cTn>
                            </p:par>
                            <p:par>
                              <p:cTn id="123" fill="hold">
                                <p:stCondLst>
                                  <p:cond delay="9950"/>
                                </p:stCondLst>
                                <p:childTnLst>
                                  <p:par>
                                    <p:cTn id="124" presetID="22" presetClass="entr" presetSubtype="8" fill="hold" grpId="0" nodeType="afterEffect">
                                      <p:stCondLst>
                                        <p:cond delay="0"/>
                                      </p:stCondLst>
                                      <p:childTnLst>
                                        <p:set>
                                          <p:cBhvr>
                                            <p:cTn id="125" dur="1" fill="hold">
                                              <p:stCondLst>
                                                <p:cond delay="0"/>
                                              </p:stCondLst>
                                            </p:cTn>
                                            <p:tgtEl>
                                              <p:spTgt spid="22"/>
                                            </p:tgtEl>
                                            <p:attrNameLst>
                                              <p:attrName>style.visibility</p:attrName>
                                            </p:attrNameLst>
                                          </p:cBhvr>
                                          <p:to>
                                            <p:strVal val="visible"/>
                                          </p:to>
                                        </p:set>
                                        <p:animEffect transition="in" filter="wipe(left)">
                                          <p:cBhvr>
                                            <p:cTn id="126" dur="500"/>
                                            <p:tgtEl>
                                              <p:spTgt spid="22"/>
                                            </p:tgtEl>
                                          </p:cBhvr>
                                        </p:animEffect>
                                      </p:childTnLst>
                                    </p:cTn>
                                  </p:par>
                                </p:childTnLst>
                              </p:cTn>
                            </p:par>
                            <p:par>
                              <p:cTn id="127" fill="hold">
                                <p:stCondLst>
                                  <p:cond delay="10450"/>
                                </p:stCondLst>
                                <p:childTnLst>
                                  <p:par>
                                    <p:cTn id="128" presetID="22" presetClass="entr" presetSubtype="8" fill="hold" grpId="0" nodeType="afterEffect">
                                      <p:stCondLst>
                                        <p:cond delay="0"/>
                                      </p:stCondLst>
                                      <p:childTnLst>
                                        <p:set>
                                          <p:cBhvr>
                                            <p:cTn id="129" dur="1" fill="hold">
                                              <p:stCondLst>
                                                <p:cond delay="0"/>
                                              </p:stCondLst>
                                            </p:cTn>
                                            <p:tgtEl>
                                              <p:spTgt spid="23"/>
                                            </p:tgtEl>
                                            <p:attrNameLst>
                                              <p:attrName>style.visibility</p:attrName>
                                            </p:attrNameLst>
                                          </p:cBhvr>
                                          <p:to>
                                            <p:strVal val="visible"/>
                                          </p:to>
                                        </p:set>
                                        <p:animEffect transition="in" filter="wipe(left)">
                                          <p:cBhvr>
                                            <p:cTn id="130" dur="500"/>
                                            <p:tgtEl>
                                              <p:spTgt spid="23"/>
                                            </p:tgtEl>
                                          </p:cBhvr>
                                        </p:animEffect>
                                      </p:childTnLst>
                                    </p:cTn>
                                  </p:par>
                                </p:childTnLst>
                              </p:cTn>
                            </p:par>
                            <p:par>
                              <p:cTn id="131" fill="hold">
                                <p:stCondLst>
                                  <p:cond delay="10950"/>
                                </p:stCondLst>
                                <p:childTnLst>
                                  <p:par>
                                    <p:cTn id="132" presetID="2" presetClass="entr" presetSubtype="4" fill="hold" nodeType="afterEffect" p14:presetBounceEnd="67000">
                                      <p:stCondLst>
                                        <p:cond delay="0"/>
                                      </p:stCondLst>
                                      <p:childTnLst>
                                        <p:set>
                                          <p:cBhvr>
                                            <p:cTn id="133" dur="1" fill="hold">
                                              <p:stCondLst>
                                                <p:cond delay="0"/>
                                              </p:stCondLst>
                                            </p:cTn>
                                            <p:tgtEl>
                                              <p:spTgt spid="67"/>
                                            </p:tgtEl>
                                            <p:attrNameLst>
                                              <p:attrName>style.visibility</p:attrName>
                                            </p:attrNameLst>
                                          </p:cBhvr>
                                          <p:to>
                                            <p:strVal val="visible"/>
                                          </p:to>
                                        </p:set>
                                        <p:anim calcmode="lin" valueType="num" p14:bounceEnd="67000">
                                          <p:cBhvr additive="base">
                                            <p:cTn id="134" dur="2000" fill="hold"/>
                                            <p:tgtEl>
                                              <p:spTgt spid="67"/>
                                            </p:tgtEl>
                                            <p:attrNameLst>
                                              <p:attrName>ppt_x</p:attrName>
                                            </p:attrNameLst>
                                          </p:cBhvr>
                                          <p:tavLst>
                                            <p:tav tm="0">
                                              <p:val>
                                                <p:strVal val="#ppt_x"/>
                                              </p:val>
                                            </p:tav>
                                            <p:tav tm="100000">
                                              <p:val>
                                                <p:strVal val="#ppt_x"/>
                                              </p:val>
                                            </p:tav>
                                          </p:tavLst>
                                        </p:anim>
                                        <p:anim calcmode="lin" valueType="num" p14:bounceEnd="67000">
                                          <p:cBhvr additive="base">
                                            <p:cTn id="135" dur="2000" fill="hold"/>
                                            <p:tgtEl>
                                              <p:spTgt spid="67"/>
                                            </p:tgtEl>
                                            <p:attrNameLst>
                                              <p:attrName>ppt_y</p:attrName>
                                            </p:attrNameLst>
                                          </p:cBhvr>
                                          <p:tavLst>
                                            <p:tav tm="0">
                                              <p:val>
                                                <p:strVal val="1+#ppt_h/2"/>
                                              </p:val>
                                            </p:tav>
                                            <p:tav tm="100000">
                                              <p:val>
                                                <p:strVal val="#ppt_y"/>
                                              </p:val>
                                            </p:tav>
                                          </p:tavLst>
                                        </p:anim>
                                      </p:childTnLst>
                                    </p:cTn>
                                  </p:par>
                                  <p:par>
                                    <p:cTn id="136" presetID="8" presetClass="emph" presetSubtype="0" repeatCount="indefinite" fill="hold" nodeType="withEffect">
                                      <p:stCondLst>
                                        <p:cond delay="0"/>
                                      </p:stCondLst>
                                      <p:childTnLst>
                                        <p:animRot by="21600000">
                                          <p:cBhvr>
                                            <p:cTn id="137" dur="2000" fill="hold"/>
                                            <p:tgtEl>
                                              <p:spTgt spid="67"/>
                                            </p:tgtEl>
                                            <p:attrNameLst>
                                              <p:attrName>r</p:attrName>
                                            </p:attrNameLst>
                                          </p:cBhvr>
                                        </p:animRot>
                                      </p:childTnLst>
                                    </p:cTn>
                                  </p:par>
                                  <p:par>
                                    <p:cTn id="138" presetID="2" presetClass="entr" presetSubtype="4" fill="hold" nodeType="withEffect" p14:presetBounceEnd="67000">
                                      <p:stCondLst>
                                        <p:cond delay="200"/>
                                      </p:stCondLst>
                                      <p:childTnLst>
                                        <p:set>
                                          <p:cBhvr>
                                            <p:cTn id="139" dur="1" fill="hold">
                                              <p:stCondLst>
                                                <p:cond delay="0"/>
                                              </p:stCondLst>
                                            </p:cTn>
                                            <p:tgtEl>
                                              <p:spTgt spid="68"/>
                                            </p:tgtEl>
                                            <p:attrNameLst>
                                              <p:attrName>style.visibility</p:attrName>
                                            </p:attrNameLst>
                                          </p:cBhvr>
                                          <p:to>
                                            <p:strVal val="visible"/>
                                          </p:to>
                                        </p:set>
                                        <p:anim calcmode="lin" valueType="num" p14:bounceEnd="67000">
                                          <p:cBhvr additive="base">
                                            <p:cTn id="140" dur="2000" fill="hold"/>
                                            <p:tgtEl>
                                              <p:spTgt spid="68"/>
                                            </p:tgtEl>
                                            <p:attrNameLst>
                                              <p:attrName>ppt_x</p:attrName>
                                            </p:attrNameLst>
                                          </p:cBhvr>
                                          <p:tavLst>
                                            <p:tav tm="0">
                                              <p:val>
                                                <p:strVal val="#ppt_x"/>
                                              </p:val>
                                            </p:tav>
                                            <p:tav tm="100000">
                                              <p:val>
                                                <p:strVal val="#ppt_x"/>
                                              </p:val>
                                            </p:tav>
                                          </p:tavLst>
                                        </p:anim>
                                        <p:anim calcmode="lin" valueType="num" p14:bounceEnd="67000">
                                          <p:cBhvr additive="base">
                                            <p:cTn id="141" dur="2000" fill="hold"/>
                                            <p:tgtEl>
                                              <p:spTgt spid="68"/>
                                            </p:tgtEl>
                                            <p:attrNameLst>
                                              <p:attrName>ppt_y</p:attrName>
                                            </p:attrNameLst>
                                          </p:cBhvr>
                                          <p:tavLst>
                                            <p:tav tm="0">
                                              <p:val>
                                                <p:strVal val="1+#ppt_h/2"/>
                                              </p:val>
                                            </p:tav>
                                            <p:tav tm="100000">
                                              <p:val>
                                                <p:strVal val="#ppt_y"/>
                                              </p:val>
                                            </p:tav>
                                          </p:tavLst>
                                        </p:anim>
                                      </p:childTnLst>
                                    </p:cTn>
                                  </p:par>
                                  <p:par>
                                    <p:cTn id="142" presetID="8" presetClass="emph" presetSubtype="0" repeatCount="indefinite" fill="hold" nodeType="withEffect">
                                      <p:stCondLst>
                                        <p:cond delay="200"/>
                                      </p:stCondLst>
                                      <p:childTnLst>
                                        <p:animRot by="21600000">
                                          <p:cBhvr>
                                            <p:cTn id="143" dur="2000" fill="hold"/>
                                            <p:tgtEl>
                                              <p:spTgt spid="68"/>
                                            </p:tgtEl>
                                            <p:attrNameLst>
                                              <p:attrName>r</p:attrName>
                                            </p:attrNameLst>
                                          </p:cBhvr>
                                        </p:animRot>
                                      </p:childTnLst>
                                    </p:cTn>
                                  </p:par>
                                  <p:par>
                                    <p:cTn id="144" presetID="2" presetClass="entr" presetSubtype="4" fill="hold" nodeType="withEffect" p14:presetBounceEnd="67000">
                                      <p:stCondLst>
                                        <p:cond delay="500"/>
                                      </p:stCondLst>
                                      <p:childTnLst>
                                        <p:set>
                                          <p:cBhvr>
                                            <p:cTn id="145" dur="1" fill="hold">
                                              <p:stCondLst>
                                                <p:cond delay="0"/>
                                              </p:stCondLst>
                                            </p:cTn>
                                            <p:tgtEl>
                                              <p:spTgt spid="69"/>
                                            </p:tgtEl>
                                            <p:attrNameLst>
                                              <p:attrName>style.visibility</p:attrName>
                                            </p:attrNameLst>
                                          </p:cBhvr>
                                          <p:to>
                                            <p:strVal val="visible"/>
                                          </p:to>
                                        </p:set>
                                        <p:anim calcmode="lin" valueType="num" p14:bounceEnd="67000">
                                          <p:cBhvr additive="base">
                                            <p:cTn id="146" dur="2000" fill="hold"/>
                                            <p:tgtEl>
                                              <p:spTgt spid="69"/>
                                            </p:tgtEl>
                                            <p:attrNameLst>
                                              <p:attrName>ppt_x</p:attrName>
                                            </p:attrNameLst>
                                          </p:cBhvr>
                                          <p:tavLst>
                                            <p:tav tm="0">
                                              <p:val>
                                                <p:strVal val="#ppt_x"/>
                                              </p:val>
                                            </p:tav>
                                            <p:tav tm="100000">
                                              <p:val>
                                                <p:strVal val="#ppt_x"/>
                                              </p:val>
                                            </p:tav>
                                          </p:tavLst>
                                        </p:anim>
                                        <p:anim calcmode="lin" valueType="num" p14:bounceEnd="67000">
                                          <p:cBhvr additive="base">
                                            <p:cTn id="147" dur="2000" fill="hold"/>
                                            <p:tgtEl>
                                              <p:spTgt spid="69"/>
                                            </p:tgtEl>
                                            <p:attrNameLst>
                                              <p:attrName>ppt_y</p:attrName>
                                            </p:attrNameLst>
                                          </p:cBhvr>
                                          <p:tavLst>
                                            <p:tav tm="0">
                                              <p:val>
                                                <p:strVal val="1+#ppt_h/2"/>
                                              </p:val>
                                            </p:tav>
                                            <p:tav tm="100000">
                                              <p:val>
                                                <p:strVal val="#ppt_y"/>
                                              </p:val>
                                            </p:tav>
                                          </p:tavLst>
                                        </p:anim>
                                      </p:childTnLst>
                                    </p:cTn>
                                  </p:par>
                                  <p:par>
                                    <p:cTn id="148" presetID="8" presetClass="emph" presetSubtype="0" repeatCount="indefinite" fill="hold" nodeType="withEffect">
                                      <p:stCondLst>
                                        <p:cond delay="500"/>
                                      </p:stCondLst>
                                      <p:childTnLst>
                                        <p:animRot by="21600000">
                                          <p:cBhvr>
                                            <p:cTn id="149" dur="2000" fill="hold"/>
                                            <p:tgtEl>
                                              <p:spTgt spid="6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11" grpId="0"/>
          <p:bldP spid="15" grpId="0"/>
          <p:bldP spid="19" grpId="0"/>
          <p:bldP spid="20" grpId="0"/>
          <p:bldP spid="20" grpId="1"/>
          <p:bldP spid="22" grpId="0"/>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0-#ppt_h/2"/>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0-#ppt_h/2"/>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childTnLst>
                              </p:cTn>
                            </p:par>
                            <p:par>
                              <p:cTn id="47" fill="hold">
                                <p:stCondLst>
                                  <p:cond delay="2000"/>
                                </p:stCondLst>
                                <p:childTnLst>
                                  <p:par>
                                    <p:cTn id="48" presetID="56" presetClass="entr" presetSubtype="0" fill="hold" grpId="0" nodeType="afterEffect">
                                      <p:stCondLst>
                                        <p:cond delay="0"/>
                                      </p:stCondLst>
                                      <p:iterate type="lt">
                                        <p:tmPct val="10000"/>
                                      </p:iterate>
                                      <p:childTnLst>
                                        <p:set>
                                          <p:cBhvr>
                                            <p:cTn id="49" dur="1" fill="hold">
                                              <p:stCondLst>
                                                <p:cond delay="0"/>
                                              </p:stCondLst>
                                            </p:cTn>
                                            <p:tgtEl>
                                              <p:spTgt spid="20"/>
                                            </p:tgtEl>
                                            <p:attrNameLst>
                                              <p:attrName>style.visibility</p:attrName>
                                            </p:attrNameLst>
                                          </p:cBhvr>
                                          <p:to>
                                            <p:strVal val="visible"/>
                                          </p:to>
                                        </p:set>
                                        <p:anim by="(-#ppt_w*2)" calcmode="lin" valueType="num">
                                          <p:cBhvr rctx="PPT">
                                            <p:cTn id="50" dur="500" autoRev="1" fill="hold">
                                              <p:stCondLst>
                                                <p:cond delay="0"/>
                                              </p:stCondLst>
                                            </p:cTn>
                                            <p:tgtEl>
                                              <p:spTgt spid="20"/>
                                            </p:tgtEl>
                                            <p:attrNameLst>
                                              <p:attrName>ppt_w</p:attrName>
                                            </p:attrNameLst>
                                          </p:cBhvr>
                                        </p:anim>
                                        <p:anim by="(#ppt_w*0.50)" calcmode="lin" valueType="num">
                                          <p:cBhvr>
                                            <p:cTn id="51" dur="500" decel="50000" autoRev="1" fill="hold">
                                              <p:stCondLst>
                                                <p:cond delay="0"/>
                                              </p:stCondLst>
                                            </p:cTn>
                                            <p:tgtEl>
                                              <p:spTgt spid="20"/>
                                            </p:tgtEl>
                                            <p:attrNameLst>
                                              <p:attrName>ppt_x</p:attrName>
                                            </p:attrNameLst>
                                          </p:cBhvr>
                                        </p:anim>
                                        <p:anim from="(-#ppt_h/2)" to="(#ppt_y)" calcmode="lin" valueType="num">
                                          <p:cBhvr>
                                            <p:cTn id="52" dur="1000" fill="hold">
                                              <p:stCondLst>
                                                <p:cond delay="0"/>
                                              </p:stCondLst>
                                            </p:cTn>
                                            <p:tgtEl>
                                              <p:spTgt spid="20"/>
                                            </p:tgtEl>
                                            <p:attrNameLst>
                                              <p:attrName>ppt_y</p:attrName>
                                            </p:attrNameLst>
                                          </p:cBhvr>
                                        </p:anim>
                                        <p:animRot by="21600000">
                                          <p:cBhvr>
                                            <p:cTn id="53" dur="1000" fill="hold">
                                              <p:stCondLst>
                                                <p:cond delay="0"/>
                                              </p:stCondLst>
                                            </p:cTn>
                                            <p:tgtEl>
                                              <p:spTgt spid="20"/>
                                            </p:tgtEl>
                                            <p:attrNameLst>
                                              <p:attrName>r</p:attrName>
                                            </p:attrNameLst>
                                          </p:cBhvr>
                                        </p:animRot>
                                      </p:childTnLst>
                                    </p:cTn>
                                  </p:par>
                                </p:childTnLst>
                              </p:cTn>
                            </p:par>
                            <p:par>
                              <p:cTn id="54" fill="hold">
                                <p:stCondLst>
                                  <p:cond delay="7300"/>
                                </p:stCondLst>
                                <p:childTnLst>
                                  <p:par>
                                    <p:cTn id="55" presetID="36" presetClass="emph" presetSubtype="0" fill="hold" grpId="1" nodeType="afterEffect">
                                      <p:stCondLst>
                                        <p:cond delay="0"/>
                                      </p:stCondLst>
                                      <p:iterate type="lt">
                                        <p:tmPct val="10000"/>
                                      </p:iterate>
                                      <p:childTnLst>
                                        <p:animScale>
                                          <p:cBhvr>
                                            <p:cTn id="56" dur="250" autoRev="1" fill="hold">
                                              <p:stCondLst>
                                                <p:cond delay="0"/>
                                              </p:stCondLst>
                                            </p:cTn>
                                            <p:tgtEl>
                                              <p:spTgt spid="20"/>
                                            </p:tgtEl>
                                          </p:cBhvr>
                                          <p:to x="80000" y="100000"/>
                                        </p:animScale>
                                        <p:anim by="(#ppt_w*0.10)" calcmode="lin" valueType="num">
                                          <p:cBhvr>
                                            <p:cTn id="57" dur="250" autoRev="1" fill="hold">
                                              <p:stCondLst>
                                                <p:cond delay="0"/>
                                              </p:stCondLst>
                                            </p:cTn>
                                            <p:tgtEl>
                                              <p:spTgt spid="20"/>
                                            </p:tgtEl>
                                            <p:attrNameLst>
                                              <p:attrName>ppt_x</p:attrName>
                                            </p:attrNameLst>
                                          </p:cBhvr>
                                        </p:anim>
                                        <p:anim by="(-#ppt_w*0.10)" calcmode="lin" valueType="num">
                                          <p:cBhvr>
                                            <p:cTn id="58" dur="250" autoRev="1" fill="hold">
                                              <p:stCondLst>
                                                <p:cond delay="0"/>
                                              </p:stCondLst>
                                            </p:cTn>
                                            <p:tgtEl>
                                              <p:spTgt spid="20"/>
                                            </p:tgtEl>
                                            <p:attrNameLst>
                                              <p:attrName>ppt_y</p:attrName>
                                            </p:attrNameLst>
                                          </p:cBhvr>
                                        </p:anim>
                                        <p:animRot by="-480000">
                                          <p:cBhvr>
                                            <p:cTn id="59" dur="250" autoRev="1" fill="hold">
                                              <p:stCondLst>
                                                <p:cond delay="0"/>
                                              </p:stCondLst>
                                            </p:cTn>
                                            <p:tgtEl>
                                              <p:spTgt spid="20"/>
                                            </p:tgtEl>
                                            <p:attrNameLst>
                                              <p:attrName>r</p:attrName>
                                            </p:attrNameLst>
                                          </p:cBhvr>
                                        </p:animRot>
                                      </p:childTnLst>
                                    </p:cTn>
                                  </p:par>
                                  <p:par>
                                    <p:cTn id="60" presetID="53" presetClass="entr" presetSubtype="528"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ppt_w</p:attrName>
                                            </p:attrNameLst>
                                          </p:cBhvr>
                                          <p:tavLst>
                                            <p:tav tm="0">
                                              <p:val>
                                                <p:fltVal val="0"/>
                                              </p:val>
                                            </p:tav>
                                            <p:tav tm="100000">
                                              <p:val>
                                                <p:strVal val="#ppt_w"/>
                                              </p:val>
                                            </p:tav>
                                          </p:tavLst>
                                        </p:anim>
                                        <p:anim calcmode="lin" valueType="num">
                                          <p:cBhvr>
                                            <p:cTn id="63" dur="500" fill="hold"/>
                                            <p:tgtEl>
                                              <p:spTgt spid="24"/>
                                            </p:tgtEl>
                                            <p:attrNameLst>
                                              <p:attrName>ppt_h</p:attrName>
                                            </p:attrNameLst>
                                          </p:cBhvr>
                                          <p:tavLst>
                                            <p:tav tm="0">
                                              <p:val>
                                                <p:fltVal val="0"/>
                                              </p:val>
                                            </p:tav>
                                            <p:tav tm="100000">
                                              <p:val>
                                                <p:strVal val="#ppt_h"/>
                                              </p:val>
                                            </p:tav>
                                          </p:tavLst>
                                        </p:anim>
                                        <p:animEffect transition="in" filter="fade">
                                          <p:cBhvr>
                                            <p:cTn id="64" dur="500"/>
                                            <p:tgtEl>
                                              <p:spTgt spid="24"/>
                                            </p:tgtEl>
                                          </p:cBhvr>
                                        </p:animEffect>
                                        <p:anim calcmode="lin" valueType="num">
                                          <p:cBhvr>
                                            <p:cTn id="65" dur="500" fill="hold"/>
                                            <p:tgtEl>
                                              <p:spTgt spid="24"/>
                                            </p:tgtEl>
                                            <p:attrNameLst>
                                              <p:attrName>ppt_x</p:attrName>
                                            </p:attrNameLst>
                                          </p:cBhvr>
                                          <p:tavLst>
                                            <p:tav tm="0">
                                              <p:val>
                                                <p:fltVal val="0.5"/>
                                              </p:val>
                                            </p:tav>
                                            <p:tav tm="100000">
                                              <p:val>
                                                <p:strVal val="#ppt_x"/>
                                              </p:val>
                                            </p:tav>
                                          </p:tavLst>
                                        </p:anim>
                                        <p:anim calcmode="lin" valueType="num">
                                          <p:cBhvr>
                                            <p:cTn id="66" dur="500" fill="hold"/>
                                            <p:tgtEl>
                                              <p:spTgt spid="24"/>
                                            </p:tgtEl>
                                            <p:attrNameLst>
                                              <p:attrName>ppt_y</p:attrName>
                                            </p:attrNameLst>
                                          </p:cBhvr>
                                          <p:tavLst>
                                            <p:tav tm="0">
                                              <p:val>
                                                <p:fltVal val="0.5"/>
                                              </p:val>
                                            </p:tav>
                                            <p:tav tm="100000">
                                              <p:val>
                                                <p:strVal val="#ppt_y"/>
                                              </p:val>
                                            </p:tav>
                                          </p:tavLst>
                                        </p:anim>
                                      </p:childTnLst>
                                    </p:cTn>
                                  </p:par>
                                  <p:par>
                                    <p:cTn id="67" presetID="53" presetClass="entr" presetSubtype="528" fill="hold" nodeType="with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p:cTn id="69" dur="500" fill="hold"/>
                                            <p:tgtEl>
                                              <p:spTgt spid="27"/>
                                            </p:tgtEl>
                                            <p:attrNameLst>
                                              <p:attrName>ppt_w</p:attrName>
                                            </p:attrNameLst>
                                          </p:cBhvr>
                                          <p:tavLst>
                                            <p:tav tm="0">
                                              <p:val>
                                                <p:fltVal val="0"/>
                                              </p:val>
                                            </p:tav>
                                            <p:tav tm="100000">
                                              <p:val>
                                                <p:strVal val="#ppt_w"/>
                                              </p:val>
                                            </p:tav>
                                          </p:tavLst>
                                        </p:anim>
                                        <p:anim calcmode="lin" valueType="num">
                                          <p:cBhvr>
                                            <p:cTn id="70" dur="500" fill="hold"/>
                                            <p:tgtEl>
                                              <p:spTgt spid="27"/>
                                            </p:tgtEl>
                                            <p:attrNameLst>
                                              <p:attrName>ppt_h</p:attrName>
                                            </p:attrNameLst>
                                          </p:cBhvr>
                                          <p:tavLst>
                                            <p:tav tm="0">
                                              <p:val>
                                                <p:fltVal val="0"/>
                                              </p:val>
                                            </p:tav>
                                            <p:tav tm="100000">
                                              <p:val>
                                                <p:strVal val="#ppt_h"/>
                                              </p:val>
                                            </p:tav>
                                          </p:tavLst>
                                        </p:anim>
                                        <p:animEffect transition="in" filter="fade">
                                          <p:cBhvr>
                                            <p:cTn id="71" dur="500"/>
                                            <p:tgtEl>
                                              <p:spTgt spid="27"/>
                                            </p:tgtEl>
                                          </p:cBhvr>
                                        </p:animEffect>
                                        <p:anim calcmode="lin" valueType="num">
                                          <p:cBhvr>
                                            <p:cTn id="72" dur="500" fill="hold"/>
                                            <p:tgtEl>
                                              <p:spTgt spid="27"/>
                                            </p:tgtEl>
                                            <p:attrNameLst>
                                              <p:attrName>ppt_x</p:attrName>
                                            </p:attrNameLst>
                                          </p:cBhvr>
                                          <p:tavLst>
                                            <p:tav tm="0">
                                              <p:val>
                                                <p:fltVal val="0.5"/>
                                              </p:val>
                                            </p:tav>
                                            <p:tav tm="100000">
                                              <p:val>
                                                <p:strVal val="#ppt_x"/>
                                              </p:val>
                                            </p:tav>
                                          </p:tavLst>
                                        </p:anim>
                                        <p:anim calcmode="lin" valueType="num">
                                          <p:cBhvr>
                                            <p:cTn id="73" dur="500" fill="hold"/>
                                            <p:tgtEl>
                                              <p:spTgt spid="27"/>
                                            </p:tgtEl>
                                            <p:attrNameLst>
                                              <p:attrName>ppt_y</p:attrName>
                                            </p:attrNameLst>
                                          </p:cBhvr>
                                          <p:tavLst>
                                            <p:tav tm="0">
                                              <p:val>
                                                <p:fltVal val="0.5"/>
                                              </p:val>
                                            </p:tav>
                                            <p:tav tm="100000">
                                              <p:val>
                                                <p:strVal val="#ppt_y"/>
                                              </p:val>
                                            </p:tav>
                                          </p:tavLst>
                                        </p:anim>
                                      </p:childTnLst>
                                    </p:cTn>
                                  </p:par>
                                  <p:par>
                                    <p:cTn id="74" presetID="53" presetClass="entr" presetSubtype="528" fill="hold" nodeType="with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ppt_w</p:attrName>
                                            </p:attrNameLst>
                                          </p:cBhvr>
                                          <p:tavLst>
                                            <p:tav tm="0">
                                              <p:val>
                                                <p:fltVal val="0"/>
                                              </p:val>
                                            </p:tav>
                                            <p:tav tm="100000">
                                              <p:val>
                                                <p:strVal val="#ppt_w"/>
                                              </p:val>
                                            </p:tav>
                                          </p:tavLst>
                                        </p:anim>
                                        <p:anim calcmode="lin" valueType="num">
                                          <p:cBhvr>
                                            <p:cTn id="77" dur="500" fill="hold"/>
                                            <p:tgtEl>
                                              <p:spTgt spid="30"/>
                                            </p:tgtEl>
                                            <p:attrNameLst>
                                              <p:attrName>ppt_h</p:attrName>
                                            </p:attrNameLst>
                                          </p:cBhvr>
                                          <p:tavLst>
                                            <p:tav tm="0">
                                              <p:val>
                                                <p:fltVal val="0"/>
                                              </p:val>
                                            </p:tav>
                                            <p:tav tm="100000">
                                              <p:val>
                                                <p:strVal val="#ppt_h"/>
                                              </p:val>
                                            </p:tav>
                                          </p:tavLst>
                                        </p:anim>
                                        <p:animEffect transition="in" filter="fade">
                                          <p:cBhvr>
                                            <p:cTn id="78" dur="500"/>
                                            <p:tgtEl>
                                              <p:spTgt spid="30"/>
                                            </p:tgtEl>
                                          </p:cBhvr>
                                        </p:animEffect>
                                        <p:anim calcmode="lin" valueType="num">
                                          <p:cBhvr>
                                            <p:cTn id="79" dur="500" fill="hold"/>
                                            <p:tgtEl>
                                              <p:spTgt spid="30"/>
                                            </p:tgtEl>
                                            <p:attrNameLst>
                                              <p:attrName>ppt_x</p:attrName>
                                            </p:attrNameLst>
                                          </p:cBhvr>
                                          <p:tavLst>
                                            <p:tav tm="0">
                                              <p:val>
                                                <p:fltVal val="0.5"/>
                                              </p:val>
                                            </p:tav>
                                            <p:tav tm="100000">
                                              <p:val>
                                                <p:strVal val="#ppt_x"/>
                                              </p:val>
                                            </p:tav>
                                          </p:tavLst>
                                        </p:anim>
                                        <p:anim calcmode="lin" valueType="num">
                                          <p:cBhvr>
                                            <p:cTn id="80" dur="500" fill="hold"/>
                                            <p:tgtEl>
                                              <p:spTgt spid="30"/>
                                            </p:tgtEl>
                                            <p:attrNameLst>
                                              <p:attrName>ppt_y</p:attrName>
                                            </p:attrNameLst>
                                          </p:cBhvr>
                                          <p:tavLst>
                                            <p:tav tm="0">
                                              <p:val>
                                                <p:fltVal val="0.5"/>
                                              </p:val>
                                            </p:tav>
                                            <p:tav tm="100000">
                                              <p:val>
                                                <p:strVal val="#ppt_y"/>
                                              </p:val>
                                            </p:tav>
                                          </p:tavLst>
                                        </p:anim>
                                      </p:childTnLst>
                                    </p:cTn>
                                  </p:par>
                                  <p:par>
                                    <p:cTn id="81" presetID="53" presetClass="entr" presetSubtype="528"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p:cTn id="83" dur="500" fill="hold"/>
                                            <p:tgtEl>
                                              <p:spTgt spid="33"/>
                                            </p:tgtEl>
                                            <p:attrNameLst>
                                              <p:attrName>ppt_w</p:attrName>
                                            </p:attrNameLst>
                                          </p:cBhvr>
                                          <p:tavLst>
                                            <p:tav tm="0">
                                              <p:val>
                                                <p:fltVal val="0"/>
                                              </p:val>
                                            </p:tav>
                                            <p:tav tm="100000">
                                              <p:val>
                                                <p:strVal val="#ppt_w"/>
                                              </p:val>
                                            </p:tav>
                                          </p:tavLst>
                                        </p:anim>
                                        <p:anim calcmode="lin" valueType="num">
                                          <p:cBhvr>
                                            <p:cTn id="84" dur="500" fill="hold"/>
                                            <p:tgtEl>
                                              <p:spTgt spid="33"/>
                                            </p:tgtEl>
                                            <p:attrNameLst>
                                              <p:attrName>ppt_h</p:attrName>
                                            </p:attrNameLst>
                                          </p:cBhvr>
                                          <p:tavLst>
                                            <p:tav tm="0">
                                              <p:val>
                                                <p:fltVal val="0"/>
                                              </p:val>
                                            </p:tav>
                                            <p:tav tm="100000">
                                              <p:val>
                                                <p:strVal val="#ppt_h"/>
                                              </p:val>
                                            </p:tav>
                                          </p:tavLst>
                                        </p:anim>
                                        <p:animEffect transition="in" filter="fade">
                                          <p:cBhvr>
                                            <p:cTn id="85" dur="500"/>
                                            <p:tgtEl>
                                              <p:spTgt spid="33"/>
                                            </p:tgtEl>
                                          </p:cBhvr>
                                        </p:animEffect>
                                        <p:anim calcmode="lin" valueType="num">
                                          <p:cBhvr>
                                            <p:cTn id="86" dur="500" fill="hold"/>
                                            <p:tgtEl>
                                              <p:spTgt spid="33"/>
                                            </p:tgtEl>
                                            <p:attrNameLst>
                                              <p:attrName>ppt_x</p:attrName>
                                            </p:attrNameLst>
                                          </p:cBhvr>
                                          <p:tavLst>
                                            <p:tav tm="0">
                                              <p:val>
                                                <p:fltVal val="0.5"/>
                                              </p:val>
                                            </p:tav>
                                            <p:tav tm="100000">
                                              <p:val>
                                                <p:strVal val="#ppt_x"/>
                                              </p:val>
                                            </p:tav>
                                          </p:tavLst>
                                        </p:anim>
                                        <p:anim calcmode="lin" valueType="num">
                                          <p:cBhvr>
                                            <p:cTn id="87" dur="500" fill="hold"/>
                                            <p:tgtEl>
                                              <p:spTgt spid="33"/>
                                            </p:tgtEl>
                                            <p:attrNameLst>
                                              <p:attrName>ppt_y</p:attrName>
                                            </p:attrNameLst>
                                          </p:cBhvr>
                                          <p:tavLst>
                                            <p:tav tm="0">
                                              <p:val>
                                                <p:fltVal val="0.5"/>
                                              </p:val>
                                            </p:tav>
                                            <p:tav tm="100000">
                                              <p:val>
                                                <p:strVal val="#ppt_y"/>
                                              </p:val>
                                            </p:tav>
                                          </p:tavLst>
                                        </p:anim>
                                      </p:childTnLst>
                                    </p:cTn>
                                  </p:par>
                                  <p:par>
                                    <p:cTn id="88" presetID="53" presetClass="entr" presetSubtype="528" fill="hold" nodeType="withEffect">
                                      <p:stCondLst>
                                        <p:cond delay="0"/>
                                      </p:stCondLst>
                                      <p:childTnLst>
                                        <p:set>
                                          <p:cBhvr>
                                            <p:cTn id="89" dur="1" fill="hold">
                                              <p:stCondLst>
                                                <p:cond delay="0"/>
                                              </p:stCondLst>
                                            </p:cTn>
                                            <p:tgtEl>
                                              <p:spTgt spid="36"/>
                                            </p:tgtEl>
                                            <p:attrNameLst>
                                              <p:attrName>style.visibility</p:attrName>
                                            </p:attrNameLst>
                                          </p:cBhvr>
                                          <p:to>
                                            <p:strVal val="visible"/>
                                          </p:to>
                                        </p:set>
                                        <p:anim calcmode="lin" valueType="num">
                                          <p:cBhvr>
                                            <p:cTn id="90" dur="500" fill="hold"/>
                                            <p:tgtEl>
                                              <p:spTgt spid="36"/>
                                            </p:tgtEl>
                                            <p:attrNameLst>
                                              <p:attrName>ppt_w</p:attrName>
                                            </p:attrNameLst>
                                          </p:cBhvr>
                                          <p:tavLst>
                                            <p:tav tm="0">
                                              <p:val>
                                                <p:fltVal val="0"/>
                                              </p:val>
                                            </p:tav>
                                            <p:tav tm="100000">
                                              <p:val>
                                                <p:strVal val="#ppt_w"/>
                                              </p:val>
                                            </p:tav>
                                          </p:tavLst>
                                        </p:anim>
                                        <p:anim calcmode="lin" valueType="num">
                                          <p:cBhvr>
                                            <p:cTn id="91" dur="500" fill="hold"/>
                                            <p:tgtEl>
                                              <p:spTgt spid="36"/>
                                            </p:tgtEl>
                                            <p:attrNameLst>
                                              <p:attrName>ppt_h</p:attrName>
                                            </p:attrNameLst>
                                          </p:cBhvr>
                                          <p:tavLst>
                                            <p:tav tm="0">
                                              <p:val>
                                                <p:fltVal val="0"/>
                                              </p:val>
                                            </p:tav>
                                            <p:tav tm="100000">
                                              <p:val>
                                                <p:strVal val="#ppt_h"/>
                                              </p:val>
                                            </p:tav>
                                          </p:tavLst>
                                        </p:anim>
                                        <p:animEffect transition="in" filter="fade">
                                          <p:cBhvr>
                                            <p:cTn id="92" dur="500"/>
                                            <p:tgtEl>
                                              <p:spTgt spid="36"/>
                                            </p:tgtEl>
                                          </p:cBhvr>
                                        </p:animEffect>
                                        <p:anim calcmode="lin" valueType="num">
                                          <p:cBhvr>
                                            <p:cTn id="93" dur="500" fill="hold"/>
                                            <p:tgtEl>
                                              <p:spTgt spid="36"/>
                                            </p:tgtEl>
                                            <p:attrNameLst>
                                              <p:attrName>ppt_x</p:attrName>
                                            </p:attrNameLst>
                                          </p:cBhvr>
                                          <p:tavLst>
                                            <p:tav tm="0">
                                              <p:val>
                                                <p:fltVal val="0.5"/>
                                              </p:val>
                                            </p:tav>
                                            <p:tav tm="100000">
                                              <p:val>
                                                <p:strVal val="#ppt_x"/>
                                              </p:val>
                                            </p:tav>
                                          </p:tavLst>
                                        </p:anim>
                                        <p:anim calcmode="lin" valueType="num">
                                          <p:cBhvr>
                                            <p:cTn id="94" dur="500" fill="hold"/>
                                            <p:tgtEl>
                                              <p:spTgt spid="36"/>
                                            </p:tgtEl>
                                            <p:attrNameLst>
                                              <p:attrName>ppt_y</p:attrName>
                                            </p:attrNameLst>
                                          </p:cBhvr>
                                          <p:tavLst>
                                            <p:tav tm="0">
                                              <p:val>
                                                <p:fltVal val="0.5"/>
                                              </p:val>
                                            </p:tav>
                                            <p:tav tm="100000">
                                              <p:val>
                                                <p:strVal val="#ppt_y"/>
                                              </p:val>
                                            </p:tav>
                                          </p:tavLst>
                                        </p:anim>
                                      </p:childTnLst>
                                    </p:cTn>
                                  </p:par>
                                  <p:par>
                                    <p:cTn id="95" presetID="53" presetClass="entr" presetSubtype="528" fill="hold" nodeType="with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p:cTn id="97" dur="500" fill="hold"/>
                                            <p:tgtEl>
                                              <p:spTgt spid="39"/>
                                            </p:tgtEl>
                                            <p:attrNameLst>
                                              <p:attrName>ppt_w</p:attrName>
                                            </p:attrNameLst>
                                          </p:cBhvr>
                                          <p:tavLst>
                                            <p:tav tm="0">
                                              <p:val>
                                                <p:fltVal val="0"/>
                                              </p:val>
                                            </p:tav>
                                            <p:tav tm="100000">
                                              <p:val>
                                                <p:strVal val="#ppt_w"/>
                                              </p:val>
                                            </p:tav>
                                          </p:tavLst>
                                        </p:anim>
                                        <p:anim calcmode="lin" valueType="num">
                                          <p:cBhvr>
                                            <p:cTn id="98" dur="500" fill="hold"/>
                                            <p:tgtEl>
                                              <p:spTgt spid="39"/>
                                            </p:tgtEl>
                                            <p:attrNameLst>
                                              <p:attrName>ppt_h</p:attrName>
                                            </p:attrNameLst>
                                          </p:cBhvr>
                                          <p:tavLst>
                                            <p:tav tm="0">
                                              <p:val>
                                                <p:fltVal val="0"/>
                                              </p:val>
                                            </p:tav>
                                            <p:tav tm="100000">
                                              <p:val>
                                                <p:strVal val="#ppt_h"/>
                                              </p:val>
                                            </p:tav>
                                          </p:tavLst>
                                        </p:anim>
                                        <p:animEffect transition="in" filter="fade">
                                          <p:cBhvr>
                                            <p:cTn id="99" dur="500"/>
                                            <p:tgtEl>
                                              <p:spTgt spid="39"/>
                                            </p:tgtEl>
                                          </p:cBhvr>
                                        </p:animEffect>
                                        <p:anim calcmode="lin" valueType="num">
                                          <p:cBhvr>
                                            <p:cTn id="100" dur="500" fill="hold"/>
                                            <p:tgtEl>
                                              <p:spTgt spid="39"/>
                                            </p:tgtEl>
                                            <p:attrNameLst>
                                              <p:attrName>ppt_x</p:attrName>
                                            </p:attrNameLst>
                                          </p:cBhvr>
                                          <p:tavLst>
                                            <p:tav tm="0">
                                              <p:val>
                                                <p:fltVal val="0.5"/>
                                              </p:val>
                                            </p:tav>
                                            <p:tav tm="100000">
                                              <p:val>
                                                <p:strVal val="#ppt_x"/>
                                              </p:val>
                                            </p:tav>
                                          </p:tavLst>
                                        </p:anim>
                                        <p:anim calcmode="lin" valueType="num">
                                          <p:cBhvr>
                                            <p:cTn id="101" dur="500" fill="hold"/>
                                            <p:tgtEl>
                                              <p:spTgt spid="39"/>
                                            </p:tgtEl>
                                            <p:attrNameLst>
                                              <p:attrName>ppt_y</p:attrName>
                                            </p:attrNameLst>
                                          </p:cBhvr>
                                          <p:tavLst>
                                            <p:tav tm="0">
                                              <p:val>
                                                <p:fltVal val="0.5"/>
                                              </p:val>
                                            </p:tav>
                                            <p:tav tm="100000">
                                              <p:val>
                                                <p:strVal val="#ppt_y"/>
                                              </p:val>
                                            </p:tav>
                                          </p:tavLst>
                                        </p:anim>
                                      </p:childTnLst>
                                    </p:cTn>
                                  </p:par>
                                  <p:par>
                                    <p:cTn id="102" presetID="53" presetClass="entr" presetSubtype="528" fill="hold" nodeType="withEffect">
                                      <p:stCondLst>
                                        <p:cond delay="0"/>
                                      </p:stCondLst>
                                      <p:childTnLst>
                                        <p:set>
                                          <p:cBhvr>
                                            <p:cTn id="103" dur="1" fill="hold">
                                              <p:stCondLst>
                                                <p:cond delay="0"/>
                                              </p:stCondLst>
                                            </p:cTn>
                                            <p:tgtEl>
                                              <p:spTgt spid="42"/>
                                            </p:tgtEl>
                                            <p:attrNameLst>
                                              <p:attrName>style.visibility</p:attrName>
                                            </p:attrNameLst>
                                          </p:cBhvr>
                                          <p:to>
                                            <p:strVal val="visible"/>
                                          </p:to>
                                        </p:set>
                                        <p:anim calcmode="lin" valueType="num">
                                          <p:cBhvr>
                                            <p:cTn id="104" dur="500" fill="hold"/>
                                            <p:tgtEl>
                                              <p:spTgt spid="42"/>
                                            </p:tgtEl>
                                            <p:attrNameLst>
                                              <p:attrName>ppt_w</p:attrName>
                                            </p:attrNameLst>
                                          </p:cBhvr>
                                          <p:tavLst>
                                            <p:tav tm="0">
                                              <p:val>
                                                <p:fltVal val="0"/>
                                              </p:val>
                                            </p:tav>
                                            <p:tav tm="100000">
                                              <p:val>
                                                <p:strVal val="#ppt_w"/>
                                              </p:val>
                                            </p:tav>
                                          </p:tavLst>
                                        </p:anim>
                                        <p:anim calcmode="lin" valueType="num">
                                          <p:cBhvr>
                                            <p:cTn id="105" dur="500" fill="hold"/>
                                            <p:tgtEl>
                                              <p:spTgt spid="42"/>
                                            </p:tgtEl>
                                            <p:attrNameLst>
                                              <p:attrName>ppt_h</p:attrName>
                                            </p:attrNameLst>
                                          </p:cBhvr>
                                          <p:tavLst>
                                            <p:tav tm="0">
                                              <p:val>
                                                <p:fltVal val="0"/>
                                              </p:val>
                                            </p:tav>
                                            <p:tav tm="100000">
                                              <p:val>
                                                <p:strVal val="#ppt_h"/>
                                              </p:val>
                                            </p:tav>
                                          </p:tavLst>
                                        </p:anim>
                                        <p:animEffect transition="in" filter="fade">
                                          <p:cBhvr>
                                            <p:cTn id="106" dur="500"/>
                                            <p:tgtEl>
                                              <p:spTgt spid="42"/>
                                            </p:tgtEl>
                                          </p:cBhvr>
                                        </p:animEffect>
                                        <p:anim calcmode="lin" valueType="num">
                                          <p:cBhvr>
                                            <p:cTn id="107" dur="500" fill="hold"/>
                                            <p:tgtEl>
                                              <p:spTgt spid="42"/>
                                            </p:tgtEl>
                                            <p:attrNameLst>
                                              <p:attrName>ppt_x</p:attrName>
                                            </p:attrNameLst>
                                          </p:cBhvr>
                                          <p:tavLst>
                                            <p:tav tm="0">
                                              <p:val>
                                                <p:fltVal val="0.5"/>
                                              </p:val>
                                            </p:tav>
                                            <p:tav tm="100000">
                                              <p:val>
                                                <p:strVal val="#ppt_x"/>
                                              </p:val>
                                            </p:tav>
                                          </p:tavLst>
                                        </p:anim>
                                        <p:anim calcmode="lin" valueType="num">
                                          <p:cBhvr>
                                            <p:cTn id="108" dur="500" fill="hold"/>
                                            <p:tgtEl>
                                              <p:spTgt spid="42"/>
                                            </p:tgtEl>
                                            <p:attrNameLst>
                                              <p:attrName>ppt_y</p:attrName>
                                            </p:attrNameLst>
                                          </p:cBhvr>
                                          <p:tavLst>
                                            <p:tav tm="0">
                                              <p:val>
                                                <p:fltVal val="0.5"/>
                                              </p:val>
                                            </p:tav>
                                            <p:tav tm="100000">
                                              <p:val>
                                                <p:strVal val="#ppt_y"/>
                                              </p:val>
                                            </p:tav>
                                          </p:tavLst>
                                        </p:anim>
                                      </p:childTnLst>
                                    </p:cTn>
                                  </p:par>
                                  <p:par>
                                    <p:cTn id="109" presetID="53" presetClass="entr" presetSubtype="528" fill="hold" nodeType="withEffect">
                                      <p:stCondLst>
                                        <p:cond delay="0"/>
                                      </p:stCondLst>
                                      <p:childTnLst>
                                        <p:set>
                                          <p:cBhvr>
                                            <p:cTn id="110" dur="1" fill="hold">
                                              <p:stCondLst>
                                                <p:cond delay="0"/>
                                              </p:stCondLst>
                                            </p:cTn>
                                            <p:tgtEl>
                                              <p:spTgt spid="45"/>
                                            </p:tgtEl>
                                            <p:attrNameLst>
                                              <p:attrName>style.visibility</p:attrName>
                                            </p:attrNameLst>
                                          </p:cBhvr>
                                          <p:to>
                                            <p:strVal val="visible"/>
                                          </p:to>
                                        </p:set>
                                        <p:anim calcmode="lin" valueType="num">
                                          <p:cBhvr>
                                            <p:cTn id="111" dur="500" fill="hold"/>
                                            <p:tgtEl>
                                              <p:spTgt spid="45"/>
                                            </p:tgtEl>
                                            <p:attrNameLst>
                                              <p:attrName>ppt_w</p:attrName>
                                            </p:attrNameLst>
                                          </p:cBhvr>
                                          <p:tavLst>
                                            <p:tav tm="0">
                                              <p:val>
                                                <p:fltVal val="0"/>
                                              </p:val>
                                            </p:tav>
                                            <p:tav tm="100000">
                                              <p:val>
                                                <p:strVal val="#ppt_w"/>
                                              </p:val>
                                            </p:tav>
                                          </p:tavLst>
                                        </p:anim>
                                        <p:anim calcmode="lin" valueType="num">
                                          <p:cBhvr>
                                            <p:cTn id="112" dur="500" fill="hold"/>
                                            <p:tgtEl>
                                              <p:spTgt spid="45"/>
                                            </p:tgtEl>
                                            <p:attrNameLst>
                                              <p:attrName>ppt_h</p:attrName>
                                            </p:attrNameLst>
                                          </p:cBhvr>
                                          <p:tavLst>
                                            <p:tav tm="0">
                                              <p:val>
                                                <p:fltVal val="0"/>
                                              </p:val>
                                            </p:tav>
                                            <p:tav tm="100000">
                                              <p:val>
                                                <p:strVal val="#ppt_h"/>
                                              </p:val>
                                            </p:tav>
                                          </p:tavLst>
                                        </p:anim>
                                        <p:animEffect transition="in" filter="fade">
                                          <p:cBhvr>
                                            <p:cTn id="113" dur="500"/>
                                            <p:tgtEl>
                                              <p:spTgt spid="45"/>
                                            </p:tgtEl>
                                          </p:cBhvr>
                                        </p:animEffect>
                                        <p:anim calcmode="lin" valueType="num">
                                          <p:cBhvr>
                                            <p:cTn id="114" dur="500" fill="hold"/>
                                            <p:tgtEl>
                                              <p:spTgt spid="45"/>
                                            </p:tgtEl>
                                            <p:attrNameLst>
                                              <p:attrName>ppt_x</p:attrName>
                                            </p:attrNameLst>
                                          </p:cBhvr>
                                          <p:tavLst>
                                            <p:tav tm="0">
                                              <p:val>
                                                <p:fltVal val="0.5"/>
                                              </p:val>
                                            </p:tav>
                                            <p:tav tm="100000">
                                              <p:val>
                                                <p:strVal val="#ppt_x"/>
                                              </p:val>
                                            </p:tav>
                                          </p:tavLst>
                                        </p:anim>
                                        <p:anim calcmode="lin" valueType="num">
                                          <p:cBhvr>
                                            <p:cTn id="115" dur="500" fill="hold"/>
                                            <p:tgtEl>
                                              <p:spTgt spid="45"/>
                                            </p:tgtEl>
                                            <p:attrNameLst>
                                              <p:attrName>ppt_y</p:attrName>
                                            </p:attrNameLst>
                                          </p:cBhvr>
                                          <p:tavLst>
                                            <p:tav tm="0">
                                              <p:val>
                                                <p:fltVal val="0.5"/>
                                              </p:val>
                                            </p:tav>
                                            <p:tav tm="100000">
                                              <p:val>
                                                <p:strVal val="#ppt_y"/>
                                              </p:val>
                                            </p:tav>
                                          </p:tavLst>
                                        </p:anim>
                                      </p:childTnLst>
                                    </p:cTn>
                                  </p:par>
                                  <p:par>
                                    <p:cTn id="116" presetID="53" presetClass="entr" presetSubtype="528" fill="hold" nodeType="withEffect">
                                      <p:stCondLst>
                                        <p:cond delay="0"/>
                                      </p:stCondLst>
                                      <p:childTnLst>
                                        <p:set>
                                          <p:cBhvr>
                                            <p:cTn id="117" dur="1" fill="hold">
                                              <p:stCondLst>
                                                <p:cond delay="0"/>
                                              </p:stCondLst>
                                            </p:cTn>
                                            <p:tgtEl>
                                              <p:spTgt spid="48"/>
                                            </p:tgtEl>
                                            <p:attrNameLst>
                                              <p:attrName>style.visibility</p:attrName>
                                            </p:attrNameLst>
                                          </p:cBhvr>
                                          <p:to>
                                            <p:strVal val="visible"/>
                                          </p:to>
                                        </p:set>
                                        <p:anim calcmode="lin" valueType="num">
                                          <p:cBhvr>
                                            <p:cTn id="118" dur="500" fill="hold"/>
                                            <p:tgtEl>
                                              <p:spTgt spid="48"/>
                                            </p:tgtEl>
                                            <p:attrNameLst>
                                              <p:attrName>ppt_w</p:attrName>
                                            </p:attrNameLst>
                                          </p:cBhvr>
                                          <p:tavLst>
                                            <p:tav tm="0">
                                              <p:val>
                                                <p:fltVal val="0"/>
                                              </p:val>
                                            </p:tav>
                                            <p:tav tm="100000">
                                              <p:val>
                                                <p:strVal val="#ppt_w"/>
                                              </p:val>
                                            </p:tav>
                                          </p:tavLst>
                                        </p:anim>
                                        <p:anim calcmode="lin" valueType="num">
                                          <p:cBhvr>
                                            <p:cTn id="119" dur="500" fill="hold"/>
                                            <p:tgtEl>
                                              <p:spTgt spid="48"/>
                                            </p:tgtEl>
                                            <p:attrNameLst>
                                              <p:attrName>ppt_h</p:attrName>
                                            </p:attrNameLst>
                                          </p:cBhvr>
                                          <p:tavLst>
                                            <p:tav tm="0">
                                              <p:val>
                                                <p:fltVal val="0"/>
                                              </p:val>
                                            </p:tav>
                                            <p:tav tm="100000">
                                              <p:val>
                                                <p:strVal val="#ppt_h"/>
                                              </p:val>
                                            </p:tav>
                                          </p:tavLst>
                                        </p:anim>
                                        <p:animEffect transition="in" filter="fade">
                                          <p:cBhvr>
                                            <p:cTn id="120" dur="500"/>
                                            <p:tgtEl>
                                              <p:spTgt spid="48"/>
                                            </p:tgtEl>
                                          </p:cBhvr>
                                        </p:animEffect>
                                        <p:anim calcmode="lin" valueType="num">
                                          <p:cBhvr>
                                            <p:cTn id="121" dur="500" fill="hold"/>
                                            <p:tgtEl>
                                              <p:spTgt spid="48"/>
                                            </p:tgtEl>
                                            <p:attrNameLst>
                                              <p:attrName>ppt_x</p:attrName>
                                            </p:attrNameLst>
                                          </p:cBhvr>
                                          <p:tavLst>
                                            <p:tav tm="0">
                                              <p:val>
                                                <p:fltVal val="0.5"/>
                                              </p:val>
                                            </p:tav>
                                            <p:tav tm="100000">
                                              <p:val>
                                                <p:strVal val="#ppt_x"/>
                                              </p:val>
                                            </p:tav>
                                          </p:tavLst>
                                        </p:anim>
                                        <p:anim calcmode="lin" valueType="num">
                                          <p:cBhvr>
                                            <p:cTn id="122" dur="500" fill="hold"/>
                                            <p:tgtEl>
                                              <p:spTgt spid="48"/>
                                            </p:tgtEl>
                                            <p:attrNameLst>
                                              <p:attrName>ppt_y</p:attrName>
                                            </p:attrNameLst>
                                          </p:cBhvr>
                                          <p:tavLst>
                                            <p:tav tm="0">
                                              <p:val>
                                                <p:fltVal val="0.5"/>
                                              </p:val>
                                            </p:tav>
                                            <p:tav tm="100000">
                                              <p:val>
                                                <p:strVal val="#ppt_y"/>
                                              </p:val>
                                            </p:tav>
                                          </p:tavLst>
                                        </p:anim>
                                      </p:childTnLst>
                                    </p:cTn>
                                  </p:par>
                                </p:childTnLst>
                              </p:cTn>
                            </p:par>
                            <p:par>
                              <p:cTn id="123" fill="hold">
                                <p:stCondLst>
                                  <p:cond delay="9950"/>
                                </p:stCondLst>
                                <p:childTnLst>
                                  <p:par>
                                    <p:cTn id="124" presetID="22" presetClass="entr" presetSubtype="8" fill="hold" grpId="0" nodeType="afterEffect">
                                      <p:stCondLst>
                                        <p:cond delay="0"/>
                                      </p:stCondLst>
                                      <p:childTnLst>
                                        <p:set>
                                          <p:cBhvr>
                                            <p:cTn id="125" dur="1" fill="hold">
                                              <p:stCondLst>
                                                <p:cond delay="0"/>
                                              </p:stCondLst>
                                            </p:cTn>
                                            <p:tgtEl>
                                              <p:spTgt spid="22"/>
                                            </p:tgtEl>
                                            <p:attrNameLst>
                                              <p:attrName>style.visibility</p:attrName>
                                            </p:attrNameLst>
                                          </p:cBhvr>
                                          <p:to>
                                            <p:strVal val="visible"/>
                                          </p:to>
                                        </p:set>
                                        <p:animEffect transition="in" filter="wipe(left)">
                                          <p:cBhvr>
                                            <p:cTn id="126" dur="500"/>
                                            <p:tgtEl>
                                              <p:spTgt spid="22"/>
                                            </p:tgtEl>
                                          </p:cBhvr>
                                        </p:animEffect>
                                      </p:childTnLst>
                                    </p:cTn>
                                  </p:par>
                                </p:childTnLst>
                              </p:cTn>
                            </p:par>
                            <p:par>
                              <p:cTn id="127" fill="hold">
                                <p:stCondLst>
                                  <p:cond delay="10450"/>
                                </p:stCondLst>
                                <p:childTnLst>
                                  <p:par>
                                    <p:cTn id="128" presetID="22" presetClass="entr" presetSubtype="8" fill="hold" grpId="0" nodeType="afterEffect">
                                      <p:stCondLst>
                                        <p:cond delay="0"/>
                                      </p:stCondLst>
                                      <p:childTnLst>
                                        <p:set>
                                          <p:cBhvr>
                                            <p:cTn id="129" dur="1" fill="hold">
                                              <p:stCondLst>
                                                <p:cond delay="0"/>
                                              </p:stCondLst>
                                            </p:cTn>
                                            <p:tgtEl>
                                              <p:spTgt spid="23"/>
                                            </p:tgtEl>
                                            <p:attrNameLst>
                                              <p:attrName>style.visibility</p:attrName>
                                            </p:attrNameLst>
                                          </p:cBhvr>
                                          <p:to>
                                            <p:strVal val="visible"/>
                                          </p:to>
                                        </p:set>
                                        <p:animEffect transition="in" filter="wipe(left)">
                                          <p:cBhvr>
                                            <p:cTn id="130" dur="500"/>
                                            <p:tgtEl>
                                              <p:spTgt spid="23"/>
                                            </p:tgtEl>
                                          </p:cBhvr>
                                        </p:animEffect>
                                      </p:childTnLst>
                                    </p:cTn>
                                  </p:par>
                                </p:childTnLst>
                              </p:cTn>
                            </p:par>
                            <p:par>
                              <p:cTn id="131" fill="hold">
                                <p:stCondLst>
                                  <p:cond delay="10950"/>
                                </p:stCondLst>
                                <p:childTnLst>
                                  <p:par>
                                    <p:cTn id="132" presetID="2" presetClass="entr" presetSubtype="4" fill="hold" nodeType="afterEffect">
                                      <p:stCondLst>
                                        <p:cond delay="0"/>
                                      </p:stCondLst>
                                      <p:childTnLst>
                                        <p:set>
                                          <p:cBhvr>
                                            <p:cTn id="133" dur="1" fill="hold">
                                              <p:stCondLst>
                                                <p:cond delay="0"/>
                                              </p:stCondLst>
                                            </p:cTn>
                                            <p:tgtEl>
                                              <p:spTgt spid="67"/>
                                            </p:tgtEl>
                                            <p:attrNameLst>
                                              <p:attrName>style.visibility</p:attrName>
                                            </p:attrNameLst>
                                          </p:cBhvr>
                                          <p:to>
                                            <p:strVal val="visible"/>
                                          </p:to>
                                        </p:set>
                                        <p:anim calcmode="lin" valueType="num">
                                          <p:cBhvr additive="base">
                                            <p:cTn id="134" dur="2000" fill="hold"/>
                                            <p:tgtEl>
                                              <p:spTgt spid="67"/>
                                            </p:tgtEl>
                                            <p:attrNameLst>
                                              <p:attrName>ppt_x</p:attrName>
                                            </p:attrNameLst>
                                          </p:cBhvr>
                                          <p:tavLst>
                                            <p:tav tm="0">
                                              <p:val>
                                                <p:strVal val="#ppt_x"/>
                                              </p:val>
                                            </p:tav>
                                            <p:tav tm="100000">
                                              <p:val>
                                                <p:strVal val="#ppt_x"/>
                                              </p:val>
                                            </p:tav>
                                          </p:tavLst>
                                        </p:anim>
                                        <p:anim calcmode="lin" valueType="num">
                                          <p:cBhvr additive="base">
                                            <p:cTn id="135" dur="2000" fill="hold"/>
                                            <p:tgtEl>
                                              <p:spTgt spid="67"/>
                                            </p:tgtEl>
                                            <p:attrNameLst>
                                              <p:attrName>ppt_y</p:attrName>
                                            </p:attrNameLst>
                                          </p:cBhvr>
                                          <p:tavLst>
                                            <p:tav tm="0">
                                              <p:val>
                                                <p:strVal val="1+#ppt_h/2"/>
                                              </p:val>
                                            </p:tav>
                                            <p:tav tm="100000">
                                              <p:val>
                                                <p:strVal val="#ppt_y"/>
                                              </p:val>
                                            </p:tav>
                                          </p:tavLst>
                                        </p:anim>
                                      </p:childTnLst>
                                    </p:cTn>
                                  </p:par>
                                  <p:par>
                                    <p:cTn id="136" presetID="8" presetClass="emph" presetSubtype="0" repeatCount="indefinite" fill="hold" nodeType="withEffect">
                                      <p:stCondLst>
                                        <p:cond delay="0"/>
                                      </p:stCondLst>
                                      <p:childTnLst>
                                        <p:animRot by="21600000">
                                          <p:cBhvr>
                                            <p:cTn id="137" dur="2000" fill="hold"/>
                                            <p:tgtEl>
                                              <p:spTgt spid="67"/>
                                            </p:tgtEl>
                                            <p:attrNameLst>
                                              <p:attrName>r</p:attrName>
                                            </p:attrNameLst>
                                          </p:cBhvr>
                                        </p:animRot>
                                      </p:childTnLst>
                                    </p:cTn>
                                  </p:par>
                                  <p:par>
                                    <p:cTn id="138" presetID="2" presetClass="entr" presetSubtype="4" fill="hold" nodeType="withEffect">
                                      <p:stCondLst>
                                        <p:cond delay="200"/>
                                      </p:stCondLst>
                                      <p:childTnLst>
                                        <p:set>
                                          <p:cBhvr>
                                            <p:cTn id="139" dur="1" fill="hold">
                                              <p:stCondLst>
                                                <p:cond delay="0"/>
                                              </p:stCondLst>
                                            </p:cTn>
                                            <p:tgtEl>
                                              <p:spTgt spid="68"/>
                                            </p:tgtEl>
                                            <p:attrNameLst>
                                              <p:attrName>style.visibility</p:attrName>
                                            </p:attrNameLst>
                                          </p:cBhvr>
                                          <p:to>
                                            <p:strVal val="visible"/>
                                          </p:to>
                                        </p:set>
                                        <p:anim calcmode="lin" valueType="num">
                                          <p:cBhvr additive="base">
                                            <p:cTn id="140" dur="2000" fill="hold"/>
                                            <p:tgtEl>
                                              <p:spTgt spid="68"/>
                                            </p:tgtEl>
                                            <p:attrNameLst>
                                              <p:attrName>ppt_x</p:attrName>
                                            </p:attrNameLst>
                                          </p:cBhvr>
                                          <p:tavLst>
                                            <p:tav tm="0">
                                              <p:val>
                                                <p:strVal val="#ppt_x"/>
                                              </p:val>
                                            </p:tav>
                                            <p:tav tm="100000">
                                              <p:val>
                                                <p:strVal val="#ppt_x"/>
                                              </p:val>
                                            </p:tav>
                                          </p:tavLst>
                                        </p:anim>
                                        <p:anim calcmode="lin" valueType="num">
                                          <p:cBhvr additive="base">
                                            <p:cTn id="141" dur="2000" fill="hold"/>
                                            <p:tgtEl>
                                              <p:spTgt spid="68"/>
                                            </p:tgtEl>
                                            <p:attrNameLst>
                                              <p:attrName>ppt_y</p:attrName>
                                            </p:attrNameLst>
                                          </p:cBhvr>
                                          <p:tavLst>
                                            <p:tav tm="0">
                                              <p:val>
                                                <p:strVal val="1+#ppt_h/2"/>
                                              </p:val>
                                            </p:tav>
                                            <p:tav tm="100000">
                                              <p:val>
                                                <p:strVal val="#ppt_y"/>
                                              </p:val>
                                            </p:tav>
                                          </p:tavLst>
                                        </p:anim>
                                      </p:childTnLst>
                                    </p:cTn>
                                  </p:par>
                                  <p:par>
                                    <p:cTn id="142" presetID="8" presetClass="emph" presetSubtype="0" repeatCount="indefinite" fill="hold" nodeType="withEffect">
                                      <p:stCondLst>
                                        <p:cond delay="200"/>
                                      </p:stCondLst>
                                      <p:childTnLst>
                                        <p:animRot by="21600000">
                                          <p:cBhvr>
                                            <p:cTn id="143" dur="2000" fill="hold"/>
                                            <p:tgtEl>
                                              <p:spTgt spid="68"/>
                                            </p:tgtEl>
                                            <p:attrNameLst>
                                              <p:attrName>r</p:attrName>
                                            </p:attrNameLst>
                                          </p:cBhvr>
                                        </p:animRot>
                                      </p:childTnLst>
                                    </p:cTn>
                                  </p:par>
                                  <p:par>
                                    <p:cTn id="144" presetID="2" presetClass="entr" presetSubtype="4" fill="hold" nodeType="withEffect">
                                      <p:stCondLst>
                                        <p:cond delay="500"/>
                                      </p:stCondLst>
                                      <p:childTnLst>
                                        <p:set>
                                          <p:cBhvr>
                                            <p:cTn id="145" dur="1" fill="hold">
                                              <p:stCondLst>
                                                <p:cond delay="0"/>
                                              </p:stCondLst>
                                            </p:cTn>
                                            <p:tgtEl>
                                              <p:spTgt spid="69"/>
                                            </p:tgtEl>
                                            <p:attrNameLst>
                                              <p:attrName>style.visibility</p:attrName>
                                            </p:attrNameLst>
                                          </p:cBhvr>
                                          <p:to>
                                            <p:strVal val="visible"/>
                                          </p:to>
                                        </p:set>
                                        <p:anim calcmode="lin" valueType="num">
                                          <p:cBhvr additive="base">
                                            <p:cTn id="146" dur="2000" fill="hold"/>
                                            <p:tgtEl>
                                              <p:spTgt spid="69"/>
                                            </p:tgtEl>
                                            <p:attrNameLst>
                                              <p:attrName>ppt_x</p:attrName>
                                            </p:attrNameLst>
                                          </p:cBhvr>
                                          <p:tavLst>
                                            <p:tav tm="0">
                                              <p:val>
                                                <p:strVal val="#ppt_x"/>
                                              </p:val>
                                            </p:tav>
                                            <p:tav tm="100000">
                                              <p:val>
                                                <p:strVal val="#ppt_x"/>
                                              </p:val>
                                            </p:tav>
                                          </p:tavLst>
                                        </p:anim>
                                        <p:anim calcmode="lin" valueType="num">
                                          <p:cBhvr additive="base">
                                            <p:cTn id="147" dur="2000" fill="hold"/>
                                            <p:tgtEl>
                                              <p:spTgt spid="69"/>
                                            </p:tgtEl>
                                            <p:attrNameLst>
                                              <p:attrName>ppt_y</p:attrName>
                                            </p:attrNameLst>
                                          </p:cBhvr>
                                          <p:tavLst>
                                            <p:tav tm="0">
                                              <p:val>
                                                <p:strVal val="1+#ppt_h/2"/>
                                              </p:val>
                                            </p:tav>
                                            <p:tav tm="100000">
                                              <p:val>
                                                <p:strVal val="#ppt_y"/>
                                              </p:val>
                                            </p:tav>
                                          </p:tavLst>
                                        </p:anim>
                                      </p:childTnLst>
                                    </p:cTn>
                                  </p:par>
                                  <p:par>
                                    <p:cTn id="148" presetID="8" presetClass="emph" presetSubtype="0" repeatCount="indefinite" fill="hold" nodeType="withEffect">
                                      <p:stCondLst>
                                        <p:cond delay="500"/>
                                      </p:stCondLst>
                                      <p:childTnLst>
                                        <p:animRot by="21600000">
                                          <p:cBhvr>
                                            <p:cTn id="149" dur="2000" fill="hold"/>
                                            <p:tgtEl>
                                              <p:spTgt spid="6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11" grpId="0"/>
          <p:bldP spid="15" grpId="0"/>
          <p:bldP spid="19" grpId="0"/>
          <p:bldP spid="20" grpId="0"/>
          <p:bldP spid="20" grpId="1"/>
          <p:bldP spid="22" grpId="0"/>
          <p:bldP spid="2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a:extLst>
              <a:ext uri="{FF2B5EF4-FFF2-40B4-BE49-F238E27FC236}">
                <a16:creationId xmlns:a16="http://schemas.microsoft.com/office/drawing/2014/main" id="{5C56C892-8694-1060-4D04-AC0EFAFC178A}"/>
              </a:ext>
            </a:extLst>
          </p:cNvPr>
          <p:cNvSpPr/>
          <p:nvPr/>
        </p:nvSpPr>
        <p:spPr>
          <a:xfrm>
            <a:off x="-5361716" y="-5142520"/>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4B65B0DD-FEBF-DE34-39AA-B12E3E0D11CD}"/>
              </a:ext>
            </a:extLst>
          </p:cNvPr>
          <p:cNvSpPr/>
          <p:nvPr/>
        </p:nvSpPr>
        <p:spPr>
          <a:xfrm>
            <a:off x="-747436" y="992221"/>
            <a:ext cx="5159887" cy="5318912"/>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cs typeface="+mn-cs"/>
            </a:endParaRPr>
          </a:p>
        </p:txBody>
      </p:sp>
      <p:sp>
        <p:nvSpPr>
          <p:cNvPr id="19" name="直角三角形 18">
            <a:extLst>
              <a:ext uri="{FF2B5EF4-FFF2-40B4-BE49-F238E27FC236}">
                <a16:creationId xmlns:a16="http://schemas.microsoft.com/office/drawing/2014/main" id="{CADD3628-6591-EFDA-4B01-FD0C7889E723}"/>
              </a:ext>
            </a:extLst>
          </p:cNvPr>
          <p:cNvSpPr/>
          <p:nvPr/>
        </p:nvSpPr>
        <p:spPr>
          <a:xfrm rot="13500000">
            <a:off x="4592346" y="3222528"/>
            <a:ext cx="448105" cy="448105"/>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cs typeface="+mn-cs"/>
            </a:endParaRPr>
          </a:p>
        </p:txBody>
      </p:sp>
      <p:sp>
        <p:nvSpPr>
          <p:cNvPr id="20" name="椭圆 19">
            <a:extLst>
              <a:ext uri="{FF2B5EF4-FFF2-40B4-BE49-F238E27FC236}">
                <a16:creationId xmlns:a16="http://schemas.microsoft.com/office/drawing/2014/main" id="{9394EEDD-47FC-8329-2B19-2234F8E62365}"/>
              </a:ext>
            </a:extLst>
          </p:cNvPr>
          <p:cNvSpPr/>
          <p:nvPr/>
        </p:nvSpPr>
        <p:spPr>
          <a:xfrm>
            <a:off x="-6281507" y="-255680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110">
            <a:extLst>
              <a:ext uri="{FF2B5EF4-FFF2-40B4-BE49-F238E27FC236}">
                <a16:creationId xmlns:a16="http://schemas.microsoft.com/office/drawing/2014/main" id="{6F977D0A-10D6-2C11-AB36-2BB9FDD411CC}"/>
              </a:ext>
            </a:extLst>
          </p:cNvPr>
          <p:cNvGrpSpPr>
            <a:grpSpLocks/>
          </p:cNvGrpSpPr>
          <p:nvPr/>
        </p:nvGrpSpPr>
        <p:grpSpPr bwMode="auto">
          <a:xfrm>
            <a:off x="7141606" y="1562232"/>
            <a:ext cx="2322513" cy="369888"/>
            <a:chOff x="1574602" y="3235045"/>
            <a:chExt cx="2322150" cy="370957"/>
          </a:xfrm>
          <a:solidFill>
            <a:schemeClr val="accent1">
              <a:lumMod val="60000"/>
              <a:lumOff val="40000"/>
            </a:schemeClr>
          </a:solidFill>
        </p:grpSpPr>
        <p:sp>
          <p:nvSpPr>
            <p:cNvPr id="22" name="五边形 21">
              <a:extLst>
                <a:ext uri="{FF2B5EF4-FFF2-40B4-BE49-F238E27FC236}">
                  <a16:creationId xmlns:a16="http://schemas.microsoft.com/office/drawing/2014/main" id="{47080A4C-E502-4FA3-4E6D-5C7897AA3876}"/>
                </a:ext>
              </a:extLst>
            </p:cNvPr>
            <p:cNvSpPr/>
            <p:nvPr/>
          </p:nvSpPr>
          <p:spPr>
            <a:xfrm>
              <a:off x="1574602" y="3235045"/>
              <a:ext cx="2322150" cy="370957"/>
            </a:xfrm>
            <a:prstGeom prst="homePlat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801" fontAlgn="auto">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23" name="Title 3">
              <a:extLst>
                <a:ext uri="{FF2B5EF4-FFF2-40B4-BE49-F238E27FC236}">
                  <a16:creationId xmlns:a16="http://schemas.microsoft.com/office/drawing/2014/main" id="{7D4C38F2-68FB-26EF-273C-A25EC2458E3F}"/>
                </a:ext>
              </a:extLst>
            </p:cNvPr>
            <p:cNvSpPr txBox="1">
              <a:spLocks/>
            </p:cNvSpPr>
            <p:nvPr/>
          </p:nvSpPr>
          <p:spPr bwMode="auto">
            <a:xfrm>
              <a:off x="1805999" y="3245856"/>
              <a:ext cx="1947614" cy="3185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r>
                <a:rPr lang="zh-CN" altLang="en-US" sz="1600" b="1" dirty="0">
                  <a:solidFill>
                    <a:schemeClr val="bg1"/>
                  </a:solidFill>
                  <a:latin typeface="微软雅黑" panose="020B0503020204020204" pitchFamily="34" charset="-122"/>
                </a:rPr>
                <a:t>宏观经济环境</a:t>
              </a:r>
              <a:endParaRPr lang="en-US" sz="1600" b="1" dirty="0">
                <a:solidFill>
                  <a:schemeClr val="bg1"/>
                </a:solidFill>
                <a:latin typeface="微软雅黑" panose="020B0503020204020204" pitchFamily="34" charset="-122"/>
              </a:endParaRPr>
            </a:p>
          </p:txBody>
        </p:sp>
      </p:grpSp>
      <p:sp>
        <p:nvSpPr>
          <p:cNvPr id="24" name="椭圆 23">
            <a:extLst>
              <a:ext uri="{FF2B5EF4-FFF2-40B4-BE49-F238E27FC236}">
                <a16:creationId xmlns:a16="http://schemas.microsoft.com/office/drawing/2014/main" id="{0D427E4D-74DC-FA1D-04A8-FA290E34077B}"/>
              </a:ext>
            </a:extLst>
          </p:cNvPr>
          <p:cNvSpPr/>
          <p:nvPr/>
        </p:nvSpPr>
        <p:spPr>
          <a:xfrm>
            <a:off x="8601862" y="3443081"/>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cs typeface="+mn-cs"/>
            </a:endParaRPr>
          </a:p>
        </p:txBody>
      </p:sp>
      <p:sp>
        <p:nvSpPr>
          <p:cNvPr id="25" name="椭圆 24">
            <a:extLst>
              <a:ext uri="{FF2B5EF4-FFF2-40B4-BE49-F238E27FC236}">
                <a16:creationId xmlns:a16="http://schemas.microsoft.com/office/drawing/2014/main" id="{1E9E8AFB-C442-152B-6296-434F7DBB56CA}"/>
              </a:ext>
            </a:extLst>
          </p:cNvPr>
          <p:cNvSpPr/>
          <p:nvPr/>
        </p:nvSpPr>
        <p:spPr>
          <a:xfrm>
            <a:off x="10029779" y="4870998"/>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cs typeface="+mn-cs"/>
            </a:endParaRPr>
          </a:p>
        </p:txBody>
      </p:sp>
      <p:grpSp>
        <p:nvGrpSpPr>
          <p:cNvPr id="29" name="组合 110">
            <a:extLst>
              <a:ext uri="{FF2B5EF4-FFF2-40B4-BE49-F238E27FC236}">
                <a16:creationId xmlns:a16="http://schemas.microsoft.com/office/drawing/2014/main" id="{078FA458-A3F1-84BD-6E41-CA6221EC3C38}"/>
              </a:ext>
            </a:extLst>
          </p:cNvPr>
          <p:cNvGrpSpPr>
            <a:grpSpLocks/>
          </p:cNvGrpSpPr>
          <p:nvPr/>
        </p:nvGrpSpPr>
        <p:grpSpPr bwMode="auto">
          <a:xfrm>
            <a:off x="7141606" y="4060956"/>
            <a:ext cx="2322513" cy="369888"/>
            <a:chOff x="1574602" y="3235045"/>
            <a:chExt cx="2322150" cy="370957"/>
          </a:xfrm>
          <a:solidFill>
            <a:schemeClr val="accent1">
              <a:lumMod val="60000"/>
              <a:lumOff val="40000"/>
            </a:schemeClr>
          </a:solidFill>
        </p:grpSpPr>
        <p:sp>
          <p:nvSpPr>
            <p:cNvPr id="30" name="五边形 21">
              <a:extLst>
                <a:ext uri="{FF2B5EF4-FFF2-40B4-BE49-F238E27FC236}">
                  <a16:creationId xmlns:a16="http://schemas.microsoft.com/office/drawing/2014/main" id="{D7C47385-6C9B-39CB-3D7C-A024158CA60A}"/>
                </a:ext>
              </a:extLst>
            </p:cNvPr>
            <p:cNvSpPr/>
            <p:nvPr/>
          </p:nvSpPr>
          <p:spPr>
            <a:xfrm>
              <a:off x="1574602" y="3235045"/>
              <a:ext cx="2322150" cy="370957"/>
            </a:xfrm>
            <a:prstGeom prst="homePlat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801" fontAlgn="auto">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31" name="Title 3">
              <a:extLst>
                <a:ext uri="{FF2B5EF4-FFF2-40B4-BE49-F238E27FC236}">
                  <a16:creationId xmlns:a16="http://schemas.microsoft.com/office/drawing/2014/main" id="{B1F8162E-0FF7-2721-3184-C760DA5942B6}"/>
                </a:ext>
              </a:extLst>
            </p:cNvPr>
            <p:cNvSpPr txBox="1">
              <a:spLocks/>
            </p:cNvSpPr>
            <p:nvPr/>
          </p:nvSpPr>
          <p:spPr bwMode="auto">
            <a:xfrm>
              <a:off x="1805999" y="3245856"/>
              <a:ext cx="1947614" cy="3185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r>
                <a:rPr lang="zh-CN" altLang="en-US" sz="1600" b="1" dirty="0">
                  <a:solidFill>
                    <a:schemeClr val="bg1"/>
                  </a:solidFill>
                  <a:latin typeface="微软雅黑" panose="020B0503020204020204" pitchFamily="34" charset="-122"/>
                </a:rPr>
                <a:t>电商行业现状</a:t>
              </a:r>
              <a:endParaRPr lang="en-US" sz="1600" b="1" dirty="0">
                <a:solidFill>
                  <a:schemeClr val="bg1"/>
                </a:solidFill>
                <a:latin typeface="微软雅黑" panose="020B0503020204020204" pitchFamily="34" charset="-122"/>
              </a:endParaRPr>
            </a:p>
          </p:txBody>
        </p:sp>
      </p:grpSp>
      <p:sp>
        <p:nvSpPr>
          <p:cNvPr id="34" name="椭圆 33">
            <a:extLst>
              <a:ext uri="{FF2B5EF4-FFF2-40B4-BE49-F238E27FC236}">
                <a16:creationId xmlns:a16="http://schemas.microsoft.com/office/drawing/2014/main" id="{A1515886-52BB-54C9-5CA8-3085E65B7642}"/>
              </a:ext>
            </a:extLst>
          </p:cNvPr>
          <p:cNvSpPr/>
          <p:nvPr/>
        </p:nvSpPr>
        <p:spPr>
          <a:xfrm>
            <a:off x="7150355" y="4914212"/>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pitchFamily="2" charset="-122"/>
              <a:cs typeface="+mn-cs"/>
            </a:endParaRPr>
          </a:p>
        </p:txBody>
      </p:sp>
      <p:sp>
        <p:nvSpPr>
          <p:cNvPr id="37" name="文本框 36">
            <a:extLst>
              <a:ext uri="{FF2B5EF4-FFF2-40B4-BE49-F238E27FC236}">
                <a16:creationId xmlns:a16="http://schemas.microsoft.com/office/drawing/2014/main" id="{C0D1E0BC-EB3D-C6C6-C160-C23247D56634}"/>
              </a:ext>
            </a:extLst>
          </p:cNvPr>
          <p:cNvSpPr txBox="1"/>
          <p:nvPr/>
        </p:nvSpPr>
        <p:spPr>
          <a:xfrm>
            <a:off x="7519563" y="4882145"/>
            <a:ext cx="4314001" cy="307777"/>
          </a:xfrm>
          <a:prstGeom prst="rect">
            <a:avLst/>
          </a:prstGeom>
          <a:noFill/>
        </p:spPr>
        <p:txBody>
          <a:bodyPr wrap="none" rtlCol="0">
            <a:spAutoFit/>
          </a:bodyPr>
          <a:lstStyle/>
          <a:p>
            <a:pPr lvl="0">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阿里体量最大但被蚕食，电商平台市场份额将被打破</a:t>
            </a:r>
          </a:p>
        </p:txBody>
      </p:sp>
      <p:sp>
        <p:nvSpPr>
          <p:cNvPr id="2" name="椭圆 1">
            <a:extLst>
              <a:ext uri="{FF2B5EF4-FFF2-40B4-BE49-F238E27FC236}">
                <a16:creationId xmlns:a16="http://schemas.microsoft.com/office/drawing/2014/main" id="{5815EB1A-535A-7492-E847-95D7CEDD5F01}"/>
              </a:ext>
            </a:extLst>
          </p:cNvPr>
          <p:cNvSpPr/>
          <p:nvPr/>
        </p:nvSpPr>
        <p:spPr>
          <a:xfrm>
            <a:off x="7160473" y="2227729"/>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pitchFamily="2" charset="-122"/>
              <a:cs typeface="+mn-cs"/>
            </a:endParaRPr>
          </a:p>
        </p:txBody>
      </p:sp>
      <p:cxnSp>
        <p:nvCxnSpPr>
          <p:cNvPr id="3" name="直接连接符 2">
            <a:extLst>
              <a:ext uri="{FF2B5EF4-FFF2-40B4-BE49-F238E27FC236}">
                <a16:creationId xmlns:a16="http://schemas.microsoft.com/office/drawing/2014/main" id="{D2BB609F-2EE6-9AE0-C196-FD23ED158427}"/>
              </a:ext>
            </a:extLst>
          </p:cNvPr>
          <p:cNvCxnSpPr/>
          <p:nvPr/>
        </p:nvCxnSpPr>
        <p:spPr>
          <a:xfrm>
            <a:off x="7312873" y="2656353"/>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椭圆 3">
            <a:extLst>
              <a:ext uri="{FF2B5EF4-FFF2-40B4-BE49-F238E27FC236}">
                <a16:creationId xmlns:a16="http://schemas.microsoft.com/office/drawing/2014/main" id="{F3452EA7-4C34-1044-7A5C-E57C7D02124D}"/>
              </a:ext>
            </a:extLst>
          </p:cNvPr>
          <p:cNvSpPr/>
          <p:nvPr/>
        </p:nvSpPr>
        <p:spPr>
          <a:xfrm>
            <a:off x="7169998" y="3432704"/>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pitchFamily="2" charset="-122"/>
              <a:cs typeface="+mn-cs"/>
            </a:endParaRPr>
          </a:p>
        </p:txBody>
      </p:sp>
      <p:sp>
        <p:nvSpPr>
          <p:cNvPr id="5" name="文本框 4">
            <a:extLst>
              <a:ext uri="{FF2B5EF4-FFF2-40B4-BE49-F238E27FC236}">
                <a16:creationId xmlns:a16="http://schemas.microsoft.com/office/drawing/2014/main" id="{FC684805-05D6-1033-C780-E028A5E0E536}"/>
              </a:ext>
            </a:extLst>
          </p:cNvPr>
          <p:cNvSpPr txBox="1"/>
          <p:nvPr/>
        </p:nvSpPr>
        <p:spPr>
          <a:xfrm>
            <a:off x="7529681" y="2195662"/>
            <a:ext cx="3595856" cy="307777"/>
          </a:xfrm>
          <a:prstGeom prst="rect">
            <a:avLst/>
          </a:prstGeom>
          <a:noFill/>
        </p:spPr>
        <p:txBody>
          <a:bodyPr wrap="none" rtlCol="0">
            <a:spAutoFit/>
          </a:bodyPr>
          <a:lstStyle/>
          <a:p>
            <a:pPr lvl="0">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社会消费快速增长，网络零售比例持续上升</a:t>
            </a:r>
          </a:p>
        </p:txBody>
      </p:sp>
      <p:sp>
        <p:nvSpPr>
          <p:cNvPr id="6" name="文本框 5">
            <a:extLst>
              <a:ext uri="{FF2B5EF4-FFF2-40B4-BE49-F238E27FC236}">
                <a16:creationId xmlns:a16="http://schemas.microsoft.com/office/drawing/2014/main" id="{FB84216F-3253-CD7D-6B79-8E29B5C76B61}"/>
              </a:ext>
            </a:extLst>
          </p:cNvPr>
          <p:cNvSpPr txBox="1"/>
          <p:nvPr/>
        </p:nvSpPr>
        <p:spPr>
          <a:xfrm>
            <a:off x="7529681" y="3394195"/>
            <a:ext cx="3954929" cy="307777"/>
          </a:xfrm>
          <a:prstGeom prst="rect">
            <a:avLst/>
          </a:prstGeom>
          <a:noFill/>
        </p:spPr>
        <p:txBody>
          <a:bodyPr wrap="none" rtlCol="0">
            <a:spAutoFit/>
          </a:bodyPr>
          <a:lstStyle/>
          <a:p>
            <a:pPr lvl="0">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消费者持续收入增长，消费需求还将进一步上升</a:t>
            </a:r>
          </a:p>
        </p:txBody>
      </p:sp>
    </p:spTree>
    <p:extLst>
      <p:ext uri="{BB962C8B-B14F-4D97-AF65-F5344CB8AC3E}">
        <p14:creationId xmlns:p14="http://schemas.microsoft.com/office/powerpoint/2010/main" val="383758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4">
            <a:extLst>
              <a:ext uri="{FF2B5EF4-FFF2-40B4-BE49-F238E27FC236}">
                <a16:creationId xmlns:a16="http://schemas.microsoft.com/office/drawing/2014/main" id="{D6B4462B-9BE8-4F27-B865-C83FB157EC8B}"/>
              </a:ext>
            </a:extLst>
          </p:cNvPr>
          <p:cNvSpPr txBox="1"/>
          <p:nvPr/>
        </p:nvSpPr>
        <p:spPr>
          <a:xfrm>
            <a:off x="1951605" y="2828836"/>
            <a:ext cx="8288789" cy="1200329"/>
          </a:xfrm>
          <a:prstGeom prst="rect">
            <a:avLst/>
          </a:prstGeom>
          <a:noFill/>
          <a:effectLst/>
        </p:spPr>
        <p:txBody>
          <a:bodyPr wrap="square" rtlCol="0">
            <a:spAutoFit/>
          </a:bodyPr>
          <a:lstStyle/>
          <a:p>
            <a:pPr algn="ctr" defTabSz="285750"/>
            <a:r>
              <a:rPr lang="zh-CN" altLang="en-US" sz="7200" dirty="0">
                <a:solidFill>
                  <a:schemeClr val="accent1">
                    <a:lumMod val="50000"/>
                  </a:schemeClr>
                </a:solidFill>
                <a:effectLst>
                  <a:outerShdw blurRad="38100" dist="38100" dir="2700000" algn="tl">
                    <a:srgbClr val="000000">
                      <a:alpha val="43137"/>
                    </a:srgbClr>
                  </a:outerShdw>
                </a:effectLst>
                <a:cs typeface="+mn-ea"/>
                <a:sym typeface="+mn-lt"/>
              </a:rPr>
              <a:t>用户的行为分析</a:t>
            </a:r>
          </a:p>
        </p:txBody>
      </p:sp>
      <p:sp>
        <p:nvSpPr>
          <p:cNvPr id="12" name="矩形 11">
            <a:extLst>
              <a:ext uri="{FF2B5EF4-FFF2-40B4-BE49-F238E27FC236}">
                <a16:creationId xmlns:a16="http://schemas.microsoft.com/office/drawing/2014/main" id="{B8D5B184-918A-477B-8DEC-4A6350567F00}"/>
              </a:ext>
            </a:extLst>
          </p:cNvPr>
          <p:cNvSpPr/>
          <p:nvPr/>
        </p:nvSpPr>
        <p:spPr>
          <a:xfrm>
            <a:off x="4051976" y="643271"/>
            <a:ext cx="3417937" cy="1631216"/>
          </a:xfrm>
          <a:prstGeom prst="rect">
            <a:avLst/>
          </a:prstGeom>
        </p:spPr>
        <p:txBody>
          <a:bodyPr wrap="square">
            <a:spAutoFit/>
          </a:bodyPr>
          <a:lstStyle/>
          <a:p>
            <a:pPr lvl="1" algn="ctr">
              <a:spcBef>
                <a:spcPct val="0"/>
              </a:spcBef>
            </a:pPr>
            <a:r>
              <a:rPr lang="en-US" altLang="zh-CN" sz="10000" spc="1500" dirty="0">
                <a:solidFill>
                  <a:schemeClr val="accent1">
                    <a:lumMod val="50000"/>
                  </a:schemeClr>
                </a:solidFill>
                <a:effectLst>
                  <a:outerShdw blurRad="50800" dist="38100" dir="2700000" algn="tl" rotWithShape="0">
                    <a:prstClr val="black">
                      <a:alpha val="40000"/>
                    </a:prstClr>
                  </a:outerShdw>
                </a:effectLst>
                <a:latin typeface="+mj-lt"/>
                <a:cs typeface="+mn-ea"/>
                <a:sym typeface="+mn-lt"/>
              </a:rPr>
              <a:t>02</a:t>
            </a:r>
          </a:p>
        </p:txBody>
      </p:sp>
      <p:pic>
        <p:nvPicPr>
          <p:cNvPr id="24" name="图片 23">
            <a:extLst>
              <a:ext uri="{FF2B5EF4-FFF2-40B4-BE49-F238E27FC236}">
                <a16:creationId xmlns:a16="http://schemas.microsoft.com/office/drawing/2014/main" id="{6D25B814-C2FF-4299-BE38-CC46D6D8AD1D}"/>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9032466" y="862396"/>
            <a:ext cx="1980253" cy="2039586"/>
          </a:xfrm>
          <a:prstGeom prst="rect">
            <a:avLst/>
          </a:prstGeom>
        </p:spPr>
      </p:pic>
      <p:pic>
        <p:nvPicPr>
          <p:cNvPr id="25" name="图片 24">
            <a:extLst>
              <a:ext uri="{FF2B5EF4-FFF2-40B4-BE49-F238E27FC236}">
                <a16:creationId xmlns:a16="http://schemas.microsoft.com/office/drawing/2014/main" id="{350DACF7-20D7-40D4-89EB-5581705D934E}"/>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8033224" y="5431098"/>
            <a:ext cx="1028769" cy="974324"/>
          </a:xfrm>
          <a:prstGeom prst="rect">
            <a:avLst/>
          </a:prstGeom>
        </p:spPr>
      </p:pic>
      <p:pic>
        <p:nvPicPr>
          <p:cNvPr id="26" name="图片 25">
            <a:extLst>
              <a:ext uri="{FF2B5EF4-FFF2-40B4-BE49-F238E27FC236}">
                <a16:creationId xmlns:a16="http://schemas.microsoft.com/office/drawing/2014/main" id="{C1048B4E-52B8-44F5-822F-2E867581B282}"/>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2107599" y="577666"/>
            <a:ext cx="1051937" cy="1083455"/>
          </a:xfrm>
          <a:prstGeom prst="rect">
            <a:avLst/>
          </a:prstGeom>
        </p:spPr>
      </p:pic>
      <p:sp>
        <p:nvSpPr>
          <p:cNvPr id="2" name="PA-1">
            <a:extLst>
              <a:ext uri="{FF2B5EF4-FFF2-40B4-BE49-F238E27FC236}">
                <a16:creationId xmlns:a16="http://schemas.microsoft.com/office/drawing/2014/main" id="{E13B169A-E789-EEA3-8579-AE4C4F65D31B}"/>
              </a:ext>
            </a:extLst>
          </p:cNvPr>
          <p:cNvSpPr>
            <a:spLocks/>
          </p:cNvSpPr>
          <p:nvPr>
            <p:custDataLst>
              <p:tags r:id="rId1"/>
            </p:custDataLst>
          </p:nvPr>
        </p:nvSpPr>
        <p:spPr>
          <a:xfrm flipH="1" flipV="1">
            <a:off x="4637246" y="5467280"/>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3" name="PA-任意多边形 849">
            <a:extLst>
              <a:ext uri="{FF2B5EF4-FFF2-40B4-BE49-F238E27FC236}">
                <a16:creationId xmlns:a16="http://schemas.microsoft.com/office/drawing/2014/main" id="{BBD33146-2D21-058D-6D4E-6471BCBB5E75}"/>
              </a:ext>
            </a:extLst>
          </p:cNvPr>
          <p:cNvSpPr>
            <a:spLocks noEditPoints="1"/>
          </p:cNvSpPr>
          <p:nvPr>
            <p:custDataLst>
              <p:tags r:id="rId2"/>
            </p:custDataLst>
          </p:nvPr>
        </p:nvSpPr>
        <p:spPr bwMode="auto">
          <a:xfrm>
            <a:off x="4773314" y="5567585"/>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4" name="TextBox 19">
            <a:extLst>
              <a:ext uri="{FF2B5EF4-FFF2-40B4-BE49-F238E27FC236}">
                <a16:creationId xmlns:a16="http://schemas.microsoft.com/office/drawing/2014/main" id="{A02B7F5C-0DEA-3503-5B4B-672FEBC118D2}"/>
              </a:ext>
            </a:extLst>
          </p:cNvPr>
          <p:cNvSpPr txBox="1"/>
          <p:nvPr/>
        </p:nvSpPr>
        <p:spPr>
          <a:xfrm>
            <a:off x="5217955" y="5585201"/>
            <a:ext cx="2052702" cy="289611"/>
          </a:xfrm>
          <a:prstGeom prst="rect">
            <a:avLst/>
          </a:prstGeom>
          <a:noFill/>
        </p:spPr>
        <p:txBody>
          <a:bodyPr wrap="none" lIns="42970" tIns="21485" rIns="42970" bIns="21485" rtlCol="0">
            <a:spAutoFit/>
          </a:bodyPr>
          <a:lstStyle/>
          <a:p>
            <a:r>
              <a:rPr lang="en-US" altLang="zh-CN" sz="1600" spc="300" dirty="0">
                <a:solidFill>
                  <a:schemeClr val="accent1">
                    <a:lumMod val="50000"/>
                  </a:schemeClr>
                </a:solidFill>
                <a:cs typeface="+mn-ea"/>
                <a:sym typeface="+mn-lt"/>
              </a:rPr>
              <a:t>THE PART TWO</a:t>
            </a:r>
          </a:p>
        </p:txBody>
      </p:sp>
    </p:spTree>
    <p:extLst>
      <p:ext uri="{BB962C8B-B14F-4D97-AF65-F5344CB8AC3E}">
        <p14:creationId xmlns:p14="http://schemas.microsoft.com/office/powerpoint/2010/main" val="173229449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10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11"/>
                                            </p:tgtEl>
                                            <p:attrNameLst>
                                              <p:attrName>style.visibility</p:attrName>
                                            </p:attrNameLst>
                                          </p:cBhvr>
                                          <p:to>
                                            <p:strVal val="visible"/>
                                          </p:to>
                                        </p:set>
                                        <p:anim to="" calcmode="lin" valueType="num">
                                          <p:cBhvr>
                                            <p:cTn id="13" dur="1000" fill="hold">
                                              <p:stCondLst>
                                                <p:cond delay="0"/>
                                              </p:stCondLst>
                                            </p:cTn>
                                            <p:tgtEl>
                                              <p:spTgt spid="11"/>
                                            </p:tgtEl>
                                            <p:attrNameLst>
                                              <p:attrName>ppt_x</p:attrName>
                                            </p:attrNameLst>
                                          </p:cBhvr>
                                          <p:tavLst>
                                            <p:tav tm="0" fmla="#ppt_x+(8/9)*(#ppt_x-(#ppt_x-#ppt_w/2))*((1.5-1.5*$)^2-(1.5-1.5*$)^3)">
                                              <p:val>
                                                <p:strVal val="0"/>
                                              </p:val>
                                            </p:tav>
                                            <p:tav tm="100000">
                                              <p:val>
                                                <p:strVal val="1"/>
                                              </p:val>
                                            </p:tav>
                                          </p:tavLst>
                                        </p:anim>
                                        <p:anim to="" calcmode="lin" valueType="num">
                                          <p:cBhvr>
                                            <p:cTn id="14" dur="1000" fill="hold">
                                              <p:stCondLst>
                                                <p:cond delay="0"/>
                                              </p:stCondLst>
                                            </p:cTn>
                                            <p:tgtEl>
                                              <p:spTgt spid="11"/>
                                            </p:tgtEl>
                                            <p:attrNameLst>
                                              <p:attrName>ppt_y</p:attrName>
                                            </p:attrNameLst>
                                          </p:cBhvr>
                                          <p:tavLst>
                                            <p:tav tm="0" fmla="#ppt_y+(8/9)*(#ppt_y-(#ppt_y+#ppt_h/2))*((1.5-1.5*$)^2-(1.5-1.5*$)^3)">
                                              <p:val>
                                                <p:strVal val="0"/>
                                              </p:val>
                                            </p:tav>
                                            <p:tav tm="100000">
                                              <p:val>
                                                <p:strVal val="1"/>
                                              </p:val>
                                            </p:tav>
                                          </p:tavLst>
                                        </p:anim>
                                        <p:anim to="" calcmode="lin" valueType="num">
                                          <p:cBhvr>
                                            <p:cTn id="15" dur="1000" fill="hold">
                                              <p:stCondLst>
                                                <p:cond delay="0"/>
                                              </p:stCondLst>
                                            </p:cTn>
                                            <p:tgtEl>
                                              <p:spTgt spid="11"/>
                                            </p:tgtEl>
                                            <p:attrNameLst>
                                              <p:attrName>ppt_w</p:attrName>
                                            </p:attrNameLst>
                                          </p:cBhvr>
                                          <p:tavLst>
                                            <p:tav tm="0" fmla="#ppt_w+(8/9)*(#ppt_w-0)*((1.5-1.5*$)^2-(1.5-1.5*$)^3)">
                                              <p:val>
                                                <p:strVal val="0"/>
                                              </p:val>
                                            </p:tav>
                                            <p:tav tm="100000">
                                              <p:val>
                                                <p:strVal val="1"/>
                                              </p:val>
                                            </p:tav>
                                          </p:tavLst>
                                        </p:anim>
                                        <p:anim to="" calcmode="lin" valueType="num">
                                          <p:cBhvr>
                                            <p:cTn id="16" dur="1000" fill="hold">
                                              <p:stCondLst>
                                                <p:cond delay="0"/>
                                              </p:stCondLst>
                                            </p:cTn>
                                            <p:tgtEl>
                                              <p:spTgt spid="11"/>
                                            </p:tgtEl>
                                            <p:attrNameLst>
                                              <p:attrName>ppt_h</p:attrName>
                                            </p:attrNameLst>
                                          </p:cBhvr>
                                          <p:tavLst>
                                            <p:tav tm="0" fmla="#ppt_h+(8/9)*(#ppt_h-0)*((1.5-1.5*$)^2-(1.5-1.5*$)^3)">
                                              <p:val>
                                                <p:strVal val="0"/>
                                              </p:val>
                                            </p:tav>
                                            <p:tav tm="100000">
                                              <p:val>
                                                <p:strVal val="1"/>
                                              </p:val>
                                            </p:tav>
                                          </p:tavLst>
                                        </p:anim>
                                      </p:childTnLst>
                                    </p:cTn>
                                  </p:par>
                                </p:childTnLst>
                              </p:cTn>
                            </p:par>
                            <p:par>
                              <p:cTn id="17" fill="hold">
                                <p:stCondLst>
                                  <p:cond delay="2400"/>
                                </p:stCondLst>
                                <p:childTnLst>
                                  <p:par>
                                    <p:cTn id="18" presetID="2" presetClass="entr" presetSubtype="4" fill="hold" nodeType="afterEffect" p14:presetBounceEnd="67000">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14:bounceEnd="67000">
                                          <p:cBhvr additive="base">
                                            <p:cTn id="20" dur="2000" fill="hold"/>
                                            <p:tgtEl>
                                              <p:spTgt spid="24"/>
                                            </p:tgtEl>
                                            <p:attrNameLst>
                                              <p:attrName>ppt_x</p:attrName>
                                            </p:attrNameLst>
                                          </p:cBhvr>
                                          <p:tavLst>
                                            <p:tav tm="0">
                                              <p:val>
                                                <p:strVal val="#ppt_x"/>
                                              </p:val>
                                            </p:tav>
                                            <p:tav tm="100000">
                                              <p:val>
                                                <p:strVal val="#ppt_x"/>
                                              </p:val>
                                            </p:tav>
                                          </p:tavLst>
                                        </p:anim>
                                        <p:anim calcmode="lin" valueType="num" p14:bounceEnd="67000">
                                          <p:cBhvr additive="base">
                                            <p:cTn id="21" dur="2000" fill="hold"/>
                                            <p:tgtEl>
                                              <p:spTgt spid="24"/>
                                            </p:tgtEl>
                                            <p:attrNameLst>
                                              <p:attrName>ppt_y</p:attrName>
                                            </p:attrNameLst>
                                          </p:cBhvr>
                                          <p:tavLst>
                                            <p:tav tm="0">
                                              <p:val>
                                                <p:strVal val="1+#ppt_h/2"/>
                                              </p:val>
                                            </p:tav>
                                            <p:tav tm="100000">
                                              <p:val>
                                                <p:strVal val="#ppt_y"/>
                                              </p:val>
                                            </p:tav>
                                          </p:tavLst>
                                        </p:anim>
                                      </p:childTnLst>
                                    </p:cTn>
                                  </p:par>
                                  <p:par>
                                    <p:cTn id="22" presetID="8" presetClass="emph" presetSubtype="0" repeatCount="indefinite" fill="hold" nodeType="withEffect">
                                      <p:stCondLst>
                                        <p:cond delay="0"/>
                                      </p:stCondLst>
                                      <p:childTnLst>
                                        <p:animRot by="21600000">
                                          <p:cBhvr>
                                            <p:cTn id="23" dur="2000" fill="hold"/>
                                            <p:tgtEl>
                                              <p:spTgt spid="24"/>
                                            </p:tgtEl>
                                            <p:attrNameLst>
                                              <p:attrName>r</p:attrName>
                                            </p:attrNameLst>
                                          </p:cBhvr>
                                        </p:animRot>
                                      </p:childTnLst>
                                    </p:cTn>
                                  </p:par>
                                  <p:par>
                                    <p:cTn id="24" presetID="2" presetClass="entr" presetSubtype="4" fill="hold" nodeType="withEffect" p14:presetBounceEnd="67000">
                                      <p:stCondLst>
                                        <p:cond delay="200"/>
                                      </p:stCondLst>
                                      <p:childTnLst>
                                        <p:set>
                                          <p:cBhvr>
                                            <p:cTn id="25" dur="1" fill="hold">
                                              <p:stCondLst>
                                                <p:cond delay="0"/>
                                              </p:stCondLst>
                                            </p:cTn>
                                            <p:tgtEl>
                                              <p:spTgt spid="25"/>
                                            </p:tgtEl>
                                            <p:attrNameLst>
                                              <p:attrName>style.visibility</p:attrName>
                                            </p:attrNameLst>
                                          </p:cBhvr>
                                          <p:to>
                                            <p:strVal val="visible"/>
                                          </p:to>
                                        </p:set>
                                        <p:anim calcmode="lin" valueType="num" p14:bounceEnd="67000">
                                          <p:cBhvr additive="base">
                                            <p:cTn id="26" dur="2000" fill="hold"/>
                                            <p:tgtEl>
                                              <p:spTgt spid="25"/>
                                            </p:tgtEl>
                                            <p:attrNameLst>
                                              <p:attrName>ppt_x</p:attrName>
                                            </p:attrNameLst>
                                          </p:cBhvr>
                                          <p:tavLst>
                                            <p:tav tm="0">
                                              <p:val>
                                                <p:strVal val="#ppt_x"/>
                                              </p:val>
                                            </p:tav>
                                            <p:tav tm="100000">
                                              <p:val>
                                                <p:strVal val="#ppt_x"/>
                                              </p:val>
                                            </p:tav>
                                          </p:tavLst>
                                        </p:anim>
                                        <p:anim calcmode="lin" valueType="num" p14:bounceEnd="67000">
                                          <p:cBhvr additive="base">
                                            <p:cTn id="27" dur="2000" fill="hold"/>
                                            <p:tgtEl>
                                              <p:spTgt spid="25"/>
                                            </p:tgtEl>
                                            <p:attrNameLst>
                                              <p:attrName>ppt_y</p:attrName>
                                            </p:attrNameLst>
                                          </p:cBhvr>
                                          <p:tavLst>
                                            <p:tav tm="0">
                                              <p:val>
                                                <p:strVal val="1+#ppt_h/2"/>
                                              </p:val>
                                            </p:tav>
                                            <p:tav tm="100000">
                                              <p:val>
                                                <p:strVal val="#ppt_y"/>
                                              </p:val>
                                            </p:tav>
                                          </p:tavLst>
                                        </p:anim>
                                      </p:childTnLst>
                                    </p:cTn>
                                  </p:par>
                                  <p:par>
                                    <p:cTn id="28" presetID="8" presetClass="emph" presetSubtype="0" repeatCount="indefinite" fill="hold" nodeType="withEffect">
                                      <p:stCondLst>
                                        <p:cond delay="200"/>
                                      </p:stCondLst>
                                      <p:childTnLst>
                                        <p:animRot by="21600000">
                                          <p:cBhvr>
                                            <p:cTn id="29" dur="2000" fill="hold"/>
                                            <p:tgtEl>
                                              <p:spTgt spid="25"/>
                                            </p:tgtEl>
                                            <p:attrNameLst>
                                              <p:attrName>r</p:attrName>
                                            </p:attrNameLst>
                                          </p:cBhvr>
                                        </p:animRot>
                                      </p:childTnLst>
                                    </p:cTn>
                                  </p:par>
                                  <p:par>
                                    <p:cTn id="30" presetID="2" presetClass="entr" presetSubtype="4" fill="hold" nodeType="withEffect" p14:presetBounceEnd="67000">
                                      <p:stCondLst>
                                        <p:cond delay="500"/>
                                      </p:stCondLst>
                                      <p:childTnLst>
                                        <p:set>
                                          <p:cBhvr>
                                            <p:cTn id="31" dur="1" fill="hold">
                                              <p:stCondLst>
                                                <p:cond delay="0"/>
                                              </p:stCondLst>
                                            </p:cTn>
                                            <p:tgtEl>
                                              <p:spTgt spid="26"/>
                                            </p:tgtEl>
                                            <p:attrNameLst>
                                              <p:attrName>style.visibility</p:attrName>
                                            </p:attrNameLst>
                                          </p:cBhvr>
                                          <p:to>
                                            <p:strVal val="visible"/>
                                          </p:to>
                                        </p:set>
                                        <p:anim calcmode="lin" valueType="num" p14:bounceEnd="67000">
                                          <p:cBhvr additive="base">
                                            <p:cTn id="32" dur="2000" fill="hold"/>
                                            <p:tgtEl>
                                              <p:spTgt spid="26"/>
                                            </p:tgtEl>
                                            <p:attrNameLst>
                                              <p:attrName>ppt_x</p:attrName>
                                            </p:attrNameLst>
                                          </p:cBhvr>
                                          <p:tavLst>
                                            <p:tav tm="0">
                                              <p:val>
                                                <p:strVal val="#ppt_x"/>
                                              </p:val>
                                            </p:tav>
                                            <p:tav tm="100000">
                                              <p:val>
                                                <p:strVal val="#ppt_x"/>
                                              </p:val>
                                            </p:tav>
                                          </p:tavLst>
                                        </p:anim>
                                        <p:anim calcmode="lin" valueType="num" p14:bounceEnd="67000">
                                          <p:cBhvr additive="base">
                                            <p:cTn id="33" dur="2000" fill="hold"/>
                                            <p:tgtEl>
                                              <p:spTgt spid="26"/>
                                            </p:tgtEl>
                                            <p:attrNameLst>
                                              <p:attrName>ppt_y</p:attrName>
                                            </p:attrNameLst>
                                          </p:cBhvr>
                                          <p:tavLst>
                                            <p:tav tm="0">
                                              <p:val>
                                                <p:strVal val="1+#ppt_h/2"/>
                                              </p:val>
                                            </p:tav>
                                            <p:tav tm="100000">
                                              <p:val>
                                                <p:strVal val="#ppt_y"/>
                                              </p:val>
                                            </p:tav>
                                          </p:tavLst>
                                        </p:anim>
                                      </p:childTnLst>
                                    </p:cTn>
                                  </p:par>
                                  <p:par>
                                    <p:cTn id="34" presetID="8" presetClass="emph" presetSubtype="0" repeatCount="indefinite" fill="hold" nodeType="withEffect">
                                      <p:stCondLst>
                                        <p:cond delay="500"/>
                                      </p:stCondLst>
                                      <p:childTnLst>
                                        <p:animRot by="21600000">
                                          <p:cBhvr>
                                            <p:cTn id="35" dur="2000" fill="hold"/>
                                            <p:tgtEl>
                                              <p:spTgt spid="26"/>
                                            </p:tgtEl>
                                            <p:attrNameLst>
                                              <p:attrName>r</p:attrName>
                                            </p:attrNameLst>
                                          </p:cBhvr>
                                        </p:animRot>
                                      </p:childTnLst>
                                    </p:cTn>
                                  </p:par>
                                </p:childTnLst>
                              </p:cTn>
                            </p:par>
                            <p:par>
                              <p:cTn id="36" fill="hold">
                                <p:stCondLst>
                                  <p:cond delay="4900"/>
                                </p:stCondLst>
                                <p:childTnLst>
                                  <p:par>
                                    <p:cTn id="37" presetID="2" presetClass="entr" presetSubtype="4" decel="100000"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1000" fill="hold"/>
                                            <p:tgtEl>
                                              <p:spTgt spid="3"/>
                                            </p:tgtEl>
                                            <p:attrNameLst>
                                              <p:attrName>ppt_x</p:attrName>
                                            </p:attrNameLst>
                                          </p:cBhvr>
                                          <p:tavLst>
                                            <p:tav tm="0">
                                              <p:val>
                                                <p:strVal val="#ppt_x"/>
                                              </p:val>
                                            </p:tav>
                                            <p:tav tm="100000">
                                              <p:val>
                                                <p:strVal val="#ppt_x"/>
                                              </p:val>
                                            </p:tav>
                                          </p:tavLst>
                                        </p:anim>
                                        <p:anim calcmode="lin" valueType="num">
                                          <p:cBhvr additive="base">
                                            <p:cTn id="44" dur="1000" fill="hold"/>
                                            <p:tgtEl>
                                              <p:spTgt spid="3"/>
                                            </p:tgtEl>
                                            <p:attrNameLst>
                                              <p:attrName>ppt_y</p:attrName>
                                            </p:attrNameLst>
                                          </p:cBhvr>
                                          <p:tavLst>
                                            <p:tav tm="0">
                                              <p:val>
                                                <p:strVal val="1+#ppt_h/2"/>
                                              </p:val>
                                            </p:tav>
                                            <p:tav tm="100000">
                                              <p:val>
                                                <p:strVal val="#ppt_y"/>
                                              </p:val>
                                            </p:tav>
                                          </p:tavLst>
                                        </p:anim>
                                      </p:childTnLst>
                                    </p:cTn>
                                  </p:par>
                                  <p:par>
                                    <p:cTn id="45" presetID="14" presetClass="entr" presetSubtype="10" fill="hold" grpId="0" nodeType="withEffect">
                                      <p:stCondLst>
                                        <p:cond delay="500"/>
                                      </p:stCondLst>
                                      <p:iterate type="lt">
                                        <p:tmPct val="10000"/>
                                      </p:iterate>
                                      <p:childTnLst>
                                        <p:set>
                                          <p:cBhvr>
                                            <p:cTn id="46" dur="1" fill="hold">
                                              <p:stCondLst>
                                                <p:cond delay="0"/>
                                              </p:stCondLst>
                                            </p:cTn>
                                            <p:tgtEl>
                                              <p:spTgt spid="4"/>
                                            </p:tgtEl>
                                            <p:attrNameLst>
                                              <p:attrName>style.visibility</p:attrName>
                                            </p:attrNameLst>
                                          </p:cBhvr>
                                          <p:to>
                                            <p:strVal val="visible"/>
                                          </p:to>
                                        </p:set>
                                        <p:animEffect transition="in" filter="randombar(horizontal)">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 grpId="0" animBg="1"/>
          <p:bldP spid="3" grpId="0" animBg="1"/>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10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11"/>
                                            </p:tgtEl>
                                            <p:attrNameLst>
                                              <p:attrName>style.visibility</p:attrName>
                                            </p:attrNameLst>
                                          </p:cBhvr>
                                          <p:to>
                                            <p:strVal val="visible"/>
                                          </p:to>
                                        </p:set>
                                        <p:anim to="" calcmode="lin" valueType="num">
                                          <p:cBhvr>
                                            <p:cTn id="13" dur="1000" fill="hold">
                                              <p:stCondLst>
                                                <p:cond delay="0"/>
                                              </p:stCondLst>
                                            </p:cTn>
                                            <p:tgtEl>
                                              <p:spTgt spid="11"/>
                                            </p:tgtEl>
                                            <p:attrNameLst>
                                              <p:attrName>ppt_x</p:attrName>
                                            </p:attrNameLst>
                                          </p:cBhvr>
                                          <p:tavLst>
                                            <p:tav tm="0" fmla="#ppt_x+(8/9)*(#ppt_x-(#ppt_x-#ppt_w/2))*((1.5-1.5*$)^2-(1.5-1.5*$)^3)">
                                              <p:val>
                                                <p:strVal val="0"/>
                                              </p:val>
                                            </p:tav>
                                            <p:tav tm="100000">
                                              <p:val>
                                                <p:strVal val="1"/>
                                              </p:val>
                                            </p:tav>
                                          </p:tavLst>
                                        </p:anim>
                                        <p:anim to="" calcmode="lin" valueType="num">
                                          <p:cBhvr>
                                            <p:cTn id="14" dur="1000" fill="hold">
                                              <p:stCondLst>
                                                <p:cond delay="0"/>
                                              </p:stCondLst>
                                            </p:cTn>
                                            <p:tgtEl>
                                              <p:spTgt spid="11"/>
                                            </p:tgtEl>
                                            <p:attrNameLst>
                                              <p:attrName>ppt_y</p:attrName>
                                            </p:attrNameLst>
                                          </p:cBhvr>
                                          <p:tavLst>
                                            <p:tav tm="0" fmla="#ppt_y+(8/9)*(#ppt_y-(#ppt_y+#ppt_h/2))*((1.5-1.5*$)^2-(1.5-1.5*$)^3)">
                                              <p:val>
                                                <p:strVal val="0"/>
                                              </p:val>
                                            </p:tav>
                                            <p:tav tm="100000">
                                              <p:val>
                                                <p:strVal val="1"/>
                                              </p:val>
                                            </p:tav>
                                          </p:tavLst>
                                        </p:anim>
                                        <p:anim to="" calcmode="lin" valueType="num">
                                          <p:cBhvr>
                                            <p:cTn id="15" dur="1000" fill="hold">
                                              <p:stCondLst>
                                                <p:cond delay="0"/>
                                              </p:stCondLst>
                                            </p:cTn>
                                            <p:tgtEl>
                                              <p:spTgt spid="11"/>
                                            </p:tgtEl>
                                            <p:attrNameLst>
                                              <p:attrName>ppt_w</p:attrName>
                                            </p:attrNameLst>
                                          </p:cBhvr>
                                          <p:tavLst>
                                            <p:tav tm="0" fmla="#ppt_w+(8/9)*(#ppt_w-0)*((1.5-1.5*$)^2-(1.5-1.5*$)^3)">
                                              <p:val>
                                                <p:strVal val="0"/>
                                              </p:val>
                                            </p:tav>
                                            <p:tav tm="100000">
                                              <p:val>
                                                <p:strVal val="1"/>
                                              </p:val>
                                            </p:tav>
                                          </p:tavLst>
                                        </p:anim>
                                        <p:anim to="" calcmode="lin" valueType="num">
                                          <p:cBhvr>
                                            <p:cTn id="16" dur="1000" fill="hold">
                                              <p:stCondLst>
                                                <p:cond delay="0"/>
                                              </p:stCondLst>
                                            </p:cTn>
                                            <p:tgtEl>
                                              <p:spTgt spid="11"/>
                                            </p:tgtEl>
                                            <p:attrNameLst>
                                              <p:attrName>ppt_h</p:attrName>
                                            </p:attrNameLst>
                                          </p:cBhvr>
                                          <p:tavLst>
                                            <p:tav tm="0" fmla="#ppt_h+(8/9)*(#ppt_h-0)*((1.5-1.5*$)^2-(1.5-1.5*$)^3)">
                                              <p:val>
                                                <p:strVal val="0"/>
                                              </p:val>
                                            </p:tav>
                                            <p:tav tm="100000">
                                              <p:val>
                                                <p:strVal val="1"/>
                                              </p:val>
                                            </p:tav>
                                          </p:tavLst>
                                        </p:anim>
                                      </p:childTnLst>
                                    </p:cTn>
                                  </p:par>
                                </p:childTnLst>
                              </p:cTn>
                            </p:par>
                            <p:par>
                              <p:cTn id="17" fill="hold">
                                <p:stCondLst>
                                  <p:cond delay="2400"/>
                                </p:stCondLst>
                                <p:childTnLst>
                                  <p:par>
                                    <p:cTn id="18" presetID="2" presetClass="entr" presetSubtype="4"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2000" fill="hold"/>
                                            <p:tgtEl>
                                              <p:spTgt spid="24"/>
                                            </p:tgtEl>
                                            <p:attrNameLst>
                                              <p:attrName>ppt_x</p:attrName>
                                            </p:attrNameLst>
                                          </p:cBhvr>
                                          <p:tavLst>
                                            <p:tav tm="0">
                                              <p:val>
                                                <p:strVal val="#ppt_x"/>
                                              </p:val>
                                            </p:tav>
                                            <p:tav tm="100000">
                                              <p:val>
                                                <p:strVal val="#ppt_x"/>
                                              </p:val>
                                            </p:tav>
                                          </p:tavLst>
                                        </p:anim>
                                        <p:anim calcmode="lin" valueType="num">
                                          <p:cBhvr additive="base">
                                            <p:cTn id="21" dur="2000" fill="hold"/>
                                            <p:tgtEl>
                                              <p:spTgt spid="24"/>
                                            </p:tgtEl>
                                            <p:attrNameLst>
                                              <p:attrName>ppt_y</p:attrName>
                                            </p:attrNameLst>
                                          </p:cBhvr>
                                          <p:tavLst>
                                            <p:tav tm="0">
                                              <p:val>
                                                <p:strVal val="1+#ppt_h/2"/>
                                              </p:val>
                                            </p:tav>
                                            <p:tav tm="100000">
                                              <p:val>
                                                <p:strVal val="#ppt_y"/>
                                              </p:val>
                                            </p:tav>
                                          </p:tavLst>
                                        </p:anim>
                                      </p:childTnLst>
                                    </p:cTn>
                                  </p:par>
                                  <p:par>
                                    <p:cTn id="22" presetID="8" presetClass="emph" presetSubtype="0" repeatCount="indefinite" fill="hold" nodeType="withEffect">
                                      <p:stCondLst>
                                        <p:cond delay="0"/>
                                      </p:stCondLst>
                                      <p:childTnLst>
                                        <p:animRot by="21600000">
                                          <p:cBhvr>
                                            <p:cTn id="23" dur="2000" fill="hold"/>
                                            <p:tgtEl>
                                              <p:spTgt spid="24"/>
                                            </p:tgtEl>
                                            <p:attrNameLst>
                                              <p:attrName>r</p:attrName>
                                            </p:attrNameLst>
                                          </p:cBhvr>
                                        </p:animRot>
                                      </p:childTnLst>
                                    </p:cTn>
                                  </p:par>
                                  <p:par>
                                    <p:cTn id="24" presetID="2" presetClass="entr" presetSubtype="4" fill="hold" nodeType="withEffect">
                                      <p:stCondLst>
                                        <p:cond delay="20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2000" fill="hold"/>
                                            <p:tgtEl>
                                              <p:spTgt spid="25"/>
                                            </p:tgtEl>
                                            <p:attrNameLst>
                                              <p:attrName>ppt_x</p:attrName>
                                            </p:attrNameLst>
                                          </p:cBhvr>
                                          <p:tavLst>
                                            <p:tav tm="0">
                                              <p:val>
                                                <p:strVal val="#ppt_x"/>
                                              </p:val>
                                            </p:tav>
                                            <p:tav tm="100000">
                                              <p:val>
                                                <p:strVal val="#ppt_x"/>
                                              </p:val>
                                            </p:tav>
                                          </p:tavLst>
                                        </p:anim>
                                        <p:anim calcmode="lin" valueType="num">
                                          <p:cBhvr additive="base">
                                            <p:cTn id="27" dur="2000" fill="hold"/>
                                            <p:tgtEl>
                                              <p:spTgt spid="25"/>
                                            </p:tgtEl>
                                            <p:attrNameLst>
                                              <p:attrName>ppt_y</p:attrName>
                                            </p:attrNameLst>
                                          </p:cBhvr>
                                          <p:tavLst>
                                            <p:tav tm="0">
                                              <p:val>
                                                <p:strVal val="1+#ppt_h/2"/>
                                              </p:val>
                                            </p:tav>
                                            <p:tav tm="100000">
                                              <p:val>
                                                <p:strVal val="#ppt_y"/>
                                              </p:val>
                                            </p:tav>
                                          </p:tavLst>
                                        </p:anim>
                                      </p:childTnLst>
                                    </p:cTn>
                                  </p:par>
                                  <p:par>
                                    <p:cTn id="28" presetID="8" presetClass="emph" presetSubtype="0" repeatCount="indefinite" fill="hold" nodeType="withEffect">
                                      <p:stCondLst>
                                        <p:cond delay="200"/>
                                      </p:stCondLst>
                                      <p:childTnLst>
                                        <p:animRot by="21600000">
                                          <p:cBhvr>
                                            <p:cTn id="29" dur="2000" fill="hold"/>
                                            <p:tgtEl>
                                              <p:spTgt spid="25"/>
                                            </p:tgtEl>
                                            <p:attrNameLst>
                                              <p:attrName>r</p:attrName>
                                            </p:attrNameLst>
                                          </p:cBhvr>
                                        </p:animRot>
                                      </p:childTnLst>
                                    </p:cTn>
                                  </p:par>
                                  <p:par>
                                    <p:cTn id="30" presetID="2" presetClass="entr" presetSubtype="4" fill="hold" nodeType="withEffect">
                                      <p:stCondLst>
                                        <p:cond delay="50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2000" fill="hold"/>
                                            <p:tgtEl>
                                              <p:spTgt spid="26"/>
                                            </p:tgtEl>
                                            <p:attrNameLst>
                                              <p:attrName>ppt_x</p:attrName>
                                            </p:attrNameLst>
                                          </p:cBhvr>
                                          <p:tavLst>
                                            <p:tav tm="0">
                                              <p:val>
                                                <p:strVal val="#ppt_x"/>
                                              </p:val>
                                            </p:tav>
                                            <p:tav tm="100000">
                                              <p:val>
                                                <p:strVal val="#ppt_x"/>
                                              </p:val>
                                            </p:tav>
                                          </p:tavLst>
                                        </p:anim>
                                        <p:anim calcmode="lin" valueType="num">
                                          <p:cBhvr additive="base">
                                            <p:cTn id="33" dur="2000" fill="hold"/>
                                            <p:tgtEl>
                                              <p:spTgt spid="26"/>
                                            </p:tgtEl>
                                            <p:attrNameLst>
                                              <p:attrName>ppt_y</p:attrName>
                                            </p:attrNameLst>
                                          </p:cBhvr>
                                          <p:tavLst>
                                            <p:tav tm="0">
                                              <p:val>
                                                <p:strVal val="1+#ppt_h/2"/>
                                              </p:val>
                                            </p:tav>
                                            <p:tav tm="100000">
                                              <p:val>
                                                <p:strVal val="#ppt_y"/>
                                              </p:val>
                                            </p:tav>
                                          </p:tavLst>
                                        </p:anim>
                                      </p:childTnLst>
                                    </p:cTn>
                                  </p:par>
                                  <p:par>
                                    <p:cTn id="34" presetID="8" presetClass="emph" presetSubtype="0" repeatCount="indefinite" fill="hold" nodeType="withEffect">
                                      <p:stCondLst>
                                        <p:cond delay="500"/>
                                      </p:stCondLst>
                                      <p:childTnLst>
                                        <p:animRot by="21600000">
                                          <p:cBhvr>
                                            <p:cTn id="35" dur="2000" fill="hold"/>
                                            <p:tgtEl>
                                              <p:spTgt spid="26"/>
                                            </p:tgtEl>
                                            <p:attrNameLst>
                                              <p:attrName>r</p:attrName>
                                            </p:attrNameLst>
                                          </p:cBhvr>
                                        </p:animRot>
                                      </p:childTnLst>
                                    </p:cTn>
                                  </p:par>
                                </p:childTnLst>
                              </p:cTn>
                            </p:par>
                            <p:par>
                              <p:cTn id="36" fill="hold">
                                <p:stCondLst>
                                  <p:cond delay="4900"/>
                                </p:stCondLst>
                                <p:childTnLst>
                                  <p:par>
                                    <p:cTn id="37" presetID="2" presetClass="entr" presetSubtype="4" decel="100000"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1000" fill="hold"/>
                                            <p:tgtEl>
                                              <p:spTgt spid="3"/>
                                            </p:tgtEl>
                                            <p:attrNameLst>
                                              <p:attrName>ppt_x</p:attrName>
                                            </p:attrNameLst>
                                          </p:cBhvr>
                                          <p:tavLst>
                                            <p:tav tm="0">
                                              <p:val>
                                                <p:strVal val="#ppt_x"/>
                                              </p:val>
                                            </p:tav>
                                            <p:tav tm="100000">
                                              <p:val>
                                                <p:strVal val="#ppt_x"/>
                                              </p:val>
                                            </p:tav>
                                          </p:tavLst>
                                        </p:anim>
                                        <p:anim calcmode="lin" valueType="num">
                                          <p:cBhvr additive="base">
                                            <p:cTn id="44" dur="1000" fill="hold"/>
                                            <p:tgtEl>
                                              <p:spTgt spid="3"/>
                                            </p:tgtEl>
                                            <p:attrNameLst>
                                              <p:attrName>ppt_y</p:attrName>
                                            </p:attrNameLst>
                                          </p:cBhvr>
                                          <p:tavLst>
                                            <p:tav tm="0">
                                              <p:val>
                                                <p:strVal val="1+#ppt_h/2"/>
                                              </p:val>
                                            </p:tav>
                                            <p:tav tm="100000">
                                              <p:val>
                                                <p:strVal val="#ppt_y"/>
                                              </p:val>
                                            </p:tav>
                                          </p:tavLst>
                                        </p:anim>
                                      </p:childTnLst>
                                    </p:cTn>
                                  </p:par>
                                  <p:par>
                                    <p:cTn id="45" presetID="14" presetClass="entr" presetSubtype="10" fill="hold" grpId="0" nodeType="withEffect">
                                      <p:stCondLst>
                                        <p:cond delay="500"/>
                                      </p:stCondLst>
                                      <p:iterate type="lt">
                                        <p:tmPct val="10000"/>
                                      </p:iterate>
                                      <p:childTnLst>
                                        <p:set>
                                          <p:cBhvr>
                                            <p:cTn id="46" dur="1" fill="hold">
                                              <p:stCondLst>
                                                <p:cond delay="0"/>
                                              </p:stCondLst>
                                            </p:cTn>
                                            <p:tgtEl>
                                              <p:spTgt spid="4"/>
                                            </p:tgtEl>
                                            <p:attrNameLst>
                                              <p:attrName>style.visibility</p:attrName>
                                            </p:attrNameLst>
                                          </p:cBhvr>
                                          <p:to>
                                            <p:strVal val="visible"/>
                                          </p:to>
                                        </p:set>
                                        <p:animEffect transition="in" filter="randombar(horizontal)">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 grpId="0" animBg="1"/>
          <p:bldP spid="3" grpId="0" animBg="1"/>
          <p:bldP spid="4"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0DA8DE7-38B4-70B1-3D2A-8B558C107DB6}"/>
              </a:ext>
            </a:extLst>
          </p:cNvPr>
          <p:cNvGrpSpPr/>
          <p:nvPr/>
        </p:nvGrpSpPr>
        <p:grpSpPr>
          <a:xfrm>
            <a:off x="389738" y="366112"/>
            <a:ext cx="691563" cy="691563"/>
            <a:chOff x="2367572" y="4118895"/>
            <a:chExt cx="921196" cy="921196"/>
          </a:xfrm>
          <a:effectLst>
            <a:outerShdw blurRad="63500" sx="102000" sy="102000" algn="ctr" rotWithShape="0">
              <a:prstClr val="black">
                <a:alpha val="40000"/>
              </a:prstClr>
            </a:outerShdw>
          </a:effectLst>
        </p:grpSpPr>
        <p:grpSp>
          <p:nvGrpSpPr>
            <p:cNvPr id="3" name="组合 2">
              <a:extLst>
                <a:ext uri="{FF2B5EF4-FFF2-40B4-BE49-F238E27FC236}">
                  <a16:creationId xmlns:a16="http://schemas.microsoft.com/office/drawing/2014/main" id="{FAF050B6-7B2C-4E58-4B79-C40E686B9BDC}"/>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39EF194D-2932-C8B5-B211-345469F53CF5}"/>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a:extLst>
                  <a:ext uri="{FF2B5EF4-FFF2-40B4-BE49-F238E27FC236}">
                    <a16:creationId xmlns:a16="http://schemas.microsoft.com/office/drawing/2014/main" id="{CD2B3C6B-5EC2-37D1-69CD-4EDAB70B7568}"/>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a:extLst>
                  <a:ext uri="{FF2B5EF4-FFF2-40B4-BE49-F238E27FC236}">
                    <a16:creationId xmlns:a16="http://schemas.microsoft.com/office/drawing/2014/main" id="{F41AEB0C-510B-DAF8-E50F-20E203BC48EF}"/>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a:extLst>
                <a:ext uri="{FF2B5EF4-FFF2-40B4-BE49-F238E27FC236}">
                  <a16:creationId xmlns:a16="http://schemas.microsoft.com/office/drawing/2014/main" id="{AE980107-F4AD-1DE3-DCD7-949F2A7F2C67}"/>
                </a:ext>
              </a:extLst>
            </p:cNvPr>
            <p:cNvSpPr txBox="1"/>
            <p:nvPr>
              <p:custDataLst>
                <p:tags r:id="rId1"/>
              </p:custDataLst>
            </p:nvPr>
          </p:nvSpPr>
          <p:spPr>
            <a:xfrm>
              <a:off x="2616776" y="4317883"/>
              <a:ext cx="422787" cy="532966"/>
            </a:xfrm>
            <a:prstGeom prst="rect">
              <a:avLst/>
            </a:prstGeom>
            <a:noFill/>
          </p:spPr>
          <p:txBody>
            <a:bodyPr wrap="none" lIns="0" rIns="0" rtlCol="0">
              <a:spAutoFit/>
            </a:bodyPr>
            <a:lstStyle/>
            <a:p>
              <a:pPr algn="ctr" defTabSz="914102"/>
              <a:r>
                <a:rPr lang="en-US" sz="2000" b="1" dirty="0">
                  <a:solidFill>
                    <a:schemeClr val="accent1">
                      <a:lumMod val="50000"/>
                    </a:schemeClr>
                  </a:solidFill>
                  <a:cs typeface="+mn-ea"/>
                  <a:sym typeface="+mn-lt"/>
                </a:rPr>
                <a:t>02</a:t>
              </a:r>
            </a:p>
          </p:txBody>
        </p:sp>
      </p:grpSp>
      <p:sp>
        <p:nvSpPr>
          <p:cNvPr id="8" name="TextBox 14">
            <a:extLst>
              <a:ext uri="{FF2B5EF4-FFF2-40B4-BE49-F238E27FC236}">
                <a16:creationId xmlns:a16="http://schemas.microsoft.com/office/drawing/2014/main" id="{E0019908-6C1A-2335-6273-F30146B98FD4}"/>
              </a:ext>
            </a:extLst>
          </p:cNvPr>
          <p:cNvSpPr txBox="1"/>
          <p:nvPr/>
        </p:nvSpPr>
        <p:spPr>
          <a:xfrm>
            <a:off x="1369561" y="481061"/>
            <a:ext cx="1484075"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业务框架</a:t>
            </a:r>
          </a:p>
        </p:txBody>
      </p:sp>
      <p:grpSp>
        <p:nvGrpSpPr>
          <p:cNvPr id="9" name="组合 8">
            <a:extLst>
              <a:ext uri="{FF2B5EF4-FFF2-40B4-BE49-F238E27FC236}">
                <a16:creationId xmlns:a16="http://schemas.microsoft.com/office/drawing/2014/main" id="{1562F66B-694C-6D81-476D-D3CFF03D27AD}"/>
              </a:ext>
            </a:extLst>
          </p:cNvPr>
          <p:cNvGrpSpPr/>
          <p:nvPr/>
        </p:nvGrpSpPr>
        <p:grpSpPr>
          <a:xfrm>
            <a:off x="1488713" y="976249"/>
            <a:ext cx="11506940" cy="5400690"/>
            <a:chOff x="876300" y="1409700"/>
            <a:chExt cx="10642599" cy="4737223"/>
          </a:xfrm>
        </p:grpSpPr>
        <p:sp>
          <p:nvSpPr>
            <p:cNvPr id="10" name="ïṥḷiďè">
              <a:extLst>
                <a:ext uri="{FF2B5EF4-FFF2-40B4-BE49-F238E27FC236}">
                  <a16:creationId xmlns:a16="http://schemas.microsoft.com/office/drawing/2014/main" id="{6DB12966-A5BF-677F-1F07-1D1646CE5178}"/>
                </a:ext>
              </a:extLst>
            </p:cNvPr>
            <p:cNvSpPr/>
            <p:nvPr/>
          </p:nvSpPr>
          <p:spPr>
            <a:xfrm>
              <a:off x="876300" y="1409700"/>
              <a:ext cx="5697076" cy="4597400"/>
            </a:xfrm>
            <a:custGeom>
              <a:avLst/>
              <a:gdLst>
                <a:gd name="connsiteX0" fmla="*/ 0 w 6299200"/>
                <a:gd name="connsiteY0" fmla="*/ 4419600 h 4419600"/>
                <a:gd name="connsiteX1" fmla="*/ 4445000 w 6299200"/>
                <a:gd name="connsiteY1" fmla="*/ 2374900 h 4419600"/>
                <a:gd name="connsiteX2" fmla="*/ 6299200 w 6299200"/>
                <a:gd name="connsiteY2" fmla="*/ 0 h 4419600"/>
              </a:gdLst>
              <a:ahLst/>
              <a:cxnLst>
                <a:cxn ang="0">
                  <a:pos x="connsiteX0" y="connsiteY0"/>
                </a:cxn>
                <a:cxn ang="0">
                  <a:pos x="connsiteX1" y="connsiteY1"/>
                </a:cxn>
                <a:cxn ang="0">
                  <a:pos x="connsiteX2" y="connsiteY2"/>
                </a:cxn>
              </a:cxnLst>
              <a:rect l="l" t="t" r="r" b="b"/>
              <a:pathLst>
                <a:path w="6299200" h="4419600">
                  <a:moveTo>
                    <a:pt x="0" y="4419600"/>
                  </a:moveTo>
                  <a:cubicBezTo>
                    <a:pt x="1697566" y="3765550"/>
                    <a:pt x="3395133" y="3111500"/>
                    <a:pt x="4445000" y="2374900"/>
                  </a:cubicBezTo>
                  <a:cubicBezTo>
                    <a:pt x="5494867" y="1638300"/>
                    <a:pt x="5897033" y="819150"/>
                    <a:pt x="6299200" y="0"/>
                  </a:cubicBezTo>
                </a:path>
              </a:pathLst>
            </a:custGeom>
            <a:ln>
              <a:solidFill>
                <a:schemeClr val="tx1">
                  <a:alpha val="40000"/>
                </a:schemeClr>
              </a:solidFill>
              <a:prstDash val="lg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íşľíḍè">
              <a:extLst>
                <a:ext uri="{FF2B5EF4-FFF2-40B4-BE49-F238E27FC236}">
                  <a16:creationId xmlns:a16="http://schemas.microsoft.com/office/drawing/2014/main" id="{56E37159-12C7-E89E-57C4-80DFF96F3A22}"/>
                </a:ext>
              </a:extLst>
            </p:cNvPr>
            <p:cNvSpPr/>
            <p:nvPr/>
          </p:nvSpPr>
          <p:spPr>
            <a:xfrm>
              <a:off x="4961012" y="3141227"/>
              <a:ext cx="723509" cy="723505"/>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r>
                <a:rPr lang="en-US" altLang="zh-CN" b="1" dirty="0">
                  <a:solidFill>
                    <a:srgbClr val="FFFFFF"/>
                  </a:solidFill>
                </a:rPr>
                <a:t>P</a:t>
              </a:r>
              <a:endParaRPr lang="zh-CN" altLang="en-US" b="1" dirty="0">
                <a:solidFill>
                  <a:srgbClr val="FFFFFF"/>
                </a:solidFill>
              </a:endParaRPr>
            </a:p>
          </p:txBody>
        </p:sp>
        <p:sp>
          <p:nvSpPr>
            <p:cNvPr id="12" name="íşḻïdè">
              <a:extLst>
                <a:ext uri="{FF2B5EF4-FFF2-40B4-BE49-F238E27FC236}">
                  <a16:creationId xmlns:a16="http://schemas.microsoft.com/office/drawing/2014/main" id="{A024B4B2-7343-F069-EF73-5A5C191ABBD4}"/>
                </a:ext>
              </a:extLst>
            </p:cNvPr>
            <p:cNvSpPr/>
            <p:nvPr/>
          </p:nvSpPr>
          <p:spPr>
            <a:xfrm>
              <a:off x="1433273" y="5279565"/>
              <a:ext cx="621908" cy="621904"/>
            </a:xfrm>
            <a:prstGeom prst="ellipse">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r>
                <a:rPr lang="en-US" altLang="zh-CN" sz="1400" b="1" dirty="0">
                  <a:solidFill>
                    <a:srgbClr val="FFFFFF"/>
                  </a:solidFill>
                </a:rPr>
                <a:t>A</a:t>
              </a:r>
              <a:endParaRPr lang="zh-CN" altLang="en-US" sz="1400" b="1" dirty="0">
                <a:solidFill>
                  <a:srgbClr val="FFFFFF"/>
                </a:solidFill>
              </a:endParaRPr>
            </a:p>
          </p:txBody>
        </p:sp>
        <p:sp>
          <p:nvSpPr>
            <p:cNvPr id="13" name="íṩľîḍe">
              <a:extLst>
                <a:ext uri="{FF2B5EF4-FFF2-40B4-BE49-F238E27FC236}">
                  <a16:creationId xmlns:a16="http://schemas.microsoft.com/office/drawing/2014/main" id="{188FE324-0E65-0230-A93D-B9264DAA6024}"/>
                </a:ext>
              </a:extLst>
            </p:cNvPr>
            <p:cNvSpPr/>
            <p:nvPr/>
          </p:nvSpPr>
          <p:spPr>
            <a:xfrm>
              <a:off x="5849867" y="1662155"/>
              <a:ext cx="842370" cy="842365"/>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r>
                <a:rPr lang="en-US" altLang="zh-CN" sz="2400" b="1" dirty="0">
                  <a:solidFill>
                    <a:srgbClr val="FFFFFF"/>
                  </a:solidFill>
                </a:rPr>
                <a:t>L</a:t>
              </a:r>
              <a:endParaRPr lang="zh-CN" altLang="en-US" sz="2400" b="1" dirty="0">
                <a:solidFill>
                  <a:srgbClr val="FFFFFF"/>
                </a:solidFill>
              </a:endParaRPr>
            </a:p>
          </p:txBody>
        </p:sp>
        <p:sp>
          <p:nvSpPr>
            <p:cNvPr id="14" name="ïslïďè">
              <a:extLst>
                <a:ext uri="{FF2B5EF4-FFF2-40B4-BE49-F238E27FC236}">
                  <a16:creationId xmlns:a16="http://schemas.microsoft.com/office/drawing/2014/main" id="{BBFBC650-060F-DB94-7C4B-38A3A1EC54B4}"/>
                </a:ext>
              </a:extLst>
            </p:cNvPr>
            <p:cNvSpPr/>
            <p:nvPr/>
          </p:nvSpPr>
          <p:spPr>
            <a:xfrm flipH="1">
              <a:off x="6922091" y="1706707"/>
              <a:ext cx="4596808" cy="787523"/>
            </a:xfrm>
            <a:prstGeom prst="rect">
              <a:avLst/>
            </a:prstGeom>
            <a:ln>
              <a:noFill/>
            </a:ln>
          </p:spPr>
          <p:txBody>
            <a:bodyPr wrap="square" lIns="91440" tIns="45720" rIns="91440" bIns="45720" anchor="t">
              <a:spAutoFit/>
            </a:bodyPr>
            <a:lstStyle/>
            <a:p>
              <a:pPr marL="171450" indent="-171450" defTabSz="913765">
                <a:lnSpc>
                  <a:spcPct val="150000"/>
                </a:lnSpc>
                <a:buSzPct val="25000"/>
                <a:buFont typeface="Wingdings" panose="05000000000000000000" pitchFamily="2" charset="2"/>
                <a:buChar char="u"/>
                <a:defRPr/>
              </a:pPr>
              <a:r>
                <a:rPr lang="zh-CN" altLang="en-US" sz="1600" b="1" dirty="0"/>
                <a:t>用户类型</a:t>
              </a:r>
              <a:r>
                <a:rPr lang="zh-CN" altLang="en-US" sz="1600" dirty="0"/>
                <a:t>：忠诚用户</a:t>
              </a:r>
              <a:endParaRPr lang="en-US" altLang="zh-CN" sz="1600" dirty="0"/>
            </a:p>
            <a:p>
              <a:pPr marL="171450" indent="-171450" defTabSz="913765">
                <a:lnSpc>
                  <a:spcPct val="150000"/>
                </a:lnSpc>
                <a:buSzPct val="25000"/>
                <a:buFont typeface="Wingdings" panose="05000000000000000000" pitchFamily="2" charset="2"/>
                <a:buChar char="u"/>
                <a:defRPr/>
              </a:pPr>
              <a:r>
                <a:rPr kumimoji="0" lang="zh-CN" altLang="en-US" sz="1600" b="1" i="0" u="none" strike="noStrike" kern="1200" cap="none" spc="0" normalizeH="0" baseline="0" noProof="0" dirty="0">
                  <a:ln>
                    <a:noFill/>
                  </a:ln>
                  <a:effectLst/>
                  <a:uLnTx/>
                  <a:uFillTx/>
                </a:rPr>
                <a:t>业务细分</a:t>
              </a:r>
              <a:r>
                <a:rPr kumimoji="0" lang="zh-CN" altLang="en-US" sz="1600" b="0" i="0" u="none" strike="noStrike" kern="1200" cap="none" spc="0" normalizeH="0" baseline="0" noProof="0" dirty="0">
                  <a:ln>
                    <a:noFill/>
                  </a:ln>
                  <a:effectLst/>
                  <a:uLnTx/>
                  <a:uFillTx/>
                </a:rPr>
                <a:t>：复购</a:t>
              </a:r>
              <a:endParaRPr kumimoji="0" lang="en-US" altLang="zh-CN" sz="1600" b="0" i="0" u="none" strike="noStrike" kern="1200" cap="none" spc="0" normalizeH="0" baseline="0" noProof="0" dirty="0">
                <a:ln>
                  <a:noFill/>
                </a:ln>
                <a:effectLst/>
                <a:uLnTx/>
                <a:uFillTx/>
              </a:endParaRPr>
            </a:p>
          </p:txBody>
        </p:sp>
        <p:sp>
          <p:nvSpPr>
            <p:cNvPr id="15" name="ïš1íḍe">
              <a:extLst>
                <a:ext uri="{FF2B5EF4-FFF2-40B4-BE49-F238E27FC236}">
                  <a16:creationId xmlns:a16="http://schemas.microsoft.com/office/drawing/2014/main" id="{CA0FFEA4-DAA1-874B-D134-89B8324424D3}"/>
                </a:ext>
              </a:extLst>
            </p:cNvPr>
            <p:cNvSpPr/>
            <p:nvPr/>
          </p:nvSpPr>
          <p:spPr>
            <a:xfrm flipH="1">
              <a:off x="5796109" y="3245708"/>
              <a:ext cx="4596808" cy="787523"/>
            </a:xfrm>
            <a:prstGeom prst="rect">
              <a:avLst/>
            </a:prstGeom>
            <a:ln>
              <a:noFill/>
            </a:ln>
          </p:spPr>
          <p:txBody>
            <a:bodyPr wrap="square" lIns="91440" tIns="45720" rIns="91440" bIns="45720" anchor="t">
              <a:spAutoFit/>
            </a:bodyPr>
            <a:lstStyle/>
            <a:p>
              <a:pPr marL="171450" indent="-171450" defTabSz="913765">
                <a:lnSpc>
                  <a:spcPct val="150000"/>
                </a:lnSpc>
                <a:buSzPct val="25000"/>
                <a:buFont typeface="Wingdings" panose="05000000000000000000" pitchFamily="2" charset="2"/>
                <a:buChar char="u"/>
                <a:defRPr/>
              </a:pPr>
              <a:r>
                <a:rPr lang="zh-CN" altLang="en-US" sz="1600" b="1" dirty="0"/>
                <a:t>用户类型</a:t>
              </a:r>
              <a:r>
                <a:rPr lang="zh-CN" altLang="en-US" sz="1600" dirty="0"/>
                <a:t>：购买用户</a:t>
              </a:r>
              <a:endParaRPr lang="en-US" altLang="zh-CN" sz="1600" dirty="0"/>
            </a:p>
            <a:p>
              <a:pPr marL="171450" indent="-171450" defTabSz="913765">
                <a:lnSpc>
                  <a:spcPct val="150000"/>
                </a:lnSpc>
                <a:buSzPct val="25000"/>
                <a:buFont typeface="Wingdings" panose="05000000000000000000" pitchFamily="2" charset="2"/>
                <a:buChar char="u"/>
                <a:defRPr/>
              </a:pPr>
              <a:r>
                <a:rPr kumimoji="0" lang="zh-CN" altLang="en-US" sz="1600" b="1" i="0" u="none" strike="noStrike" kern="1200" cap="none" spc="0" normalizeH="0" baseline="0" noProof="0" dirty="0">
                  <a:ln>
                    <a:noFill/>
                  </a:ln>
                  <a:effectLst/>
                  <a:uLnTx/>
                  <a:uFillTx/>
                </a:rPr>
                <a:t>业务细分</a:t>
              </a:r>
              <a:r>
                <a:rPr kumimoji="0" lang="zh-CN" altLang="en-US" sz="1600" b="0" i="0" u="none" strike="noStrike" kern="1200" cap="none" spc="0" normalizeH="0" baseline="0" noProof="0" dirty="0">
                  <a:ln>
                    <a:noFill/>
                  </a:ln>
                  <a:effectLst/>
                  <a:uLnTx/>
                  <a:uFillTx/>
                </a:rPr>
                <a:t>：购买</a:t>
              </a:r>
              <a:r>
                <a:rPr kumimoji="0" lang="en-US" altLang="zh-CN" sz="1600" b="0" i="0" u="none" strike="noStrike" kern="1200" cap="none" spc="0" normalizeH="0" baseline="0" noProof="0" dirty="0">
                  <a:ln>
                    <a:noFill/>
                  </a:ln>
                  <a:effectLst/>
                  <a:uLnTx/>
                  <a:uFillTx/>
                </a:rPr>
                <a:t>(buy)</a:t>
              </a:r>
            </a:p>
          </p:txBody>
        </p:sp>
        <p:sp>
          <p:nvSpPr>
            <p:cNvPr id="16" name="îṡḻîďe">
              <a:extLst>
                <a:ext uri="{FF2B5EF4-FFF2-40B4-BE49-F238E27FC236}">
                  <a16:creationId xmlns:a16="http://schemas.microsoft.com/office/drawing/2014/main" id="{582ED3C3-C5A7-A977-64BC-05148A682BF0}"/>
                </a:ext>
              </a:extLst>
            </p:cNvPr>
            <p:cNvSpPr/>
            <p:nvPr/>
          </p:nvSpPr>
          <p:spPr>
            <a:xfrm flipH="1">
              <a:off x="4339107" y="4348434"/>
              <a:ext cx="4596808" cy="787523"/>
            </a:xfrm>
            <a:prstGeom prst="rect">
              <a:avLst/>
            </a:prstGeom>
            <a:ln>
              <a:noFill/>
            </a:ln>
          </p:spPr>
          <p:txBody>
            <a:bodyPr wrap="square" lIns="91440" tIns="45720" rIns="91440" bIns="45720" anchor="t">
              <a:spAutoFit/>
            </a:bodyPr>
            <a:lstStyle/>
            <a:p>
              <a:pPr marL="171450" indent="-171450" defTabSz="913765">
                <a:lnSpc>
                  <a:spcPct val="150000"/>
                </a:lnSpc>
                <a:buSzPct val="25000"/>
                <a:buFont typeface="Wingdings" panose="05000000000000000000" pitchFamily="2" charset="2"/>
                <a:buChar char="u"/>
                <a:defRPr/>
              </a:pPr>
              <a:r>
                <a:rPr lang="zh-CN" altLang="en-US" sz="1600" b="1" dirty="0"/>
                <a:t>用户类型</a:t>
              </a:r>
              <a:r>
                <a:rPr lang="zh-CN" altLang="en-US" sz="1600" dirty="0"/>
                <a:t>：兴趣用户</a:t>
              </a:r>
              <a:endParaRPr lang="en-US" altLang="zh-CN" sz="1600" dirty="0"/>
            </a:p>
            <a:p>
              <a:pPr marL="171450" indent="-171450" defTabSz="913765">
                <a:lnSpc>
                  <a:spcPct val="150000"/>
                </a:lnSpc>
                <a:buSzPct val="25000"/>
                <a:buFont typeface="Wingdings" panose="05000000000000000000" pitchFamily="2" charset="2"/>
                <a:buChar char="u"/>
                <a:defRPr/>
              </a:pPr>
              <a:r>
                <a:rPr kumimoji="0" lang="zh-CN" altLang="en-US" sz="1600" b="1" i="0" u="none" strike="noStrike" kern="1200" cap="none" spc="0" normalizeH="0" baseline="0" noProof="0" dirty="0">
                  <a:ln>
                    <a:noFill/>
                  </a:ln>
                  <a:effectLst/>
                  <a:uLnTx/>
                  <a:uFillTx/>
                </a:rPr>
                <a:t>业务细分</a:t>
              </a:r>
              <a:r>
                <a:rPr kumimoji="0" lang="zh-CN" altLang="en-US" sz="1600" b="0" i="0" u="none" strike="noStrike" kern="1200" cap="none" spc="0" normalizeH="0" baseline="0" noProof="0" dirty="0">
                  <a:ln>
                    <a:noFill/>
                  </a:ln>
                  <a:effectLst/>
                  <a:uLnTx/>
                  <a:uFillTx/>
                </a:rPr>
                <a:t>：收藏</a:t>
              </a:r>
              <a:r>
                <a:rPr kumimoji="0" lang="en-US" altLang="zh-CN" sz="1600" b="0" i="0" u="none" strike="noStrike" kern="1200" cap="none" spc="0" normalizeH="0" baseline="0" noProof="0" dirty="0">
                  <a:ln>
                    <a:noFill/>
                  </a:ln>
                  <a:effectLst/>
                  <a:uLnTx/>
                  <a:uFillTx/>
                </a:rPr>
                <a:t>(favor)</a:t>
              </a:r>
              <a:r>
                <a:rPr kumimoji="0" lang="zh-CN" altLang="en-US" sz="1600" b="0" i="0" u="none" strike="noStrike" kern="1200" cap="none" spc="0" normalizeH="0" baseline="0" noProof="0" dirty="0">
                  <a:ln>
                    <a:noFill/>
                  </a:ln>
                  <a:effectLst/>
                  <a:uLnTx/>
                  <a:uFillTx/>
                </a:rPr>
                <a:t>、加入购物车</a:t>
              </a:r>
              <a:r>
                <a:rPr kumimoji="0" lang="en-US" altLang="zh-CN" sz="1600" b="0" i="0" u="none" strike="noStrike" kern="1200" cap="none" spc="0" normalizeH="0" baseline="0" noProof="0" dirty="0">
                  <a:ln>
                    <a:noFill/>
                  </a:ln>
                  <a:effectLst/>
                  <a:uLnTx/>
                  <a:uFillTx/>
                </a:rPr>
                <a:t>(cart)</a:t>
              </a:r>
            </a:p>
          </p:txBody>
        </p:sp>
        <p:sp>
          <p:nvSpPr>
            <p:cNvPr id="17" name="îṣḷïḍé">
              <a:extLst>
                <a:ext uri="{FF2B5EF4-FFF2-40B4-BE49-F238E27FC236}">
                  <a16:creationId xmlns:a16="http://schemas.microsoft.com/office/drawing/2014/main" id="{6D19CC81-8F8D-2B0C-9F7F-96B4A6ABDC50}"/>
                </a:ext>
              </a:extLst>
            </p:cNvPr>
            <p:cNvSpPr/>
            <p:nvPr/>
          </p:nvSpPr>
          <p:spPr>
            <a:xfrm flipH="1">
              <a:off x="2298446" y="5359400"/>
              <a:ext cx="4596808" cy="787523"/>
            </a:xfrm>
            <a:prstGeom prst="rect">
              <a:avLst/>
            </a:prstGeom>
            <a:ln>
              <a:noFill/>
            </a:ln>
          </p:spPr>
          <p:txBody>
            <a:bodyPr wrap="square" lIns="91440" tIns="45720" rIns="91440" bIns="45720" anchor="t">
              <a:spAutoFit/>
            </a:bodyPr>
            <a:lstStyle/>
            <a:p>
              <a:pPr marL="171450" indent="-171450" defTabSz="913765">
                <a:lnSpc>
                  <a:spcPct val="150000"/>
                </a:lnSpc>
                <a:buSzPct val="25000"/>
                <a:buFont typeface="Wingdings" panose="05000000000000000000" pitchFamily="2" charset="2"/>
                <a:buChar char="u"/>
                <a:defRPr/>
              </a:pPr>
              <a:r>
                <a:rPr lang="zh-CN" altLang="en-US" sz="1600" b="1" dirty="0"/>
                <a:t>用户类型</a:t>
              </a:r>
              <a:r>
                <a:rPr lang="zh-CN" altLang="en-US" sz="1600" dirty="0"/>
                <a:t>：认知用户</a:t>
              </a:r>
              <a:endParaRPr lang="en-US" altLang="zh-CN" sz="1600" dirty="0"/>
            </a:p>
            <a:p>
              <a:pPr marL="171450" indent="-171450" defTabSz="913765">
                <a:lnSpc>
                  <a:spcPct val="150000"/>
                </a:lnSpc>
                <a:buSzPct val="25000"/>
                <a:buFont typeface="Wingdings" panose="05000000000000000000" pitchFamily="2" charset="2"/>
                <a:buChar char="u"/>
                <a:defRPr/>
              </a:pPr>
              <a:r>
                <a:rPr kumimoji="0" lang="zh-CN" altLang="en-US" sz="1600" b="1" i="0" u="none" strike="noStrike" kern="1200" cap="none" spc="0" normalizeH="0" baseline="0" noProof="0" dirty="0">
                  <a:ln>
                    <a:noFill/>
                  </a:ln>
                  <a:effectLst/>
                  <a:uLnTx/>
                  <a:uFillTx/>
                </a:rPr>
                <a:t>业务细分</a:t>
              </a:r>
              <a:r>
                <a:rPr kumimoji="0" lang="zh-CN" altLang="en-US" sz="1600" b="0" i="0" u="none" strike="noStrike" kern="1200" cap="none" spc="0" normalizeH="0" baseline="0" noProof="0" dirty="0">
                  <a:ln>
                    <a:noFill/>
                  </a:ln>
                  <a:effectLst/>
                  <a:uLnTx/>
                  <a:uFillTx/>
                </a:rPr>
                <a:t>：浏览</a:t>
              </a:r>
              <a:r>
                <a:rPr kumimoji="0" lang="en-US" altLang="zh-CN" sz="1600" b="0" i="0" u="none" strike="noStrike" kern="1200" cap="none" spc="0" normalizeH="0" baseline="0" noProof="0" dirty="0">
                  <a:ln>
                    <a:noFill/>
                  </a:ln>
                  <a:effectLst/>
                  <a:uLnTx/>
                  <a:uFillTx/>
                </a:rPr>
                <a:t>(</a:t>
              </a:r>
              <a:r>
                <a:rPr kumimoji="0" lang="en-US" altLang="zh-CN" sz="1600" b="0" i="0" u="none" strike="noStrike" kern="1200" cap="none" spc="0" normalizeH="0" baseline="0" noProof="0" dirty="0" err="1">
                  <a:ln>
                    <a:noFill/>
                  </a:ln>
                  <a:effectLst/>
                  <a:uLnTx/>
                  <a:uFillTx/>
                </a:rPr>
                <a:t>pv</a:t>
              </a:r>
              <a:r>
                <a:rPr kumimoji="0" lang="en-US" altLang="zh-CN" sz="1600" b="0" i="0" u="none" strike="noStrike" kern="1200" cap="none" spc="0" normalizeH="0" baseline="0" noProof="0" dirty="0">
                  <a:ln>
                    <a:noFill/>
                  </a:ln>
                  <a:effectLst/>
                  <a:uLnTx/>
                  <a:uFillTx/>
                </a:rPr>
                <a:t>)</a:t>
              </a:r>
            </a:p>
          </p:txBody>
        </p:sp>
        <p:sp>
          <p:nvSpPr>
            <p:cNvPr id="18" name="iŝḷídê">
              <a:extLst>
                <a:ext uri="{FF2B5EF4-FFF2-40B4-BE49-F238E27FC236}">
                  <a16:creationId xmlns:a16="http://schemas.microsoft.com/office/drawing/2014/main" id="{4D337C4A-7D90-0A61-F6F2-F993357DE0C7}"/>
                </a:ext>
              </a:extLst>
            </p:cNvPr>
            <p:cNvSpPr txBox="1"/>
            <p:nvPr/>
          </p:nvSpPr>
          <p:spPr>
            <a:xfrm>
              <a:off x="1279177" y="1707828"/>
              <a:ext cx="3761236" cy="523220"/>
            </a:xfrm>
            <a:prstGeom prst="rect">
              <a:avLst/>
            </a:prstGeom>
            <a:noFill/>
            <a:ln>
              <a:noFill/>
            </a:ln>
          </p:spPr>
          <p:txBody>
            <a:bodyPr wrap="square" lIns="91440" tIns="45720" rIns="91440" bIns="45720" anchor="ctr" anchorCtr="0">
              <a:spAutoFit/>
            </a:bodyPr>
            <a:lstStyle/>
            <a:p>
              <a:r>
                <a:rPr lang="en-US" altLang="zh-CN" sz="2800" b="1" dirty="0"/>
                <a:t>AIPL</a:t>
              </a:r>
              <a:r>
                <a:rPr lang="zh-CN" altLang="en-US" sz="2800" b="1" dirty="0"/>
                <a:t>漏斗模型</a:t>
              </a:r>
            </a:p>
          </p:txBody>
        </p:sp>
        <p:grpSp>
          <p:nvGrpSpPr>
            <p:cNvPr id="19" name="í$1îḍé">
              <a:extLst>
                <a:ext uri="{FF2B5EF4-FFF2-40B4-BE49-F238E27FC236}">
                  <a16:creationId xmlns:a16="http://schemas.microsoft.com/office/drawing/2014/main" id="{3727126F-8261-0B5B-53DE-06264B289C4D}"/>
                </a:ext>
              </a:extLst>
            </p:cNvPr>
            <p:cNvGrpSpPr/>
            <p:nvPr/>
          </p:nvGrpSpPr>
          <p:grpSpPr>
            <a:xfrm>
              <a:off x="1421668" y="2874627"/>
              <a:ext cx="3539343" cy="353698"/>
              <a:chOff x="6973303" y="4189420"/>
              <a:chExt cx="3539343" cy="353698"/>
            </a:xfrm>
          </p:grpSpPr>
          <p:sp>
            <p:nvSpPr>
              <p:cNvPr id="21" name="iṥ1ïḍè">
                <a:extLst>
                  <a:ext uri="{FF2B5EF4-FFF2-40B4-BE49-F238E27FC236}">
                    <a16:creationId xmlns:a16="http://schemas.microsoft.com/office/drawing/2014/main" id="{DE7CAA0C-6E74-8FFD-ECD5-F4D5C12B4806}"/>
                  </a:ext>
                </a:extLst>
              </p:cNvPr>
              <p:cNvSpPr/>
              <p:nvPr/>
            </p:nvSpPr>
            <p:spPr>
              <a:xfrm>
                <a:off x="6973303" y="4255526"/>
                <a:ext cx="362511" cy="286394"/>
              </a:xfrm>
              <a:custGeom>
                <a:avLst/>
                <a:gdLst>
                  <a:gd name="T0" fmla="*/ 2641 w 3160"/>
                  <a:gd name="T1" fmla="*/ 0 h 2511"/>
                  <a:gd name="T2" fmla="*/ 1167 w 3160"/>
                  <a:gd name="T3" fmla="*/ 1474 h 2511"/>
                  <a:gd name="T4" fmla="*/ 519 w 3160"/>
                  <a:gd name="T5" fmla="*/ 826 h 2511"/>
                  <a:gd name="T6" fmla="*/ 0 w 3160"/>
                  <a:gd name="T7" fmla="*/ 1344 h 2511"/>
                  <a:gd name="T8" fmla="*/ 1167 w 3160"/>
                  <a:gd name="T9" fmla="*/ 2511 h 2511"/>
                  <a:gd name="T10" fmla="*/ 3160 w 3160"/>
                  <a:gd name="T11" fmla="*/ 519 h 2511"/>
                  <a:gd name="T12" fmla="*/ 2641 w 3160"/>
                  <a:gd name="T13" fmla="*/ 0 h 2511"/>
                </a:gdLst>
                <a:ahLst/>
                <a:cxnLst>
                  <a:cxn ang="0">
                    <a:pos x="T0" y="T1"/>
                  </a:cxn>
                  <a:cxn ang="0">
                    <a:pos x="T2" y="T3"/>
                  </a:cxn>
                  <a:cxn ang="0">
                    <a:pos x="T4" y="T5"/>
                  </a:cxn>
                  <a:cxn ang="0">
                    <a:pos x="T6" y="T7"/>
                  </a:cxn>
                  <a:cxn ang="0">
                    <a:pos x="T8" y="T9"/>
                  </a:cxn>
                  <a:cxn ang="0">
                    <a:pos x="T10" y="T11"/>
                  </a:cxn>
                  <a:cxn ang="0">
                    <a:pos x="T12" y="T13"/>
                  </a:cxn>
                </a:cxnLst>
                <a:rect l="0" t="0" r="r" b="b"/>
                <a:pathLst>
                  <a:path w="3160" h="2511">
                    <a:moveTo>
                      <a:pt x="2641" y="0"/>
                    </a:moveTo>
                    <a:lnTo>
                      <a:pt x="1167" y="1474"/>
                    </a:lnTo>
                    <a:lnTo>
                      <a:pt x="519" y="826"/>
                    </a:lnTo>
                    <a:lnTo>
                      <a:pt x="0" y="1344"/>
                    </a:lnTo>
                    <a:lnTo>
                      <a:pt x="1167" y="2511"/>
                    </a:lnTo>
                    <a:lnTo>
                      <a:pt x="3160" y="519"/>
                    </a:lnTo>
                    <a:lnTo>
                      <a:pt x="2641" y="0"/>
                    </a:lnTo>
                    <a:close/>
                  </a:path>
                </a:pathLst>
              </a:custGeom>
              <a:solidFill>
                <a:schemeClr val="accent4"/>
              </a:solidFill>
              <a:ln w="12700" cap="rnd">
                <a:noFill/>
                <a:prstDash val="solid"/>
                <a:round/>
                <a:headEnd/>
                <a:tailEnd/>
              </a:ln>
              <a:effectLst>
                <a:outerShdw blurRad="254000" dist="127000" algn="ctr" rotWithShape="0">
                  <a:schemeClr val="accent4">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endParaRPr lang="en-US" sz="2000" b="1">
                  <a:solidFill>
                    <a:schemeClr val="bg1"/>
                  </a:solidFill>
                </a:endParaRPr>
              </a:p>
            </p:txBody>
          </p:sp>
          <p:sp>
            <p:nvSpPr>
              <p:cNvPr id="22" name="íSļïḍé">
                <a:extLst>
                  <a:ext uri="{FF2B5EF4-FFF2-40B4-BE49-F238E27FC236}">
                    <a16:creationId xmlns:a16="http://schemas.microsoft.com/office/drawing/2014/main" id="{3699172C-C861-F959-F5EC-D89DD2BDE020}"/>
                  </a:ext>
                </a:extLst>
              </p:cNvPr>
              <p:cNvSpPr/>
              <p:nvPr/>
            </p:nvSpPr>
            <p:spPr>
              <a:xfrm flipH="1">
                <a:off x="7669019" y="4189420"/>
                <a:ext cx="2843627" cy="353698"/>
              </a:xfrm>
              <a:prstGeom prst="rect">
                <a:avLst/>
              </a:prstGeom>
              <a:ln>
                <a:noFill/>
              </a:ln>
            </p:spPr>
            <p:txBody>
              <a:bodyPr wrap="square" lIns="91440" tIns="45720" rIns="91440" bIns="45720" anchor="t">
                <a:spAutoFit/>
              </a:bodyPr>
              <a:lstStyle/>
              <a:p>
                <a:pPr defTabSz="913765">
                  <a:lnSpc>
                    <a:spcPct val="150000"/>
                  </a:lnSpc>
                  <a:buSzPct val="25000"/>
                  <a:defRPr/>
                </a:pPr>
                <a:r>
                  <a:rPr kumimoji="0" lang="zh-CN" altLang="en-US" sz="1400" b="0" i="0" u="none" strike="noStrike" kern="1200" cap="none" spc="0" normalizeH="0" baseline="0" noProof="0" dirty="0">
                    <a:ln>
                      <a:noFill/>
                    </a:ln>
                    <a:effectLst/>
                    <a:uLnTx/>
                    <a:uFillTx/>
                  </a:rPr>
                  <a:t>结合数据背景，业务</a:t>
                </a:r>
                <a:r>
                  <a:rPr lang="zh-CN" altLang="en-US" sz="1400" dirty="0"/>
                  <a:t>细节</a:t>
                </a:r>
                <a:r>
                  <a:rPr kumimoji="0" lang="zh-CN" altLang="en-US" sz="1400" b="0" i="0" u="none" strike="noStrike" kern="1200" cap="none" spc="0" normalizeH="0" baseline="0" noProof="0" dirty="0">
                    <a:ln>
                      <a:noFill/>
                    </a:ln>
                    <a:effectLst/>
                    <a:uLnTx/>
                    <a:uFillTx/>
                  </a:rPr>
                  <a:t>展开如下：</a:t>
                </a:r>
                <a:endParaRPr kumimoji="0" lang="en-US" altLang="zh-CN" sz="1400" b="0" i="0" u="none" strike="noStrike" kern="1200" cap="none" spc="0" normalizeH="0" baseline="0" noProof="0" dirty="0">
                  <a:ln>
                    <a:noFill/>
                  </a:ln>
                  <a:effectLst/>
                  <a:uLnTx/>
                  <a:uFillTx/>
                </a:endParaRPr>
              </a:p>
            </p:txBody>
          </p:sp>
        </p:grpSp>
        <p:sp>
          <p:nvSpPr>
            <p:cNvPr id="20" name="îŝļídê">
              <a:extLst>
                <a:ext uri="{FF2B5EF4-FFF2-40B4-BE49-F238E27FC236}">
                  <a16:creationId xmlns:a16="http://schemas.microsoft.com/office/drawing/2014/main" id="{1CD575E2-AF1A-BA17-F1BF-B2B7F880EB3C}"/>
                </a:ext>
              </a:extLst>
            </p:cNvPr>
            <p:cNvSpPr/>
            <p:nvPr/>
          </p:nvSpPr>
          <p:spPr>
            <a:xfrm>
              <a:off x="3372345" y="4258676"/>
              <a:ext cx="704985" cy="704980"/>
            </a:xfrm>
            <a:prstGeom prst="ellipse">
              <a:avLst/>
            </a:prstGeom>
            <a:solidFill>
              <a:schemeClr val="accent4"/>
            </a:solidFill>
            <a:ln w="12700" cap="rnd">
              <a:noFill/>
              <a:prstDash val="solid"/>
              <a:round/>
              <a:headEnd/>
              <a:tailEnd/>
            </a:ln>
            <a:effectLst>
              <a:outerShdw blurRad="254000" dist="127000" algn="ctr" rotWithShape="0">
                <a:schemeClr val="accent4">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r>
                <a:rPr lang="en-US" altLang="zh-CN" sz="1600" b="1" dirty="0">
                  <a:solidFill>
                    <a:srgbClr val="FFFFFF"/>
                  </a:solidFill>
                </a:rPr>
                <a:t>I</a:t>
              </a:r>
              <a:endParaRPr lang="zh-CN" altLang="en-US" sz="1600" b="1" dirty="0">
                <a:solidFill>
                  <a:srgbClr val="FFFFFF"/>
                </a:solidFill>
              </a:endParaRPr>
            </a:p>
          </p:txBody>
        </p:sp>
      </p:grpSp>
    </p:spTree>
    <p:extLst>
      <p:ext uri="{BB962C8B-B14F-4D97-AF65-F5344CB8AC3E}">
        <p14:creationId xmlns:p14="http://schemas.microsoft.com/office/powerpoint/2010/main" val="2671359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884118CB-E7DA-899C-7708-8A0207598003}"/>
              </a:ext>
            </a:extLst>
          </p:cNvPr>
          <p:cNvGrpSpPr/>
          <p:nvPr/>
        </p:nvGrpSpPr>
        <p:grpSpPr>
          <a:xfrm>
            <a:off x="389738" y="366112"/>
            <a:ext cx="691563" cy="691563"/>
            <a:chOff x="2367572" y="4118895"/>
            <a:chExt cx="921196" cy="921196"/>
          </a:xfrm>
          <a:effectLst>
            <a:outerShdw blurRad="63500" sx="102000" sy="102000" algn="ctr" rotWithShape="0">
              <a:prstClr val="black">
                <a:alpha val="40000"/>
              </a:prstClr>
            </a:outerShdw>
          </a:effectLst>
        </p:grpSpPr>
        <p:grpSp>
          <p:nvGrpSpPr>
            <p:cNvPr id="27" name="组合 26">
              <a:extLst>
                <a:ext uri="{FF2B5EF4-FFF2-40B4-BE49-F238E27FC236}">
                  <a16:creationId xmlns:a16="http://schemas.microsoft.com/office/drawing/2014/main" id="{10440BF4-81E9-61D8-55FB-D87C692569B1}"/>
                </a:ext>
              </a:extLst>
            </p:cNvPr>
            <p:cNvGrpSpPr/>
            <p:nvPr/>
          </p:nvGrpSpPr>
          <p:grpSpPr>
            <a:xfrm>
              <a:off x="2367572" y="4118895"/>
              <a:ext cx="921196" cy="921196"/>
              <a:chOff x="1333481" y="1593118"/>
              <a:chExt cx="1418785" cy="1418785"/>
            </a:xfrm>
          </p:grpSpPr>
          <p:sp>
            <p:nvSpPr>
              <p:cNvPr id="29" name="PA-↖">
                <a:extLst>
                  <a:ext uri="{FF2B5EF4-FFF2-40B4-BE49-F238E27FC236}">
                    <a16:creationId xmlns:a16="http://schemas.microsoft.com/office/drawing/2014/main" id="{B4E84F65-D346-8811-7083-128D740A1258}"/>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30" name="PA-↘">
                <a:extLst>
                  <a:ext uri="{FF2B5EF4-FFF2-40B4-BE49-F238E27FC236}">
                    <a16:creationId xmlns:a16="http://schemas.microsoft.com/office/drawing/2014/main" id="{979C1B05-1791-5961-8A58-AE5C8B2863E2}"/>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31" name="PA-1">
                <a:extLst>
                  <a:ext uri="{FF2B5EF4-FFF2-40B4-BE49-F238E27FC236}">
                    <a16:creationId xmlns:a16="http://schemas.microsoft.com/office/drawing/2014/main" id="{6AD8C6F0-3CF3-C9FE-EF65-A33C767FD903}"/>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28" name="PA-文本框 24">
              <a:extLst>
                <a:ext uri="{FF2B5EF4-FFF2-40B4-BE49-F238E27FC236}">
                  <a16:creationId xmlns:a16="http://schemas.microsoft.com/office/drawing/2014/main" id="{7DF0A86C-4A25-4220-DD64-8A0D2FEE7768}"/>
                </a:ext>
              </a:extLst>
            </p:cNvPr>
            <p:cNvSpPr txBox="1"/>
            <p:nvPr>
              <p:custDataLst>
                <p:tags r:id="rId1"/>
              </p:custDataLst>
            </p:nvPr>
          </p:nvSpPr>
          <p:spPr>
            <a:xfrm>
              <a:off x="2616776" y="4317883"/>
              <a:ext cx="422787" cy="532966"/>
            </a:xfrm>
            <a:prstGeom prst="rect">
              <a:avLst/>
            </a:prstGeom>
            <a:noFill/>
          </p:spPr>
          <p:txBody>
            <a:bodyPr wrap="none" lIns="0" rIns="0" rtlCol="0">
              <a:spAutoFit/>
            </a:bodyPr>
            <a:lstStyle/>
            <a:p>
              <a:pPr algn="ctr" defTabSz="914102"/>
              <a:r>
                <a:rPr lang="en-US" sz="2000" b="1" dirty="0">
                  <a:solidFill>
                    <a:schemeClr val="accent1">
                      <a:lumMod val="50000"/>
                    </a:schemeClr>
                  </a:solidFill>
                  <a:cs typeface="+mn-ea"/>
                  <a:sym typeface="+mn-lt"/>
                </a:rPr>
                <a:t>02</a:t>
              </a:r>
            </a:p>
          </p:txBody>
        </p:sp>
      </p:grpSp>
      <p:sp>
        <p:nvSpPr>
          <p:cNvPr id="32" name="TextBox 14">
            <a:extLst>
              <a:ext uri="{FF2B5EF4-FFF2-40B4-BE49-F238E27FC236}">
                <a16:creationId xmlns:a16="http://schemas.microsoft.com/office/drawing/2014/main" id="{12181D0B-D1DF-6AF2-C053-7D6E53A0C8FC}"/>
              </a:ext>
            </a:extLst>
          </p:cNvPr>
          <p:cNvSpPr txBox="1"/>
          <p:nvPr/>
        </p:nvSpPr>
        <p:spPr>
          <a:xfrm>
            <a:off x="1387230" y="288014"/>
            <a:ext cx="7986474" cy="830997"/>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当前业务现状：拉新环节紧急，</a:t>
            </a:r>
            <a:endParaRPr lang="en-US" altLang="zh-CN" sz="2400" dirty="0">
              <a:solidFill>
                <a:schemeClr val="accent1">
                  <a:lumMod val="50000"/>
                </a:schemeClr>
              </a:solidFill>
              <a:cs typeface="+mn-ea"/>
              <a:sym typeface="+mn-lt"/>
            </a:endParaRPr>
          </a:p>
          <a:p>
            <a:pPr defTabSz="285750"/>
            <a:r>
              <a:rPr lang="zh-CN" altLang="en-US" sz="2400" dirty="0">
                <a:solidFill>
                  <a:schemeClr val="accent1">
                    <a:lumMod val="50000"/>
                  </a:schemeClr>
                </a:solidFill>
                <a:cs typeface="+mn-ea"/>
                <a:sym typeface="+mn-lt"/>
              </a:rPr>
              <a:t>复购环节重要，购买环节不重要不紧急</a:t>
            </a:r>
          </a:p>
        </p:txBody>
      </p:sp>
      <p:grpSp>
        <p:nvGrpSpPr>
          <p:cNvPr id="58" name="组合 57">
            <a:extLst>
              <a:ext uri="{FF2B5EF4-FFF2-40B4-BE49-F238E27FC236}">
                <a16:creationId xmlns:a16="http://schemas.microsoft.com/office/drawing/2014/main" id="{845B37D2-8ECC-E60C-E6E2-9B2BBEDFF36E}"/>
              </a:ext>
            </a:extLst>
          </p:cNvPr>
          <p:cNvGrpSpPr/>
          <p:nvPr/>
        </p:nvGrpSpPr>
        <p:grpSpPr>
          <a:xfrm>
            <a:off x="781602" y="1375027"/>
            <a:ext cx="10858818" cy="5005455"/>
            <a:chOff x="781602" y="1375027"/>
            <a:chExt cx="10858818" cy="5005455"/>
          </a:xfrm>
        </p:grpSpPr>
        <p:grpSp>
          <p:nvGrpSpPr>
            <p:cNvPr id="33" name="组合 32">
              <a:extLst>
                <a:ext uri="{FF2B5EF4-FFF2-40B4-BE49-F238E27FC236}">
                  <a16:creationId xmlns:a16="http://schemas.microsoft.com/office/drawing/2014/main" id="{D9239975-0982-30FB-798D-2CECE5AD7630}"/>
                </a:ext>
              </a:extLst>
            </p:cNvPr>
            <p:cNvGrpSpPr/>
            <p:nvPr/>
          </p:nvGrpSpPr>
          <p:grpSpPr>
            <a:xfrm>
              <a:off x="781602" y="1375027"/>
              <a:ext cx="10858818" cy="5005455"/>
              <a:chOff x="660082" y="1129439"/>
              <a:chExt cx="10858818" cy="5005455"/>
            </a:xfrm>
          </p:grpSpPr>
          <p:sp>
            <p:nvSpPr>
              <p:cNvPr id="34" name="任意多边形: 形状 33">
                <a:extLst>
                  <a:ext uri="{FF2B5EF4-FFF2-40B4-BE49-F238E27FC236}">
                    <a16:creationId xmlns:a16="http://schemas.microsoft.com/office/drawing/2014/main" id="{D2DA8722-815A-2CF9-7BBC-90A2E6E27D4A}"/>
                  </a:ext>
                </a:extLst>
              </p:cNvPr>
              <p:cNvSpPr/>
              <p:nvPr/>
            </p:nvSpPr>
            <p:spPr>
              <a:xfrm>
                <a:off x="660400" y="1130300"/>
                <a:ext cx="10858500" cy="5003800"/>
              </a:xfrm>
              <a:custGeom>
                <a:avLst/>
                <a:gdLst>
                  <a:gd name="connsiteX0" fmla="*/ 171450 w 10858500"/>
                  <a:gd name="connsiteY0" fmla="*/ 174178 h 5003800"/>
                  <a:gd name="connsiteX1" fmla="*/ 171450 w 10858500"/>
                  <a:gd name="connsiteY1" fmla="*/ 4829623 h 5003800"/>
                  <a:gd name="connsiteX2" fmla="*/ 10687050 w 10858500"/>
                  <a:gd name="connsiteY2" fmla="*/ 4829623 h 5003800"/>
                  <a:gd name="connsiteX3" fmla="*/ 10687050 w 10858500"/>
                  <a:gd name="connsiteY3" fmla="*/ 174178 h 5003800"/>
                  <a:gd name="connsiteX4" fmla="*/ 0 w 10858500"/>
                  <a:gd name="connsiteY4" fmla="*/ 0 h 5003800"/>
                  <a:gd name="connsiteX5" fmla="*/ 10858500 w 10858500"/>
                  <a:gd name="connsiteY5" fmla="*/ 0 h 5003800"/>
                  <a:gd name="connsiteX6" fmla="*/ 10858500 w 10858500"/>
                  <a:gd name="connsiteY6" fmla="*/ 5003800 h 5003800"/>
                  <a:gd name="connsiteX7" fmla="*/ 0 w 10858500"/>
                  <a:gd name="connsiteY7" fmla="*/ 5003800 h 500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0" h="5003800">
                    <a:moveTo>
                      <a:pt x="171450" y="174178"/>
                    </a:moveTo>
                    <a:lnTo>
                      <a:pt x="171450" y="4829623"/>
                    </a:lnTo>
                    <a:lnTo>
                      <a:pt x="10687050" y="4829623"/>
                    </a:lnTo>
                    <a:lnTo>
                      <a:pt x="10687050" y="174178"/>
                    </a:lnTo>
                    <a:close/>
                    <a:moveTo>
                      <a:pt x="0" y="0"/>
                    </a:moveTo>
                    <a:lnTo>
                      <a:pt x="10858500" y="0"/>
                    </a:lnTo>
                    <a:lnTo>
                      <a:pt x="10858500" y="5003800"/>
                    </a:lnTo>
                    <a:lnTo>
                      <a:pt x="0" y="5003800"/>
                    </a:lnTo>
                    <a:close/>
                  </a:path>
                </a:pathLst>
              </a:custGeom>
              <a:solidFill>
                <a:schemeClr val="accent5">
                  <a:lumMod val="75000"/>
                  <a:alpha val="30000"/>
                </a:schemeClr>
              </a:solidFill>
              <a:ln w="6350">
                <a:solidFill>
                  <a:schemeClr val="tx1">
                    <a:alpha val="4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矩形 34">
                <a:extLst>
                  <a:ext uri="{FF2B5EF4-FFF2-40B4-BE49-F238E27FC236}">
                    <a16:creationId xmlns:a16="http://schemas.microsoft.com/office/drawing/2014/main" id="{86B5B4EF-2043-F063-DFBE-D51A32970FA2}"/>
                  </a:ext>
                </a:extLst>
              </p:cNvPr>
              <p:cNvSpPr/>
              <p:nvPr/>
            </p:nvSpPr>
            <p:spPr>
              <a:xfrm>
                <a:off x="660400" y="5960269"/>
                <a:ext cx="3171825" cy="17462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6" name="组合 35">
                <a:extLst>
                  <a:ext uri="{FF2B5EF4-FFF2-40B4-BE49-F238E27FC236}">
                    <a16:creationId xmlns:a16="http://schemas.microsoft.com/office/drawing/2014/main" id="{20D2731D-3BFC-D0FB-6B5A-B0E23550A455}"/>
                  </a:ext>
                </a:extLst>
              </p:cNvPr>
              <p:cNvGrpSpPr/>
              <p:nvPr/>
            </p:nvGrpSpPr>
            <p:grpSpPr>
              <a:xfrm>
                <a:off x="660082" y="1130300"/>
                <a:ext cx="886143" cy="1526381"/>
                <a:chOff x="660082" y="1130300"/>
                <a:chExt cx="886143" cy="1526381"/>
              </a:xfrm>
            </p:grpSpPr>
            <p:sp>
              <p:nvSpPr>
                <p:cNvPr id="40" name="矩形 39">
                  <a:extLst>
                    <a:ext uri="{FF2B5EF4-FFF2-40B4-BE49-F238E27FC236}">
                      <a16:creationId xmlns:a16="http://schemas.microsoft.com/office/drawing/2014/main" id="{CC0A82EE-32D4-4BFA-AF42-311820BC9614}"/>
                    </a:ext>
                  </a:extLst>
                </p:cNvPr>
                <p:cNvSpPr/>
                <p:nvPr/>
              </p:nvSpPr>
              <p:spPr>
                <a:xfrm>
                  <a:off x="660400" y="1130300"/>
                  <a:ext cx="885825" cy="17462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矩形 40">
                  <a:extLst>
                    <a:ext uri="{FF2B5EF4-FFF2-40B4-BE49-F238E27FC236}">
                      <a16:creationId xmlns:a16="http://schemas.microsoft.com/office/drawing/2014/main" id="{E8B45424-CDB1-131E-C51A-5D5079CF31EB}"/>
                    </a:ext>
                  </a:extLst>
                </p:cNvPr>
                <p:cNvSpPr/>
                <p:nvPr/>
              </p:nvSpPr>
              <p:spPr>
                <a:xfrm rot="5400000">
                  <a:off x="72140" y="1894113"/>
                  <a:ext cx="1350510" cy="174625"/>
                </a:xfrm>
                <a:prstGeom prst="rect">
                  <a:avLst/>
                </a:prstGeom>
                <a:solidFill>
                  <a:schemeClr val="accent5">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37" name="矩形 36">
                <a:extLst>
                  <a:ext uri="{FF2B5EF4-FFF2-40B4-BE49-F238E27FC236}">
                    <a16:creationId xmlns:a16="http://schemas.microsoft.com/office/drawing/2014/main" id="{FFB6254C-0FD5-9565-4105-4EA45C71F57C}"/>
                  </a:ext>
                </a:extLst>
              </p:cNvPr>
              <p:cNvSpPr/>
              <p:nvPr/>
            </p:nvSpPr>
            <p:spPr>
              <a:xfrm>
                <a:off x="3832226" y="5960269"/>
                <a:ext cx="457999" cy="174625"/>
              </a:xfrm>
              <a:prstGeom prst="rect">
                <a:avLst/>
              </a:prstGeom>
              <a:solidFill>
                <a:schemeClr val="accent5">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矩形 37">
                <a:extLst>
                  <a:ext uri="{FF2B5EF4-FFF2-40B4-BE49-F238E27FC236}">
                    <a16:creationId xmlns:a16="http://schemas.microsoft.com/office/drawing/2014/main" id="{B42BE48D-641E-BE50-6E76-FBC8F80243F4}"/>
                  </a:ext>
                </a:extLst>
              </p:cNvPr>
              <p:cNvSpPr/>
              <p:nvPr/>
            </p:nvSpPr>
            <p:spPr>
              <a:xfrm>
                <a:off x="4298156" y="5960269"/>
                <a:ext cx="457999" cy="17462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矩形 38">
                <a:extLst>
                  <a:ext uri="{FF2B5EF4-FFF2-40B4-BE49-F238E27FC236}">
                    <a16:creationId xmlns:a16="http://schemas.microsoft.com/office/drawing/2014/main" id="{16B0DAE2-7B77-1E4B-C199-3753650F4A6E}"/>
                  </a:ext>
                </a:extLst>
              </p:cNvPr>
              <p:cNvSpPr/>
              <p:nvPr/>
            </p:nvSpPr>
            <p:spPr>
              <a:xfrm flipH="1">
                <a:off x="10744200" y="1129439"/>
                <a:ext cx="774700" cy="17462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mc:AlternateContent xmlns:mc="http://schemas.openxmlformats.org/markup-compatibility/2006" xmlns:cx2="http://schemas.microsoft.com/office/drawing/2015/10/21/chartex">
          <mc:Choice Requires="cx2">
            <p:graphicFrame>
              <p:nvGraphicFramePr>
                <p:cNvPr id="42" name="图表 41">
                  <a:extLst>
                    <a:ext uri="{FF2B5EF4-FFF2-40B4-BE49-F238E27FC236}">
                      <a16:creationId xmlns:a16="http://schemas.microsoft.com/office/drawing/2014/main" id="{0F2E4C3A-082F-A3CD-4304-9D8031DCC3EB}"/>
                    </a:ext>
                  </a:extLst>
                </p:cNvPr>
                <p:cNvGraphicFramePr/>
                <p:nvPr>
                  <p:extLst>
                    <p:ext uri="{D42A27DB-BD31-4B8C-83A1-F6EECF244321}">
                      <p14:modId xmlns:p14="http://schemas.microsoft.com/office/powerpoint/2010/main" val="574765212"/>
                    </p:ext>
                  </p:extLst>
                </p:nvPr>
              </p:nvGraphicFramePr>
              <p:xfrm>
                <a:off x="1146397" y="4039879"/>
                <a:ext cx="10129228" cy="1737003"/>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42" name="图表 41">
                  <a:extLst>
                    <a:ext uri="{FF2B5EF4-FFF2-40B4-BE49-F238E27FC236}">
                      <a16:creationId xmlns:a16="http://schemas.microsoft.com/office/drawing/2014/main" id="{0F2E4C3A-082F-A3CD-4304-9D8031DCC3EB}"/>
                    </a:ext>
                  </a:extLst>
                </p:cNvPr>
                <p:cNvPicPr>
                  <a:picLocks noGrp="1" noRot="1" noChangeAspect="1" noMove="1" noResize="1" noEditPoints="1" noAdjustHandles="1" noChangeArrowheads="1" noChangeShapeType="1"/>
                </p:cNvPicPr>
                <p:nvPr/>
              </p:nvPicPr>
              <p:blipFill>
                <a:blip r:embed="rId8"/>
                <a:stretch>
                  <a:fillRect/>
                </a:stretch>
              </p:blipFill>
              <p:spPr>
                <a:xfrm>
                  <a:off x="1146397" y="4039879"/>
                  <a:ext cx="10129228" cy="1737003"/>
                </a:xfrm>
                <a:prstGeom prst="rect">
                  <a:avLst/>
                </a:prstGeom>
              </p:spPr>
            </p:pic>
          </mc:Fallback>
        </mc:AlternateContent>
        <p:sp>
          <p:nvSpPr>
            <p:cNvPr id="43" name="文本框 42">
              <a:extLst>
                <a:ext uri="{FF2B5EF4-FFF2-40B4-BE49-F238E27FC236}">
                  <a16:creationId xmlns:a16="http://schemas.microsoft.com/office/drawing/2014/main" id="{37C70304-6A94-2CE9-8B46-D9E9C5F4C5BC}"/>
                </a:ext>
              </a:extLst>
            </p:cNvPr>
            <p:cNvSpPr txBox="1"/>
            <p:nvPr/>
          </p:nvSpPr>
          <p:spPr>
            <a:xfrm>
              <a:off x="2445454" y="1710918"/>
              <a:ext cx="7531115"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spAutoFit/>
            </a:bodyPr>
            <a:lstStyle/>
            <a:p>
              <a:pPr algn="ctr"/>
              <a:r>
                <a:rPr lang="zh-CN" altLang="en-US" sz="2800" b="1" dirty="0">
                  <a:solidFill>
                    <a:schemeClr val="accent5">
                      <a:lumMod val="75000"/>
                    </a:schemeClr>
                  </a:solidFill>
                </a:rPr>
                <a:t>业务现状</a:t>
              </a:r>
              <a:endParaRPr lang="en-US" altLang="zh-CN" sz="2800" b="1" dirty="0">
                <a:solidFill>
                  <a:schemeClr val="accent1"/>
                </a:solidFill>
              </a:endParaRPr>
            </a:p>
          </p:txBody>
        </p:sp>
        <p:sp>
          <p:nvSpPr>
            <p:cNvPr id="44" name="ïSlíďê">
              <a:extLst>
                <a:ext uri="{FF2B5EF4-FFF2-40B4-BE49-F238E27FC236}">
                  <a16:creationId xmlns:a16="http://schemas.microsoft.com/office/drawing/2014/main" id="{2776368A-4F84-3961-4289-44D034EA0099}"/>
                </a:ext>
              </a:extLst>
            </p:cNvPr>
            <p:cNvSpPr txBox="1"/>
            <p:nvPr/>
          </p:nvSpPr>
          <p:spPr>
            <a:xfrm>
              <a:off x="2546955" y="2223707"/>
              <a:ext cx="7098090" cy="295978"/>
            </a:xfrm>
            <a:prstGeom prst="rect">
              <a:avLst/>
            </a:prstGeom>
            <a:noFill/>
            <a:ln>
              <a:noFill/>
            </a:ln>
          </p:spPr>
          <p:txBody>
            <a:bodyPr wrap="square" lIns="91440" tIns="45720" rIns="91440" bIns="45720" anchor="t" anchorCtr="0">
              <a:spAutoFit/>
            </a:bodyPr>
            <a:lstStyle>
              <a:defPPr>
                <a:defRPr lang="zh-CN"/>
              </a:defPPr>
              <a:lvl1pPr marR="0" lvl="0" indent="0" defTabSz="913765" fontAlgn="auto">
                <a:lnSpc>
                  <a:spcPct val="150000"/>
                </a:lnSpc>
                <a:spcBef>
                  <a:spcPts val="0"/>
                </a:spcBef>
                <a:spcAft>
                  <a:spcPts val="0"/>
                </a:spcAft>
                <a:buClrTx/>
                <a:buSzPct val="25000"/>
                <a:buFontTx/>
                <a:buNone/>
                <a:defRPr sz="800"/>
              </a:lvl1pPr>
            </a:lstStyle>
            <a:p>
              <a:r>
                <a:rPr lang="zh-CN" altLang="en-US" sz="1000" dirty="0"/>
                <a:t>通过</a:t>
              </a:r>
              <a:r>
                <a:rPr lang="zh-CN" altLang="en-US" sz="1000" b="1" dirty="0"/>
                <a:t>现有数据透过</a:t>
              </a:r>
              <a:r>
                <a:rPr lang="en-US" altLang="zh-CN" sz="1000" b="1" dirty="0"/>
                <a:t>AIPL</a:t>
              </a:r>
              <a:r>
                <a:rPr lang="zh-CN" altLang="en-US" sz="1000" b="1" dirty="0"/>
                <a:t>漏斗模型对业务现状进行观察剖析</a:t>
              </a:r>
              <a:r>
                <a:rPr lang="zh-CN" altLang="en-US" sz="1000" dirty="0"/>
                <a:t>，把笼统的综合的业务需求拆解为一个个可落地的分析目标</a:t>
              </a:r>
              <a:endParaRPr lang="en-US" altLang="zh-CN" sz="1000" dirty="0"/>
            </a:p>
          </p:txBody>
        </p:sp>
        <p:grpSp>
          <p:nvGrpSpPr>
            <p:cNvPr id="45" name="组合 44">
              <a:extLst>
                <a:ext uri="{FF2B5EF4-FFF2-40B4-BE49-F238E27FC236}">
                  <a16:creationId xmlns:a16="http://schemas.microsoft.com/office/drawing/2014/main" id="{1D13D4B2-3614-158B-3B8A-58B93489D4D5}"/>
                </a:ext>
              </a:extLst>
            </p:cNvPr>
            <p:cNvGrpSpPr/>
            <p:nvPr/>
          </p:nvGrpSpPr>
          <p:grpSpPr>
            <a:xfrm>
              <a:off x="1319437" y="2699337"/>
              <a:ext cx="3068406" cy="1178418"/>
              <a:chOff x="2977450" y="-2046972"/>
              <a:chExt cx="3068406" cy="1178418"/>
            </a:xfrm>
          </p:grpSpPr>
          <p:sp>
            <p:nvSpPr>
              <p:cNvPr id="46" name="文本框 45">
                <a:extLst>
                  <a:ext uri="{FF2B5EF4-FFF2-40B4-BE49-F238E27FC236}">
                    <a16:creationId xmlns:a16="http://schemas.microsoft.com/office/drawing/2014/main" id="{5498F896-2BED-E5E1-8228-837064390C00}"/>
                  </a:ext>
                </a:extLst>
              </p:cNvPr>
              <p:cNvSpPr txBox="1"/>
              <p:nvPr/>
            </p:nvSpPr>
            <p:spPr>
              <a:xfrm>
                <a:off x="3466456" y="-2046972"/>
                <a:ext cx="2579394" cy="338554"/>
              </a:xfrm>
              <a:prstGeom prst="rect">
                <a:avLst/>
              </a:prstGeom>
              <a:noFill/>
            </p:spPr>
            <p:txBody>
              <a:bodyPr wrap="square">
                <a:spAutoFit/>
              </a:bodyPr>
              <a:lstStyle/>
              <a:p>
                <a:r>
                  <a:rPr lang="zh-CN" altLang="en-US" sz="1600" b="1" dirty="0"/>
                  <a:t>拉新环节 </a:t>
                </a:r>
                <a:r>
                  <a:rPr lang="en-US" altLang="zh-CN" sz="1600" b="1" dirty="0"/>
                  <a:t>(A</a:t>
                </a:r>
                <a:r>
                  <a:rPr lang="zh-CN" altLang="en-US" sz="1600" b="1" dirty="0"/>
                  <a:t>→</a:t>
                </a:r>
                <a:r>
                  <a:rPr lang="en-US" altLang="zh-CN" sz="1600" b="1" dirty="0"/>
                  <a:t>I)</a:t>
                </a:r>
              </a:p>
            </p:txBody>
          </p:sp>
          <p:sp>
            <p:nvSpPr>
              <p:cNvPr id="47" name="ïSlíďê">
                <a:extLst>
                  <a:ext uri="{FF2B5EF4-FFF2-40B4-BE49-F238E27FC236}">
                    <a16:creationId xmlns:a16="http://schemas.microsoft.com/office/drawing/2014/main" id="{A6C7CCDA-B680-AB35-76D7-088157EB6168}"/>
                  </a:ext>
                </a:extLst>
              </p:cNvPr>
              <p:cNvSpPr txBox="1"/>
              <p:nvPr/>
            </p:nvSpPr>
            <p:spPr>
              <a:xfrm>
                <a:off x="3466453" y="-1759247"/>
                <a:ext cx="2579403" cy="890693"/>
              </a:xfrm>
              <a:prstGeom prst="rect">
                <a:avLst/>
              </a:prstGeom>
              <a:noFill/>
              <a:ln>
                <a:noFill/>
              </a:ln>
            </p:spPr>
            <p:txBody>
              <a:bodyPr wrap="square" lIns="91440" tIns="45720" rIns="91440" bIns="45720" anchor="t" anchorCtr="0">
                <a:spAutoFit/>
              </a:bodyPr>
              <a:lstStyle>
                <a:defPPr>
                  <a:defRPr lang="zh-CN"/>
                </a:defPPr>
                <a:lvl1pPr marR="0" lvl="0" indent="0" defTabSz="913765" fontAlgn="auto">
                  <a:lnSpc>
                    <a:spcPct val="150000"/>
                  </a:lnSpc>
                  <a:spcBef>
                    <a:spcPts val="0"/>
                  </a:spcBef>
                  <a:spcAft>
                    <a:spcPts val="0"/>
                  </a:spcAft>
                  <a:buClrTx/>
                  <a:buSzPct val="25000"/>
                  <a:buFontTx/>
                  <a:buNone/>
                  <a:defRPr kumimoji="0" sz="1000" b="0" i="0" u="none" strike="noStrike" cap="none" spc="0" normalizeH="0" baseline="0">
                    <a:ln>
                      <a:noFill/>
                    </a:ln>
                    <a:effectLst/>
                    <a:uLnTx/>
                    <a:uFillTx/>
                  </a:defRPr>
                </a:lvl1pPr>
              </a:lstStyle>
              <a:p>
                <a:r>
                  <a:rPr lang="zh-CN" altLang="en-US" sz="1200" dirty="0"/>
                  <a:t>拉新完成率率低，不到</a:t>
                </a:r>
                <a:r>
                  <a:rPr lang="en-US" altLang="zh-CN" sz="1200" dirty="0"/>
                  <a:t>10%</a:t>
                </a:r>
                <a:r>
                  <a:rPr lang="zh-CN" altLang="en-US" sz="1200" dirty="0"/>
                  <a:t>。该环节需优化现有策略提升转化率，列为</a:t>
                </a:r>
                <a:r>
                  <a:rPr lang="zh-CN" altLang="en-US" sz="1200" b="1" dirty="0"/>
                  <a:t>重要紧急</a:t>
                </a:r>
                <a:endParaRPr lang="en-US" altLang="zh-CN" sz="1200" b="1" dirty="0"/>
              </a:p>
            </p:txBody>
          </p:sp>
          <p:sp>
            <p:nvSpPr>
              <p:cNvPr id="48" name="ïSlíďê">
                <a:extLst>
                  <a:ext uri="{FF2B5EF4-FFF2-40B4-BE49-F238E27FC236}">
                    <a16:creationId xmlns:a16="http://schemas.microsoft.com/office/drawing/2014/main" id="{8395C662-2AB5-EA5A-2C30-EB4F19594E87}"/>
                  </a:ext>
                </a:extLst>
              </p:cNvPr>
              <p:cNvSpPr txBox="1"/>
              <p:nvPr/>
            </p:nvSpPr>
            <p:spPr>
              <a:xfrm>
                <a:off x="2977450" y="-2046972"/>
                <a:ext cx="551404" cy="707886"/>
              </a:xfrm>
              <a:prstGeom prst="rect">
                <a:avLst/>
              </a:prstGeom>
              <a:noFill/>
              <a:ln>
                <a:noFill/>
              </a:ln>
            </p:spPr>
            <p:txBody>
              <a:bodyPr wrap="square" lIns="91440" tIns="45720" rIns="91440" bIns="45720" anchor="t" anchorCtr="0">
                <a:spAutoFit/>
              </a:bodyPr>
              <a:lstStyle/>
              <a:p>
                <a:pPr>
                  <a:defRPr sz="1862" b="1" i="0" u="none" strike="noStrike" kern="1200" spc="0" baseline="0">
                    <a:solidFill>
                      <a:srgbClr val="000000"/>
                    </a:solidFill>
                  </a:defRPr>
                </a:pPr>
                <a:r>
                  <a:rPr lang="en-US" altLang="zh-CN" sz="2000" b="1" dirty="0">
                    <a:solidFill>
                      <a:schemeClr val="accent5">
                        <a:lumMod val="75000"/>
                      </a:schemeClr>
                    </a:solidFill>
                  </a:rPr>
                  <a:t>P01.</a:t>
                </a:r>
              </a:p>
            </p:txBody>
          </p:sp>
        </p:grpSp>
        <p:grpSp>
          <p:nvGrpSpPr>
            <p:cNvPr id="49" name="组合 48">
              <a:extLst>
                <a:ext uri="{FF2B5EF4-FFF2-40B4-BE49-F238E27FC236}">
                  <a16:creationId xmlns:a16="http://schemas.microsoft.com/office/drawing/2014/main" id="{A959DF4B-FC13-D5BA-9E33-E7D3391E5C7D}"/>
                </a:ext>
              </a:extLst>
            </p:cNvPr>
            <p:cNvGrpSpPr/>
            <p:nvPr/>
          </p:nvGrpSpPr>
          <p:grpSpPr>
            <a:xfrm>
              <a:off x="4676808" y="2699337"/>
              <a:ext cx="3068400" cy="1178418"/>
              <a:chOff x="2977450" y="-820220"/>
              <a:chExt cx="3068400" cy="1178418"/>
            </a:xfrm>
          </p:grpSpPr>
          <p:sp>
            <p:nvSpPr>
              <p:cNvPr id="50" name="文本框 49">
                <a:extLst>
                  <a:ext uri="{FF2B5EF4-FFF2-40B4-BE49-F238E27FC236}">
                    <a16:creationId xmlns:a16="http://schemas.microsoft.com/office/drawing/2014/main" id="{E97C97A0-3F76-B65A-F04B-2FCF672024D4}"/>
                  </a:ext>
                </a:extLst>
              </p:cNvPr>
              <p:cNvSpPr txBox="1"/>
              <p:nvPr/>
            </p:nvSpPr>
            <p:spPr>
              <a:xfrm>
                <a:off x="3466456" y="-820220"/>
                <a:ext cx="2579394" cy="338554"/>
              </a:xfrm>
              <a:prstGeom prst="rect">
                <a:avLst/>
              </a:prstGeom>
              <a:noFill/>
            </p:spPr>
            <p:txBody>
              <a:bodyPr wrap="square">
                <a:spAutoFit/>
              </a:bodyPr>
              <a:lstStyle/>
              <a:p>
                <a:r>
                  <a:rPr lang="zh-CN" altLang="en-US" sz="1600" b="1" dirty="0"/>
                  <a:t>收割之复购 </a:t>
                </a:r>
                <a:r>
                  <a:rPr lang="en-US" altLang="zh-CN" sz="1600" b="1" dirty="0"/>
                  <a:t>(P</a:t>
                </a:r>
                <a:r>
                  <a:rPr lang="zh-CN" altLang="en-US" sz="1600" b="1" dirty="0"/>
                  <a:t>→</a:t>
                </a:r>
                <a:r>
                  <a:rPr lang="en-US" altLang="zh-CN" sz="1600" b="1" dirty="0"/>
                  <a:t>L)</a:t>
                </a:r>
              </a:p>
            </p:txBody>
          </p:sp>
          <p:sp>
            <p:nvSpPr>
              <p:cNvPr id="51" name="ïSlíďê">
                <a:extLst>
                  <a:ext uri="{FF2B5EF4-FFF2-40B4-BE49-F238E27FC236}">
                    <a16:creationId xmlns:a16="http://schemas.microsoft.com/office/drawing/2014/main" id="{19590661-53A3-739E-800C-4D0EFAABF99D}"/>
                  </a:ext>
                </a:extLst>
              </p:cNvPr>
              <p:cNvSpPr txBox="1"/>
              <p:nvPr/>
            </p:nvSpPr>
            <p:spPr>
              <a:xfrm>
                <a:off x="3466453" y="-532495"/>
                <a:ext cx="2579394" cy="890693"/>
              </a:xfrm>
              <a:prstGeom prst="rect">
                <a:avLst/>
              </a:prstGeom>
              <a:noFill/>
              <a:ln>
                <a:noFill/>
              </a:ln>
            </p:spPr>
            <p:txBody>
              <a:bodyPr wrap="square" lIns="91440" tIns="45720" rIns="91440" bIns="45720" anchor="t" anchorCtr="0">
                <a:spAutoFit/>
              </a:bodyPr>
              <a:lstStyle>
                <a:defPPr>
                  <a:defRPr lang="zh-CN"/>
                </a:defPPr>
                <a:lvl1pPr marR="0" lvl="0" indent="0" defTabSz="913765" fontAlgn="auto">
                  <a:lnSpc>
                    <a:spcPct val="150000"/>
                  </a:lnSpc>
                  <a:spcBef>
                    <a:spcPts val="0"/>
                  </a:spcBef>
                  <a:spcAft>
                    <a:spcPts val="0"/>
                  </a:spcAft>
                  <a:buClrTx/>
                  <a:buSzPct val="25000"/>
                  <a:buFontTx/>
                  <a:buNone/>
                  <a:defRPr kumimoji="0" sz="1000" b="0" i="0" u="none" strike="noStrike" cap="none" spc="0" normalizeH="0" baseline="0">
                    <a:ln>
                      <a:noFill/>
                    </a:ln>
                    <a:effectLst/>
                    <a:uLnTx/>
                    <a:uFillTx/>
                  </a:defRPr>
                </a:lvl1pPr>
              </a:lstStyle>
              <a:p>
                <a:pPr algn="just"/>
                <a:r>
                  <a:rPr lang="zh-CN" altLang="en-US" sz="1200" dirty="0"/>
                  <a:t>复购完成率达到</a:t>
                </a:r>
                <a:r>
                  <a:rPr lang="en-US" altLang="zh-CN" sz="1200" dirty="0"/>
                  <a:t>64%</a:t>
                </a:r>
                <a:r>
                  <a:rPr lang="zh-CN" altLang="en-US" sz="1200" dirty="0"/>
                  <a:t>，可以从中复制优秀经验放大正确策略结果，列为</a:t>
                </a:r>
                <a:r>
                  <a:rPr lang="zh-CN" altLang="en-US" sz="1200" b="1" dirty="0"/>
                  <a:t>重要不紧急</a:t>
                </a:r>
                <a:endParaRPr lang="en-US" altLang="zh-CN" sz="1200" b="1" dirty="0"/>
              </a:p>
            </p:txBody>
          </p:sp>
          <p:sp>
            <p:nvSpPr>
              <p:cNvPr id="52" name="ïSlíďê">
                <a:extLst>
                  <a:ext uri="{FF2B5EF4-FFF2-40B4-BE49-F238E27FC236}">
                    <a16:creationId xmlns:a16="http://schemas.microsoft.com/office/drawing/2014/main" id="{F2FECCC6-1DDC-7BB2-FB96-A08A9E9BB705}"/>
                  </a:ext>
                </a:extLst>
              </p:cNvPr>
              <p:cNvSpPr txBox="1"/>
              <p:nvPr/>
            </p:nvSpPr>
            <p:spPr>
              <a:xfrm>
                <a:off x="2977450" y="-820220"/>
                <a:ext cx="536323" cy="707886"/>
              </a:xfrm>
              <a:prstGeom prst="rect">
                <a:avLst/>
              </a:prstGeom>
              <a:noFill/>
              <a:ln>
                <a:noFill/>
              </a:ln>
            </p:spPr>
            <p:txBody>
              <a:bodyPr wrap="square" lIns="91440" tIns="45720" rIns="91440" bIns="45720" anchor="t" anchorCtr="0">
                <a:spAutoFit/>
              </a:bodyPr>
              <a:lstStyle/>
              <a:p>
                <a:pPr>
                  <a:defRPr sz="1862" b="1" i="0" u="none" strike="noStrike" kern="1200" spc="0" baseline="0">
                    <a:solidFill>
                      <a:srgbClr val="000000"/>
                    </a:solidFill>
                  </a:defRPr>
                </a:pPr>
                <a:r>
                  <a:rPr lang="en-US" altLang="zh-CN" sz="2000" b="1" dirty="0">
                    <a:solidFill>
                      <a:schemeClr val="accent1"/>
                    </a:solidFill>
                  </a:rPr>
                  <a:t>P12.</a:t>
                </a:r>
              </a:p>
            </p:txBody>
          </p:sp>
        </p:grpSp>
        <p:grpSp>
          <p:nvGrpSpPr>
            <p:cNvPr id="53" name="组合 52">
              <a:extLst>
                <a:ext uri="{FF2B5EF4-FFF2-40B4-BE49-F238E27FC236}">
                  <a16:creationId xmlns:a16="http://schemas.microsoft.com/office/drawing/2014/main" id="{EC2E5203-42A2-5E8D-415E-347B2A883860}"/>
                </a:ext>
              </a:extLst>
            </p:cNvPr>
            <p:cNvGrpSpPr/>
            <p:nvPr/>
          </p:nvGrpSpPr>
          <p:grpSpPr>
            <a:xfrm>
              <a:off x="8034179" y="2699337"/>
              <a:ext cx="3375901" cy="1178418"/>
              <a:chOff x="2977450" y="406531"/>
              <a:chExt cx="3375901" cy="1178418"/>
            </a:xfrm>
          </p:grpSpPr>
          <p:sp>
            <p:nvSpPr>
              <p:cNvPr id="54" name="文本框 53">
                <a:extLst>
                  <a:ext uri="{FF2B5EF4-FFF2-40B4-BE49-F238E27FC236}">
                    <a16:creationId xmlns:a16="http://schemas.microsoft.com/office/drawing/2014/main" id="{6F699721-6448-B3DE-D898-B3493C466D06}"/>
                  </a:ext>
                </a:extLst>
              </p:cNvPr>
              <p:cNvSpPr txBox="1"/>
              <p:nvPr/>
            </p:nvSpPr>
            <p:spPr>
              <a:xfrm>
                <a:off x="3466456" y="406531"/>
                <a:ext cx="2579394" cy="338554"/>
              </a:xfrm>
              <a:prstGeom prst="rect">
                <a:avLst/>
              </a:prstGeom>
              <a:noFill/>
            </p:spPr>
            <p:txBody>
              <a:bodyPr wrap="square">
                <a:spAutoFit/>
              </a:bodyPr>
              <a:lstStyle/>
              <a:p>
                <a:r>
                  <a:rPr lang="zh-CN" altLang="en-US" sz="1600" b="1" dirty="0"/>
                  <a:t>收割之购买 </a:t>
                </a:r>
                <a:r>
                  <a:rPr lang="en-US" altLang="zh-CN" sz="1600" b="1" dirty="0"/>
                  <a:t>(I</a:t>
                </a:r>
                <a:r>
                  <a:rPr lang="zh-CN" altLang="en-US" sz="1600" b="1" dirty="0"/>
                  <a:t>→</a:t>
                </a:r>
                <a:r>
                  <a:rPr lang="en-US" altLang="zh-CN" sz="1600" b="1" dirty="0"/>
                  <a:t>P)</a:t>
                </a:r>
              </a:p>
            </p:txBody>
          </p:sp>
          <p:sp>
            <p:nvSpPr>
              <p:cNvPr id="55" name="ïSlíďê">
                <a:extLst>
                  <a:ext uri="{FF2B5EF4-FFF2-40B4-BE49-F238E27FC236}">
                    <a16:creationId xmlns:a16="http://schemas.microsoft.com/office/drawing/2014/main" id="{53902E98-B0C1-7589-0EB2-BA2F12C6F61A}"/>
                  </a:ext>
                </a:extLst>
              </p:cNvPr>
              <p:cNvSpPr txBox="1"/>
              <p:nvPr/>
            </p:nvSpPr>
            <p:spPr>
              <a:xfrm>
                <a:off x="3466453" y="694256"/>
                <a:ext cx="2886898" cy="890693"/>
              </a:xfrm>
              <a:prstGeom prst="rect">
                <a:avLst/>
              </a:prstGeom>
              <a:noFill/>
              <a:ln>
                <a:noFill/>
              </a:ln>
            </p:spPr>
            <p:txBody>
              <a:bodyPr wrap="square" lIns="91440" tIns="45720" rIns="91440" bIns="45720" anchor="t" anchorCtr="0">
                <a:spAutoFit/>
              </a:bodyPr>
              <a:lstStyle>
                <a:defPPr>
                  <a:defRPr lang="zh-CN"/>
                </a:defPPr>
                <a:lvl1pPr marR="0" lvl="0" indent="0" defTabSz="913765" fontAlgn="auto">
                  <a:lnSpc>
                    <a:spcPct val="150000"/>
                  </a:lnSpc>
                  <a:spcBef>
                    <a:spcPts val="0"/>
                  </a:spcBef>
                  <a:spcAft>
                    <a:spcPts val="0"/>
                  </a:spcAft>
                  <a:buClrTx/>
                  <a:buSzPct val="25000"/>
                  <a:buFontTx/>
                  <a:buNone/>
                  <a:defRPr kumimoji="0" sz="1000" b="0" i="0" u="none" strike="noStrike" cap="none" spc="0" normalizeH="0" baseline="0">
                    <a:ln>
                      <a:noFill/>
                    </a:ln>
                    <a:effectLst/>
                    <a:uLnTx/>
                    <a:uFillTx/>
                  </a:defRPr>
                </a:lvl1pPr>
              </a:lstStyle>
              <a:p>
                <a:pPr algn="just"/>
                <a:r>
                  <a:rPr lang="zh-CN" altLang="en-US" sz="1200" dirty="0"/>
                  <a:t>购买完成率</a:t>
                </a:r>
                <a:r>
                  <a:rPr lang="en-US" altLang="zh-CN" sz="1200" dirty="0"/>
                  <a:t>23%</a:t>
                </a:r>
                <a:r>
                  <a:rPr lang="zh-CN" altLang="en-US" sz="1200" dirty="0"/>
                  <a:t>，还可以进一步挖掘用户转化路径，但不知道能否挖掘优化策略，列为</a:t>
                </a:r>
                <a:r>
                  <a:rPr lang="zh-CN" altLang="en-US" sz="1200" b="1" dirty="0"/>
                  <a:t>不重要不紧急</a:t>
                </a:r>
                <a:endParaRPr lang="en-US" altLang="zh-CN" sz="1200" b="1" dirty="0"/>
              </a:p>
            </p:txBody>
          </p:sp>
          <p:sp>
            <p:nvSpPr>
              <p:cNvPr id="56" name="ïSlíďê">
                <a:extLst>
                  <a:ext uri="{FF2B5EF4-FFF2-40B4-BE49-F238E27FC236}">
                    <a16:creationId xmlns:a16="http://schemas.microsoft.com/office/drawing/2014/main" id="{219E638E-CF59-43B6-8FE0-F3BBDDFA026F}"/>
                  </a:ext>
                </a:extLst>
              </p:cNvPr>
              <p:cNvSpPr txBox="1"/>
              <p:nvPr/>
            </p:nvSpPr>
            <p:spPr>
              <a:xfrm>
                <a:off x="2977450" y="406531"/>
                <a:ext cx="558028" cy="707886"/>
              </a:xfrm>
              <a:prstGeom prst="rect">
                <a:avLst/>
              </a:prstGeom>
              <a:noFill/>
              <a:ln>
                <a:noFill/>
              </a:ln>
            </p:spPr>
            <p:txBody>
              <a:bodyPr wrap="square" lIns="91440" tIns="45720" rIns="91440" bIns="45720" anchor="t" anchorCtr="0">
                <a:spAutoFit/>
              </a:bodyPr>
              <a:lstStyle/>
              <a:p>
                <a:pPr>
                  <a:defRPr sz="1862" b="1" i="0" u="none" strike="noStrike" kern="1200" spc="0" baseline="0">
                    <a:solidFill>
                      <a:srgbClr val="000000"/>
                    </a:solidFill>
                  </a:defRPr>
                </a:pPr>
                <a:r>
                  <a:rPr lang="en-US" altLang="zh-CN" sz="2000" b="1" dirty="0">
                    <a:solidFill>
                      <a:schemeClr val="accent5">
                        <a:lumMod val="75000"/>
                      </a:schemeClr>
                    </a:solidFill>
                  </a:rPr>
                  <a:t>P23.</a:t>
                </a:r>
              </a:p>
            </p:txBody>
          </p:sp>
        </p:grpSp>
      </p:grpSp>
      <p:sp>
        <p:nvSpPr>
          <p:cNvPr id="2" name="文本框 1">
            <a:extLst>
              <a:ext uri="{FF2B5EF4-FFF2-40B4-BE49-F238E27FC236}">
                <a16:creationId xmlns:a16="http://schemas.microsoft.com/office/drawing/2014/main" id="{DB169E22-9BC4-3C07-6602-F21063D3659D}"/>
              </a:ext>
            </a:extLst>
          </p:cNvPr>
          <p:cNvSpPr txBox="1"/>
          <p:nvPr/>
        </p:nvSpPr>
        <p:spPr>
          <a:xfrm>
            <a:off x="120655" y="6541336"/>
            <a:ext cx="4466896" cy="338554"/>
          </a:xfrm>
          <a:prstGeom prst="rect">
            <a:avLst/>
          </a:prstGeom>
          <a:noFill/>
        </p:spPr>
        <p:txBody>
          <a:bodyPr wrap="square" rtlCol="0">
            <a:spAutoFit/>
          </a:bodyPr>
          <a:lstStyle/>
          <a:p>
            <a:pPr marL="171450" indent="-171450">
              <a:buFont typeface="Arial" panose="020B0604020202020204" pitchFamily="34" charset="0"/>
              <a:buChar char="•"/>
            </a:pPr>
            <a:r>
              <a:rPr lang="zh-CN" altLang="en-US" sz="800" dirty="0"/>
              <a:t>来源：某电商平台内部数据</a:t>
            </a:r>
            <a:endParaRPr lang="en-US" altLang="zh-CN" sz="800" dirty="0"/>
          </a:p>
          <a:p>
            <a:pPr marL="171450" indent="-171450">
              <a:buFont typeface="Arial" panose="020B0604020202020204" pitchFamily="34" charset="0"/>
              <a:buChar char="•"/>
            </a:pPr>
            <a:r>
              <a:rPr lang="zh-CN" altLang="en-US" sz="800" dirty="0"/>
              <a:t>数据周期：</a:t>
            </a:r>
            <a:r>
              <a:rPr lang="en-US" altLang="zh-CN" sz="800" dirty="0"/>
              <a:t>2021</a:t>
            </a:r>
            <a:r>
              <a:rPr lang="zh-CN" altLang="en-US" sz="800" dirty="0"/>
              <a:t>年</a:t>
            </a:r>
            <a:r>
              <a:rPr lang="en-US" altLang="zh-CN" sz="800" dirty="0"/>
              <a:t>11</a:t>
            </a:r>
            <a:r>
              <a:rPr lang="zh-CN" altLang="en-US" sz="800" dirty="0"/>
              <a:t>月</a:t>
            </a:r>
            <a:r>
              <a:rPr lang="en-US" altLang="zh-CN" sz="800" dirty="0"/>
              <a:t>25</a:t>
            </a:r>
            <a:r>
              <a:rPr lang="zh-CN" altLang="en-US" sz="800" dirty="0"/>
              <a:t>日</a:t>
            </a:r>
            <a:r>
              <a:rPr lang="en-US" altLang="zh-CN" sz="800" dirty="0"/>
              <a:t>- 12</a:t>
            </a:r>
            <a:r>
              <a:rPr lang="zh-CN" altLang="en-US" sz="800" dirty="0"/>
              <a:t>月</a:t>
            </a:r>
            <a:r>
              <a:rPr lang="en-US" altLang="zh-CN" sz="800" dirty="0"/>
              <a:t>03</a:t>
            </a:r>
            <a:r>
              <a:rPr lang="zh-CN" altLang="en-US" sz="800" dirty="0"/>
              <a:t>日</a:t>
            </a:r>
          </a:p>
        </p:txBody>
      </p:sp>
    </p:spTree>
    <p:extLst>
      <p:ext uri="{BB962C8B-B14F-4D97-AF65-F5344CB8AC3E}">
        <p14:creationId xmlns:p14="http://schemas.microsoft.com/office/powerpoint/2010/main" val="170535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8CEF6026-BF09-2440-E69A-96C9431350DA}"/>
              </a:ext>
            </a:extLst>
          </p:cNvPr>
          <p:cNvSpPr/>
          <p:nvPr/>
        </p:nvSpPr>
        <p:spPr>
          <a:xfrm>
            <a:off x="11234310" y="3599793"/>
            <a:ext cx="439131" cy="2060270"/>
          </a:xfrm>
          <a:prstGeom prst="roundRect">
            <a:avLst>
              <a:gd name="adj" fmla="val 50000"/>
            </a:avLst>
          </a:prstGeom>
          <a:solidFill>
            <a:schemeClr val="bg1"/>
          </a:solidFill>
          <a:ln>
            <a:noFill/>
          </a:ln>
          <a:effectLst>
            <a:outerShdw blurRad="203200" dist="101600" dir="348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0" name="14d65a41-949a-4793-b243-5ad42e2c7949">
            <a:extLst>
              <a:ext uri="{FF2B5EF4-FFF2-40B4-BE49-F238E27FC236}">
                <a16:creationId xmlns:a16="http://schemas.microsoft.com/office/drawing/2014/main" id="{102D5C9A-041D-D9E8-87E8-A3741674B9E1}"/>
              </a:ext>
            </a:extLst>
          </p:cNvPr>
          <p:cNvGrpSpPr>
            <a:grpSpLocks noChangeAspect="1"/>
          </p:cNvGrpSpPr>
          <p:nvPr/>
        </p:nvGrpSpPr>
        <p:grpSpPr>
          <a:xfrm>
            <a:off x="389738" y="1261209"/>
            <a:ext cx="11390057" cy="5365565"/>
            <a:chOff x="638940" y="1136594"/>
            <a:chExt cx="10879951" cy="4987225"/>
          </a:xfrm>
        </p:grpSpPr>
        <p:graphicFrame>
          <p:nvGraphicFramePr>
            <p:cNvPr id="11" name="图表 10">
              <a:extLst>
                <a:ext uri="{FF2B5EF4-FFF2-40B4-BE49-F238E27FC236}">
                  <a16:creationId xmlns:a16="http://schemas.microsoft.com/office/drawing/2014/main" id="{2AA99166-E42E-4556-0414-C16775781423}"/>
                </a:ext>
              </a:extLst>
            </p:cNvPr>
            <p:cNvGraphicFramePr/>
            <p:nvPr>
              <p:extLst>
                <p:ext uri="{D42A27DB-BD31-4B8C-83A1-F6EECF244321}">
                  <p14:modId xmlns:p14="http://schemas.microsoft.com/office/powerpoint/2010/main" val="3600320695"/>
                </p:ext>
              </p:extLst>
            </p:nvPr>
          </p:nvGraphicFramePr>
          <p:xfrm>
            <a:off x="660401" y="2431047"/>
            <a:ext cx="10858490" cy="3692772"/>
          </p:xfrm>
          <a:graphic>
            <a:graphicData uri="http://schemas.openxmlformats.org/drawingml/2006/chart">
              <c:chart xmlns:c="http://schemas.openxmlformats.org/drawingml/2006/chart" xmlns:r="http://schemas.openxmlformats.org/officeDocument/2006/relationships" r:id="rId6"/>
            </a:graphicData>
          </a:graphic>
        </p:graphicFrame>
        <p:sp>
          <p:nvSpPr>
            <p:cNvPr id="12" name="îš1ïdé">
              <a:extLst>
                <a:ext uri="{FF2B5EF4-FFF2-40B4-BE49-F238E27FC236}">
                  <a16:creationId xmlns:a16="http://schemas.microsoft.com/office/drawing/2014/main" id="{2E7361B3-E134-0967-4594-C89BFDC13C58}"/>
                </a:ext>
              </a:extLst>
            </p:cNvPr>
            <p:cNvSpPr/>
            <p:nvPr/>
          </p:nvSpPr>
          <p:spPr>
            <a:xfrm>
              <a:off x="660400" y="1136594"/>
              <a:ext cx="5015730" cy="455940"/>
            </a:xfrm>
            <a:prstGeom prst="rect">
              <a:avLst/>
            </a:prstGeom>
          </p:spPr>
          <p:txBody>
            <a:bodyPr wrap="square" anchor="b" anchorCtr="0">
              <a:noAutofit/>
            </a:bodyPr>
            <a:lstStyle/>
            <a:p>
              <a:pPr>
                <a:buSzPct val="25000"/>
              </a:pPr>
              <a:r>
                <a:rPr lang="zh-CN" altLang="en-US" sz="3200" b="1" dirty="0">
                  <a:solidFill>
                    <a:srgbClr val="77649B"/>
                  </a:solidFill>
                </a:rPr>
                <a:t>人</a:t>
              </a:r>
              <a:r>
                <a:rPr lang="zh-CN" altLang="en-US" sz="3200" b="1" dirty="0"/>
                <a:t>货场分析</a:t>
              </a:r>
              <a:r>
                <a:rPr lang="en-US" altLang="zh-CN" sz="3200" b="1" dirty="0"/>
                <a:t>(</a:t>
              </a:r>
              <a:r>
                <a:rPr lang="zh-CN" altLang="en-US" sz="3200" b="1" dirty="0"/>
                <a:t>拉新环节</a:t>
              </a:r>
              <a:r>
                <a:rPr lang="en-US" altLang="zh-CN" sz="3200" b="1" dirty="0"/>
                <a:t>A→I)</a:t>
              </a:r>
            </a:p>
          </p:txBody>
        </p:sp>
        <p:sp>
          <p:nvSpPr>
            <p:cNvPr id="13" name="文本框 12">
              <a:extLst>
                <a:ext uri="{FF2B5EF4-FFF2-40B4-BE49-F238E27FC236}">
                  <a16:creationId xmlns:a16="http://schemas.microsoft.com/office/drawing/2014/main" id="{CC2581F9-C896-7B04-38E7-9C6E2156915C}"/>
                </a:ext>
              </a:extLst>
            </p:cNvPr>
            <p:cNvSpPr txBox="1"/>
            <p:nvPr/>
          </p:nvSpPr>
          <p:spPr>
            <a:xfrm>
              <a:off x="638940" y="1548495"/>
              <a:ext cx="10858490" cy="949409"/>
            </a:xfrm>
            <a:prstGeom prst="rect">
              <a:avLst/>
            </a:prstGeom>
            <a:noFill/>
          </p:spPr>
          <p:txBody>
            <a:bodyPr wrap="square">
              <a:spAutoFit/>
            </a:bodyPr>
            <a:lstStyle/>
            <a:p>
              <a:pPr algn="just">
                <a:lnSpc>
                  <a:spcPct val="130000"/>
                </a:lnSpc>
              </a:pPr>
              <a:r>
                <a:rPr lang="zh-CN" altLang="en-US" sz="1600" dirty="0"/>
                <a:t>基于以终为始的思维，人货场分析的人这一环节的目的是观察</a:t>
              </a:r>
              <a:r>
                <a:rPr lang="zh-CN" altLang="en-US" sz="1600" dirty="0">
                  <a:solidFill>
                    <a:schemeClr val="tx1"/>
                  </a:solidFill>
                </a:rPr>
                <a:t>用户行动特点来总结经验。基于本次数据，用户自身的数据除了商品就是时间。人和时间的交叉维度主要在用户触达侧落地，比如广告投放时间段、商家给用户发促销优惠短信的时间。结合以往数据的分析，一天中的</a:t>
              </a:r>
              <a:r>
                <a:rPr lang="en-US" altLang="zh-CN" sz="1600" b="1" dirty="0">
                  <a:solidFill>
                    <a:schemeClr val="tx1"/>
                  </a:solidFill>
                </a:rPr>
                <a:t>23</a:t>
              </a:r>
              <a:r>
                <a:rPr lang="zh-CN" altLang="en-US" sz="1600" b="1" dirty="0">
                  <a:solidFill>
                    <a:schemeClr val="tx1"/>
                  </a:solidFill>
                </a:rPr>
                <a:t>点</a:t>
              </a:r>
              <a:r>
                <a:rPr lang="zh-CN" altLang="en-US" sz="1600" dirty="0">
                  <a:solidFill>
                    <a:schemeClr val="tx1"/>
                  </a:solidFill>
                </a:rPr>
                <a:t>用户浏览量高且转换率最高</a:t>
              </a:r>
              <a:r>
                <a:rPr lang="zh-CN" altLang="en-US" sz="1600" b="1" dirty="0">
                  <a:solidFill>
                    <a:schemeClr val="tx1"/>
                  </a:solidFill>
                </a:rPr>
                <a:t>，可做为最佳投放时间</a:t>
              </a:r>
              <a:r>
                <a:rPr lang="zh-CN" altLang="en-US" sz="1600" dirty="0">
                  <a:solidFill>
                    <a:schemeClr val="tx1"/>
                  </a:solidFill>
                </a:rPr>
                <a:t>。</a:t>
              </a:r>
              <a:endParaRPr lang="en-US" altLang="zh-CN" sz="1600" dirty="0">
                <a:solidFill>
                  <a:schemeClr val="tx1"/>
                </a:solidFill>
              </a:endParaRPr>
            </a:p>
          </p:txBody>
        </p:sp>
      </p:grpSp>
      <p:grpSp>
        <p:nvGrpSpPr>
          <p:cNvPr id="3" name="组合 2">
            <a:extLst>
              <a:ext uri="{FF2B5EF4-FFF2-40B4-BE49-F238E27FC236}">
                <a16:creationId xmlns:a16="http://schemas.microsoft.com/office/drawing/2014/main" id="{8865E4CC-D9FF-AAD7-B151-898C1C91A8B5}"/>
              </a:ext>
            </a:extLst>
          </p:cNvPr>
          <p:cNvGrpSpPr/>
          <p:nvPr/>
        </p:nvGrpSpPr>
        <p:grpSpPr>
          <a:xfrm>
            <a:off x="389738" y="366112"/>
            <a:ext cx="691563" cy="691563"/>
            <a:chOff x="2367572" y="4118895"/>
            <a:chExt cx="921196" cy="921196"/>
          </a:xfrm>
          <a:effectLst>
            <a:outerShdw blurRad="63500" sx="102000" sy="102000" algn="ctr" rotWithShape="0">
              <a:prstClr val="black">
                <a:alpha val="40000"/>
              </a:prstClr>
            </a:outerShdw>
          </a:effectLst>
        </p:grpSpPr>
        <p:grpSp>
          <p:nvGrpSpPr>
            <p:cNvPr id="4" name="组合 3">
              <a:extLst>
                <a:ext uri="{FF2B5EF4-FFF2-40B4-BE49-F238E27FC236}">
                  <a16:creationId xmlns:a16="http://schemas.microsoft.com/office/drawing/2014/main" id="{C84755B0-2F37-2F59-7A16-DB204A92ECA4}"/>
                </a:ext>
              </a:extLst>
            </p:cNvPr>
            <p:cNvGrpSpPr/>
            <p:nvPr/>
          </p:nvGrpSpPr>
          <p:grpSpPr>
            <a:xfrm>
              <a:off x="2367572" y="4118895"/>
              <a:ext cx="921196" cy="921196"/>
              <a:chOff x="1333481" y="1593118"/>
              <a:chExt cx="1418785" cy="1418785"/>
            </a:xfrm>
          </p:grpSpPr>
          <p:sp>
            <p:nvSpPr>
              <p:cNvPr id="6" name="PA-↖">
                <a:extLst>
                  <a:ext uri="{FF2B5EF4-FFF2-40B4-BE49-F238E27FC236}">
                    <a16:creationId xmlns:a16="http://schemas.microsoft.com/office/drawing/2014/main" id="{FEA26086-F6DF-C2C0-A3A9-9B1A5E16B2A6}"/>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
                <a:extLst>
                  <a:ext uri="{FF2B5EF4-FFF2-40B4-BE49-F238E27FC236}">
                    <a16:creationId xmlns:a16="http://schemas.microsoft.com/office/drawing/2014/main" id="{3225E033-E232-2907-9D34-6D299D020C92}"/>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8" name="PA-1">
                <a:extLst>
                  <a:ext uri="{FF2B5EF4-FFF2-40B4-BE49-F238E27FC236}">
                    <a16:creationId xmlns:a16="http://schemas.microsoft.com/office/drawing/2014/main" id="{0A0C9D8C-7FD3-0047-19C7-D3A7AD396F86}"/>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5" name="PA-文本框 24">
              <a:extLst>
                <a:ext uri="{FF2B5EF4-FFF2-40B4-BE49-F238E27FC236}">
                  <a16:creationId xmlns:a16="http://schemas.microsoft.com/office/drawing/2014/main" id="{EC2499E8-1CB1-6546-8C61-F8ED46292CE9}"/>
                </a:ext>
              </a:extLst>
            </p:cNvPr>
            <p:cNvSpPr txBox="1"/>
            <p:nvPr>
              <p:custDataLst>
                <p:tags r:id="rId1"/>
              </p:custDataLst>
            </p:nvPr>
          </p:nvSpPr>
          <p:spPr>
            <a:xfrm>
              <a:off x="2616776" y="4317883"/>
              <a:ext cx="422787" cy="532966"/>
            </a:xfrm>
            <a:prstGeom prst="rect">
              <a:avLst/>
            </a:prstGeom>
            <a:noFill/>
          </p:spPr>
          <p:txBody>
            <a:bodyPr wrap="none" lIns="0" rIns="0" rtlCol="0">
              <a:spAutoFit/>
            </a:bodyPr>
            <a:lstStyle/>
            <a:p>
              <a:pPr algn="ctr" defTabSz="914102"/>
              <a:r>
                <a:rPr lang="en-US" sz="2000" b="1" dirty="0">
                  <a:solidFill>
                    <a:schemeClr val="accent1">
                      <a:lumMod val="50000"/>
                    </a:schemeClr>
                  </a:solidFill>
                  <a:cs typeface="+mn-ea"/>
                  <a:sym typeface="+mn-lt"/>
                </a:rPr>
                <a:t>02</a:t>
              </a:r>
            </a:p>
          </p:txBody>
        </p:sp>
      </p:grpSp>
      <p:sp>
        <p:nvSpPr>
          <p:cNvPr id="9" name="TextBox 14">
            <a:extLst>
              <a:ext uri="{FF2B5EF4-FFF2-40B4-BE49-F238E27FC236}">
                <a16:creationId xmlns:a16="http://schemas.microsoft.com/office/drawing/2014/main" id="{84023D46-3B3B-F2A7-F680-656C75BBEE18}"/>
              </a:ext>
            </a:extLst>
          </p:cNvPr>
          <p:cNvSpPr txBox="1"/>
          <p:nvPr/>
        </p:nvSpPr>
        <p:spPr>
          <a:xfrm>
            <a:off x="1369561" y="481061"/>
            <a:ext cx="7717013" cy="461665"/>
          </a:xfrm>
          <a:prstGeom prst="rect">
            <a:avLst/>
          </a:prstGeom>
          <a:noFill/>
          <a:effectLst/>
        </p:spPr>
        <p:txBody>
          <a:bodyPr wrap="square" rtlCol="0">
            <a:spAutoFit/>
          </a:bodyPr>
          <a:lstStyle/>
          <a:p>
            <a:pPr defTabSz="285750"/>
            <a:r>
              <a:rPr kumimoji="1" lang="zh-CN" altLang="en-US" sz="2400" dirty="0">
                <a:solidFill>
                  <a:schemeClr val="accent1">
                    <a:lumMod val="50000"/>
                  </a:schemeClr>
                </a:solidFill>
              </a:rPr>
              <a:t>从</a:t>
            </a:r>
            <a:r>
              <a:rPr kumimoji="1" lang="en-US" altLang="zh-CN" sz="2400" dirty="0">
                <a:solidFill>
                  <a:schemeClr val="accent1">
                    <a:lumMod val="50000"/>
                  </a:schemeClr>
                </a:solidFill>
              </a:rPr>
              <a:t>A</a:t>
            </a:r>
            <a:r>
              <a:rPr kumimoji="1" lang="zh-CN" altLang="en-US" sz="2400" dirty="0">
                <a:solidFill>
                  <a:schemeClr val="accent1">
                    <a:lumMod val="50000"/>
                  </a:schemeClr>
                </a:solidFill>
              </a:rPr>
              <a:t>到</a:t>
            </a:r>
            <a:r>
              <a:rPr kumimoji="1" lang="en-US" altLang="zh-CN" sz="2400" dirty="0">
                <a:solidFill>
                  <a:schemeClr val="accent1">
                    <a:lumMod val="50000"/>
                  </a:schemeClr>
                </a:solidFill>
              </a:rPr>
              <a:t>I</a:t>
            </a:r>
            <a:r>
              <a:rPr kumimoji="1" lang="zh-CN" altLang="en-US" sz="2400" dirty="0">
                <a:solidFill>
                  <a:schemeClr val="accent1">
                    <a:lumMod val="50000"/>
                  </a:schemeClr>
                </a:solidFill>
              </a:rPr>
              <a:t>转化率高的时间点，尤其是</a:t>
            </a:r>
            <a:r>
              <a:rPr kumimoji="1" lang="en-US" altLang="zh-CN" sz="2400" dirty="0">
                <a:solidFill>
                  <a:schemeClr val="accent1">
                    <a:lumMod val="50000"/>
                  </a:schemeClr>
                </a:solidFill>
              </a:rPr>
              <a:t>23</a:t>
            </a:r>
            <a:r>
              <a:rPr kumimoji="1" lang="zh-CN" altLang="en-US" sz="2400" dirty="0">
                <a:solidFill>
                  <a:schemeClr val="accent1">
                    <a:lumMod val="50000"/>
                  </a:schemeClr>
                </a:solidFill>
              </a:rPr>
              <a:t>点，加大投放力度</a:t>
            </a:r>
            <a:endParaRPr lang="zh-CN" altLang="en-US" sz="2400" dirty="0">
              <a:solidFill>
                <a:schemeClr val="accent1">
                  <a:lumMod val="50000"/>
                </a:schemeClr>
              </a:solidFill>
              <a:cs typeface="+mn-ea"/>
              <a:sym typeface="+mn-lt"/>
            </a:endParaRPr>
          </a:p>
        </p:txBody>
      </p:sp>
      <p:sp>
        <p:nvSpPr>
          <p:cNvPr id="36" name="í$ľïďè">
            <a:extLst>
              <a:ext uri="{FF2B5EF4-FFF2-40B4-BE49-F238E27FC236}">
                <a16:creationId xmlns:a16="http://schemas.microsoft.com/office/drawing/2014/main" id="{5DFCA4A5-D9A2-A6DF-E6EE-BCA2B4A29A27}"/>
              </a:ext>
            </a:extLst>
          </p:cNvPr>
          <p:cNvSpPr/>
          <p:nvPr/>
        </p:nvSpPr>
        <p:spPr>
          <a:xfrm>
            <a:off x="172775" y="3883732"/>
            <a:ext cx="2097459" cy="1855621"/>
          </a:xfrm>
          <a:prstGeom prst="rect">
            <a:avLst/>
          </a:prstGeom>
          <a:noFill/>
          <a:ln>
            <a:solidFill>
              <a:srgbClr val="D2DDEA"/>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solidFill>
                <a:schemeClr val="tx1"/>
              </a:solidFill>
              <a:cs typeface="+mn-ea"/>
              <a:sym typeface="+mn-lt"/>
            </a:endParaRPr>
          </a:p>
        </p:txBody>
      </p:sp>
      <p:grpSp>
        <p:nvGrpSpPr>
          <p:cNvPr id="37" name="组合 36">
            <a:extLst>
              <a:ext uri="{FF2B5EF4-FFF2-40B4-BE49-F238E27FC236}">
                <a16:creationId xmlns:a16="http://schemas.microsoft.com/office/drawing/2014/main" id="{C07717BB-FF5A-0B42-CFCF-0EA1D1CE6E84}"/>
              </a:ext>
            </a:extLst>
          </p:cNvPr>
          <p:cNvGrpSpPr/>
          <p:nvPr/>
        </p:nvGrpSpPr>
        <p:grpSpPr>
          <a:xfrm>
            <a:off x="774040" y="3442137"/>
            <a:ext cx="828134" cy="828134"/>
            <a:chOff x="1868662" y="3390750"/>
            <a:chExt cx="828134" cy="828134"/>
          </a:xfrm>
        </p:grpSpPr>
        <p:sp>
          <p:nvSpPr>
            <p:cNvPr id="38" name="ïsľiḓê">
              <a:extLst>
                <a:ext uri="{FF2B5EF4-FFF2-40B4-BE49-F238E27FC236}">
                  <a16:creationId xmlns:a16="http://schemas.microsoft.com/office/drawing/2014/main" id="{C01942A2-0FF2-CB3E-EF80-71D9987CBAEE}"/>
                </a:ext>
              </a:extLst>
            </p:cNvPr>
            <p:cNvSpPr/>
            <p:nvPr/>
          </p:nvSpPr>
          <p:spPr>
            <a:xfrm>
              <a:off x="1868662" y="3390750"/>
              <a:ext cx="828134" cy="828134"/>
            </a:xfrm>
            <a:prstGeom prst="ellipse">
              <a:avLst/>
            </a:prstGeom>
            <a:solidFill>
              <a:srgbClr val="7F91A9"/>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377"/>
              <a:endParaRPr sz="1400" b="1" dirty="0">
                <a:solidFill>
                  <a:schemeClr val="tx1"/>
                </a:solidFill>
                <a:cs typeface="+mn-ea"/>
                <a:sym typeface="+mn-lt"/>
              </a:endParaRPr>
            </a:p>
          </p:txBody>
        </p:sp>
        <p:sp>
          <p:nvSpPr>
            <p:cNvPr id="39" name="iSḻîḓè">
              <a:extLst>
                <a:ext uri="{FF2B5EF4-FFF2-40B4-BE49-F238E27FC236}">
                  <a16:creationId xmlns:a16="http://schemas.microsoft.com/office/drawing/2014/main" id="{BA360257-9A35-EE30-45A0-42853000792E}"/>
                </a:ext>
              </a:extLst>
            </p:cNvPr>
            <p:cNvSpPr/>
            <p:nvPr/>
          </p:nvSpPr>
          <p:spPr bwMode="auto">
            <a:xfrm>
              <a:off x="2044655" y="3570491"/>
              <a:ext cx="504056" cy="480715"/>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wrap="square" lIns="91440" tIns="45720" rIns="91440" bIns="45720" anchor="ctr">
              <a:normAutofit/>
            </a:bodyPr>
            <a:lstStyle/>
            <a:p>
              <a:pPr algn="ctr"/>
              <a:endParaRPr dirty="0">
                <a:cs typeface="+mn-ea"/>
                <a:sym typeface="+mn-lt"/>
              </a:endParaRPr>
            </a:p>
          </p:txBody>
        </p:sp>
      </p:grpSp>
      <p:sp>
        <p:nvSpPr>
          <p:cNvPr id="43" name="Text Placeholder 32">
            <a:extLst>
              <a:ext uri="{FF2B5EF4-FFF2-40B4-BE49-F238E27FC236}">
                <a16:creationId xmlns:a16="http://schemas.microsoft.com/office/drawing/2014/main" id="{968383FF-BB44-C287-7DC6-B725FE9ECD6C}"/>
              </a:ext>
            </a:extLst>
          </p:cNvPr>
          <p:cNvSpPr txBox="1">
            <a:spLocks/>
          </p:cNvSpPr>
          <p:nvPr/>
        </p:nvSpPr>
        <p:spPr>
          <a:xfrm>
            <a:off x="615111" y="4858308"/>
            <a:ext cx="1451008" cy="5805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US" altLang="zh-CN" sz="1100" dirty="0">
                <a:solidFill>
                  <a:srgbClr val="677180"/>
                </a:solidFill>
                <a:cs typeface="+mn-ea"/>
                <a:sym typeface="+mn-lt"/>
              </a:rPr>
              <a:t>AI</a:t>
            </a:r>
            <a:r>
              <a:rPr lang="zh-CN" altLang="en-US" sz="1100" dirty="0">
                <a:solidFill>
                  <a:srgbClr val="677180"/>
                </a:solidFill>
                <a:cs typeface="+mn-ea"/>
                <a:sym typeface="+mn-lt"/>
              </a:rPr>
              <a:t>转换率</a:t>
            </a:r>
            <a:r>
              <a:rPr lang="en-US" altLang="zh-CN" sz="1100" dirty="0">
                <a:solidFill>
                  <a:srgbClr val="677180"/>
                </a:solidFill>
                <a:cs typeface="+mn-ea"/>
                <a:sym typeface="+mn-lt"/>
              </a:rPr>
              <a:t>(%)</a:t>
            </a:r>
            <a:r>
              <a:rPr lang="zh-CN" altLang="en-US" sz="1100" dirty="0">
                <a:solidFill>
                  <a:srgbClr val="677180"/>
                </a:solidFill>
                <a:cs typeface="+mn-ea"/>
                <a:sym typeface="+mn-lt"/>
              </a:rPr>
              <a:t>：</a:t>
            </a:r>
            <a:r>
              <a:rPr lang="en-US" altLang="zh-CN" sz="1100" dirty="0">
                <a:solidFill>
                  <a:srgbClr val="677180"/>
                </a:solidFill>
                <a:cs typeface="+mn-ea"/>
                <a:sym typeface="+mn-lt"/>
              </a:rPr>
              <a:t>9.25</a:t>
            </a:r>
          </a:p>
          <a:p>
            <a:pPr marL="0" indent="0" algn="ctr">
              <a:lnSpc>
                <a:spcPct val="150000"/>
              </a:lnSpc>
              <a:buNone/>
            </a:pPr>
            <a:r>
              <a:rPr lang="en-US" altLang="zh-CN" sz="1100" dirty="0">
                <a:solidFill>
                  <a:srgbClr val="677180"/>
                </a:solidFill>
                <a:latin typeface="+mn-lt"/>
                <a:cs typeface="+mn-ea"/>
                <a:sym typeface="+mn-lt"/>
              </a:rPr>
              <a:t>A</a:t>
            </a:r>
            <a:r>
              <a:rPr lang="zh-CN" altLang="en-US" sz="1100" dirty="0">
                <a:solidFill>
                  <a:srgbClr val="677180"/>
                </a:solidFill>
                <a:latin typeface="+mn-lt"/>
                <a:cs typeface="+mn-ea"/>
                <a:sym typeface="+mn-lt"/>
              </a:rPr>
              <a:t>浏览行为</a:t>
            </a:r>
            <a:r>
              <a:rPr lang="en-US" altLang="zh-CN" sz="1100" dirty="0">
                <a:solidFill>
                  <a:srgbClr val="677180"/>
                </a:solidFill>
                <a:latin typeface="+mn-lt"/>
                <a:cs typeface="+mn-ea"/>
                <a:sym typeface="+mn-lt"/>
              </a:rPr>
              <a:t>(</a:t>
            </a:r>
            <a:r>
              <a:rPr lang="zh-CN" altLang="en-US" sz="1100" dirty="0">
                <a:solidFill>
                  <a:srgbClr val="677180"/>
                </a:solidFill>
                <a:latin typeface="+mn-lt"/>
                <a:cs typeface="+mn-ea"/>
                <a:sym typeface="+mn-lt"/>
              </a:rPr>
              <a:t>千</a:t>
            </a:r>
            <a:r>
              <a:rPr lang="en-US" altLang="zh-CN" sz="1100" dirty="0">
                <a:solidFill>
                  <a:srgbClr val="677180"/>
                </a:solidFill>
                <a:latin typeface="+mn-lt"/>
                <a:cs typeface="+mn-ea"/>
                <a:sym typeface="+mn-lt"/>
              </a:rPr>
              <a:t>)</a:t>
            </a:r>
            <a:r>
              <a:rPr lang="zh-CN" altLang="en-US" sz="1100" dirty="0">
                <a:solidFill>
                  <a:srgbClr val="677180"/>
                </a:solidFill>
                <a:latin typeface="+mn-lt"/>
                <a:cs typeface="+mn-ea"/>
                <a:sym typeface="+mn-lt"/>
              </a:rPr>
              <a:t>：</a:t>
            </a:r>
            <a:r>
              <a:rPr lang="en-US" altLang="zh-CN" sz="1100" dirty="0">
                <a:solidFill>
                  <a:srgbClr val="677180"/>
                </a:solidFill>
                <a:latin typeface="+mn-lt"/>
                <a:cs typeface="+mn-ea"/>
                <a:sym typeface="+mn-lt"/>
              </a:rPr>
              <a:t>3.735</a:t>
            </a:r>
          </a:p>
        </p:txBody>
      </p:sp>
      <p:sp>
        <p:nvSpPr>
          <p:cNvPr id="44" name="Text Placeholder 33">
            <a:extLst>
              <a:ext uri="{FF2B5EF4-FFF2-40B4-BE49-F238E27FC236}">
                <a16:creationId xmlns:a16="http://schemas.microsoft.com/office/drawing/2014/main" id="{0E3EFBD5-02A0-E8B0-2B01-131A5FDF03A5}"/>
              </a:ext>
            </a:extLst>
          </p:cNvPr>
          <p:cNvSpPr txBox="1">
            <a:spLocks/>
          </p:cNvSpPr>
          <p:nvPr/>
        </p:nvSpPr>
        <p:spPr>
          <a:xfrm>
            <a:off x="361429" y="4532125"/>
            <a:ext cx="1704690"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b="1" dirty="0">
                <a:solidFill>
                  <a:schemeClr val="accent1">
                    <a:lumMod val="50000"/>
                  </a:schemeClr>
                </a:solidFill>
                <a:latin typeface="+mn-lt"/>
                <a:cs typeface="+mn-ea"/>
                <a:sym typeface="+mn-lt"/>
              </a:rPr>
              <a:t>阈值</a:t>
            </a:r>
            <a:endParaRPr lang="en-AU" sz="1400" b="1" dirty="0">
              <a:solidFill>
                <a:schemeClr val="accent1">
                  <a:lumMod val="50000"/>
                </a:schemeClr>
              </a:solidFill>
              <a:latin typeface="+mn-lt"/>
              <a:cs typeface="+mn-ea"/>
              <a:sym typeface="+mn-lt"/>
            </a:endParaRPr>
          </a:p>
        </p:txBody>
      </p:sp>
      <p:sp>
        <p:nvSpPr>
          <p:cNvPr id="47" name="文本框 46">
            <a:extLst>
              <a:ext uri="{FF2B5EF4-FFF2-40B4-BE49-F238E27FC236}">
                <a16:creationId xmlns:a16="http://schemas.microsoft.com/office/drawing/2014/main" id="{E6072E6E-D675-F403-B4E1-55FA5646E74E}"/>
              </a:ext>
            </a:extLst>
          </p:cNvPr>
          <p:cNvSpPr txBox="1"/>
          <p:nvPr/>
        </p:nvSpPr>
        <p:spPr>
          <a:xfrm>
            <a:off x="120655" y="6541336"/>
            <a:ext cx="4466896" cy="338554"/>
          </a:xfrm>
          <a:prstGeom prst="rect">
            <a:avLst/>
          </a:prstGeom>
          <a:noFill/>
        </p:spPr>
        <p:txBody>
          <a:bodyPr wrap="square" rtlCol="0">
            <a:spAutoFit/>
          </a:bodyPr>
          <a:lstStyle/>
          <a:p>
            <a:pPr marL="171450" indent="-171450">
              <a:buFont typeface="Arial" panose="020B0604020202020204" pitchFamily="34" charset="0"/>
              <a:buChar char="•"/>
            </a:pPr>
            <a:r>
              <a:rPr lang="zh-CN" altLang="en-US" sz="800" dirty="0"/>
              <a:t>来源：某电商平台内部数据</a:t>
            </a:r>
            <a:endParaRPr lang="en-US" altLang="zh-CN" sz="800" dirty="0"/>
          </a:p>
          <a:p>
            <a:pPr marL="171450" indent="-171450">
              <a:buFont typeface="Arial" panose="020B0604020202020204" pitchFamily="34" charset="0"/>
              <a:buChar char="•"/>
            </a:pPr>
            <a:r>
              <a:rPr lang="zh-CN" altLang="en-US" sz="800" dirty="0"/>
              <a:t>数据周期：</a:t>
            </a:r>
            <a:r>
              <a:rPr lang="en-US" altLang="zh-CN" sz="800" dirty="0"/>
              <a:t>2021</a:t>
            </a:r>
            <a:r>
              <a:rPr lang="zh-CN" altLang="en-US" sz="800" dirty="0"/>
              <a:t>年</a:t>
            </a:r>
            <a:r>
              <a:rPr lang="en-US" altLang="zh-CN" sz="800" dirty="0"/>
              <a:t>11</a:t>
            </a:r>
            <a:r>
              <a:rPr lang="zh-CN" altLang="en-US" sz="800" dirty="0"/>
              <a:t>月</a:t>
            </a:r>
            <a:r>
              <a:rPr lang="en-US" altLang="zh-CN" sz="800" dirty="0"/>
              <a:t>25</a:t>
            </a:r>
            <a:r>
              <a:rPr lang="zh-CN" altLang="en-US" sz="800" dirty="0"/>
              <a:t>日</a:t>
            </a:r>
            <a:r>
              <a:rPr lang="en-US" altLang="zh-CN" sz="800" dirty="0"/>
              <a:t>- 12</a:t>
            </a:r>
            <a:r>
              <a:rPr lang="zh-CN" altLang="en-US" sz="800" dirty="0"/>
              <a:t>月</a:t>
            </a:r>
            <a:r>
              <a:rPr lang="en-US" altLang="zh-CN" sz="800" dirty="0"/>
              <a:t>03</a:t>
            </a:r>
            <a:r>
              <a:rPr lang="zh-CN" altLang="en-US" sz="800" dirty="0"/>
              <a:t>日</a:t>
            </a:r>
          </a:p>
        </p:txBody>
      </p:sp>
    </p:spTree>
    <p:extLst>
      <p:ext uri="{BB962C8B-B14F-4D97-AF65-F5344CB8AC3E}">
        <p14:creationId xmlns:p14="http://schemas.microsoft.com/office/powerpoint/2010/main" val="3002461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14d65a41-949a-4793-b243-5ad42e2c7949">
            <a:extLst>
              <a:ext uri="{FF2B5EF4-FFF2-40B4-BE49-F238E27FC236}">
                <a16:creationId xmlns:a16="http://schemas.microsoft.com/office/drawing/2014/main" id="{102D5C9A-041D-D9E8-87E8-A3741674B9E1}"/>
              </a:ext>
            </a:extLst>
          </p:cNvPr>
          <p:cNvGrpSpPr>
            <a:grpSpLocks noChangeAspect="1"/>
          </p:cNvGrpSpPr>
          <p:nvPr/>
        </p:nvGrpSpPr>
        <p:grpSpPr>
          <a:xfrm>
            <a:off x="389738" y="1261209"/>
            <a:ext cx="11523738" cy="1464581"/>
            <a:chOff x="638940" y="1136594"/>
            <a:chExt cx="11007645" cy="1361310"/>
          </a:xfrm>
        </p:grpSpPr>
        <p:sp>
          <p:nvSpPr>
            <p:cNvPr id="12" name="îš1ïdé">
              <a:extLst>
                <a:ext uri="{FF2B5EF4-FFF2-40B4-BE49-F238E27FC236}">
                  <a16:creationId xmlns:a16="http://schemas.microsoft.com/office/drawing/2014/main" id="{2E7361B3-E134-0967-4594-C89BFDC13C58}"/>
                </a:ext>
              </a:extLst>
            </p:cNvPr>
            <p:cNvSpPr/>
            <p:nvPr/>
          </p:nvSpPr>
          <p:spPr>
            <a:xfrm>
              <a:off x="660400" y="1136594"/>
              <a:ext cx="5019949" cy="455940"/>
            </a:xfrm>
            <a:prstGeom prst="rect">
              <a:avLst/>
            </a:prstGeom>
          </p:spPr>
          <p:txBody>
            <a:bodyPr wrap="square" anchor="b" anchorCtr="0">
              <a:noAutofit/>
            </a:bodyPr>
            <a:lstStyle/>
            <a:p>
              <a:pPr>
                <a:buSzPct val="25000"/>
              </a:pPr>
              <a:r>
                <a:rPr lang="zh-CN" altLang="en-US" sz="3200" b="1" dirty="0"/>
                <a:t>人</a:t>
              </a:r>
              <a:r>
                <a:rPr lang="zh-CN" altLang="en-US" sz="3200" b="1" dirty="0">
                  <a:solidFill>
                    <a:srgbClr val="77649B"/>
                  </a:solidFill>
                </a:rPr>
                <a:t>货</a:t>
              </a:r>
              <a:r>
                <a:rPr lang="zh-CN" altLang="en-US" sz="3200" b="1" dirty="0"/>
                <a:t>场分析</a:t>
              </a:r>
              <a:r>
                <a:rPr lang="en-US" altLang="zh-CN" sz="3200" b="1" dirty="0"/>
                <a:t>(</a:t>
              </a:r>
              <a:r>
                <a:rPr lang="zh-CN" altLang="en-US" sz="3200" b="1" dirty="0"/>
                <a:t>拉新环节</a:t>
              </a:r>
              <a:r>
                <a:rPr lang="en-US" altLang="zh-CN" sz="3200" b="1" dirty="0"/>
                <a:t>A→I)</a:t>
              </a:r>
            </a:p>
          </p:txBody>
        </p:sp>
        <p:sp>
          <p:nvSpPr>
            <p:cNvPr id="13" name="文本框 12">
              <a:extLst>
                <a:ext uri="{FF2B5EF4-FFF2-40B4-BE49-F238E27FC236}">
                  <a16:creationId xmlns:a16="http://schemas.microsoft.com/office/drawing/2014/main" id="{CC2581F9-C896-7B04-38E7-9C6E2156915C}"/>
                </a:ext>
              </a:extLst>
            </p:cNvPr>
            <p:cNvSpPr txBox="1"/>
            <p:nvPr/>
          </p:nvSpPr>
          <p:spPr>
            <a:xfrm>
              <a:off x="638940" y="1548495"/>
              <a:ext cx="11007645" cy="949409"/>
            </a:xfrm>
            <a:prstGeom prst="rect">
              <a:avLst/>
            </a:prstGeom>
            <a:noFill/>
          </p:spPr>
          <p:txBody>
            <a:bodyPr wrap="square">
              <a:spAutoFit/>
            </a:bodyPr>
            <a:lstStyle/>
            <a:p>
              <a:pPr algn="just">
                <a:lnSpc>
                  <a:spcPct val="130000"/>
                </a:lnSpc>
              </a:pPr>
              <a:r>
                <a:rPr lang="zh-CN" altLang="en-US" sz="1600" dirty="0"/>
                <a:t>人货匹配衡量商品推荐是否有效。拉新环节转换率低可能是由于</a:t>
              </a:r>
              <a:r>
                <a:rPr lang="zh-CN" altLang="en-US" sz="1600" b="1" dirty="0"/>
                <a:t>用户偏好的商品集中在少数商品</a:t>
              </a:r>
              <a:r>
                <a:rPr lang="zh-CN" altLang="en-US" sz="1600" dirty="0"/>
                <a:t>，但平台大部分为长尾商品，因此被错误地推荐给用户，从而不能有效地吸引用户兴趣。因此采用</a:t>
              </a:r>
              <a:r>
                <a:rPr lang="zh-CN" altLang="en-US" sz="1600" b="1" dirty="0"/>
                <a:t>假设检验</a:t>
              </a:r>
              <a:r>
                <a:rPr lang="zh-CN" altLang="en-US" sz="1600" dirty="0"/>
                <a:t>的方法，用前</a:t>
              </a:r>
              <a:r>
                <a:rPr lang="en-US" altLang="zh-CN" sz="1600" dirty="0"/>
                <a:t>100</a:t>
              </a:r>
              <a:r>
                <a:rPr lang="zh-CN" altLang="en-US" sz="1600" dirty="0"/>
                <a:t>个商品交叉查询，验证人货匹配效率低的假设。</a:t>
              </a:r>
              <a:endParaRPr lang="en-US" altLang="zh-CN" sz="1600" b="1" dirty="0">
                <a:solidFill>
                  <a:schemeClr val="tx1"/>
                </a:solidFill>
              </a:endParaRPr>
            </a:p>
          </p:txBody>
        </p:sp>
      </p:grpSp>
      <p:grpSp>
        <p:nvGrpSpPr>
          <p:cNvPr id="3" name="组合 2">
            <a:extLst>
              <a:ext uri="{FF2B5EF4-FFF2-40B4-BE49-F238E27FC236}">
                <a16:creationId xmlns:a16="http://schemas.microsoft.com/office/drawing/2014/main" id="{8865E4CC-D9FF-AAD7-B151-898C1C91A8B5}"/>
              </a:ext>
            </a:extLst>
          </p:cNvPr>
          <p:cNvGrpSpPr/>
          <p:nvPr/>
        </p:nvGrpSpPr>
        <p:grpSpPr>
          <a:xfrm>
            <a:off x="389738" y="366112"/>
            <a:ext cx="691563" cy="691563"/>
            <a:chOff x="2367572" y="4118895"/>
            <a:chExt cx="921196" cy="921196"/>
          </a:xfrm>
          <a:effectLst>
            <a:outerShdw blurRad="63500" sx="102000" sy="102000" algn="ctr" rotWithShape="0">
              <a:prstClr val="black">
                <a:alpha val="40000"/>
              </a:prstClr>
            </a:outerShdw>
          </a:effectLst>
        </p:grpSpPr>
        <p:grpSp>
          <p:nvGrpSpPr>
            <p:cNvPr id="4" name="组合 3">
              <a:extLst>
                <a:ext uri="{FF2B5EF4-FFF2-40B4-BE49-F238E27FC236}">
                  <a16:creationId xmlns:a16="http://schemas.microsoft.com/office/drawing/2014/main" id="{C84755B0-2F37-2F59-7A16-DB204A92ECA4}"/>
                </a:ext>
              </a:extLst>
            </p:cNvPr>
            <p:cNvGrpSpPr/>
            <p:nvPr/>
          </p:nvGrpSpPr>
          <p:grpSpPr>
            <a:xfrm>
              <a:off x="2367572" y="4118895"/>
              <a:ext cx="921196" cy="921196"/>
              <a:chOff x="1333481" y="1593118"/>
              <a:chExt cx="1418785" cy="1418785"/>
            </a:xfrm>
          </p:grpSpPr>
          <p:sp>
            <p:nvSpPr>
              <p:cNvPr id="6" name="PA-↖">
                <a:extLst>
                  <a:ext uri="{FF2B5EF4-FFF2-40B4-BE49-F238E27FC236}">
                    <a16:creationId xmlns:a16="http://schemas.microsoft.com/office/drawing/2014/main" id="{FEA26086-F6DF-C2C0-A3A9-9B1A5E16B2A6}"/>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
                <a:extLst>
                  <a:ext uri="{FF2B5EF4-FFF2-40B4-BE49-F238E27FC236}">
                    <a16:creationId xmlns:a16="http://schemas.microsoft.com/office/drawing/2014/main" id="{3225E033-E232-2907-9D34-6D299D020C92}"/>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8" name="PA-1">
                <a:extLst>
                  <a:ext uri="{FF2B5EF4-FFF2-40B4-BE49-F238E27FC236}">
                    <a16:creationId xmlns:a16="http://schemas.microsoft.com/office/drawing/2014/main" id="{0A0C9D8C-7FD3-0047-19C7-D3A7AD396F86}"/>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5" name="PA-文本框 24">
              <a:extLst>
                <a:ext uri="{FF2B5EF4-FFF2-40B4-BE49-F238E27FC236}">
                  <a16:creationId xmlns:a16="http://schemas.microsoft.com/office/drawing/2014/main" id="{EC2499E8-1CB1-6546-8C61-F8ED46292CE9}"/>
                </a:ext>
              </a:extLst>
            </p:cNvPr>
            <p:cNvSpPr txBox="1"/>
            <p:nvPr>
              <p:custDataLst>
                <p:tags r:id="rId1"/>
              </p:custDataLst>
            </p:nvPr>
          </p:nvSpPr>
          <p:spPr>
            <a:xfrm>
              <a:off x="2616776" y="4317883"/>
              <a:ext cx="422787" cy="532966"/>
            </a:xfrm>
            <a:prstGeom prst="rect">
              <a:avLst/>
            </a:prstGeom>
            <a:noFill/>
          </p:spPr>
          <p:txBody>
            <a:bodyPr wrap="none" lIns="0" rIns="0" rtlCol="0">
              <a:spAutoFit/>
            </a:bodyPr>
            <a:lstStyle/>
            <a:p>
              <a:pPr algn="ctr" defTabSz="914102"/>
              <a:r>
                <a:rPr lang="en-US" sz="2000" b="1" dirty="0">
                  <a:solidFill>
                    <a:schemeClr val="accent1">
                      <a:lumMod val="50000"/>
                    </a:schemeClr>
                  </a:solidFill>
                  <a:cs typeface="+mn-ea"/>
                  <a:sym typeface="+mn-lt"/>
                </a:rPr>
                <a:t>02</a:t>
              </a:r>
            </a:p>
          </p:txBody>
        </p:sp>
      </p:grpSp>
      <p:sp>
        <p:nvSpPr>
          <p:cNvPr id="9" name="TextBox 14">
            <a:extLst>
              <a:ext uri="{FF2B5EF4-FFF2-40B4-BE49-F238E27FC236}">
                <a16:creationId xmlns:a16="http://schemas.microsoft.com/office/drawing/2014/main" id="{84023D46-3B3B-F2A7-F680-656C75BBEE18}"/>
              </a:ext>
            </a:extLst>
          </p:cNvPr>
          <p:cNvSpPr txBox="1"/>
          <p:nvPr/>
        </p:nvSpPr>
        <p:spPr>
          <a:xfrm>
            <a:off x="1369561" y="481061"/>
            <a:ext cx="8026230"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用户偏好的商品集中在少数商品，造成了人货匹配效率低</a:t>
            </a:r>
          </a:p>
        </p:txBody>
      </p:sp>
      <p:sp>
        <p:nvSpPr>
          <p:cNvPr id="47" name="文本框 46">
            <a:extLst>
              <a:ext uri="{FF2B5EF4-FFF2-40B4-BE49-F238E27FC236}">
                <a16:creationId xmlns:a16="http://schemas.microsoft.com/office/drawing/2014/main" id="{E6072E6E-D675-F403-B4E1-55FA5646E74E}"/>
              </a:ext>
            </a:extLst>
          </p:cNvPr>
          <p:cNvSpPr txBox="1"/>
          <p:nvPr/>
        </p:nvSpPr>
        <p:spPr>
          <a:xfrm>
            <a:off x="120655" y="6541336"/>
            <a:ext cx="4466896" cy="338554"/>
          </a:xfrm>
          <a:prstGeom prst="rect">
            <a:avLst/>
          </a:prstGeom>
          <a:noFill/>
        </p:spPr>
        <p:txBody>
          <a:bodyPr wrap="square" rtlCol="0">
            <a:spAutoFit/>
          </a:bodyPr>
          <a:lstStyle/>
          <a:p>
            <a:pPr marL="171450" indent="-171450">
              <a:buFont typeface="Arial" panose="020B0604020202020204" pitchFamily="34" charset="0"/>
              <a:buChar char="•"/>
            </a:pPr>
            <a:r>
              <a:rPr lang="zh-CN" altLang="en-US" sz="800" dirty="0"/>
              <a:t>来源：某电商平台内部数据</a:t>
            </a:r>
            <a:endParaRPr lang="en-US" altLang="zh-CN" sz="800" dirty="0"/>
          </a:p>
          <a:p>
            <a:pPr marL="171450" indent="-171450">
              <a:buFont typeface="Arial" panose="020B0604020202020204" pitchFamily="34" charset="0"/>
              <a:buChar char="•"/>
            </a:pPr>
            <a:r>
              <a:rPr lang="zh-CN" altLang="en-US" sz="800" dirty="0"/>
              <a:t>数据周期：</a:t>
            </a:r>
            <a:r>
              <a:rPr lang="en-US" altLang="zh-CN" sz="800" dirty="0"/>
              <a:t>2021</a:t>
            </a:r>
            <a:r>
              <a:rPr lang="zh-CN" altLang="en-US" sz="800" dirty="0"/>
              <a:t>年</a:t>
            </a:r>
            <a:r>
              <a:rPr lang="en-US" altLang="zh-CN" sz="800" dirty="0"/>
              <a:t>11</a:t>
            </a:r>
            <a:r>
              <a:rPr lang="zh-CN" altLang="en-US" sz="800" dirty="0"/>
              <a:t>月</a:t>
            </a:r>
            <a:r>
              <a:rPr lang="en-US" altLang="zh-CN" sz="800" dirty="0"/>
              <a:t>25</a:t>
            </a:r>
            <a:r>
              <a:rPr lang="zh-CN" altLang="en-US" sz="800" dirty="0"/>
              <a:t>日</a:t>
            </a:r>
            <a:r>
              <a:rPr lang="en-US" altLang="zh-CN" sz="800" dirty="0"/>
              <a:t>- 12</a:t>
            </a:r>
            <a:r>
              <a:rPr lang="zh-CN" altLang="en-US" sz="800" dirty="0"/>
              <a:t>月</a:t>
            </a:r>
            <a:r>
              <a:rPr lang="en-US" altLang="zh-CN" sz="800" dirty="0"/>
              <a:t>03</a:t>
            </a:r>
            <a:r>
              <a:rPr lang="zh-CN" altLang="en-US" sz="800" dirty="0"/>
              <a:t>日</a:t>
            </a:r>
          </a:p>
        </p:txBody>
      </p:sp>
      <p:graphicFrame>
        <p:nvGraphicFramePr>
          <p:cNvPr id="19" name="表格 19">
            <a:extLst>
              <a:ext uri="{FF2B5EF4-FFF2-40B4-BE49-F238E27FC236}">
                <a16:creationId xmlns:a16="http://schemas.microsoft.com/office/drawing/2014/main" id="{57B3FEC6-A0E1-221C-3B70-E785B466D6D5}"/>
              </a:ext>
            </a:extLst>
          </p:cNvPr>
          <p:cNvGraphicFramePr>
            <a:graphicFrameLocks noGrp="1"/>
          </p:cNvGraphicFramePr>
          <p:nvPr>
            <p:extLst>
              <p:ext uri="{D42A27DB-BD31-4B8C-83A1-F6EECF244321}">
                <p14:modId xmlns:p14="http://schemas.microsoft.com/office/powerpoint/2010/main" val="1923174727"/>
              </p:ext>
            </p:extLst>
          </p:nvPr>
        </p:nvGraphicFramePr>
        <p:xfrm>
          <a:off x="813062" y="2565963"/>
          <a:ext cx="3468624" cy="3995882"/>
        </p:xfrm>
        <a:graphic>
          <a:graphicData uri="http://schemas.openxmlformats.org/drawingml/2006/table">
            <a:tbl>
              <a:tblPr firstRow="1" bandRow="1">
                <a:tableStyleId>{F5AB1C69-6EDB-4FF4-983F-18BD219EF322}</a:tableStyleId>
              </a:tblPr>
              <a:tblGrid>
                <a:gridCol w="1156208">
                  <a:extLst>
                    <a:ext uri="{9D8B030D-6E8A-4147-A177-3AD203B41FA5}">
                      <a16:colId xmlns:a16="http://schemas.microsoft.com/office/drawing/2014/main" val="2419427642"/>
                    </a:ext>
                  </a:extLst>
                </a:gridCol>
                <a:gridCol w="1156208">
                  <a:extLst>
                    <a:ext uri="{9D8B030D-6E8A-4147-A177-3AD203B41FA5}">
                      <a16:colId xmlns:a16="http://schemas.microsoft.com/office/drawing/2014/main" val="596523454"/>
                    </a:ext>
                  </a:extLst>
                </a:gridCol>
                <a:gridCol w="1156208">
                  <a:extLst>
                    <a:ext uri="{9D8B030D-6E8A-4147-A177-3AD203B41FA5}">
                      <a16:colId xmlns:a16="http://schemas.microsoft.com/office/drawing/2014/main" val="1053511267"/>
                    </a:ext>
                  </a:extLst>
                </a:gridCol>
              </a:tblGrid>
              <a:tr h="336764">
                <a:tc gridSpan="3">
                  <a:txBody>
                    <a:bodyPr/>
                    <a:lstStyle/>
                    <a:p>
                      <a:pPr algn="ctr"/>
                      <a:r>
                        <a:rPr lang="zh-CN" altLang="en-US" sz="1200" dirty="0">
                          <a:solidFill>
                            <a:schemeClr val="tx1"/>
                          </a:solidFill>
                        </a:rPr>
                        <a:t>商品相关浏览量（脱敏）</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zh-CN" altLang="en-US" sz="1200" dirty="0"/>
                    </a:p>
                  </a:txBody>
                  <a:tcPr anchor="ctr">
                    <a:solidFill>
                      <a:srgbClr val="6F2F9F"/>
                    </a:solidFill>
                  </a:tcPr>
                </a:tc>
                <a:tc hMerge="1">
                  <a:txBody>
                    <a:bodyPr/>
                    <a:lstStyle/>
                    <a:p>
                      <a:pPr algn="ctr"/>
                      <a:endParaRPr lang="zh-CN" altLang="en-US" sz="1200" dirty="0"/>
                    </a:p>
                  </a:txBody>
                  <a:tcPr anchor="ctr">
                    <a:solidFill>
                      <a:srgbClr val="6F2F9F"/>
                    </a:solidFill>
                  </a:tcPr>
                </a:tc>
                <a:extLst>
                  <a:ext uri="{0D108BD9-81ED-4DB2-BD59-A6C34878D82A}">
                    <a16:rowId xmlns:a16="http://schemas.microsoft.com/office/drawing/2014/main" val="517195769"/>
                  </a:ext>
                </a:extLst>
              </a:tr>
              <a:tr h="465906">
                <a:tc>
                  <a:txBody>
                    <a:bodyPr/>
                    <a:lstStyle/>
                    <a:p>
                      <a:pPr algn="ctr"/>
                      <a:r>
                        <a:rPr lang="zh-CN" altLang="en-US" sz="1200" b="1" dirty="0">
                          <a:solidFill>
                            <a:schemeClr val="bg1"/>
                          </a:solidFill>
                        </a:rPr>
                        <a:t>排名</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F2F9F"/>
                    </a:solidFill>
                  </a:tcPr>
                </a:tc>
                <a:tc>
                  <a:txBody>
                    <a:bodyPr/>
                    <a:lstStyle/>
                    <a:p>
                      <a:pPr algn="ctr"/>
                      <a:r>
                        <a:rPr lang="zh-CN" altLang="en-US" sz="1200" b="1" dirty="0">
                          <a:solidFill>
                            <a:schemeClr val="bg1"/>
                          </a:solidFill>
                        </a:rPr>
                        <a:t>商品</a:t>
                      </a:r>
                      <a:r>
                        <a:rPr lang="en-US" altLang="zh-CN" sz="1200" b="1" dirty="0">
                          <a:solidFill>
                            <a:schemeClr val="bg1"/>
                          </a:solidFill>
                        </a:rPr>
                        <a:t>id</a:t>
                      </a:r>
                      <a:endParaRPr lang="zh-CN" altLang="en-US" sz="1200" b="1" dirty="0">
                        <a:solidFill>
                          <a:schemeClr val="bg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F2F9F"/>
                    </a:solidFill>
                  </a:tcPr>
                </a:tc>
                <a:tc>
                  <a:txBody>
                    <a:bodyPr/>
                    <a:lstStyle/>
                    <a:p>
                      <a:pPr algn="ctr"/>
                      <a:r>
                        <a:rPr lang="zh-CN" altLang="en-US" sz="1200" b="1" dirty="0">
                          <a:solidFill>
                            <a:schemeClr val="bg1"/>
                          </a:solidFill>
                        </a:rPr>
                        <a:t>相关浏览量</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F2F9F"/>
                    </a:solidFill>
                  </a:tcPr>
                </a:tc>
                <a:extLst>
                  <a:ext uri="{0D108BD9-81ED-4DB2-BD59-A6C34878D82A}">
                    <a16:rowId xmlns:a16="http://schemas.microsoft.com/office/drawing/2014/main" val="525636408"/>
                  </a:ext>
                </a:extLst>
              </a:tr>
              <a:tr h="290292">
                <a:tc>
                  <a:txBody>
                    <a:bodyPr/>
                    <a:lstStyle/>
                    <a:p>
                      <a:pPr algn="ctr"/>
                      <a:r>
                        <a:rPr lang="en-US" altLang="zh-CN" sz="1200" dirty="0"/>
                        <a:t>1</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dirty="0">
                          <a:solidFill>
                            <a:srgbClr val="000000"/>
                          </a:solidFill>
                          <a:effectLst/>
                          <a:latin typeface="+mn-ea"/>
                          <a:ea typeface="+mn-ea"/>
                        </a:rPr>
                        <a:t>3027414</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dirty="0">
                          <a:solidFill>
                            <a:srgbClr val="000000"/>
                          </a:solidFill>
                          <a:effectLst/>
                          <a:latin typeface="+mn-ea"/>
                          <a:ea typeface="+mn-ea"/>
                        </a:rPr>
                        <a:t>39</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extLst>
                  <a:ext uri="{0D108BD9-81ED-4DB2-BD59-A6C34878D82A}">
                    <a16:rowId xmlns:a16="http://schemas.microsoft.com/office/drawing/2014/main" val="1418611420"/>
                  </a:ext>
                </a:extLst>
              </a:tr>
              <a:tr h="290292">
                <a:tc>
                  <a:txBody>
                    <a:bodyPr/>
                    <a:lstStyle/>
                    <a:p>
                      <a:pPr algn="ctr"/>
                      <a:r>
                        <a:rPr lang="en-US" altLang="zh-CN" sz="1200" dirty="0"/>
                        <a:t>2</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dirty="0">
                          <a:solidFill>
                            <a:srgbClr val="000000"/>
                          </a:solidFill>
                          <a:effectLst/>
                          <a:latin typeface="+mn-ea"/>
                          <a:ea typeface="+mn-ea"/>
                        </a:rPr>
                        <a:t>4657130</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a:solidFill>
                            <a:srgbClr val="000000"/>
                          </a:solidFill>
                          <a:effectLst/>
                          <a:latin typeface="+mn-ea"/>
                          <a:ea typeface="+mn-ea"/>
                        </a:rPr>
                        <a:t>38</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4355390"/>
                  </a:ext>
                </a:extLst>
              </a:tr>
              <a:tr h="290292">
                <a:tc>
                  <a:txBody>
                    <a:bodyPr/>
                    <a:lstStyle/>
                    <a:p>
                      <a:pPr algn="ctr"/>
                      <a:r>
                        <a:rPr lang="en-US" altLang="zh-CN" sz="1200" dirty="0"/>
                        <a:t>3</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a:solidFill>
                            <a:srgbClr val="000000"/>
                          </a:solidFill>
                          <a:effectLst/>
                          <a:latin typeface="+mn-ea"/>
                          <a:ea typeface="+mn-ea"/>
                        </a:rPr>
                        <a:t>812879</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a:solidFill>
                            <a:srgbClr val="000000"/>
                          </a:solidFill>
                          <a:effectLst/>
                          <a:latin typeface="+mn-ea"/>
                          <a:ea typeface="+mn-ea"/>
                        </a:rPr>
                        <a:t>36</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extLst>
                  <a:ext uri="{0D108BD9-81ED-4DB2-BD59-A6C34878D82A}">
                    <a16:rowId xmlns:a16="http://schemas.microsoft.com/office/drawing/2014/main" val="686271347"/>
                  </a:ext>
                </a:extLst>
              </a:tr>
              <a:tr h="290292">
                <a:tc>
                  <a:txBody>
                    <a:bodyPr/>
                    <a:lstStyle/>
                    <a:p>
                      <a:pPr algn="ctr"/>
                      <a:r>
                        <a:rPr lang="en-US" altLang="zh-CN" sz="1200" dirty="0"/>
                        <a:t>4</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a:solidFill>
                            <a:srgbClr val="000000"/>
                          </a:solidFill>
                          <a:effectLst/>
                          <a:latin typeface="+mn-ea"/>
                          <a:ea typeface="+mn-ea"/>
                        </a:rPr>
                        <a:t>2331370</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a:solidFill>
                            <a:srgbClr val="000000"/>
                          </a:solidFill>
                          <a:effectLst/>
                          <a:latin typeface="+mn-ea"/>
                          <a:ea typeface="+mn-ea"/>
                        </a:rPr>
                        <a:t>31</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5124790"/>
                  </a:ext>
                </a:extLst>
              </a:tr>
              <a:tr h="290292">
                <a:tc>
                  <a:txBody>
                    <a:bodyPr/>
                    <a:lstStyle/>
                    <a:p>
                      <a:pPr algn="ctr"/>
                      <a:r>
                        <a:rPr lang="en-US" altLang="zh-CN" sz="1200" dirty="0"/>
                        <a:t>5</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a:solidFill>
                            <a:srgbClr val="000000"/>
                          </a:solidFill>
                          <a:effectLst/>
                          <a:latin typeface="+mn-ea"/>
                          <a:ea typeface="+mn-ea"/>
                        </a:rPr>
                        <a:t>3006793</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a:solidFill>
                            <a:srgbClr val="000000"/>
                          </a:solidFill>
                          <a:effectLst/>
                          <a:latin typeface="+mn-ea"/>
                          <a:ea typeface="+mn-ea"/>
                        </a:rPr>
                        <a:t>31</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extLst>
                  <a:ext uri="{0D108BD9-81ED-4DB2-BD59-A6C34878D82A}">
                    <a16:rowId xmlns:a16="http://schemas.microsoft.com/office/drawing/2014/main" val="1305477409"/>
                  </a:ext>
                </a:extLst>
              </a:tr>
              <a:tr h="290292">
                <a:tc>
                  <a:txBody>
                    <a:bodyPr/>
                    <a:lstStyle/>
                    <a:p>
                      <a:pPr algn="ctr"/>
                      <a:r>
                        <a:rPr lang="en-US" altLang="zh-CN" sz="1200" dirty="0"/>
                        <a:t>6</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a:solidFill>
                            <a:srgbClr val="000000"/>
                          </a:solidFill>
                          <a:effectLst/>
                          <a:latin typeface="+mn-ea"/>
                          <a:ea typeface="+mn-ea"/>
                        </a:rPr>
                        <a:t>138964</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dirty="0">
                          <a:solidFill>
                            <a:srgbClr val="000000"/>
                          </a:solidFill>
                          <a:effectLst/>
                          <a:latin typeface="+mn-ea"/>
                          <a:ea typeface="+mn-ea"/>
                        </a:rPr>
                        <a:t>30</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7275741"/>
                  </a:ext>
                </a:extLst>
              </a:tr>
              <a:tr h="290292">
                <a:tc>
                  <a:txBody>
                    <a:bodyPr/>
                    <a:lstStyle/>
                    <a:p>
                      <a:pPr algn="ctr"/>
                      <a:r>
                        <a:rPr lang="en-US" altLang="zh-CN" sz="1200" dirty="0"/>
                        <a:t>7</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a:solidFill>
                            <a:srgbClr val="000000"/>
                          </a:solidFill>
                          <a:effectLst/>
                          <a:latin typeface="+mn-ea"/>
                          <a:ea typeface="+mn-ea"/>
                        </a:rPr>
                        <a:t>3466280</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dirty="0">
                          <a:solidFill>
                            <a:srgbClr val="000000"/>
                          </a:solidFill>
                          <a:effectLst/>
                          <a:latin typeface="+mn-ea"/>
                          <a:ea typeface="+mn-ea"/>
                        </a:rPr>
                        <a:t>30</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extLst>
                  <a:ext uri="{0D108BD9-81ED-4DB2-BD59-A6C34878D82A}">
                    <a16:rowId xmlns:a16="http://schemas.microsoft.com/office/drawing/2014/main" val="357171681"/>
                  </a:ext>
                </a:extLst>
              </a:tr>
              <a:tr h="290292">
                <a:tc>
                  <a:txBody>
                    <a:bodyPr/>
                    <a:lstStyle/>
                    <a:p>
                      <a:pPr algn="ctr"/>
                      <a:r>
                        <a:rPr lang="en-US" altLang="zh-CN" sz="1200" dirty="0"/>
                        <a:t>8</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a:solidFill>
                            <a:srgbClr val="000000"/>
                          </a:solidFill>
                          <a:effectLst/>
                          <a:latin typeface="+mn-ea"/>
                          <a:ea typeface="+mn-ea"/>
                        </a:rPr>
                        <a:t>3845720</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dirty="0">
                          <a:solidFill>
                            <a:srgbClr val="000000"/>
                          </a:solidFill>
                          <a:effectLst/>
                          <a:latin typeface="+mn-ea"/>
                          <a:ea typeface="+mn-ea"/>
                        </a:rPr>
                        <a:t>28</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49039"/>
                  </a:ext>
                </a:extLst>
              </a:tr>
              <a:tr h="290292">
                <a:tc>
                  <a:txBody>
                    <a:bodyPr/>
                    <a:lstStyle/>
                    <a:p>
                      <a:pPr algn="ctr"/>
                      <a:r>
                        <a:rPr lang="en-US" altLang="zh-CN" sz="1200" dirty="0"/>
                        <a:t>9</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a:solidFill>
                            <a:srgbClr val="000000"/>
                          </a:solidFill>
                          <a:effectLst/>
                          <a:latin typeface="+mn-ea"/>
                          <a:ea typeface="+mn-ea"/>
                        </a:rPr>
                        <a:t>3769601</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dirty="0">
                          <a:solidFill>
                            <a:srgbClr val="000000"/>
                          </a:solidFill>
                          <a:effectLst/>
                          <a:latin typeface="+mn-ea"/>
                          <a:ea typeface="+mn-ea"/>
                        </a:rPr>
                        <a:t>27</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extLst>
                  <a:ext uri="{0D108BD9-81ED-4DB2-BD59-A6C34878D82A}">
                    <a16:rowId xmlns:a16="http://schemas.microsoft.com/office/drawing/2014/main" val="3739946372"/>
                  </a:ext>
                </a:extLst>
              </a:tr>
              <a:tr h="290292">
                <a:tc>
                  <a:txBody>
                    <a:bodyPr/>
                    <a:lstStyle/>
                    <a:p>
                      <a:pPr algn="ctr"/>
                      <a:r>
                        <a:rPr lang="en-US" altLang="zh-CN" sz="1200" dirty="0"/>
                        <a:t>10</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dirty="0">
                          <a:solidFill>
                            <a:srgbClr val="000000"/>
                          </a:solidFill>
                          <a:effectLst/>
                          <a:latin typeface="+mn-ea"/>
                          <a:ea typeface="+mn-ea"/>
                        </a:rPr>
                        <a:t>2546537</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dirty="0">
                          <a:solidFill>
                            <a:srgbClr val="000000"/>
                          </a:solidFill>
                          <a:effectLst/>
                          <a:latin typeface="+mn-ea"/>
                          <a:ea typeface="+mn-ea"/>
                        </a:rPr>
                        <a:t>26</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1360484"/>
                  </a:ext>
                </a:extLst>
              </a:tr>
              <a:tr h="290292">
                <a:tc>
                  <a:txBody>
                    <a:bodyPr/>
                    <a:lstStyle/>
                    <a:p>
                      <a:pPr algn="ctr"/>
                      <a:r>
                        <a:rPr lang="en-US" altLang="zh-CN" sz="1200" dirty="0"/>
                        <a:t>…</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a:r>
                        <a:rPr lang="en-US" altLang="zh-CN" sz="1200" dirty="0"/>
                        <a:t>…</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a:r>
                        <a:rPr lang="en-US" altLang="zh-CN" sz="1200" dirty="0"/>
                        <a:t>…</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extLst>
                  <a:ext uri="{0D108BD9-81ED-4DB2-BD59-A6C34878D82A}">
                    <a16:rowId xmlns:a16="http://schemas.microsoft.com/office/drawing/2014/main" val="3513859016"/>
                  </a:ext>
                </a:extLst>
              </a:tr>
            </a:tbl>
          </a:graphicData>
        </a:graphic>
      </p:graphicFrame>
      <p:graphicFrame>
        <p:nvGraphicFramePr>
          <p:cNvPr id="20" name="表格 19">
            <a:extLst>
              <a:ext uri="{FF2B5EF4-FFF2-40B4-BE49-F238E27FC236}">
                <a16:creationId xmlns:a16="http://schemas.microsoft.com/office/drawing/2014/main" id="{C6280284-84DE-6F96-63A1-77B8B3133E26}"/>
              </a:ext>
            </a:extLst>
          </p:cNvPr>
          <p:cNvGraphicFramePr>
            <a:graphicFrameLocks noGrp="1"/>
          </p:cNvGraphicFramePr>
          <p:nvPr>
            <p:extLst>
              <p:ext uri="{D42A27DB-BD31-4B8C-83A1-F6EECF244321}">
                <p14:modId xmlns:p14="http://schemas.microsoft.com/office/powerpoint/2010/main" val="2332101972"/>
              </p:ext>
            </p:extLst>
          </p:nvPr>
        </p:nvGraphicFramePr>
        <p:xfrm>
          <a:off x="7799146" y="2565963"/>
          <a:ext cx="3468624" cy="3995882"/>
        </p:xfrm>
        <a:graphic>
          <a:graphicData uri="http://schemas.openxmlformats.org/drawingml/2006/table">
            <a:tbl>
              <a:tblPr firstRow="1" bandRow="1">
                <a:tableStyleId>{F5AB1C69-6EDB-4FF4-983F-18BD219EF322}</a:tableStyleId>
              </a:tblPr>
              <a:tblGrid>
                <a:gridCol w="1156208">
                  <a:extLst>
                    <a:ext uri="{9D8B030D-6E8A-4147-A177-3AD203B41FA5}">
                      <a16:colId xmlns:a16="http://schemas.microsoft.com/office/drawing/2014/main" val="2419427642"/>
                    </a:ext>
                  </a:extLst>
                </a:gridCol>
                <a:gridCol w="1156208">
                  <a:extLst>
                    <a:ext uri="{9D8B030D-6E8A-4147-A177-3AD203B41FA5}">
                      <a16:colId xmlns:a16="http://schemas.microsoft.com/office/drawing/2014/main" val="596523454"/>
                    </a:ext>
                  </a:extLst>
                </a:gridCol>
                <a:gridCol w="1156208">
                  <a:extLst>
                    <a:ext uri="{9D8B030D-6E8A-4147-A177-3AD203B41FA5}">
                      <a16:colId xmlns:a16="http://schemas.microsoft.com/office/drawing/2014/main" val="1053511267"/>
                    </a:ext>
                  </a:extLst>
                </a:gridCol>
              </a:tblGrid>
              <a:tr h="336764">
                <a:tc gridSpan="3">
                  <a:txBody>
                    <a:bodyPr/>
                    <a:lstStyle/>
                    <a:p>
                      <a:pPr algn="ctr"/>
                      <a:r>
                        <a:rPr lang="zh-CN" altLang="en-US" sz="1200" dirty="0">
                          <a:solidFill>
                            <a:schemeClr val="tx1"/>
                          </a:solidFill>
                        </a:rPr>
                        <a:t>商品相关浏览量（脱敏）</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zh-CN" altLang="en-US" sz="1200" dirty="0"/>
                    </a:p>
                  </a:txBody>
                  <a:tcPr anchor="ctr">
                    <a:solidFill>
                      <a:srgbClr val="6F2F9F"/>
                    </a:solidFill>
                  </a:tcPr>
                </a:tc>
                <a:tc hMerge="1">
                  <a:txBody>
                    <a:bodyPr/>
                    <a:lstStyle/>
                    <a:p>
                      <a:pPr algn="ctr"/>
                      <a:endParaRPr lang="zh-CN" altLang="en-US" sz="1200" dirty="0"/>
                    </a:p>
                  </a:txBody>
                  <a:tcPr anchor="ctr">
                    <a:solidFill>
                      <a:srgbClr val="6F2F9F"/>
                    </a:solidFill>
                  </a:tcPr>
                </a:tc>
                <a:extLst>
                  <a:ext uri="{0D108BD9-81ED-4DB2-BD59-A6C34878D82A}">
                    <a16:rowId xmlns:a16="http://schemas.microsoft.com/office/drawing/2014/main" val="517195769"/>
                  </a:ext>
                </a:extLst>
              </a:tr>
              <a:tr h="465906">
                <a:tc>
                  <a:txBody>
                    <a:bodyPr/>
                    <a:lstStyle/>
                    <a:p>
                      <a:pPr algn="ctr"/>
                      <a:r>
                        <a:rPr lang="zh-CN" altLang="en-US" sz="1200" b="1" dirty="0">
                          <a:solidFill>
                            <a:schemeClr val="bg1"/>
                          </a:solidFill>
                        </a:rPr>
                        <a:t>排名</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F2F9F"/>
                    </a:solidFill>
                  </a:tcPr>
                </a:tc>
                <a:tc>
                  <a:txBody>
                    <a:bodyPr/>
                    <a:lstStyle/>
                    <a:p>
                      <a:pPr algn="ctr"/>
                      <a:r>
                        <a:rPr lang="zh-CN" altLang="en-US" sz="1200" b="1" dirty="0">
                          <a:solidFill>
                            <a:schemeClr val="bg1"/>
                          </a:solidFill>
                        </a:rPr>
                        <a:t>商品</a:t>
                      </a:r>
                      <a:r>
                        <a:rPr lang="en-US" altLang="zh-CN" sz="1200" b="1" dirty="0">
                          <a:solidFill>
                            <a:schemeClr val="bg1"/>
                          </a:solidFill>
                        </a:rPr>
                        <a:t>id</a:t>
                      </a:r>
                      <a:endParaRPr lang="zh-CN" altLang="en-US" sz="1200" b="1" dirty="0">
                        <a:solidFill>
                          <a:schemeClr val="bg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F2F9F"/>
                    </a:solidFill>
                  </a:tcPr>
                </a:tc>
                <a:tc>
                  <a:txBody>
                    <a:bodyPr/>
                    <a:lstStyle/>
                    <a:p>
                      <a:pPr algn="ctr"/>
                      <a:r>
                        <a:rPr lang="zh-CN" altLang="en-US" sz="1200" b="1" dirty="0">
                          <a:solidFill>
                            <a:schemeClr val="bg1"/>
                          </a:solidFill>
                        </a:rPr>
                        <a:t>加购收藏量</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F2F9F"/>
                    </a:solidFill>
                  </a:tcPr>
                </a:tc>
                <a:extLst>
                  <a:ext uri="{0D108BD9-81ED-4DB2-BD59-A6C34878D82A}">
                    <a16:rowId xmlns:a16="http://schemas.microsoft.com/office/drawing/2014/main" val="525636408"/>
                  </a:ext>
                </a:extLst>
              </a:tr>
              <a:tr h="290292">
                <a:tc>
                  <a:txBody>
                    <a:bodyPr/>
                    <a:lstStyle/>
                    <a:p>
                      <a:pPr algn="ctr"/>
                      <a:r>
                        <a:rPr lang="en-US" altLang="zh-CN" sz="1200" dirty="0"/>
                        <a:t>1</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dirty="0">
                          <a:solidFill>
                            <a:srgbClr val="000000"/>
                          </a:solidFill>
                          <a:effectLst/>
                          <a:latin typeface="+mn-ea"/>
                          <a:ea typeface="+mn-ea"/>
                        </a:rPr>
                        <a:t>3946294</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a:solidFill>
                            <a:srgbClr val="000000"/>
                          </a:solidFill>
                          <a:effectLst/>
                          <a:latin typeface="+mn-ea"/>
                          <a:ea typeface="+mn-ea"/>
                        </a:rPr>
                        <a:t>4</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extLst>
                  <a:ext uri="{0D108BD9-81ED-4DB2-BD59-A6C34878D82A}">
                    <a16:rowId xmlns:a16="http://schemas.microsoft.com/office/drawing/2014/main" val="1418611420"/>
                  </a:ext>
                </a:extLst>
              </a:tr>
              <a:tr h="290292">
                <a:tc>
                  <a:txBody>
                    <a:bodyPr/>
                    <a:lstStyle/>
                    <a:p>
                      <a:pPr algn="ctr"/>
                      <a:r>
                        <a:rPr lang="en-US" altLang="zh-CN" sz="1200" dirty="0"/>
                        <a:t>2</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a:solidFill>
                            <a:srgbClr val="000000"/>
                          </a:solidFill>
                          <a:effectLst/>
                          <a:latin typeface="+mn-ea"/>
                          <a:ea typeface="+mn-ea"/>
                        </a:rPr>
                        <a:t>1413154</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a:solidFill>
                            <a:srgbClr val="000000"/>
                          </a:solidFill>
                          <a:effectLst/>
                          <a:latin typeface="+mn-ea"/>
                          <a:ea typeface="+mn-ea"/>
                        </a:rPr>
                        <a:t>4</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4355390"/>
                  </a:ext>
                </a:extLst>
              </a:tr>
              <a:tr h="290292">
                <a:tc>
                  <a:txBody>
                    <a:bodyPr/>
                    <a:lstStyle/>
                    <a:p>
                      <a:pPr algn="ctr"/>
                      <a:r>
                        <a:rPr lang="en-US" altLang="zh-CN" sz="1200" dirty="0"/>
                        <a:t>3</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a:solidFill>
                            <a:srgbClr val="000000"/>
                          </a:solidFill>
                          <a:effectLst/>
                          <a:latin typeface="+mn-ea"/>
                          <a:ea typeface="+mn-ea"/>
                        </a:rPr>
                        <a:t>2402579</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a:solidFill>
                            <a:srgbClr val="000000"/>
                          </a:solidFill>
                          <a:effectLst/>
                          <a:latin typeface="+mn-ea"/>
                          <a:ea typeface="+mn-ea"/>
                        </a:rPr>
                        <a:t>4</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extLst>
                  <a:ext uri="{0D108BD9-81ED-4DB2-BD59-A6C34878D82A}">
                    <a16:rowId xmlns:a16="http://schemas.microsoft.com/office/drawing/2014/main" val="686271347"/>
                  </a:ext>
                </a:extLst>
              </a:tr>
              <a:tr h="290292">
                <a:tc>
                  <a:txBody>
                    <a:bodyPr/>
                    <a:lstStyle/>
                    <a:p>
                      <a:pPr algn="ctr"/>
                      <a:r>
                        <a:rPr lang="en-US" altLang="zh-CN" sz="1200" dirty="0"/>
                        <a:t>4</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a:solidFill>
                            <a:srgbClr val="000000"/>
                          </a:solidFill>
                          <a:effectLst/>
                          <a:latin typeface="+mn-ea"/>
                          <a:ea typeface="+mn-ea"/>
                        </a:rPr>
                        <a:t>1538620</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dirty="0">
                          <a:solidFill>
                            <a:srgbClr val="000000"/>
                          </a:solidFill>
                          <a:effectLst/>
                          <a:latin typeface="+mn-ea"/>
                          <a:ea typeface="+mn-ea"/>
                        </a:rPr>
                        <a:t>3</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5124790"/>
                  </a:ext>
                </a:extLst>
              </a:tr>
              <a:tr h="290292">
                <a:tc>
                  <a:txBody>
                    <a:bodyPr/>
                    <a:lstStyle/>
                    <a:p>
                      <a:pPr algn="ctr"/>
                      <a:r>
                        <a:rPr lang="en-US" altLang="zh-CN" sz="1200" dirty="0"/>
                        <a:t>5</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a:solidFill>
                            <a:srgbClr val="000000"/>
                          </a:solidFill>
                          <a:effectLst/>
                          <a:latin typeface="+mn-ea"/>
                          <a:ea typeface="+mn-ea"/>
                        </a:rPr>
                        <a:t>698592</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a:solidFill>
                            <a:srgbClr val="000000"/>
                          </a:solidFill>
                          <a:effectLst/>
                          <a:latin typeface="+mn-ea"/>
                          <a:ea typeface="+mn-ea"/>
                        </a:rPr>
                        <a:t>3</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extLst>
                  <a:ext uri="{0D108BD9-81ED-4DB2-BD59-A6C34878D82A}">
                    <a16:rowId xmlns:a16="http://schemas.microsoft.com/office/drawing/2014/main" val="1305477409"/>
                  </a:ext>
                </a:extLst>
              </a:tr>
              <a:tr h="290292">
                <a:tc>
                  <a:txBody>
                    <a:bodyPr/>
                    <a:lstStyle/>
                    <a:p>
                      <a:pPr algn="ctr"/>
                      <a:r>
                        <a:rPr lang="en-US" altLang="zh-CN" sz="1200" dirty="0"/>
                        <a:t>6</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a:solidFill>
                            <a:srgbClr val="000000"/>
                          </a:solidFill>
                          <a:effectLst/>
                          <a:latin typeface="+mn-ea"/>
                          <a:ea typeface="+mn-ea"/>
                        </a:rPr>
                        <a:t>4805041</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a:solidFill>
                            <a:srgbClr val="000000"/>
                          </a:solidFill>
                          <a:effectLst/>
                          <a:latin typeface="+mn-ea"/>
                          <a:ea typeface="+mn-ea"/>
                        </a:rPr>
                        <a:t>3</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7275741"/>
                  </a:ext>
                </a:extLst>
              </a:tr>
              <a:tr h="290292">
                <a:tc>
                  <a:txBody>
                    <a:bodyPr/>
                    <a:lstStyle/>
                    <a:p>
                      <a:pPr algn="ctr"/>
                      <a:r>
                        <a:rPr lang="en-US" altLang="zh-CN" sz="1200" dirty="0"/>
                        <a:t>7</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a:solidFill>
                            <a:srgbClr val="000000"/>
                          </a:solidFill>
                          <a:effectLst/>
                          <a:latin typeface="+mn-ea"/>
                          <a:ea typeface="+mn-ea"/>
                        </a:rPr>
                        <a:t>3006793</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a:solidFill>
                            <a:srgbClr val="000000"/>
                          </a:solidFill>
                          <a:effectLst/>
                          <a:latin typeface="+mn-ea"/>
                          <a:ea typeface="+mn-ea"/>
                        </a:rPr>
                        <a:t>3</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extLst>
                  <a:ext uri="{0D108BD9-81ED-4DB2-BD59-A6C34878D82A}">
                    <a16:rowId xmlns:a16="http://schemas.microsoft.com/office/drawing/2014/main" val="357171681"/>
                  </a:ext>
                </a:extLst>
              </a:tr>
              <a:tr h="290292">
                <a:tc>
                  <a:txBody>
                    <a:bodyPr/>
                    <a:lstStyle/>
                    <a:p>
                      <a:pPr algn="ctr"/>
                      <a:r>
                        <a:rPr lang="en-US" altLang="zh-CN" sz="1200" dirty="0"/>
                        <a:t>8</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a:solidFill>
                            <a:srgbClr val="000000"/>
                          </a:solidFill>
                          <a:effectLst/>
                          <a:latin typeface="+mn-ea"/>
                          <a:ea typeface="+mn-ea"/>
                        </a:rPr>
                        <a:t>487347</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a:solidFill>
                            <a:srgbClr val="000000"/>
                          </a:solidFill>
                          <a:effectLst/>
                          <a:latin typeface="+mn-ea"/>
                          <a:ea typeface="+mn-ea"/>
                        </a:rPr>
                        <a:t>3</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49039"/>
                  </a:ext>
                </a:extLst>
              </a:tr>
              <a:tr h="290292">
                <a:tc>
                  <a:txBody>
                    <a:bodyPr/>
                    <a:lstStyle/>
                    <a:p>
                      <a:pPr algn="ctr"/>
                      <a:r>
                        <a:rPr lang="en-US" altLang="zh-CN" sz="1200" dirty="0"/>
                        <a:t>9</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a:solidFill>
                            <a:srgbClr val="000000"/>
                          </a:solidFill>
                          <a:effectLst/>
                          <a:latin typeface="+mn-ea"/>
                          <a:ea typeface="+mn-ea"/>
                        </a:rPr>
                        <a:t>591154</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fontAlgn="ctr"/>
                      <a:r>
                        <a:rPr lang="en-US" altLang="zh-CN" sz="1100" b="0" i="0" u="none" strike="noStrike">
                          <a:solidFill>
                            <a:srgbClr val="000000"/>
                          </a:solidFill>
                          <a:effectLst/>
                          <a:latin typeface="+mn-ea"/>
                          <a:ea typeface="+mn-ea"/>
                        </a:rPr>
                        <a:t>3</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extLst>
                  <a:ext uri="{0D108BD9-81ED-4DB2-BD59-A6C34878D82A}">
                    <a16:rowId xmlns:a16="http://schemas.microsoft.com/office/drawing/2014/main" val="3739946372"/>
                  </a:ext>
                </a:extLst>
              </a:tr>
              <a:tr h="290292">
                <a:tc>
                  <a:txBody>
                    <a:bodyPr/>
                    <a:lstStyle/>
                    <a:p>
                      <a:pPr algn="ctr"/>
                      <a:r>
                        <a:rPr lang="en-US" altLang="zh-CN" sz="1200" dirty="0"/>
                        <a:t>10</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a:solidFill>
                            <a:srgbClr val="000000"/>
                          </a:solidFill>
                          <a:effectLst/>
                          <a:latin typeface="+mn-ea"/>
                          <a:ea typeface="+mn-ea"/>
                        </a:rPr>
                        <a:t>1307074</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altLang="zh-CN" sz="1100" b="0" i="0" u="none" strike="noStrike" dirty="0">
                          <a:solidFill>
                            <a:srgbClr val="000000"/>
                          </a:solidFill>
                          <a:effectLst/>
                          <a:latin typeface="+mn-ea"/>
                          <a:ea typeface="+mn-ea"/>
                        </a:rPr>
                        <a:t>3</a:t>
                      </a:r>
                    </a:p>
                  </a:txBody>
                  <a:tcPr marL="4233" marR="4233"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1360484"/>
                  </a:ext>
                </a:extLst>
              </a:tr>
              <a:tr h="290292">
                <a:tc>
                  <a:txBody>
                    <a:bodyPr/>
                    <a:lstStyle/>
                    <a:p>
                      <a:pPr algn="ctr"/>
                      <a:r>
                        <a:rPr lang="en-US" altLang="zh-CN" sz="1200" dirty="0"/>
                        <a:t>…</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a:r>
                        <a:rPr lang="en-US" altLang="zh-CN" sz="1200" dirty="0"/>
                        <a:t>…</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tc>
                  <a:txBody>
                    <a:bodyPr/>
                    <a:lstStyle/>
                    <a:p>
                      <a:pPr algn="ctr"/>
                      <a:r>
                        <a:rPr lang="en-US" altLang="zh-CN" sz="1200" dirty="0"/>
                        <a:t>…</a:t>
                      </a:r>
                      <a:endParaRPr lang="zh-CN" alt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CEBF8"/>
                    </a:solidFill>
                  </a:tcPr>
                </a:tc>
                <a:extLst>
                  <a:ext uri="{0D108BD9-81ED-4DB2-BD59-A6C34878D82A}">
                    <a16:rowId xmlns:a16="http://schemas.microsoft.com/office/drawing/2014/main" val="3513859016"/>
                  </a:ext>
                </a:extLst>
              </a:tr>
            </a:tbl>
          </a:graphicData>
        </a:graphic>
      </p:graphicFrame>
      <p:sp>
        <p:nvSpPr>
          <p:cNvPr id="22" name="矩形 21">
            <a:extLst>
              <a:ext uri="{FF2B5EF4-FFF2-40B4-BE49-F238E27FC236}">
                <a16:creationId xmlns:a16="http://schemas.microsoft.com/office/drawing/2014/main" id="{72D82718-06DE-3C23-5A58-79CC24901AB4}"/>
              </a:ext>
            </a:extLst>
          </p:cNvPr>
          <p:cNvSpPr/>
          <p:nvPr/>
        </p:nvSpPr>
        <p:spPr>
          <a:xfrm>
            <a:off x="4547585" y="2910897"/>
            <a:ext cx="3094269" cy="3650948"/>
          </a:xfrm>
          <a:prstGeom prst="rect">
            <a:avLst/>
          </a:prstGeom>
          <a:solidFill>
            <a:srgbClr val="6F2F9F"/>
          </a:solidFill>
          <a:ln>
            <a:solidFill>
              <a:srgbClr val="6F2F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对话气泡: 矩形 20">
            <a:extLst>
              <a:ext uri="{FF2B5EF4-FFF2-40B4-BE49-F238E27FC236}">
                <a16:creationId xmlns:a16="http://schemas.microsoft.com/office/drawing/2014/main" id="{2FD51A0A-CAD1-A201-DFCD-F04D1B463EE7}"/>
              </a:ext>
            </a:extLst>
          </p:cNvPr>
          <p:cNvSpPr/>
          <p:nvPr/>
        </p:nvSpPr>
        <p:spPr>
          <a:xfrm rot="10800000">
            <a:off x="4448465" y="2828032"/>
            <a:ext cx="3104513" cy="3650948"/>
          </a:xfrm>
          <a:prstGeom prst="wedgeRectCallout">
            <a:avLst>
              <a:gd name="adj1" fmla="val -37703"/>
              <a:gd name="adj2" fmla="val 61675"/>
            </a:avLst>
          </a:prstGeom>
          <a:solidFill>
            <a:schemeClr val="bg1"/>
          </a:solidFill>
          <a:ln w="19050">
            <a:solidFill>
              <a:srgbClr val="6F2F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C6112D21-2E88-BE6E-9650-1B56692BFDB2}"/>
              </a:ext>
            </a:extLst>
          </p:cNvPr>
          <p:cNvSpPr txBox="1"/>
          <p:nvPr/>
        </p:nvSpPr>
        <p:spPr>
          <a:xfrm>
            <a:off x="4643992" y="5071909"/>
            <a:ext cx="2563960" cy="1341521"/>
          </a:xfrm>
          <a:prstGeom prst="rect">
            <a:avLst/>
          </a:prstGeom>
          <a:noFill/>
        </p:spPr>
        <p:txBody>
          <a:bodyPr wrap="square">
            <a:spAutoFit/>
          </a:bodyPr>
          <a:lstStyle/>
          <a:p>
            <a:pPr marL="285750" indent="-285750" algn="just">
              <a:lnSpc>
                <a:spcPct val="130000"/>
              </a:lnSpc>
              <a:buFont typeface="Arial" panose="020B0604020202020204" pitchFamily="34" charset="0"/>
              <a:buChar char="•"/>
            </a:pPr>
            <a:r>
              <a:rPr lang="zh-CN" altLang="en-US" sz="1600" dirty="0"/>
              <a:t>前</a:t>
            </a:r>
            <a:r>
              <a:rPr lang="en-US" altLang="zh-CN" sz="1600" dirty="0"/>
              <a:t>100</a:t>
            </a:r>
            <a:r>
              <a:rPr lang="zh-CN" altLang="en-US" sz="1600" dirty="0"/>
              <a:t>个商品中，只有</a:t>
            </a:r>
            <a:r>
              <a:rPr lang="en-US" altLang="zh-CN" sz="1600" dirty="0"/>
              <a:t>5</a:t>
            </a:r>
            <a:r>
              <a:rPr lang="zh-CN" altLang="en-US" sz="1600" dirty="0"/>
              <a:t>个商品通过交叉查询。说明上述</a:t>
            </a:r>
            <a:r>
              <a:rPr lang="zh-CN" altLang="en-US" sz="1600" b="1" dirty="0"/>
              <a:t>假设成立</a:t>
            </a:r>
            <a:r>
              <a:rPr lang="zh-CN" altLang="en-US" sz="1600" dirty="0"/>
              <a:t>，需要进一步优化商品信息</a:t>
            </a:r>
            <a:endParaRPr lang="en-US" altLang="zh-CN" sz="1600" dirty="0">
              <a:solidFill>
                <a:schemeClr val="tx1"/>
              </a:solidFill>
            </a:endParaRPr>
          </a:p>
        </p:txBody>
      </p:sp>
      <p:grpSp>
        <p:nvGrpSpPr>
          <p:cNvPr id="15" name="组合 14">
            <a:extLst>
              <a:ext uri="{FF2B5EF4-FFF2-40B4-BE49-F238E27FC236}">
                <a16:creationId xmlns:a16="http://schemas.microsoft.com/office/drawing/2014/main" id="{746DF653-ECC7-1005-3FB0-2FE0890F7563}"/>
              </a:ext>
            </a:extLst>
          </p:cNvPr>
          <p:cNvGrpSpPr/>
          <p:nvPr/>
        </p:nvGrpSpPr>
        <p:grpSpPr>
          <a:xfrm>
            <a:off x="4573104" y="3168938"/>
            <a:ext cx="2855233" cy="1693283"/>
            <a:chOff x="4605253" y="3060581"/>
            <a:chExt cx="2855233" cy="1693283"/>
          </a:xfrm>
        </p:grpSpPr>
        <p:pic>
          <p:nvPicPr>
            <p:cNvPr id="29" name="图片 28">
              <a:extLst>
                <a:ext uri="{FF2B5EF4-FFF2-40B4-BE49-F238E27FC236}">
                  <a16:creationId xmlns:a16="http://schemas.microsoft.com/office/drawing/2014/main" id="{8E979FFD-D85E-E636-8241-1DEAC13C7AE1}"/>
                </a:ext>
              </a:extLst>
            </p:cNvPr>
            <p:cNvPicPr>
              <a:picLocks noChangeAspect="1"/>
            </p:cNvPicPr>
            <p:nvPr/>
          </p:nvPicPr>
          <p:blipFill>
            <a:blip r:embed="rId6"/>
            <a:stretch>
              <a:fillRect/>
            </a:stretch>
          </p:blipFill>
          <p:spPr>
            <a:xfrm>
              <a:off x="4612799" y="3340523"/>
              <a:ext cx="2847687" cy="1413341"/>
            </a:xfrm>
            <a:prstGeom prst="rect">
              <a:avLst/>
            </a:prstGeom>
            <a:ln w="19050">
              <a:noFill/>
              <a:prstDash val="sysDot"/>
            </a:ln>
          </p:spPr>
        </p:pic>
        <p:grpSp>
          <p:nvGrpSpPr>
            <p:cNvPr id="11" name="组合 10">
              <a:extLst>
                <a:ext uri="{FF2B5EF4-FFF2-40B4-BE49-F238E27FC236}">
                  <a16:creationId xmlns:a16="http://schemas.microsoft.com/office/drawing/2014/main" id="{3CA0BCE1-8D02-CB4B-DBA1-13C61F08598E}"/>
                </a:ext>
              </a:extLst>
            </p:cNvPr>
            <p:cNvGrpSpPr/>
            <p:nvPr/>
          </p:nvGrpSpPr>
          <p:grpSpPr>
            <a:xfrm>
              <a:off x="4605253" y="3060581"/>
              <a:ext cx="2847686" cy="1662106"/>
              <a:chOff x="4751894" y="3226510"/>
              <a:chExt cx="2517076" cy="1660292"/>
            </a:xfrm>
          </p:grpSpPr>
          <p:sp>
            <p:nvSpPr>
              <p:cNvPr id="2" name="矩形 1">
                <a:extLst>
                  <a:ext uri="{FF2B5EF4-FFF2-40B4-BE49-F238E27FC236}">
                    <a16:creationId xmlns:a16="http://schemas.microsoft.com/office/drawing/2014/main" id="{6003302B-AC24-26FE-62A6-9145BAAB387C}"/>
                  </a:ext>
                </a:extLst>
              </p:cNvPr>
              <p:cNvSpPr/>
              <p:nvPr/>
            </p:nvSpPr>
            <p:spPr>
              <a:xfrm>
                <a:off x="4751894" y="3339548"/>
                <a:ext cx="2517076" cy="1547254"/>
              </a:xfrm>
              <a:prstGeom prst="rect">
                <a:avLst/>
              </a:prstGeom>
              <a:noFill/>
              <a:ln w="19050">
                <a:solidFill>
                  <a:srgbClr val="6F2F9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对角圆角 25">
                <a:extLst>
                  <a:ext uri="{FF2B5EF4-FFF2-40B4-BE49-F238E27FC236}">
                    <a16:creationId xmlns:a16="http://schemas.microsoft.com/office/drawing/2014/main" id="{0897EAF9-5AEC-A4C0-3897-41774AB6AA61}"/>
                  </a:ext>
                </a:extLst>
              </p:cNvPr>
              <p:cNvSpPr/>
              <p:nvPr/>
            </p:nvSpPr>
            <p:spPr>
              <a:xfrm>
                <a:off x="4751894" y="3226510"/>
                <a:ext cx="2512746" cy="295503"/>
              </a:xfrm>
              <a:prstGeom prst="round2DiagRect">
                <a:avLst>
                  <a:gd name="adj1" fmla="val 50000"/>
                  <a:gd name="adj2" fmla="val 0"/>
                </a:avLst>
              </a:prstGeom>
              <a:solidFill>
                <a:srgbClr val="6F2F9F"/>
              </a:solidFill>
              <a:ln>
                <a:solidFill>
                  <a:srgbClr val="6F2F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交叉查询结果</a:t>
                </a:r>
              </a:p>
            </p:txBody>
          </p:sp>
        </p:grpSp>
      </p:grpSp>
    </p:spTree>
    <p:extLst>
      <p:ext uri="{BB962C8B-B14F-4D97-AF65-F5344CB8AC3E}">
        <p14:creationId xmlns:p14="http://schemas.microsoft.com/office/powerpoint/2010/main" val="2767938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14d65a41-949a-4793-b243-5ad42e2c7949">
            <a:extLst>
              <a:ext uri="{FF2B5EF4-FFF2-40B4-BE49-F238E27FC236}">
                <a16:creationId xmlns:a16="http://schemas.microsoft.com/office/drawing/2014/main" id="{102D5C9A-041D-D9E8-87E8-A3741674B9E1}"/>
              </a:ext>
            </a:extLst>
          </p:cNvPr>
          <p:cNvGrpSpPr>
            <a:grpSpLocks noChangeAspect="1"/>
          </p:cNvGrpSpPr>
          <p:nvPr/>
        </p:nvGrpSpPr>
        <p:grpSpPr>
          <a:xfrm>
            <a:off x="389738" y="1261209"/>
            <a:ext cx="11523738" cy="1464581"/>
            <a:chOff x="638940" y="1136594"/>
            <a:chExt cx="11007645" cy="1361310"/>
          </a:xfrm>
        </p:grpSpPr>
        <p:sp>
          <p:nvSpPr>
            <p:cNvPr id="12" name="îš1ïdé">
              <a:extLst>
                <a:ext uri="{FF2B5EF4-FFF2-40B4-BE49-F238E27FC236}">
                  <a16:creationId xmlns:a16="http://schemas.microsoft.com/office/drawing/2014/main" id="{2E7361B3-E134-0967-4594-C89BFDC13C58}"/>
                </a:ext>
              </a:extLst>
            </p:cNvPr>
            <p:cNvSpPr/>
            <p:nvPr/>
          </p:nvSpPr>
          <p:spPr>
            <a:xfrm>
              <a:off x="660400" y="1136594"/>
              <a:ext cx="4851166" cy="455940"/>
            </a:xfrm>
            <a:prstGeom prst="rect">
              <a:avLst/>
            </a:prstGeom>
          </p:spPr>
          <p:txBody>
            <a:bodyPr wrap="square" anchor="b" anchorCtr="0">
              <a:noAutofit/>
            </a:bodyPr>
            <a:lstStyle/>
            <a:p>
              <a:pPr>
                <a:buSzPct val="25000"/>
              </a:pPr>
              <a:r>
                <a:rPr lang="zh-CN" altLang="en-US" sz="3200" b="1" dirty="0"/>
                <a:t>人货</a:t>
              </a:r>
              <a:r>
                <a:rPr lang="zh-CN" altLang="en-US" sz="3200" b="1" dirty="0">
                  <a:solidFill>
                    <a:srgbClr val="77649B"/>
                  </a:solidFill>
                </a:rPr>
                <a:t>场</a:t>
              </a:r>
              <a:r>
                <a:rPr lang="zh-CN" altLang="en-US" sz="3200" b="1" dirty="0"/>
                <a:t>分析</a:t>
              </a:r>
              <a:r>
                <a:rPr lang="en-US" altLang="zh-CN" sz="3200" b="1" dirty="0"/>
                <a:t>(</a:t>
              </a:r>
              <a:r>
                <a:rPr lang="zh-CN" altLang="en-US" sz="3200" b="1" dirty="0"/>
                <a:t>拉新环节</a:t>
              </a:r>
              <a:r>
                <a:rPr lang="en-US" altLang="zh-CN" sz="3200" b="1" dirty="0"/>
                <a:t>A→I)</a:t>
              </a:r>
            </a:p>
          </p:txBody>
        </p:sp>
        <p:sp>
          <p:nvSpPr>
            <p:cNvPr id="13" name="文本框 12">
              <a:extLst>
                <a:ext uri="{FF2B5EF4-FFF2-40B4-BE49-F238E27FC236}">
                  <a16:creationId xmlns:a16="http://schemas.microsoft.com/office/drawing/2014/main" id="{CC2581F9-C896-7B04-38E7-9C6E2156915C}"/>
                </a:ext>
              </a:extLst>
            </p:cNvPr>
            <p:cNvSpPr txBox="1"/>
            <p:nvPr/>
          </p:nvSpPr>
          <p:spPr>
            <a:xfrm>
              <a:off x="638940" y="1548495"/>
              <a:ext cx="11007645" cy="949409"/>
            </a:xfrm>
            <a:prstGeom prst="rect">
              <a:avLst/>
            </a:prstGeom>
            <a:noFill/>
          </p:spPr>
          <p:txBody>
            <a:bodyPr wrap="square">
              <a:spAutoFit/>
            </a:bodyPr>
            <a:lstStyle/>
            <a:p>
              <a:pPr algn="just">
                <a:lnSpc>
                  <a:spcPct val="130000"/>
                </a:lnSpc>
              </a:pPr>
              <a:r>
                <a:rPr lang="zh-CN" altLang="en-US" sz="1600" dirty="0"/>
                <a:t>该部分分析除用户和商品之外的内容。狭义角度来说，场代表与用户的触点，比如实体店的场点布置、电商店铺页面的装修。除此之外还有活动的维度，比如在</a:t>
              </a:r>
              <a:r>
                <a:rPr lang="zh-CN" altLang="en-US" sz="1600" b="1" dirty="0"/>
                <a:t>特定的促销活动对销售也会产生的影响</a:t>
              </a:r>
              <a:r>
                <a:rPr lang="zh-CN" altLang="en-US" sz="1600" dirty="0"/>
                <a:t>。结合业务经验与活动时间，本次数据在双十一之后，双十二预热期前夕的低潮期，即在两个大促中间，营销效果整体比较平淡，进而影响了</a:t>
              </a:r>
              <a:r>
                <a:rPr lang="en-US" altLang="zh-CN" sz="1600" dirty="0"/>
                <a:t>AI</a:t>
              </a:r>
              <a:r>
                <a:rPr lang="zh-CN" altLang="en-US" sz="1600" dirty="0"/>
                <a:t>转换率</a:t>
              </a:r>
              <a:endParaRPr lang="en-US" altLang="zh-CN" sz="1600" b="1" dirty="0">
                <a:solidFill>
                  <a:schemeClr val="tx1"/>
                </a:solidFill>
              </a:endParaRPr>
            </a:p>
          </p:txBody>
        </p:sp>
      </p:grpSp>
      <p:grpSp>
        <p:nvGrpSpPr>
          <p:cNvPr id="3" name="组合 2">
            <a:extLst>
              <a:ext uri="{FF2B5EF4-FFF2-40B4-BE49-F238E27FC236}">
                <a16:creationId xmlns:a16="http://schemas.microsoft.com/office/drawing/2014/main" id="{8865E4CC-D9FF-AAD7-B151-898C1C91A8B5}"/>
              </a:ext>
            </a:extLst>
          </p:cNvPr>
          <p:cNvGrpSpPr/>
          <p:nvPr/>
        </p:nvGrpSpPr>
        <p:grpSpPr>
          <a:xfrm>
            <a:off x="389738" y="366112"/>
            <a:ext cx="691563" cy="691563"/>
            <a:chOff x="2367572" y="4118895"/>
            <a:chExt cx="921196" cy="921196"/>
          </a:xfrm>
          <a:effectLst>
            <a:outerShdw blurRad="63500" sx="102000" sy="102000" algn="ctr" rotWithShape="0">
              <a:prstClr val="black">
                <a:alpha val="40000"/>
              </a:prstClr>
            </a:outerShdw>
          </a:effectLst>
        </p:grpSpPr>
        <p:grpSp>
          <p:nvGrpSpPr>
            <p:cNvPr id="4" name="组合 3">
              <a:extLst>
                <a:ext uri="{FF2B5EF4-FFF2-40B4-BE49-F238E27FC236}">
                  <a16:creationId xmlns:a16="http://schemas.microsoft.com/office/drawing/2014/main" id="{C84755B0-2F37-2F59-7A16-DB204A92ECA4}"/>
                </a:ext>
              </a:extLst>
            </p:cNvPr>
            <p:cNvGrpSpPr/>
            <p:nvPr/>
          </p:nvGrpSpPr>
          <p:grpSpPr>
            <a:xfrm>
              <a:off x="2367572" y="4118895"/>
              <a:ext cx="921196" cy="921196"/>
              <a:chOff x="1333481" y="1593118"/>
              <a:chExt cx="1418785" cy="1418785"/>
            </a:xfrm>
          </p:grpSpPr>
          <p:sp>
            <p:nvSpPr>
              <p:cNvPr id="6" name="PA-↖">
                <a:extLst>
                  <a:ext uri="{FF2B5EF4-FFF2-40B4-BE49-F238E27FC236}">
                    <a16:creationId xmlns:a16="http://schemas.microsoft.com/office/drawing/2014/main" id="{FEA26086-F6DF-C2C0-A3A9-9B1A5E16B2A6}"/>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
                <a:extLst>
                  <a:ext uri="{FF2B5EF4-FFF2-40B4-BE49-F238E27FC236}">
                    <a16:creationId xmlns:a16="http://schemas.microsoft.com/office/drawing/2014/main" id="{3225E033-E232-2907-9D34-6D299D020C92}"/>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8" name="PA-1">
                <a:extLst>
                  <a:ext uri="{FF2B5EF4-FFF2-40B4-BE49-F238E27FC236}">
                    <a16:creationId xmlns:a16="http://schemas.microsoft.com/office/drawing/2014/main" id="{0A0C9D8C-7FD3-0047-19C7-D3A7AD396F86}"/>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5" name="PA-文本框 24">
              <a:extLst>
                <a:ext uri="{FF2B5EF4-FFF2-40B4-BE49-F238E27FC236}">
                  <a16:creationId xmlns:a16="http://schemas.microsoft.com/office/drawing/2014/main" id="{EC2499E8-1CB1-6546-8C61-F8ED46292CE9}"/>
                </a:ext>
              </a:extLst>
            </p:cNvPr>
            <p:cNvSpPr txBox="1"/>
            <p:nvPr>
              <p:custDataLst>
                <p:tags r:id="rId1"/>
              </p:custDataLst>
            </p:nvPr>
          </p:nvSpPr>
          <p:spPr>
            <a:xfrm>
              <a:off x="2616776" y="4317883"/>
              <a:ext cx="422787" cy="532966"/>
            </a:xfrm>
            <a:prstGeom prst="rect">
              <a:avLst/>
            </a:prstGeom>
            <a:noFill/>
          </p:spPr>
          <p:txBody>
            <a:bodyPr wrap="none" lIns="0" rIns="0" rtlCol="0">
              <a:spAutoFit/>
            </a:bodyPr>
            <a:lstStyle/>
            <a:p>
              <a:pPr algn="ctr" defTabSz="914102"/>
              <a:r>
                <a:rPr lang="en-US" sz="2000" b="1" dirty="0">
                  <a:solidFill>
                    <a:schemeClr val="accent1">
                      <a:lumMod val="50000"/>
                    </a:schemeClr>
                  </a:solidFill>
                  <a:cs typeface="+mn-ea"/>
                  <a:sym typeface="+mn-lt"/>
                </a:rPr>
                <a:t>02</a:t>
              </a:r>
            </a:p>
          </p:txBody>
        </p:sp>
      </p:grpSp>
      <p:sp>
        <p:nvSpPr>
          <p:cNvPr id="9" name="TextBox 14">
            <a:extLst>
              <a:ext uri="{FF2B5EF4-FFF2-40B4-BE49-F238E27FC236}">
                <a16:creationId xmlns:a16="http://schemas.microsoft.com/office/drawing/2014/main" id="{84023D46-3B3B-F2A7-F680-656C75BBEE18}"/>
              </a:ext>
            </a:extLst>
          </p:cNvPr>
          <p:cNvSpPr txBox="1"/>
          <p:nvPr/>
        </p:nvSpPr>
        <p:spPr>
          <a:xfrm>
            <a:off x="1369561" y="481061"/>
            <a:ext cx="7937882"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时间段夹在两次大促中间，营销效果平淡，影响转化率</a:t>
            </a:r>
          </a:p>
        </p:txBody>
      </p:sp>
      <p:grpSp>
        <p:nvGrpSpPr>
          <p:cNvPr id="44" name="组合 43">
            <a:extLst>
              <a:ext uri="{FF2B5EF4-FFF2-40B4-BE49-F238E27FC236}">
                <a16:creationId xmlns:a16="http://schemas.microsoft.com/office/drawing/2014/main" id="{B0B06B4A-3047-3B56-B6CA-A58D54833C8A}"/>
              </a:ext>
            </a:extLst>
          </p:cNvPr>
          <p:cNvGrpSpPr/>
          <p:nvPr/>
        </p:nvGrpSpPr>
        <p:grpSpPr>
          <a:xfrm>
            <a:off x="274084" y="3626608"/>
            <a:ext cx="11560454" cy="2661626"/>
            <a:chOff x="274084" y="2871239"/>
            <a:chExt cx="11560454" cy="2661626"/>
          </a:xfrm>
        </p:grpSpPr>
        <p:cxnSp>
          <p:nvCxnSpPr>
            <p:cNvPr id="20" name="直接连接符 19">
              <a:extLst>
                <a:ext uri="{FF2B5EF4-FFF2-40B4-BE49-F238E27FC236}">
                  <a16:creationId xmlns:a16="http://schemas.microsoft.com/office/drawing/2014/main" id="{EC64B687-088A-7A02-9AB0-29253CB07235}"/>
                </a:ext>
              </a:extLst>
            </p:cNvPr>
            <p:cNvCxnSpPr>
              <a:cxnSpLocks/>
            </p:cNvCxnSpPr>
            <p:nvPr/>
          </p:nvCxnSpPr>
          <p:spPr>
            <a:xfrm>
              <a:off x="623474" y="4140203"/>
              <a:ext cx="10860087" cy="0"/>
            </a:xfrm>
            <a:prstGeom prst="line">
              <a:avLst/>
            </a:prstGeom>
            <a:ln>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BC0D0C6A-390E-4A1E-F05A-13836F45EA1B}"/>
                </a:ext>
              </a:extLst>
            </p:cNvPr>
            <p:cNvSpPr/>
            <p:nvPr/>
          </p:nvSpPr>
          <p:spPr>
            <a:xfrm>
              <a:off x="1246048" y="3998313"/>
              <a:ext cx="283780" cy="283780"/>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p>
              <a:pPr algn="ctr" defTabSz="913765"/>
              <a:endParaRPr lang="zh-CN" altLang="en-US" sz="2000" b="1">
                <a:solidFill>
                  <a:schemeClr val="bg1"/>
                </a:solidFill>
              </a:endParaRPr>
            </a:p>
          </p:txBody>
        </p:sp>
        <p:sp>
          <p:nvSpPr>
            <p:cNvPr id="22" name="椭圆 21">
              <a:extLst>
                <a:ext uri="{FF2B5EF4-FFF2-40B4-BE49-F238E27FC236}">
                  <a16:creationId xmlns:a16="http://schemas.microsoft.com/office/drawing/2014/main" id="{A1ABD777-4048-F76A-8A4B-FFC1F7DDF7E3}"/>
                </a:ext>
              </a:extLst>
            </p:cNvPr>
            <p:cNvSpPr/>
            <p:nvPr/>
          </p:nvSpPr>
          <p:spPr>
            <a:xfrm>
              <a:off x="5569522" y="3826864"/>
              <a:ext cx="626679" cy="626679"/>
            </a:xfrm>
            <a:prstGeom prst="ellipse">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2000" b="1">
                <a:solidFill>
                  <a:schemeClr val="bg1"/>
                </a:solidFill>
              </a:endParaRPr>
            </a:p>
          </p:txBody>
        </p:sp>
        <p:sp>
          <p:nvSpPr>
            <p:cNvPr id="24" name="椭圆 23">
              <a:extLst>
                <a:ext uri="{FF2B5EF4-FFF2-40B4-BE49-F238E27FC236}">
                  <a16:creationId xmlns:a16="http://schemas.microsoft.com/office/drawing/2014/main" id="{BA7007A3-EEA3-7CA1-AA33-DC9D71AE8CE3}"/>
                </a:ext>
              </a:extLst>
            </p:cNvPr>
            <p:cNvSpPr/>
            <p:nvPr/>
          </p:nvSpPr>
          <p:spPr>
            <a:xfrm>
              <a:off x="10578795" y="3998313"/>
              <a:ext cx="283780" cy="283780"/>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p>
              <a:pPr algn="ctr" defTabSz="913765"/>
              <a:endParaRPr lang="zh-CN" altLang="en-US" sz="2000" b="1">
                <a:solidFill>
                  <a:schemeClr val="bg1"/>
                </a:solidFill>
              </a:endParaRPr>
            </a:p>
          </p:txBody>
        </p:sp>
        <p:sp>
          <p:nvSpPr>
            <p:cNvPr id="26" name="椭圆 25">
              <a:extLst>
                <a:ext uri="{FF2B5EF4-FFF2-40B4-BE49-F238E27FC236}">
                  <a16:creationId xmlns:a16="http://schemas.microsoft.com/office/drawing/2014/main" id="{9ECC5DCA-83D0-D967-4C58-25AE7D810A80}"/>
                </a:ext>
              </a:extLst>
            </p:cNvPr>
            <p:cNvSpPr/>
            <p:nvPr/>
          </p:nvSpPr>
          <p:spPr>
            <a:xfrm>
              <a:off x="3407785" y="3998313"/>
              <a:ext cx="283780" cy="283780"/>
            </a:xfrm>
            <a:prstGeom prst="ellipse">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p>
              <a:pPr algn="ctr" defTabSz="913765"/>
              <a:endParaRPr lang="zh-CN" altLang="en-US" sz="2000" b="1">
                <a:solidFill>
                  <a:schemeClr val="bg1"/>
                </a:solidFill>
              </a:endParaRPr>
            </a:p>
          </p:txBody>
        </p:sp>
        <p:sp>
          <p:nvSpPr>
            <p:cNvPr id="29" name="椭圆 28">
              <a:extLst>
                <a:ext uri="{FF2B5EF4-FFF2-40B4-BE49-F238E27FC236}">
                  <a16:creationId xmlns:a16="http://schemas.microsoft.com/office/drawing/2014/main" id="{5769D371-BACF-A5CF-8B52-1DBEB88ED15E}"/>
                </a:ext>
              </a:extLst>
            </p:cNvPr>
            <p:cNvSpPr/>
            <p:nvPr/>
          </p:nvSpPr>
          <p:spPr>
            <a:xfrm>
              <a:off x="8245607" y="3998313"/>
              <a:ext cx="283780" cy="283780"/>
            </a:xfrm>
            <a:prstGeom prst="ellips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p>
              <a:pPr algn="ctr" defTabSz="913765"/>
              <a:endParaRPr lang="zh-CN" altLang="en-US" sz="2000" b="1">
                <a:solidFill>
                  <a:schemeClr val="bg1"/>
                </a:solidFill>
              </a:endParaRPr>
            </a:p>
          </p:txBody>
        </p:sp>
        <p:sp>
          <p:nvSpPr>
            <p:cNvPr id="30" name="文本框 29">
              <a:extLst>
                <a:ext uri="{FF2B5EF4-FFF2-40B4-BE49-F238E27FC236}">
                  <a16:creationId xmlns:a16="http://schemas.microsoft.com/office/drawing/2014/main" id="{E67129E7-0EFC-8683-7717-224A5BB1FE30}"/>
                </a:ext>
              </a:extLst>
            </p:cNvPr>
            <p:cNvSpPr txBox="1"/>
            <p:nvPr/>
          </p:nvSpPr>
          <p:spPr>
            <a:xfrm>
              <a:off x="274084" y="3224944"/>
              <a:ext cx="2227706" cy="267124"/>
            </a:xfrm>
            <a:prstGeom prst="rect">
              <a:avLst/>
            </a:prstGeom>
            <a:noFill/>
          </p:spPr>
          <p:txBody>
            <a:bodyPr wrap="square" rtlCol="0">
              <a:spAutoFit/>
            </a:bodyPr>
            <a:lstStyle>
              <a:defPPr>
                <a:defRPr lang="zh-CN"/>
              </a:defPPr>
              <a:lvl1pPr>
                <a:lnSpc>
                  <a:spcPts val="1500"/>
                </a:lnSpc>
                <a:defRPr sz="900"/>
              </a:lvl1pPr>
            </a:lstStyle>
            <a:p>
              <a:pPr algn="ctr"/>
              <a:r>
                <a:rPr lang="en-US" altLang="zh-CN" sz="1000" dirty="0"/>
                <a:t>10</a:t>
              </a:r>
              <a:r>
                <a:rPr lang="zh-CN" altLang="en-US" sz="1000" dirty="0"/>
                <a:t>月</a:t>
              </a:r>
              <a:r>
                <a:rPr lang="en-US" altLang="zh-CN" sz="1000" dirty="0"/>
                <a:t>20</a:t>
              </a:r>
              <a:r>
                <a:rPr lang="zh-CN" altLang="en-US" sz="1000" dirty="0"/>
                <a:t>日 </a:t>
              </a:r>
              <a:r>
                <a:rPr lang="en-US" altLang="zh-CN" sz="1000" dirty="0"/>
                <a:t>– 11</a:t>
              </a:r>
              <a:r>
                <a:rPr lang="zh-CN" altLang="en-US" sz="1000" dirty="0"/>
                <a:t>月</a:t>
              </a:r>
              <a:r>
                <a:rPr lang="en-US" altLang="zh-CN" sz="1000" dirty="0"/>
                <a:t>03</a:t>
              </a:r>
              <a:r>
                <a:rPr lang="zh-CN" altLang="en-US" sz="1000" dirty="0"/>
                <a:t>日</a:t>
              </a:r>
              <a:endParaRPr lang="en-US" altLang="zh-CN" sz="1000" dirty="0"/>
            </a:p>
          </p:txBody>
        </p:sp>
        <p:sp>
          <p:nvSpPr>
            <p:cNvPr id="32" name="文本框 31">
              <a:extLst>
                <a:ext uri="{FF2B5EF4-FFF2-40B4-BE49-F238E27FC236}">
                  <a16:creationId xmlns:a16="http://schemas.microsoft.com/office/drawing/2014/main" id="{C85B150D-9273-02A5-D3DD-DDD8577B9641}"/>
                </a:ext>
              </a:extLst>
            </p:cNvPr>
            <p:cNvSpPr txBox="1"/>
            <p:nvPr/>
          </p:nvSpPr>
          <p:spPr>
            <a:xfrm>
              <a:off x="274084" y="2871239"/>
              <a:ext cx="2227706" cy="307777"/>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algn="ctr">
                <a:buSzPct val="25000"/>
              </a:pPr>
              <a:r>
                <a:rPr lang="zh-CN" altLang="en-US" sz="1400" dirty="0">
                  <a:solidFill>
                    <a:schemeClr val="tx1"/>
                  </a:solidFill>
                  <a:effectLst/>
                </a:rPr>
                <a:t>双</a:t>
              </a:r>
              <a:r>
                <a:rPr lang="en-US" altLang="zh-CN" sz="1400" dirty="0">
                  <a:solidFill>
                    <a:schemeClr val="tx1"/>
                  </a:solidFill>
                  <a:effectLst/>
                </a:rPr>
                <a:t>11</a:t>
              </a:r>
              <a:r>
                <a:rPr lang="zh-CN" altLang="en-US" sz="1400" dirty="0">
                  <a:solidFill>
                    <a:schemeClr val="tx1"/>
                  </a:solidFill>
                  <a:effectLst/>
                </a:rPr>
                <a:t>第</a:t>
              </a:r>
              <a:r>
                <a:rPr lang="en-US" altLang="zh-CN" sz="1400" dirty="0">
                  <a:solidFill>
                    <a:schemeClr val="tx1"/>
                  </a:solidFill>
                  <a:effectLst/>
                </a:rPr>
                <a:t>1</a:t>
              </a:r>
              <a:r>
                <a:rPr lang="zh-CN" altLang="en-US" sz="1400" dirty="0">
                  <a:solidFill>
                    <a:schemeClr val="tx1"/>
                  </a:solidFill>
                  <a:effectLst/>
                </a:rPr>
                <a:t>轮</a:t>
              </a:r>
              <a:endParaRPr lang="en-US" altLang="zh-CN" sz="1400" dirty="0">
                <a:solidFill>
                  <a:schemeClr val="tx1"/>
                </a:solidFill>
                <a:effectLst/>
              </a:endParaRPr>
            </a:p>
          </p:txBody>
        </p:sp>
        <p:sp>
          <p:nvSpPr>
            <p:cNvPr id="33" name="文本框 32">
              <a:extLst>
                <a:ext uri="{FF2B5EF4-FFF2-40B4-BE49-F238E27FC236}">
                  <a16:creationId xmlns:a16="http://schemas.microsoft.com/office/drawing/2014/main" id="{18ECA6DB-E454-4E25-97A5-9A4A232D605F}"/>
                </a:ext>
              </a:extLst>
            </p:cNvPr>
            <p:cNvSpPr txBox="1"/>
            <p:nvPr/>
          </p:nvSpPr>
          <p:spPr>
            <a:xfrm>
              <a:off x="2448252" y="5251314"/>
              <a:ext cx="2227706" cy="267124"/>
            </a:xfrm>
            <a:prstGeom prst="rect">
              <a:avLst/>
            </a:prstGeom>
            <a:noFill/>
          </p:spPr>
          <p:txBody>
            <a:bodyPr wrap="square" rtlCol="0">
              <a:spAutoFit/>
            </a:bodyPr>
            <a:lstStyle>
              <a:defPPr>
                <a:defRPr lang="zh-CN"/>
              </a:defPPr>
              <a:lvl1pPr>
                <a:lnSpc>
                  <a:spcPts val="1500"/>
                </a:lnSpc>
                <a:defRPr sz="900"/>
              </a:lvl1pPr>
            </a:lstStyle>
            <a:p>
              <a:pPr algn="ctr"/>
              <a:r>
                <a:rPr lang="en-US" altLang="zh-CN" sz="1000" dirty="0"/>
                <a:t>11</a:t>
              </a:r>
              <a:r>
                <a:rPr lang="zh-CN" altLang="en-US" sz="1000" dirty="0"/>
                <a:t>月</a:t>
              </a:r>
              <a:r>
                <a:rPr lang="en-US" altLang="zh-CN" sz="1000" dirty="0"/>
                <a:t>04</a:t>
              </a:r>
              <a:r>
                <a:rPr lang="zh-CN" altLang="en-US" sz="1000" dirty="0"/>
                <a:t>日 </a:t>
              </a:r>
              <a:r>
                <a:rPr lang="en-US" altLang="zh-CN" sz="1000" dirty="0"/>
                <a:t>– 11</a:t>
              </a:r>
              <a:r>
                <a:rPr lang="zh-CN" altLang="en-US" sz="1000" dirty="0"/>
                <a:t>月</a:t>
              </a:r>
              <a:r>
                <a:rPr lang="en-US" altLang="zh-CN" sz="1000" dirty="0"/>
                <a:t>11</a:t>
              </a:r>
              <a:r>
                <a:rPr lang="zh-CN" altLang="en-US" sz="1000" dirty="0"/>
                <a:t>日</a:t>
              </a:r>
              <a:endParaRPr lang="en-US" altLang="zh-CN" sz="1000" dirty="0"/>
            </a:p>
          </p:txBody>
        </p:sp>
        <p:sp>
          <p:nvSpPr>
            <p:cNvPr id="34" name="文本框 33">
              <a:extLst>
                <a:ext uri="{FF2B5EF4-FFF2-40B4-BE49-F238E27FC236}">
                  <a16:creationId xmlns:a16="http://schemas.microsoft.com/office/drawing/2014/main" id="{0670F649-E987-15AF-924C-96683D623115}"/>
                </a:ext>
              </a:extLst>
            </p:cNvPr>
            <p:cNvSpPr txBox="1"/>
            <p:nvPr/>
          </p:nvSpPr>
          <p:spPr>
            <a:xfrm>
              <a:off x="2448252" y="4897609"/>
              <a:ext cx="2227706" cy="307777"/>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algn="ctr">
                <a:buSzPct val="25000"/>
              </a:pPr>
              <a:r>
                <a:rPr lang="zh-CN" altLang="en-US" sz="1400" dirty="0">
                  <a:solidFill>
                    <a:schemeClr val="tx1"/>
                  </a:solidFill>
                  <a:effectLst/>
                </a:rPr>
                <a:t>双</a:t>
              </a:r>
              <a:r>
                <a:rPr lang="en-US" altLang="zh-CN" sz="1400" dirty="0">
                  <a:solidFill>
                    <a:schemeClr val="tx1"/>
                  </a:solidFill>
                  <a:effectLst/>
                </a:rPr>
                <a:t>11</a:t>
              </a:r>
              <a:r>
                <a:rPr lang="zh-CN" altLang="en-US" sz="1400" dirty="0">
                  <a:solidFill>
                    <a:schemeClr val="tx1"/>
                  </a:solidFill>
                  <a:effectLst/>
                </a:rPr>
                <a:t>第</a:t>
              </a:r>
              <a:r>
                <a:rPr lang="en-US" altLang="zh-CN" sz="1400" dirty="0">
                  <a:solidFill>
                    <a:schemeClr val="tx1"/>
                  </a:solidFill>
                  <a:effectLst/>
                </a:rPr>
                <a:t>2</a:t>
              </a:r>
              <a:r>
                <a:rPr lang="zh-CN" altLang="en-US" sz="1400" dirty="0">
                  <a:solidFill>
                    <a:schemeClr val="tx1"/>
                  </a:solidFill>
                  <a:effectLst/>
                </a:rPr>
                <a:t>轮</a:t>
              </a:r>
              <a:endParaRPr lang="en-US" altLang="zh-CN" sz="1400" dirty="0">
                <a:solidFill>
                  <a:schemeClr val="tx1"/>
                </a:solidFill>
                <a:effectLst/>
              </a:endParaRPr>
            </a:p>
          </p:txBody>
        </p:sp>
        <p:sp>
          <p:nvSpPr>
            <p:cNvPr id="35" name="文本框 34">
              <a:extLst>
                <a:ext uri="{FF2B5EF4-FFF2-40B4-BE49-F238E27FC236}">
                  <a16:creationId xmlns:a16="http://schemas.microsoft.com/office/drawing/2014/main" id="{CE076C4F-1419-77A9-7105-DFEBE17E30A8}"/>
                </a:ext>
              </a:extLst>
            </p:cNvPr>
            <p:cNvSpPr txBox="1"/>
            <p:nvPr/>
          </p:nvSpPr>
          <p:spPr>
            <a:xfrm>
              <a:off x="7675625" y="5236887"/>
              <a:ext cx="1459539" cy="295978"/>
            </a:xfrm>
            <a:prstGeom prst="rect">
              <a:avLst/>
            </a:prstGeom>
            <a:noFill/>
          </p:spPr>
          <p:txBody>
            <a:bodyPr wrap="square" rtlCol="0">
              <a:spAutoFit/>
            </a:bodyPr>
            <a:lstStyle>
              <a:defPPr>
                <a:defRPr lang="zh-CN"/>
              </a:defPPr>
              <a:lvl1pPr>
                <a:lnSpc>
                  <a:spcPts val="1500"/>
                </a:lnSpc>
                <a:defRPr sz="900"/>
              </a:lvl1pPr>
            </a:lstStyle>
            <a:p>
              <a:pPr>
                <a:lnSpc>
                  <a:spcPct val="150000"/>
                </a:lnSpc>
              </a:pPr>
              <a:r>
                <a:rPr lang="en-US" altLang="zh-CN" sz="1000" dirty="0"/>
                <a:t>12</a:t>
              </a:r>
              <a:r>
                <a:rPr lang="zh-CN" altLang="en-US" sz="1000" dirty="0"/>
                <a:t>月</a:t>
              </a:r>
              <a:r>
                <a:rPr lang="en-US" altLang="zh-CN" sz="1000" dirty="0"/>
                <a:t>09</a:t>
              </a:r>
              <a:r>
                <a:rPr lang="zh-CN" altLang="en-US" sz="1000" dirty="0"/>
                <a:t>日 </a:t>
              </a:r>
              <a:r>
                <a:rPr lang="en-US" altLang="zh-CN" sz="1000" dirty="0"/>
                <a:t>– 12</a:t>
              </a:r>
              <a:r>
                <a:rPr lang="zh-CN" altLang="en-US" sz="1000" dirty="0"/>
                <a:t>月</a:t>
              </a:r>
              <a:r>
                <a:rPr lang="en-US" altLang="zh-CN" sz="1000" dirty="0"/>
                <a:t>11</a:t>
              </a:r>
              <a:r>
                <a:rPr lang="zh-CN" altLang="en-US" sz="1000" dirty="0"/>
                <a:t>日</a:t>
              </a:r>
              <a:endParaRPr lang="en-US" altLang="zh-CN" sz="1000" dirty="0"/>
            </a:p>
          </p:txBody>
        </p:sp>
        <p:sp>
          <p:nvSpPr>
            <p:cNvPr id="36" name="文本框 35">
              <a:extLst>
                <a:ext uri="{FF2B5EF4-FFF2-40B4-BE49-F238E27FC236}">
                  <a16:creationId xmlns:a16="http://schemas.microsoft.com/office/drawing/2014/main" id="{536DA918-E75C-17F8-2386-A1C1C09F8509}"/>
                </a:ext>
              </a:extLst>
            </p:cNvPr>
            <p:cNvSpPr txBox="1"/>
            <p:nvPr/>
          </p:nvSpPr>
          <p:spPr>
            <a:xfrm>
              <a:off x="7260390" y="4897609"/>
              <a:ext cx="2227706" cy="307777"/>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algn="ctr">
                <a:buSzPct val="25000"/>
              </a:pPr>
              <a:r>
                <a:rPr lang="zh-CN" altLang="en-US" sz="1400" dirty="0">
                  <a:solidFill>
                    <a:schemeClr val="tx1"/>
                  </a:solidFill>
                  <a:effectLst/>
                </a:rPr>
                <a:t>双</a:t>
              </a:r>
              <a:r>
                <a:rPr lang="en-US" altLang="zh-CN" sz="1400" dirty="0">
                  <a:solidFill>
                    <a:schemeClr val="tx1"/>
                  </a:solidFill>
                  <a:effectLst/>
                </a:rPr>
                <a:t>12</a:t>
              </a:r>
              <a:r>
                <a:rPr lang="zh-CN" altLang="en-US" sz="1400" dirty="0">
                  <a:solidFill>
                    <a:schemeClr val="tx1"/>
                  </a:solidFill>
                  <a:effectLst/>
                </a:rPr>
                <a:t>预热时间</a:t>
              </a:r>
              <a:endParaRPr lang="en-US" altLang="zh-CN" sz="1400" dirty="0">
                <a:solidFill>
                  <a:schemeClr val="tx1"/>
                </a:solidFill>
                <a:effectLst/>
              </a:endParaRPr>
            </a:p>
          </p:txBody>
        </p:sp>
        <p:sp>
          <p:nvSpPr>
            <p:cNvPr id="37" name="文本框 36">
              <a:extLst>
                <a:ext uri="{FF2B5EF4-FFF2-40B4-BE49-F238E27FC236}">
                  <a16:creationId xmlns:a16="http://schemas.microsoft.com/office/drawing/2014/main" id="{242DD267-8AFA-7552-6D7A-43ACC4E19F50}"/>
                </a:ext>
              </a:extLst>
            </p:cNvPr>
            <p:cNvSpPr txBox="1"/>
            <p:nvPr/>
          </p:nvSpPr>
          <p:spPr>
            <a:xfrm>
              <a:off x="4794689" y="3224944"/>
              <a:ext cx="2227706" cy="267124"/>
            </a:xfrm>
            <a:prstGeom prst="rect">
              <a:avLst/>
            </a:prstGeom>
            <a:noFill/>
          </p:spPr>
          <p:txBody>
            <a:bodyPr wrap="square" rtlCol="0">
              <a:spAutoFit/>
            </a:bodyPr>
            <a:lstStyle>
              <a:defPPr>
                <a:defRPr lang="zh-CN"/>
              </a:defPPr>
              <a:lvl1pPr>
                <a:lnSpc>
                  <a:spcPts val="1500"/>
                </a:lnSpc>
                <a:defRPr sz="900"/>
              </a:lvl1pPr>
            </a:lstStyle>
            <a:p>
              <a:pPr algn="ctr"/>
              <a:r>
                <a:rPr lang="en-US" altLang="zh-CN" sz="1000" b="1" dirty="0"/>
                <a:t>11</a:t>
              </a:r>
              <a:r>
                <a:rPr lang="zh-CN" altLang="en-US" sz="1000" b="1" dirty="0"/>
                <a:t>月</a:t>
              </a:r>
              <a:r>
                <a:rPr lang="en-US" altLang="zh-CN" sz="1000" b="1" dirty="0"/>
                <a:t>25</a:t>
              </a:r>
              <a:r>
                <a:rPr lang="zh-CN" altLang="en-US" sz="1000" b="1" dirty="0"/>
                <a:t>日 </a:t>
              </a:r>
              <a:r>
                <a:rPr lang="en-US" altLang="zh-CN" sz="1000" b="1" dirty="0"/>
                <a:t>– 12</a:t>
              </a:r>
              <a:r>
                <a:rPr lang="zh-CN" altLang="en-US" sz="1000" b="1" dirty="0"/>
                <a:t>月</a:t>
              </a:r>
              <a:r>
                <a:rPr lang="en-US" altLang="zh-CN" sz="1000" b="1" dirty="0"/>
                <a:t>03</a:t>
              </a:r>
              <a:r>
                <a:rPr lang="zh-CN" altLang="en-US" sz="1000" b="1" dirty="0"/>
                <a:t>日</a:t>
              </a:r>
              <a:endParaRPr lang="en-US" altLang="zh-CN" sz="1000" b="1" dirty="0"/>
            </a:p>
          </p:txBody>
        </p:sp>
        <p:sp>
          <p:nvSpPr>
            <p:cNvPr id="38" name="文本框 37">
              <a:extLst>
                <a:ext uri="{FF2B5EF4-FFF2-40B4-BE49-F238E27FC236}">
                  <a16:creationId xmlns:a16="http://schemas.microsoft.com/office/drawing/2014/main" id="{C504566C-AFD4-8160-A92E-BD0872D955EF}"/>
                </a:ext>
              </a:extLst>
            </p:cNvPr>
            <p:cNvSpPr txBox="1"/>
            <p:nvPr/>
          </p:nvSpPr>
          <p:spPr>
            <a:xfrm>
              <a:off x="4794689" y="2871239"/>
              <a:ext cx="2227706" cy="307777"/>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algn="ctr">
                <a:buSzPct val="25000"/>
              </a:pPr>
              <a:r>
                <a:rPr lang="zh-CN" altLang="en-US" sz="1400" dirty="0">
                  <a:solidFill>
                    <a:schemeClr val="tx1"/>
                  </a:solidFill>
                  <a:effectLst/>
                </a:rPr>
                <a:t>本次数据</a:t>
              </a:r>
              <a:endParaRPr lang="en-US" altLang="zh-CN" sz="1400" dirty="0">
                <a:solidFill>
                  <a:schemeClr val="tx1"/>
                </a:solidFill>
                <a:effectLst/>
              </a:endParaRPr>
            </a:p>
          </p:txBody>
        </p:sp>
        <p:sp>
          <p:nvSpPr>
            <p:cNvPr id="39" name="文本框 38">
              <a:extLst>
                <a:ext uri="{FF2B5EF4-FFF2-40B4-BE49-F238E27FC236}">
                  <a16:creationId xmlns:a16="http://schemas.microsoft.com/office/drawing/2014/main" id="{64F26FB7-8314-DD15-DC67-ED2DF7E9DD6B}"/>
                </a:ext>
              </a:extLst>
            </p:cNvPr>
            <p:cNvSpPr txBox="1"/>
            <p:nvPr/>
          </p:nvSpPr>
          <p:spPr>
            <a:xfrm>
              <a:off x="9989109" y="3210517"/>
              <a:ext cx="1463151" cy="295978"/>
            </a:xfrm>
            <a:prstGeom prst="rect">
              <a:avLst/>
            </a:prstGeom>
            <a:noFill/>
          </p:spPr>
          <p:txBody>
            <a:bodyPr wrap="square" rtlCol="0">
              <a:spAutoFit/>
            </a:bodyPr>
            <a:lstStyle>
              <a:defPPr>
                <a:defRPr lang="zh-CN"/>
              </a:defPPr>
              <a:lvl1pPr>
                <a:lnSpc>
                  <a:spcPts val="1500"/>
                </a:lnSpc>
                <a:defRPr sz="900"/>
              </a:lvl1pPr>
            </a:lstStyle>
            <a:p>
              <a:pPr>
                <a:lnSpc>
                  <a:spcPct val="150000"/>
                </a:lnSpc>
              </a:pPr>
              <a:r>
                <a:rPr lang="en-US" altLang="zh-CN" sz="1000" dirty="0"/>
                <a:t>12</a:t>
              </a:r>
              <a:r>
                <a:rPr lang="zh-CN" altLang="en-US" sz="1000" dirty="0"/>
                <a:t>月</a:t>
              </a:r>
              <a:r>
                <a:rPr lang="en-US" altLang="zh-CN" sz="1000" dirty="0"/>
                <a:t>12</a:t>
              </a:r>
              <a:r>
                <a:rPr lang="zh-CN" altLang="en-US" sz="1000" dirty="0"/>
                <a:t>日 </a:t>
              </a:r>
              <a:r>
                <a:rPr lang="en-US" altLang="zh-CN" sz="1000" dirty="0"/>
                <a:t>– 12</a:t>
              </a:r>
              <a:r>
                <a:rPr lang="zh-CN" altLang="en-US" sz="1000" dirty="0"/>
                <a:t>月</a:t>
              </a:r>
              <a:r>
                <a:rPr lang="en-US" altLang="zh-CN" sz="1000" dirty="0"/>
                <a:t>14</a:t>
              </a:r>
              <a:r>
                <a:rPr lang="zh-CN" altLang="en-US" sz="1000" dirty="0"/>
                <a:t>日</a:t>
              </a:r>
              <a:endParaRPr lang="en-US" altLang="zh-CN" sz="1000" dirty="0"/>
            </a:p>
          </p:txBody>
        </p:sp>
        <p:sp>
          <p:nvSpPr>
            <p:cNvPr id="40" name="文本框 39">
              <a:extLst>
                <a:ext uri="{FF2B5EF4-FFF2-40B4-BE49-F238E27FC236}">
                  <a16:creationId xmlns:a16="http://schemas.microsoft.com/office/drawing/2014/main" id="{0D7FE2F0-6DBA-DC43-E0DD-FCF9A9B093D7}"/>
                </a:ext>
              </a:extLst>
            </p:cNvPr>
            <p:cNvSpPr txBox="1"/>
            <p:nvPr/>
          </p:nvSpPr>
          <p:spPr>
            <a:xfrm>
              <a:off x="9606832" y="2871239"/>
              <a:ext cx="2227706" cy="307777"/>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algn="ctr">
                <a:buSzPct val="25000"/>
              </a:pPr>
              <a:r>
                <a:rPr lang="zh-CN" altLang="en-US" sz="1400" dirty="0">
                  <a:solidFill>
                    <a:schemeClr val="tx1"/>
                  </a:solidFill>
                  <a:effectLst/>
                </a:rPr>
                <a:t>双</a:t>
              </a:r>
              <a:r>
                <a:rPr lang="en-US" altLang="zh-CN" sz="1400" dirty="0">
                  <a:solidFill>
                    <a:schemeClr val="tx1"/>
                  </a:solidFill>
                  <a:effectLst/>
                </a:rPr>
                <a:t>12</a:t>
              </a:r>
              <a:r>
                <a:rPr lang="zh-CN" altLang="en-US" sz="1400" dirty="0">
                  <a:solidFill>
                    <a:schemeClr val="tx1"/>
                  </a:solidFill>
                  <a:effectLst/>
                </a:rPr>
                <a:t>上线时间</a:t>
              </a:r>
              <a:endParaRPr lang="en-US" altLang="zh-CN" sz="1400" dirty="0">
                <a:solidFill>
                  <a:schemeClr val="tx1"/>
                </a:solidFill>
                <a:effectLst/>
              </a:endParaRPr>
            </a:p>
          </p:txBody>
        </p:sp>
      </p:grpSp>
      <p:sp>
        <p:nvSpPr>
          <p:cNvPr id="45" name="isḷiḓé">
            <a:extLst>
              <a:ext uri="{FF2B5EF4-FFF2-40B4-BE49-F238E27FC236}">
                <a16:creationId xmlns:a16="http://schemas.microsoft.com/office/drawing/2014/main" id="{0A702C8F-A7BC-A5B6-65D0-23925D3A628A}"/>
              </a:ext>
            </a:extLst>
          </p:cNvPr>
          <p:cNvSpPr/>
          <p:nvPr/>
        </p:nvSpPr>
        <p:spPr>
          <a:xfrm>
            <a:off x="0" y="2871952"/>
            <a:ext cx="4502615" cy="432079"/>
          </a:xfrm>
          <a:prstGeom prst="homePlate">
            <a:avLst/>
          </a:prstGeom>
          <a:solidFill>
            <a:srgbClr val="77649B"/>
          </a:solidFill>
          <a:ln w="6055" cap="flat">
            <a:noFill/>
            <a:prstDash val="solid"/>
            <a:miter/>
          </a:ln>
        </p:spPr>
        <p:txBody>
          <a:bodyPr rtlCol="0" anchor="ctr"/>
          <a:lstStyle/>
          <a:p>
            <a:pPr algn="ctr"/>
            <a:r>
              <a:rPr kumimoji="1" lang="zh-CN" altLang="en-US" b="1" dirty="0">
                <a:solidFill>
                  <a:srgbClr val="FFFFFF"/>
                </a:solidFill>
              </a:rPr>
              <a:t>某电商促销活动时间</a:t>
            </a:r>
            <a:endParaRPr kumimoji="1" lang="en-US" altLang="zh-CN" sz="1800" b="1" dirty="0">
              <a:solidFill>
                <a:srgbClr val="FFFFFF"/>
              </a:solidFill>
            </a:endParaRPr>
          </a:p>
        </p:txBody>
      </p:sp>
      <p:sp>
        <p:nvSpPr>
          <p:cNvPr id="46" name="文本框 45">
            <a:extLst>
              <a:ext uri="{FF2B5EF4-FFF2-40B4-BE49-F238E27FC236}">
                <a16:creationId xmlns:a16="http://schemas.microsoft.com/office/drawing/2014/main" id="{F2E3E74A-0DE5-45F5-F895-884F2370A48A}"/>
              </a:ext>
            </a:extLst>
          </p:cNvPr>
          <p:cNvSpPr txBox="1"/>
          <p:nvPr/>
        </p:nvSpPr>
        <p:spPr>
          <a:xfrm>
            <a:off x="117676" y="6642556"/>
            <a:ext cx="4466896" cy="215444"/>
          </a:xfrm>
          <a:prstGeom prst="rect">
            <a:avLst/>
          </a:prstGeom>
          <a:noFill/>
        </p:spPr>
        <p:txBody>
          <a:bodyPr wrap="square" rtlCol="0">
            <a:spAutoFit/>
          </a:bodyPr>
          <a:lstStyle/>
          <a:p>
            <a:pPr marL="171450" indent="-171450">
              <a:buFont typeface="Arial" panose="020B0604020202020204" pitchFamily="34" charset="0"/>
              <a:buChar char="•"/>
            </a:pPr>
            <a:r>
              <a:rPr lang="zh-CN" altLang="en-US" sz="800" dirty="0"/>
              <a:t>来源：根据公开数据整理而得</a:t>
            </a:r>
            <a:endParaRPr lang="en-US" altLang="zh-CN" sz="800" dirty="0"/>
          </a:p>
        </p:txBody>
      </p:sp>
    </p:spTree>
    <p:extLst>
      <p:ext uri="{BB962C8B-B14F-4D97-AF65-F5344CB8AC3E}">
        <p14:creationId xmlns:p14="http://schemas.microsoft.com/office/powerpoint/2010/main" val="2486244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14d65a41-949a-4793-b243-5ad42e2c7949">
            <a:extLst>
              <a:ext uri="{FF2B5EF4-FFF2-40B4-BE49-F238E27FC236}">
                <a16:creationId xmlns:a16="http://schemas.microsoft.com/office/drawing/2014/main" id="{102D5C9A-041D-D9E8-87E8-A3741674B9E1}"/>
              </a:ext>
            </a:extLst>
          </p:cNvPr>
          <p:cNvGrpSpPr>
            <a:grpSpLocks noChangeAspect="1"/>
          </p:cNvGrpSpPr>
          <p:nvPr/>
        </p:nvGrpSpPr>
        <p:grpSpPr>
          <a:xfrm>
            <a:off x="389738" y="1261209"/>
            <a:ext cx="11523738" cy="1784669"/>
            <a:chOff x="638940" y="1136594"/>
            <a:chExt cx="11007645" cy="1658828"/>
          </a:xfrm>
        </p:grpSpPr>
        <p:sp>
          <p:nvSpPr>
            <p:cNvPr id="12" name="îš1ïdé">
              <a:extLst>
                <a:ext uri="{FF2B5EF4-FFF2-40B4-BE49-F238E27FC236}">
                  <a16:creationId xmlns:a16="http://schemas.microsoft.com/office/drawing/2014/main" id="{2E7361B3-E134-0967-4594-C89BFDC13C58}"/>
                </a:ext>
              </a:extLst>
            </p:cNvPr>
            <p:cNvSpPr/>
            <p:nvPr/>
          </p:nvSpPr>
          <p:spPr>
            <a:xfrm>
              <a:off x="660400" y="1136594"/>
              <a:ext cx="5100120" cy="455940"/>
            </a:xfrm>
            <a:prstGeom prst="rect">
              <a:avLst/>
            </a:prstGeom>
          </p:spPr>
          <p:txBody>
            <a:bodyPr wrap="square" anchor="b" anchorCtr="0">
              <a:noAutofit/>
            </a:bodyPr>
            <a:lstStyle/>
            <a:p>
              <a:pPr>
                <a:buSzPct val="25000"/>
              </a:pPr>
              <a:r>
                <a:rPr lang="zh-CN" altLang="en-US" sz="3200" b="1" dirty="0"/>
                <a:t>用户复购分析</a:t>
              </a:r>
              <a:r>
                <a:rPr lang="en-US" altLang="zh-CN" sz="3200" b="1" dirty="0"/>
                <a:t>(</a:t>
              </a:r>
              <a:r>
                <a:rPr lang="zh-CN" altLang="en-US" sz="3200" b="1" dirty="0"/>
                <a:t>复购环节</a:t>
              </a:r>
              <a:r>
                <a:rPr lang="en-US" altLang="zh-CN" sz="3200" b="1" dirty="0"/>
                <a:t>P→L)</a:t>
              </a:r>
            </a:p>
          </p:txBody>
        </p:sp>
        <p:sp>
          <p:nvSpPr>
            <p:cNvPr id="13" name="文本框 12">
              <a:extLst>
                <a:ext uri="{FF2B5EF4-FFF2-40B4-BE49-F238E27FC236}">
                  <a16:creationId xmlns:a16="http://schemas.microsoft.com/office/drawing/2014/main" id="{CC2581F9-C896-7B04-38E7-9C6E2156915C}"/>
                </a:ext>
              </a:extLst>
            </p:cNvPr>
            <p:cNvSpPr txBox="1"/>
            <p:nvPr/>
          </p:nvSpPr>
          <p:spPr>
            <a:xfrm>
              <a:off x="638940" y="1548495"/>
              <a:ext cx="11007645" cy="1246927"/>
            </a:xfrm>
            <a:prstGeom prst="rect">
              <a:avLst/>
            </a:prstGeom>
            <a:noFill/>
          </p:spPr>
          <p:txBody>
            <a:bodyPr wrap="square">
              <a:spAutoFit/>
            </a:bodyPr>
            <a:lstStyle/>
            <a:p>
              <a:pPr algn="just">
                <a:lnSpc>
                  <a:spcPct val="130000"/>
                </a:lnSpc>
              </a:pPr>
              <a:r>
                <a:rPr lang="zh-CN" altLang="en-US" sz="1600" dirty="0"/>
                <a:t>该部分分析的目的是为了用户的触达策略，即何时何地向哪些已购用户推送了什么商品可以提升复购率。由于受数据的限制，在案例中暂时不会对商品推荐进行建模分析。因此将用户复购分析的问题转化成通过分析用户复购周期以解决业务中的何时触达以及触达多久的问题。从回购周期来看，</a:t>
              </a:r>
              <a:r>
                <a:rPr lang="zh-CN" altLang="en-US" sz="1600" b="1" dirty="0"/>
                <a:t>在顾客消费后的</a:t>
              </a:r>
              <a:r>
                <a:rPr lang="en-US" altLang="zh-CN" sz="1600" b="1" dirty="0"/>
                <a:t>2-3</a:t>
              </a:r>
              <a:r>
                <a:rPr lang="zh-CN" altLang="en-US" sz="1600" b="1" dirty="0"/>
                <a:t>天内可以对顾客进行触达动作</a:t>
              </a:r>
              <a:r>
                <a:rPr lang="zh-CN" altLang="en-US" sz="1600" dirty="0"/>
                <a:t>。从触达周期来看，这个</a:t>
              </a:r>
              <a:r>
                <a:rPr lang="zh-CN" altLang="en-US" sz="1600" b="1" dirty="0"/>
                <a:t>动作可以在</a:t>
              </a:r>
              <a:r>
                <a:rPr lang="en-US" altLang="zh-CN" sz="1600" b="1" dirty="0"/>
                <a:t>4-5</a:t>
              </a:r>
              <a:r>
                <a:rPr lang="zh-CN" altLang="en-US" sz="1600" b="1" dirty="0"/>
                <a:t>天内重复</a:t>
              </a:r>
              <a:r>
                <a:rPr lang="en-US" altLang="zh-CN" sz="1600" dirty="0"/>
                <a:t>1-2</a:t>
              </a:r>
              <a:r>
                <a:rPr lang="zh-CN" altLang="en-US" sz="1600" dirty="0"/>
                <a:t>次，以确保顾客收到足够的营销刺激，提升用户的粘性。</a:t>
              </a:r>
              <a:endParaRPr lang="en-US" altLang="zh-CN" sz="1600" b="1" dirty="0">
                <a:solidFill>
                  <a:schemeClr val="tx1"/>
                </a:solidFill>
              </a:endParaRPr>
            </a:p>
          </p:txBody>
        </p:sp>
      </p:grpSp>
      <p:grpSp>
        <p:nvGrpSpPr>
          <p:cNvPr id="3" name="组合 2">
            <a:extLst>
              <a:ext uri="{FF2B5EF4-FFF2-40B4-BE49-F238E27FC236}">
                <a16:creationId xmlns:a16="http://schemas.microsoft.com/office/drawing/2014/main" id="{8865E4CC-D9FF-AAD7-B151-898C1C91A8B5}"/>
              </a:ext>
            </a:extLst>
          </p:cNvPr>
          <p:cNvGrpSpPr/>
          <p:nvPr/>
        </p:nvGrpSpPr>
        <p:grpSpPr>
          <a:xfrm>
            <a:off x="389738" y="366112"/>
            <a:ext cx="691563" cy="691563"/>
            <a:chOff x="2367572" y="4118895"/>
            <a:chExt cx="921196" cy="921196"/>
          </a:xfrm>
          <a:effectLst>
            <a:outerShdw blurRad="63500" sx="102000" sy="102000" algn="ctr" rotWithShape="0">
              <a:prstClr val="black">
                <a:alpha val="40000"/>
              </a:prstClr>
            </a:outerShdw>
          </a:effectLst>
        </p:grpSpPr>
        <p:grpSp>
          <p:nvGrpSpPr>
            <p:cNvPr id="4" name="组合 3">
              <a:extLst>
                <a:ext uri="{FF2B5EF4-FFF2-40B4-BE49-F238E27FC236}">
                  <a16:creationId xmlns:a16="http://schemas.microsoft.com/office/drawing/2014/main" id="{C84755B0-2F37-2F59-7A16-DB204A92ECA4}"/>
                </a:ext>
              </a:extLst>
            </p:cNvPr>
            <p:cNvGrpSpPr/>
            <p:nvPr/>
          </p:nvGrpSpPr>
          <p:grpSpPr>
            <a:xfrm>
              <a:off x="2367572" y="4118895"/>
              <a:ext cx="921196" cy="921196"/>
              <a:chOff x="1333481" y="1593118"/>
              <a:chExt cx="1418785" cy="1418785"/>
            </a:xfrm>
          </p:grpSpPr>
          <p:sp>
            <p:nvSpPr>
              <p:cNvPr id="6" name="PA-↖">
                <a:extLst>
                  <a:ext uri="{FF2B5EF4-FFF2-40B4-BE49-F238E27FC236}">
                    <a16:creationId xmlns:a16="http://schemas.microsoft.com/office/drawing/2014/main" id="{FEA26086-F6DF-C2C0-A3A9-9B1A5E16B2A6}"/>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
                <a:extLst>
                  <a:ext uri="{FF2B5EF4-FFF2-40B4-BE49-F238E27FC236}">
                    <a16:creationId xmlns:a16="http://schemas.microsoft.com/office/drawing/2014/main" id="{3225E033-E232-2907-9D34-6D299D020C92}"/>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8" name="PA-1">
                <a:extLst>
                  <a:ext uri="{FF2B5EF4-FFF2-40B4-BE49-F238E27FC236}">
                    <a16:creationId xmlns:a16="http://schemas.microsoft.com/office/drawing/2014/main" id="{0A0C9D8C-7FD3-0047-19C7-D3A7AD396F86}"/>
                  </a:ext>
                </a:extLst>
              </p:cNvPr>
              <p:cNvSpPr/>
              <p:nvPr>
                <p:custDataLst>
                  <p:tags r:id="rId5"/>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5" name="PA-文本框 24">
              <a:extLst>
                <a:ext uri="{FF2B5EF4-FFF2-40B4-BE49-F238E27FC236}">
                  <a16:creationId xmlns:a16="http://schemas.microsoft.com/office/drawing/2014/main" id="{EC2499E8-1CB1-6546-8C61-F8ED46292CE9}"/>
                </a:ext>
              </a:extLst>
            </p:cNvPr>
            <p:cNvSpPr txBox="1"/>
            <p:nvPr>
              <p:custDataLst>
                <p:tags r:id="rId2"/>
              </p:custDataLst>
            </p:nvPr>
          </p:nvSpPr>
          <p:spPr>
            <a:xfrm>
              <a:off x="2616776" y="4317883"/>
              <a:ext cx="422787" cy="532966"/>
            </a:xfrm>
            <a:prstGeom prst="rect">
              <a:avLst/>
            </a:prstGeom>
            <a:noFill/>
          </p:spPr>
          <p:txBody>
            <a:bodyPr wrap="none" lIns="0" rIns="0" rtlCol="0">
              <a:spAutoFit/>
            </a:bodyPr>
            <a:lstStyle/>
            <a:p>
              <a:pPr algn="ctr" defTabSz="914102"/>
              <a:r>
                <a:rPr lang="en-US" sz="2000" b="1" dirty="0">
                  <a:solidFill>
                    <a:schemeClr val="accent1">
                      <a:lumMod val="50000"/>
                    </a:schemeClr>
                  </a:solidFill>
                  <a:cs typeface="+mn-ea"/>
                  <a:sym typeface="+mn-lt"/>
                </a:rPr>
                <a:t>02</a:t>
              </a:r>
            </a:p>
          </p:txBody>
        </p:sp>
      </p:grpSp>
      <p:sp>
        <p:nvSpPr>
          <p:cNvPr id="9" name="TextBox 14">
            <a:extLst>
              <a:ext uri="{FF2B5EF4-FFF2-40B4-BE49-F238E27FC236}">
                <a16:creationId xmlns:a16="http://schemas.microsoft.com/office/drawing/2014/main" id="{84023D46-3B3B-F2A7-F680-656C75BBEE18}"/>
              </a:ext>
            </a:extLst>
          </p:cNvPr>
          <p:cNvSpPr txBox="1"/>
          <p:nvPr/>
        </p:nvSpPr>
        <p:spPr>
          <a:xfrm>
            <a:off x="1369560" y="304367"/>
            <a:ext cx="7805361" cy="830997"/>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客户消费后的</a:t>
            </a:r>
            <a:r>
              <a:rPr lang="en-US" altLang="zh-CN" sz="2400" dirty="0">
                <a:solidFill>
                  <a:schemeClr val="accent1">
                    <a:lumMod val="50000"/>
                  </a:schemeClr>
                </a:solidFill>
                <a:cs typeface="+mn-ea"/>
                <a:sym typeface="+mn-lt"/>
              </a:rPr>
              <a:t>2-3</a:t>
            </a:r>
            <a:r>
              <a:rPr lang="zh-CN" altLang="en-US" sz="2400" dirty="0">
                <a:solidFill>
                  <a:schemeClr val="accent1">
                    <a:lumMod val="50000"/>
                  </a:schemeClr>
                </a:solidFill>
                <a:cs typeface="+mn-ea"/>
                <a:sym typeface="+mn-lt"/>
              </a:rPr>
              <a:t>天结合回馈手段触达，</a:t>
            </a:r>
            <a:endParaRPr lang="en-US" altLang="zh-CN" sz="2400" dirty="0">
              <a:solidFill>
                <a:schemeClr val="accent1">
                  <a:lumMod val="50000"/>
                </a:schemeClr>
              </a:solidFill>
              <a:cs typeface="+mn-ea"/>
              <a:sym typeface="+mn-lt"/>
            </a:endParaRPr>
          </a:p>
          <a:p>
            <a:pPr defTabSz="285750"/>
            <a:r>
              <a:rPr lang="zh-CN" altLang="en-US" sz="2400" dirty="0">
                <a:solidFill>
                  <a:schemeClr val="accent1">
                    <a:lumMod val="50000"/>
                  </a:schemeClr>
                </a:solidFill>
                <a:cs typeface="+mn-ea"/>
                <a:sym typeface="+mn-lt"/>
              </a:rPr>
              <a:t>这个动作可</a:t>
            </a:r>
            <a:r>
              <a:rPr lang="en-US" altLang="zh-CN" sz="2400" dirty="0">
                <a:solidFill>
                  <a:schemeClr val="accent1">
                    <a:lumMod val="50000"/>
                  </a:schemeClr>
                </a:solidFill>
                <a:cs typeface="+mn-ea"/>
                <a:sym typeface="+mn-lt"/>
              </a:rPr>
              <a:t>4-5</a:t>
            </a:r>
            <a:r>
              <a:rPr lang="zh-CN" altLang="en-US" sz="2400" dirty="0">
                <a:solidFill>
                  <a:schemeClr val="accent1">
                    <a:lumMod val="50000"/>
                  </a:schemeClr>
                </a:solidFill>
                <a:cs typeface="+mn-ea"/>
                <a:sym typeface="+mn-lt"/>
              </a:rPr>
              <a:t>天内重复</a:t>
            </a:r>
            <a:r>
              <a:rPr lang="en-US" altLang="zh-CN" sz="2400" dirty="0">
                <a:solidFill>
                  <a:schemeClr val="accent1">
                    <a:lumMod val="50000"/>
                  </a:schemeClr>
                </a:solidFill>
                <a:cs typeface="+mn-ea"/>
                <a:sym typeface="+mn-lt"/>
              </a:rPr>
              <a:t>1-2</a:t>
            </a:r>
            <a:r>
              <a:rPr lang="zh-CN" altLang="en-US" sz="2400" dirty="0">
                <a:solidFill>
                  <a:schemeClr val="accent1">
                    <a:lumMod val="50000"/>
                  </a:schemeClr>
                </a:solidFill>
                <a:cs typeface="+mn-ea"/>
                <a:sym typeface="+mn-lt"/>
              </a:rPr>
              <a:t>次，提升用户粘性</a:t>
            </a:r>
          </a:p>
        </p:txBody>
      </p:sp>
      <p:sp>
        <p:nvSpPr>
          <p:cNvPr id="39" name="文本框 38">
            <a:extLst>
              <a:ext uri="{FF2B5EF4-FFF2-40B4-BE49-F238E27FC236}">
                <a16:creationId xmlns:a16="http://schemas.microsoft.com/office/drawing/2014/main" id="{AD10FE4E-DB00-21A5-8020-3083C056F358}"/>
              </a:ext>
            </a:extLst>
          </p:cNvPr>
          <p:cNvSpPr txBox="1"/>
          <p:nvPr/>
        </p:nvSpPr>
        <p:spPr>
          <a:xfrm>
            <a:off x="120655" y="6541336"/>
            <a:ext cx="4466896" cy="338554"/>
          </a:xfrm>
          <a:prstGeom prst="rect">
            <a:avLst/>
          </a:prstGeom>
          <a:noFill/>
        </p:spPr>
        <p:txBody>
          <a:bodyPr wrap="square" rtlCol="0">
            <a:spAutoFit/>
          </a:bodyPr>
          <a:lstStyle/>
          <a:p>
            <a:pPr marL="171450" indent="-171450">
              <a:buFont typeface="Arial" panose="020B0604020202020204" pitchFamily="34" charset="0"/>
              <a:buChar char="•"/>
            </a:pPr>
            <a:r>
              <a:rPr lang="zh-CN" altLang="en-US" sz="800" dirty="0"/>
              <a:t>来源：某电商平台内部数据</a:t>
            </a:r>
            <a:endParaRPr lang="en-US" altLang="zh-CN" sz="800" dirty="0"/>
          </a:p>
          <a:p>
            <a:pPr marL="171450" indent="-171450">
              <a:buFont typeface="Arial" panose="020B0604020202020204" pitchFamily="34" charset="0"/>
              <a:buChar char="•"/>
            </a:pPr>
            <a:r>
              <a:rPr lang="zh-CN" altLang="en-US" sz="800" dirty="0"/>
              <a:t>数据周期：</a:t>
            </a:r>
            <a:r>
              <a:rPr lang="en-US" altLang="zh-CN" sz="800" dirty="0"/>
              <a:t>2021</a:t>
            </a:r>
            <a:r>
              <a:rPr lang="zh-CN" altLang="en-US" sz="800" dirty="0"/>
              <a:t>年</a:t>
            </a:r>
            <a:r>
              <a:rPr lang="en-US" altLang="zh-CN" sz="800" dirty="0"/>
              <a:t>11</a:t>
            </a:r>
            <a:r>
              <a:rPr lang="zh-CN" altLang="en-US" sz="800" dirty="0"/>
              <a:t>月</a:t>
            </a:r>
            <a:r>
              <a:rPr lang="en-US" altLang="zh-CN" sz="800" dirty="0"/>
              <a:t>25</a:t>
            </a:r>
            <a:r>
              <a:rPr lang="zh-CN" altLang="en-US" sz="800" dirty="0"/>
              <a:t>日</a:t>
            </a:r>
            <a:r>
              <a:rPr lang="en-US" altLang="zh-CN" sz="800" dirty="0"/>
              <a:t>- 12</a:t>
            </a:r>
            <a:r>
              <a:rPr lang="zh-CN" altLang="en-US" sz="800" dirty="0"/>
              <a:t>月</a:t>
            </a:r>
            <a:r>
              <a:rPr lang="en-US" altLang="zh-CN" sz="800" dirty="0"/>
              <a:t>03</a:t>
            </a:r>
            <a:r>
              <a:rPr lang="zh-CN" altLang="en-US" sz="800" dirty="0"/>
              <a:t>日</a:t>
            </a:r>
          </a:p>
        </p:txBody>
      </p:sp>
      <p:graphicFrame>
        <p:nvGraphicFramePr>
          <p:cNvPr id="41" name="图表 40">
            <a:extLst>
              <a:ext uri="{FF2B5EF4-FFF2-40B4-BE49-F238E27FC236}">
                <a16:creationId xmlns:a16="http://schemas.microsoft.com/office/drawing/2014/main" id="{7DB915B1-C0E7-EDF4-EE71-6E3B26A5AB6A}"/>
              </a:ext>
            </a:extLst>
          </p:cNvPr>
          <p:cNvGraphicFramePr/>
          <p:nvPr>
            <p:extLst>
              <p:ext uri="{D42A27DB-BD31-4B8C-83A1-F6EECF244321}">
                <p14:modId xmlns:p14="http://schemas.microsoft.com/office/powerpoint/2010/main" val="30872984"/>
              </p:ext>
            </p:extLst>
          </p:nvPr>
        </p:nvGraphicFramePr>
        <p:xfrm>
          <a:off x="238955" y="3272055"/>
          <a:ext cx="5547005" cy="321983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3" name="图表 42">
            <a:extLst>
              <a:ext uri="{FF2B5EF4-FFF2-40B4-BE49-F238E27FC236}">
                <a16:creationId xmlns:a16="http://schemas.microsoft.com/office/drawing/2014/main" id="{AF157507-38D1-9B2E-9DCF-C41C1B696267}"/>
              </a:ext>
            </a:extLst>
          </p:cNvPr>
          <p:cNvGraphicFramePr/>
          <p:nvPr>
            <p:extLst>
              <p:ext uri="{D42A27DB-BD31-4B8C-83A1-F6EECF244321}">
                <p14:modId xmlns:p14="http://schemas.microsoft.com/office/powerpoint/2010/main" val="2176226493"/>
              </p:ext>
            </p:extLst>
          </p:nvPr>
        </p:nvGraphicFramePr>
        <p:xfrm>
          <a:off x="6441959" y="3272055"/>
          <a:ext cx="5496529" cy="3317931"/>
        </p:xfrm>
        <a:graphic>
          <a:graphicData uri="http://schemas.openxmlformats.org/drawingml/2006/chart">
            <c:chart xmlns:c="http://schemas.openxmlformats.org/drawingml/2006/chart" xmlns:r="http://schemas.openxmlformats.org/officeDocument/2006/relationships" r:id="rId8"/>
          </a:graphicData>
        </a:graphic>
      </p:graphicFrame>
      <p:sp>
        <p:nvSpPr>
          <p:cNvPr id="60" name="矩形 59">
            <a:extLst>
              <a:ext uri="{FF2B5EF4-FFF2-40B4-BE49-F238E27FC236}">
                <a16:creationId xmlns:a16="http://schemas.microsoft.com/office/drawing/2014/main" id="{7B9AC97F-AFC6-51B1-B5B1-939EE324B866}"/>
              </a:ext>
            </a:extLst>
          </p:cNvPr>
          <p:cNvSpPr/>
          <p:nvPr/>
        </p:nvSpPr>
        <p:spPr>
          <a:xfrm>
            <a:off x="424594" y="3925612"/>
            <a:ext cx="105103" cy="105103"/>
          </a:xfrm>
          <a:prstGeom prst="rect">
            <a:avLst/>
          </a:prstGeom>
          <a:solidFill>
            <a:srgbClr val="A4C0D4"/>
          </a:solidFill>
          <a:ln>
            <a:solidFill>
              <a:srgbClr val="A4C0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C988C52F-FAE7-DA4C-54DB-5FC780015F44}"/>
              </a:ext>
            </a:extLst>
          </p:cNvPr>
          <p:cNvSpPr txBox="1"/>
          <p:nvPr/>
        </p:nvSpPr>
        <p:spPr>
          <a:xfrm>
            <a:off x="542044" y="3839663"/>
            <a:ext cx="1287303" cy="276999"/>
          </a:xfrm>
          <a:prstGeom prst="rect">
            <a:avLst/>
          </a:prstGeom>
          <a:noFill/>
        </p:spPr>
        <p:txBody>
          <a:bodyPr wrap="square" rtlCol="0">
            <a:spAutoFit/>
          </a:bodyPr>
          <a:lstStyle/>
          <a:p>
            <a:r>
              <a:rPr lang="zh-CN" altLang="en-US" sz="1200" b="1" dirty="0"/>
              <a:t>相关人数</a:t>
            </a:r>
          </a:p>
        </p:txBody>
      </p:sp>
      <p:sp>
        <p:nvSpPr>
          <p:cNvPr id="62" name="矩形 61">
            <a:extLst>
              <a:ext uri="{FF2B5EF4-FFF2-40B4-BE49-F238E27FC236}">
                <a16:creationId xmlns:a16="http://schemas.microsoft.com/office/drawing/2014/main" id="{C1E893F7-AC6B-3A57-32ED-78A1978EF078}"/>
              </a:ext>
            </a:extLst>
          </p:cNvPr>
          <p:cNvSpPr/>
          <p:nvPr/>
        </p:nvSpPr>
        <p:spPr>
          <a:xfrm>
            <a:off x="6594165" y="3925612"/>
            <a:ext cx="105103" cy="105103"/>
          </a:xfrm>
          <a:prstGeom prst="rect">
            <a:avLst/>
          </a:prstGeom>
          <a:solidFill>
            <a:srgbClr val="77649B"/>
          </a:solidFill>
          <a:ln>
            <a:solidFill>
              <a:srgbClr val="776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A9D8954C-FC54-DA97-AD6F-682CF826BBA1}"/>
              </a:ext>
            </a:extLst>
          </p:cNvPr>
          <p:cNvSpPr txBox="1"/>
          <p:nvPr/>
        </p:nvSpPr>
        <p:spPr>
          <a:xfrm>
            <a:off x="6711615" y="3839663"/>
            <a:ext cx="1287303" cy="276999"/>
          </a:xfrm>
          <a:prstGeom prst="rect">
            <a:avLst/>
          </a:prstGeom>
          <a:noFill/>
        </p:spPr>
        <p:txBody>
          <a:bodyPr wrap="square" rtlCol="0">
            <a:spAutoFit/>
          </a:bodyPr>
          <a:lstStyle/>
          <a:p>
            <a:r>
              <a:rPr lang="zh-CN" altLang="en-US" sz="1200" b="1" dirty="0"/>
              <a:t>相关人数</a:t>
            </a:r>
          </a:p>
        </p:txBody>
      </p:sp>
      <p:sp>
        <p:nvSpPr>
          <p:cNvPr id="1025" name="矩形: 圆角 1024">
            <a:extLst>
              <a:ext uri="{FF2B5EF4-FFF2-40B4-BE49-F238E27FC236}">
                <a16:creationId xmlns:a16="http://schemas.microsoft.com/office/drawing/2014/main" id="{7714A3CD-7E77-FF55-A3A7-DB46ADF58B60}"/>
              </a:ext>
            </a:extLst>
          </p:cNvPr>
          <p:cNvSpPr/>
          <p:nvPr/>
        </p:nvSpPr>
        <p:spPr>
          <a:xfrm>
            <a:off x="2204826" y="3796860"/>
            <a:ext cx="1602827" cy="467710"/>
          </a:xfrm>
          <a:prstGeom prst="roundRect">
            <a:avLst/>
          </a:prstGeom>
          <a:solidFill>
            <a:srgbClr val="A4C0D4"/>
          </a:solidFill>
          <a:ln>
            <a:solidFill>
              <a:srgbClr val="A4C0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mn-ea"/>
              </a:rPr>
              <a:t>平均回购周期</a:t>
            </a:r>
            <a:r>
              <a:rPr lang="en-US" altLang="zh-CN" sz="1200" b="1" dirty="0">
                <a:solidFill>
                  <a:schemeClr val="tx1"/>
                </a:solidFill>
                <a:latin typeface="+mn-ea"/>
              </a:rPr>
              <a:t>2.3</a:t>
            </a:r>
            <a:r>
              <a:rPr lang="zh-CN" altLang="en-US" sz="1200" b="1" dirty="0">
                <a:solidFill>
                  <a:schemeClr val="tx1"/>
                </a:solidFill>
                <a:latin typeface="+mn-ea"/>
              </a:rPr>
              <a:t>天</a:t>
            </a:r>
          </a:p>
        </p:txBody>
      </p:sp>
      <p:sp>
        <p:nvSpPr>
          <p:cNvPr id="1026" name="矩形: 圆角 1025">
            <a:extLst>
              <a:ext uri="{FF2B5EF4-FFF2-40B4-BE49-F238E27FC236}">
                <a16:creationId xmlns:a16="http://schemas.microsoft.com/office/drawing/2014/main" id="{133B5E7B-2FC9-08BD-789D-B8158B9B499A}"/>
              </a:ext>
            </a:extLst>
          </p:cNvPr>
          <p:cNvSpPr/>
          <p:nvPr/>
        </p:nvSpPr>
        <p:spPr>
          <a:xfrm>
            <a:off x="8472892" y="3796860"/>
            <a:ext cx="1602827" cy="467710"/>
          </a:xfrm>
          <a:prstGeom prst="roundRect">
            <a:avLst/>
          </a:prstGeom>
          <a:solidFill>
            <a:srgbClr val="77649B"/>
          </a:solidFill>
          <a:ln>
            <a:solidFill>
              <a:srgbClr val="776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mn-ea"/>
              </a:rPr>
              <a:t>黄金触达周期</a:t>
            </a:r>
            <a:r>
              <a:rPr lang="en-US" altLang="zh-CN" sz="1200" b="1" dirty="0">
                <a:solidFill>
                  <a:schemeClr val="bg1"/>
                </a:solidFill>
                <a:latin typeface="+mn-ea"/>
              </a:rPr>
              <a:t>4.4</a:t>
            </a:r>
            <a:r>
              <a:rPr lang="zh-CN" altLang="en-US" sz="1200" b="1" dirty="0">
                <a:solidFill>
                  <a:schemeClr val="bg1"/>
                </a:solidFill>
                <a:latin typeface="+mn-ea"/>
              </a:rPr>
              <a:t>天</a:t>
            </a:r>
          </a:p>
        </p:txBody>
      </p:sp>
    </p:spTree>
    <p:custDataLst>
      <p:tags r:id="rId1"/>
    </p:custDataLst>
    <p:extLst>
      <p:ext uri="{BB962C8B-B14F-4D97-AF65-F5344CB8AC3E}">
        <p14:creationId xmlns:p14="http://schemas.microsoft.com/office/powerpoint/2010/main" val="1891217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8480BBE-8678-669D-0BE7-13CF5EC69F11}"/>
              </a:ext>
            </a:extLst>
          </p:cNvPr>
          <p:cNvGrpSpPr/>
          <p:nvPr/>
        </p:nvGrpSpPr>
        <p:grpSpPr>
          <a:xfrm>
            <a:off x="389738" y="366112"/>
            <a:ext cx="691563" cy="691563"/>
            <a:chOff x="2367572" y="4118895"/>
            <a:chExt cx="921196" cy="921196"/>
          </a:xfrm>
          <a:effectLst>
            <a:outerShdw blurRad="63500" sx="102000" sy="102000" algn="ctr" rotWithShape="0">
              <a:prstClr val="black">
                <a:alpha val="40000"/>
              </a:prstClr>
            </a:outerShdw>
          </a:effectLst>
        </p:grpSpPr>
        <p:grpSp>
          <p:nvGrpSpPr>
            <p:cNvPr id="3" name="组合 2">
              <a:extLst>
                <a:ext uri="{FF2B5EF4-FFF2-40B4-BE49-F238E27FC236}">
                  <a16:creationId xmlns:a16="http://schemas.microsoft.com/office/drawing/2014/main" id="{8808CF39-AC61-2470-D75C-09E36ECBF1CC}"/>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00ACEDF7-E84E-9FD9-BA32-F68579206968}"/>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a:extLst>
                  <a:ext uri="{FF2B5EF4-FFF2-40B4-BE49-F238E27FC236}">
                    <a16:creationId xmlns:a16="http://schemas.microsoft.com/office/drawing/2014/main" id="{8E753912-64E5-7817-6FE5-335FB56049F5}"/>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a:extLst>
                  <a:ext uri="{FF2B5EF4-FFF2-40B4-BE49-F238E27FC236}">
                    <a16:creationId xmlns:a16="http://schemas.microsoft.com/office/drawing/2014/main" id="{749DC909-F012-436D-BDEB-FC419BD948FC}"/>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a:extLst>
                <a:ext uri="{FF2B5EF4-FFF2-40B4-BE49-F238E27FC236}">
                  <a16:creationId xmlns:a16="http://schemas.microsoft.com/office/drawing/2014/main" id="{BB3E7BB8-331E-1D77-CEDA-35622373B62F}"/>
                </a:ext>
              </a:extLst>
            </p:cNvPr>
            <p:cNvSpPr txBox="1"/>
            <p:nvPr>
              <p:custDataLst>
                <p:tags r:id="rId1"/>
              </p:custDataLst>
            </p:nvPr>
          </p:nvSpPr>
          <p:spPr>
            <a:xfrm>
              <a:off x="2616776" y="4317883"/>
              <a:ext cx="422787" cy="532966"/>
            </a:xfrm>
            <a:prstGeom prst="rect">
              <a:avLst/>
            </a:prstGeom>
            <a:noFill/>
          </p:spPr>
          <p:txBody>
            <a:bodyPr wrap="none" lIns="0" rIns="0" rtlCol="0">
              <a:spAutoFit/>
            </a:bodyPr>
            <a:lstStyle/>
            <a:p>
              <a:pPr algn="ctr" defTabSz="914102"/>
              <a:r>
                <a:rPr lang="en-US" sz="2000" b="1" dirty="0">
                  <a:solidFill>
                    <a:schemeClr val="accent1">
                      <a:lumMod val="50000"/>
                    </a:schemeClr>
                  </a:solidFill>
                  <a:cs typeface="+mn-ea"/>
                  <a:sym typeface="+mn-lt"/>
                </a:rPr>
                <a:t>02</a:t>
              </a:r>
            </a:p>
          </p:txBody>
        </p:sp>
      </p:grpSp>
      <p:sp>
        <p:nvSpPr>
          <p:cNvPr id="8" name="TextBox 14">
            <a:extLst>
              <a:ext uri="{FF2B5EF4-FFF2-40B4-BE49-F238E27FC236}">
                <a16:creationId xmlns:a16="http://schemas.microsoft.com/office/drawing/2014/main" id="{92AFECF4-4B4D-C0EF-712E-8B79B2F11863}"/>
              </a:ext>
            </a:extLst>
          </p:cNvPr>
          <p:cNvSpPr txBox="1"/>
          <p:nvPr/>
        </p:nvSpPr>
        <p:spPr>
          <a:xfrm>
            <a:off x="1369560" y="481061"/>
            <a:ext cx="8211761"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高购买率客户触达长尾商品，低购买率客户触达优质商品</a:t>
            </a:r>
          </a:p>
        </p:txBody>
      </p:sp>
      <p:grpSp>
        <p:nvGrpSpPr>
          <p:cNvPr id="9" name="14d65a41-949a-4793-b243-5ad42e2c7949">
            <a:extLst>
              <a:ext uri="{FF2B5EF4-FFF2-40B4-BE49-F238E27FC236}">
                <a16:creationId xmlns:a16="http://schemas.microsoft.com/office/drawing/2014/main" id="{4B3B946F-09C1-58EC-7890-6B1343A1B95F}"/>
              </a:ext>
            </a:extLst>
          </p:cNvPr>
          <p:cNvGrpSpPr>
            <a:grpSpLocks noChangeAspect="1"/>
          </p:cNvGrpSpPr>
          <p:nvPr/>
        </p:nvGrpSpPr>
        <p:grpSpPr>
          <a:xfrm>
            <a:off x="389738" y="1261209"/>
            <a:ext cx="11523738" cy="1464581"/>
            <a:chOff x="638940" y="1136594"/>
            <a:chExt cx="11007645" cy="1361310"/>
          </a:xfrm>
        </p:grpSpPr>
        <p:sp>
          <p:nvSpPr>
            <p:cNvPr id="10" name="îš1ïdé">
              <a:extLst>
                <a:ext uri="{FF2B5EF4-FFF2-40B4-BE49-F238E27FC236}">
                  <a16:creationId xmlns:a16="http://schemas.microsoft.com/office/drawing/2014/main" id="{7BBE5536-591E-DCFC-2E36-DD9C2396269A}"/>
                </a:ext>
              </a:extLst>
            </p:cNvPr>
            <p:cNvSpPr/>
            <p:nvPr/>
          </p:nvSpPr>
          <p:spPr>
            <a:xfrm>
              <a:off x="660399" y="1136594"/>
              <a:ext cx="5378611" cy="455940"/>
            </a:xfrm>
            <a:prstGeom prst="rect">
              <a:avLst/>
            </a:prstGeom>
          </p:spPr>
          <p:txBody>
            <a:bodyPr wrap="square" anchor="b" anchorCtr="0">
              <a:noAutofit/>
            </a:bodyPr>
            <a:lstStyle/>
            <a:p>
              <a:pPr>
                <a:buSzPct val="25000"/>
              </a:pPr>
              <a:r>
                <a:rPr lang="zh-CN" altLang="en-US" sz="3200" b="1" dirty="0"/>
                <a:t>用户购买特征</a:t>
              </a:r>
              <a:r>
                <a:rPr lang="en-US" altLang="zh-CN" sz="3200" b="1" dirty="0"/>
                <a:t>(</a:t>
              </a:r>
              <a:r>
                <a:rPr lang="zh-CN" altLang="en-US" sz="3200" b="1" dirty="0"/>
                <a:t>购买环节</a:t>
              </a:r>
              <a:r>
                <a:rPr lang="en-US" altLang="zh-CN" sz="3200" b="1" dirty="0"/>
                <a:t>I→P)</a:t>
              </a:r>
            </a:p>
          </p:txBody>
        </p:sp>
        <p:sp>
          <p:nvSpPr>
            <p:cNvPr id="11" name="文本框 10">
              <a:extLst>
                <a:ext uri="{FF2B5EF4-FFF2-40B4-BE49-F238E27FC236}">
                  <a16:creationId xmlns:a16="http://schemas.microsoft.com/office/drawing/2014/main" id="{34ED4BF7-7A64-84BA-BCF3-F7B6C9D307C6}"/>
                </a:ext>
              </a:extLst>
            </p:cNvPr>
            <p:cNvSpPr txBox="1"/>
            <p:nvPr/>
          </p:nvSpPr>
          <p:spPr>
            <a:xfrm>
              <a:off x="638940" y="1548495"/>
              <a:ext cx="11007645" cy="949409"/>
            </a:xfrm>
            <a:prstGeom prst="rect">
              <a:avLst/>
            </a:prstGeom>
            <a:noFill/>
          </p:spPr>
          <p:txBody>
            <a:bodyPr wrap="square">
              <a:spAutoFit/>
            </a:bodyPr>
            <a:lstStyle/>
            <a:p>
              <a:pPr algn="just">
                <a:lnSpc>
                  <a:spcPct val="130000"/>
                </a:lnSpc>
              </a:pPr>
              <a:r>
                <a:rPr lang="zh-CN" altLang="en-US" sz="1600" dirty="0">
                  <a:solidFill>
                    <a:schemeClr val="tx1"/>
                  </a:solidFill>
                </a:rPr>
                <a:t>由此前漏斗分析可知，平台用户复购率高达</a:t>
              </a:r>
              <a:r>
                <a:rPr lang="en-US" altLang="zh-CN" sz="1600" dirty="0">
                  <a:solidFill>
                    <a:schemeClr val="tx1"/>
                  </a:solidFill>
                </a:rPr>
                <a:t>64%</a:t>
              </a:r>
              <a:r>
                <a:rPr lang="zh-CN" altLang="en-US" sz="1600" dirty="0"/>
                <a:t>。</a:t>
              </a:r>
              <a:r>
                <a:rPr lang="zh-CN" altLang="en-US" sz="1600" dirty="0">
                  <a:solidFill>
                    <a:schemeClr val="tx1"/>
                  </a:solidFill>
                </a:rPr>
                <a:t>用户只要突破</a:t>
              </a:r>
              <a:r>
                <a:rPr lang="en-US" altLang="zh-CN" sz="1600" dirty="0">
                  <a:solidFill>
                    <a:schemeClr val="tx1"/>
                  </a:solidFill>
                </a:rPr>
                <a:t>0-1</a:t>
              </a:r>
              <a:r>
                <a:rPr lang="zh-CN" altLang="en-US" sz="1600" dirty="0">
                  <a:solidFill>
                    <a:schemeClr val="tx1"/>
                  </a:solidFill>
                </a:rPr>
                <a:t>的消费，接下来就有</a:t>
              </a:r>
              <a:r>
                <a:rPr lang="en-US" altLang="zh-CN" sz="1600" dirty="0">
                  <a:solidFill>
                    <a:schemeClr val="tx1"/>
                  </a:solidFill>
                </a:rPr>
                <a:t>64%</a:t>
              </a:r>
              <a:r>
                <a:rPr lang="zh-CN" altLang="en-US" sz="1600" dirty="0">
                  <a:solidFill>
                    <a:schemeClr val="tx1"/>
                  </a:solidFill>
                </a:rPr>
                <a:t>的机会复购，所以此部分的重点放在提高</a:t>
              </a:r>
              <a:r>
                <a:rPr lang="zh-CN" altLang="en-US" sz="1600" dirty="0"/>
                <a:t>用户首购的概率。利用</a:t>
              </a:r>
              <a:r>
                <a:rPr lang="zh-CN" altLang="en-US" sz="1600" b="1" dirty="0"/>
                <a:t>对比分析思维</a:t>
              </a:r>
              <a:r>
                <a:rPr lang="zh-CN" altLang="en-US" sz="1600" dirty="0"/>
                <a:t>，通过高低购买率顾客做对比，分析出高购买用户的</a:t>
              </a:r>
              <a:r>
                <a:rPr lang="zh-CN" altLang="en-US" sz="1600" b="1" dirty="0"/>
                <a:t>用户画像</a:t>
              </a:r>
              <a:r>
                <a:rPr lang="zh-CN" altLang="en-US" sz="1600" dirty="0"/>
                <a:t>。最终让运营有目的地优化品类信息，进而减少用户浏览跳失率。此外对筛选出潜在的转化用户，通过促销优惠等方法刺激转化。</a:t>
              </a:r>
              <a:endParaRPr lang="en-US" altLang="zh-CN" sz="1600" dirty="0">
                <a:solidFill>
                  <a:schemeClr val="tx1"/>
                </a:solidFill>
              </a:endParaRPr>
            </a:p>
          </p:txBody>
        </p:sp>
      </p:grpSp>
      <p:graphicFrame>
        <p:nvGraphicFramePr>
          <p:cNvPr id="13" name="图表 12">
            <a:extLst>
              <a:ext uri="{FF2B5EF4-FFF2-40B4-BE49-F238E27FC236}">
                <a16:creationId xmlns:a16="http://schemas.microsoft.com/office/drawing/2014/main" id="{1FD1F04C-D0CC-894B-3FC7-6870DA8FD62F}"/>
              </a:ext>
            </a:extLst>
          </p:cNvPr>
          <p:cNvGraphicFramePr>
            <a:graphicFrameLocks/>
          </p:cNvGraphicFramePr>
          <p:nvPr>
            <p:extLst>
              <p:ext uri="{D42A27DB-BD31-4B8C-83A1-F6EECF244321}">
                <p14:modId xmlns:p14="http://schemas.microsoft.com/office/powerpoint/2010/main" val="3276980658"/>
              </p:ext>
            </p:extLst>
          </p:nvPr>
        </p:nvGraphicFramePr>
        <p:xfrm>
          <a:off x="165538" y="2628616"/>
          <a:ext cx="11860924" cy="4109446"/>
        </p:xfrm>
        <a:graphic>
          <a:graphicData uri="http://schemas.openxmlformats.org/drawingml/2006/chart">
            <c:chart xmlns:c="http://schemas.openxmlformats.org/drawingml/2006/chart" xmlns:r="http://schemas.openxmlformats.org/officeDocument/2006/relationships" r:id="rId6"/>
          </a:graphicData>
        </a:graphic>
      </p:graphicFrame>
      <p:sp>
        <p:nvSpPr>
          <p:cNvPr id="14" name="矩形: 圆角 13">
            <a:extLst>
              <a:ext uri="{FF2B5EF4-FFF2-40B4-BE49-F238E27FC236}">
                <a16:creationId xmlns:a16="http://schemas.microsoft.com/office/drawing/2014/main" id="{D4EBA4AA-6FEA-B79C-56A6-497A3762A336}"/>
              </a:ext>
            </a:extLst>
          </p:cNvPr>
          <p:cNvSpPr/>
          <p:nvPr/>
        </p:nvSpPr>
        <p:spPr>
          <a:xfrm>
            <a:off x="821361" y="2869328"/>
            <a:ext cx="2883536" cy="596462"/>
          </a:xfrm>
          <a:prstGeom prst="roundRect">
            <a:avLst/>
          </a:prstGeom>
          <a:solidFill>
            <a:srgbClr val="77649B"/>
          </a:solidFill>
          <a:ln>
            <a:solidFill>
              <a:srgbClr val="776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mn-ea"/>
              </a:rPr>
              <a:t>高购买率人群浏览商品数少，加购率高，看对了就下手，为决策型用户</a:t>
            </a:r>
          </a:p>
        </p:txBody>
      </p:sp>
      <p:sp>
        <p:nvSpPr>
          <p:cNvPr id="15" name="矩形: 圆角 14">
            <a:extLst>
              <a:ext uri="{FF2B5EF4-FFF2-40B4-BE49-F238E27FC236}">
                <a16:creationId xmlns:a16="http://schemas.microsoft.com/office/drawing/2014/main" id="{215D8F95-03CD-CF97-629C-EDF5AFE5225E}"/>
              </a:ext>
            </a:extLst>
          </p:cNvPr>
          <p:cNvSpPr/>
          <p:nvPr/>
        </p:nvSpPr>
        <p:spPr>
          <a:xfrm>
            <a:off x="821361" y="3666938"/>
            <a:ext cx="2883536" cy="596461"/>
          </a:xfrm>
          <a:prstGeom prst="roundRect">
            <a:avLst/>
          </a:prstGeom>
          <a:solidFill>
            <a:srgbClr val="77649B"/>
          </a:solidFill>
          <a:ln>
            <a:solidFill>
              <a:srgbClr val="776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mn-ea"/>
              </a:rPr>
              <a:t>低购买率人群浏览商品数多，加购率低，需要反复对比，为纠结型用户</a:t>
            </a:r>
          </a:p>
        </p:txBody>
      </p:sp>
      <p:sp>
        <p:nvSpPr>
          <p:cNvPr id="12" name="文本框 11">
            <a:extLst>
              <a:ext uri="{FF2B5EF4-FFF2-40B4-BE49-F238E27FC236}">
                <a16:creationId xmlns:a16="http://schemas.microsoft.com/office/drawing/2014/main" id="{5BCA8C25-D56F-C884-AC79-66B4DE078A2E}"/>
              </a:ext>
            </a:extLst>
          </p:cNvPr>
          <p:cNvSpPr txBox="1"/>
          <p:nvPr/>
        </p:nvSpPr>
        <p:spPr>
          <a:xfrm>
            <a:off x="120655" y="6541336"/>
            <a:ext cx="4466896" cy="338554"/>
          </a:xfrm>
          <a:prstGeom prst="rect">
            <a:avLst/>
          </a:prstGeom>
          <a:noFill/>
        </p:spPr>
        <p:txBody>
          <a:bodyPr wrap="square" rtlCol="0">
            <a:spAutoFit/>
          </a:bodyPr>
          <a:lstStyle/>
          <a:p>
            <a:pPr marL="171450" indent="-171450">
              <a:buFont typeface="Arial" panose="020B0604020202020204" pitchFamily="34" charset="0"/>
              <a:buChar char="•"/>
            </a:pPr>
            <a:r>
              <a:rPr lang="zh-CN" altLang="en-US" sz="800" dirty="0"/>
              <a:t>来源：某电商平台内部数据</a:t>
            </a:r>
            <a:endParaRPr lang="en-US" altLang="zh-CN" sz="800" dirty="0"/>
          </a:p>
          <a:p>
            <a:pPr marL="171450" indent="-171450">
              <a:buFont typeface="Arial" panose="020B0604020202020204" pitchFamily="34" charset="0"/>
              <a:buChar char="•"/>
            </a:pPr>
            <a:r>
              <a:rPr lang="zh-CN" altLang="en-US" sz="800" dirty="0"/>
              <a:t>数据周期：</a:t>
            </a:r>
            <a:r>
              <a:rPr lang="en-US" altLang="zh-CN" sz="800" dirty="0"/>
              <a:t>2021</a:t>
            </a:r>
            <a:r>
              <a:rPr lang="zh-CN" altLang="en-US" sz="800" dirty="0"/>
              <a:t>年</a:t>
            </a:r>
            <a:r>
              <a:rPr lang="en-US" altLang="zh-CN" sz="800" dirty="0"/>
              <a:t>11</a:t>
            </a:r>
            <a:r>
              <a:rPr lang="zh-CN" altLang="en-US" sz="800" dirty="0"/>
              <a:t>月</a:t>
            </a:r>
            <a:r>
              <a:rPr lang="en-US" altLang="zh-CN" sz="800" dirty="0"/>
              <a:t>25</a:t>
            </a:r>
            <a:r>
              <a:rPr lang="zh-CN" altLang="en-US" sz="800" dirty="0"/>
              <a:t>日</a:t>
            </a:r>
            <a:r>
              <a:rPr lang="en-US" altLang="zh-CN" sz="800" dirty="0"/>
              <a:t>- 12</a:t>
            </a:r>
            <a:r>
              <a:rPr lang="zh-CN" altLang="en-US" sz="800" dirty="0"/>
              <a:t>月</a:t>
            </a:r>
            <a:r>
              <a:rPr lang="en-US" altLang="zh-CN" sz="800" dirty="0"/>
              <a:t>03</a:t>
            </a:r>
            <a:r>
              <a:rPr lang="zh-CN" altLang="en-US" sz="800" dirty="0"/>
              <a:t>日</a:t>
            </a:r>
          </a:p>
        </p:txBody>
      </p:sp>
    </p:spTree>
    <p:extLst>
      <p:ext uri="{BB962C8B-B14F-4D97-AF65-F5344CB8AC3E}">
        <p14:creationId xmlns:p14="http://schemas.microsoft.com/office/powerpoint/2010/main" val="3447388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8480BBE-8678-669D-0BE7-13CF5EC69F11}"/>
              </a:ext>
            </a:extLst>
          </p:cNvPr>
          <p:cNvGrpSpPr/>
          <p:nvPr/>
        </p:nvGrpSpPr>
        <p:grpSpPr>
          <a:xfrm>
            <a:off x="389738" y="366112"/>
            <a:ext cx="691563" cy="691563"/>
            <a:chOff x="2367572" y="4118895"/>
            <a:chExt cx="921196" cy="921196"/>
          </a:xfrm>
          <a:effectLst>
            <a:outerShdw blurRad="63500" sx="102000" sy="102000" algn="ctr" rotWithShape="0">
              <a:prstClr val="black">
                <a:alpha val="40000"/>
              </a:prstClr>
            </a:outerShdw>
          </a:effectLst>
        </p:grpSpPr>
        <p:grpSp>
          <p:nvGrpSpPr>
            <p:cNvPr id="3" name="组合 2">
              <a:extLst>
                <a:ext uri="{FF2B5EF4-FFF2-40B4-BE49-F238E27FC236}">
                  <a16:creationId xmlns:a16="http://schemas.microsoft.com/office/drawing/2014/main" id="{8808CF39-AC61-2470-D75C-09E36ECBF1CC}"/>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00ACEDF7-E84E-9FD9-BA32-F68579206968}"/>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a:extLst>
                  <a:ext uri="{FF2B5EF4-FFF2-40B4-BE49-F238E27FC236}">
                    <a16:creationId xmlns:a16="http://schemas.microsoft.com/office/drawing/2014/main" id="{8E753912-64E5-7817-6FE5-335FB56049F5}"/>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a:extLst>
                  <a:ext uri="{FF2B5EF4-FFF2-40B4-BE49-F238E27FC236}">
                    <a16:creationId xmlns:a16="http://schemas.microsoft.com/office/drawing/2014/main" id="{749DC909-F012-436D-BDEB-FC419BD948FC}"/>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a:extLst>
                <a:ext uri="{FF2B5EF4-FFF2-40B4-BE49-F238E27FC236}">
                  <a16:creationId xmlns:a16="http://schemas.microsoft.com/office/drawing/2014/main" id="{BB3E7BB8-331E-1D77-CEDA-35622373B62F}"/>
                </a:ext>
              </a:extLst>
            </p:cNvPr>
            <p:cNvSpPr txBox="1"/>
            <p:nvPr>
              <p:custDataLst>
                <p:tags r:id="rId1"/>
              </p:custDataLst>
            </p:nvPr>
          </p:nvSpPr>
          <p:spPr>
            <a:xfrm>
              <a:off x="2616776" y="4317883"/>
              <a:ext cx="422787" cy="532966"/>
            </a:xfrm>
            <a:prstGeom prst="rect">
              <a:avLst/>
            </a:prstGeom>
            <a:noFill/>
          </p:spPr>
          <p:txBody>
            <a:bodyPr wrap="none" lIns="0" rIns="0" rtlCol="0">
              <a:spAutoFit/>
            </a:bodyPr>
            <a:lstStyle/>
            <a:p>
              <a:pPr algn="ctr" defTabSz="914102"/>
              <a:r>
                <a:rPr lang="en-US" sz="2000" b="1" dirty="0">
                  <a:solidFill>
                    <a:schemeClr val="accent1">
                      <a:lumMod val="50000"/>
                    </a:schemeClr>
                  </a:solidFill>
                  <a:cs typeface="+mn-ea"/>
                  <a:sym typeface="+mn-lt"/>
                </a:rPr>
                <a:t>02</a:t>
              </a:r>
            </a:p>
          </p:txBody>
        </p:sp>
      </p:grpSp>
      <p:sp>
        <p:nvSpPr>
          <p:cNvPr id="8" name="TextBox 14">
            <a:extLst>
              <a:ext uri="{FF2B5EF4-FFF2-40B4-BE49-F238E27FC236}">
                <a16:creationId xmlns:a16="http://schemas.microsoft.com/office/drawing/2014/main" id="{92AFECF4-4B4D-C0EF-712E-8B79B2F11863}"/>
              </a:ext>
            </a:extLst>
          </p:cNvPr>
          <p:cNvSpPr txBox="1"/>
          <p:nvPr/>
        </p:nvSpPr>
        <p:spPr>
          <a:xfrm>
            <a:off x="1369561" y="308784"/>
            <a:ext cx="8918543" cy="830997"/>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优先营销重要发展用户，</a:t>
            </a:r>
            <a:endParaRPr lang="en-US" altLang="zh-CN" sz="2400" dirty="0">
              <a:solidFill>
                <a:schemeClr val="accent1">
                  <a:lumMod val="50000"/>
                </a:schemeClr>
              </a:solidFill>
              <a:cs typeface="+mn-ea"/>
              <a:sym typeface="+mn-lt"/>
            </a:endParaRPr>
          </a:p>
          <a:p>
            <a:pPr defTabSz="285750"/>
            <a:r>
              <a:rPr lang="zh-CN" altLang="en-US" sz="2400" dirty="0">
                <a:solidFill>
                  <a:schemeClr val="accent1">
                    <a:lumMod val="50000"/>
                  </a:schemeClr>
                </a:solidFill>
                <a:cs typeface="+mn-ea"/>
                <a:sym typeface="+mn-lt"/>
              </a:rPr>
              <a:t>推荐与兴趣商品关联度高的产品，促使升级为重要价值用户</a:t>
            </a:r>
          </a:p>
        </p:txBody>
      </p:sp>
      <p:grpSp>
        <p:nvGrpSpPr>
          <p:cNvPr id="9" name="14d65a41-949a-4793-b243-5ad42e2c7949">
            <a:extLst>
              <a:ext uri="{FF2B5EF4-FFF2-40B4-BE49-F238E27FC236}">
                <a16:creationId xmlns:a16="http://schemas.microsoft.com/office/drawing/2014/main" id="{4B3B946F-09C1-58EC-7890-6B1343A1B95F}"/>
              </a:ext>
            </a:extLst>
          </p:cNvPr>
          <p:cNvGrpSpPr>
            <a:grpSpLocks noChangeAspect="1"/>
          </p:cNvGrpSpPr>
          <p:nvPr/>
        </p:nvGrpSpPr>
        <p:grpSpPr>
          <a:xfrm>
            <a:off x="389738" y="1261209"/>
            <a:ext cx="11523738" cy="1144495"/>
            <a:chOff x="638940" y="1136594"/>
            <a:chExt cx="11007645" cy="1063794"/>
          </a:xfrm>
        </p:grpSpPr>
        <p:sp>
          <p:nvSpPr>
            <p:cNvPr id="10" name="îš1ïdé">
              <a:extLst>
                <a:ext uri="{FF2B5EF4-FFF2-40B4-BE49-F238E27FC236}">
                  <a16:creationId xmlns:a16="http://schemas.microsoft.com/office/drawing/2014/main" id="{7BBE5536-591E-DCFC-2E36-DD9C2396269A}"/>
                </a:ext>
              </a:extLst>
            </p:cNvPr>
            <p:cNvSpPr/>
            <p:nvPr/>
          </p:nvSpPr>
          <p:spPr>
            <a:xfrm>
              <a:off x="660400" y="1136594"/>
              <a:ext cx="5243586" cy="455940"/>
            </a:xfrm>
            <a:prstGeom prst="rect">
              <a:avLst/>
            </a:prstGeom>
          </p:spPr>
          <p:txBody>
            <a:bodyPr wrap="square" anchor="b" anchorCtr="0">
              <a:noAutofit/>
            </a:bodyPr>
            <a:lstStyle/>
            <a:p>
              <a:pPr>
                <a:buSzPct val="25000"/>
              </a:pPr>
              <a:r>
                <a:rPr lang="en-US" altLang="zh-CN" sz="3200" b="1" dirty="0"/>
                <a:t>RFM</a:t>
              </a:r>
              <a:r>
                <a:rPr lang="zh-CN" altLang="en-US" sz="3200" b="1" dirty="0"/>
                <a:t>分层模型</a:t>
              </a:r>
              <a:r>
                <a:rPr lang="en-US" altLang="zh-CN" sz="3200" b="1" dirty="0"/>
                <a:t>(</a:t>
              </a:r>
              <a:r>
                <a:rPr lang="zh-CN" altLang="en-US" sz="3200" b="1" dirty="0"/>
                <a:t>购买环节</a:t>
              </a:r>
              <a:r>
                <a:rPr lang="en-US" altLang="zh-CN" sz="3200" b="1" dirty="0"/>
                <a:t>I→P)</a:t>
              </a:r>
            </a:p>
          </p:txBody>
        </p:sp>
        <p:sp>
          <p:nvSpPr>
            <p:cNvPr id="11" name="文本框 10">
              <a:extLst>
                <a:ext uri="{FF2B5EF4-FFF2-40B4-BE49-F238E27FC236}">
                  <a16:creationId xmlns:a16="http://schemas.microsoft.com/office/drawing/2014/main" id="{34ED4BF7-7A64-84BA-BCF3-F7B6C9D307C6}"/>
                </a:ext>
              </a:extLst>
            </p:cNvPr>
            <p:cNvSpPr txBox="1"/>
            <p:nvPr/>
          </p:nvSpPr>
          <p:spPr>
            <a:xfrm>
              <a:off x="638940" y="1548495"/>
              <a:ext cx="11007645" cy="651893"/>
            </a:xfrm>
            <a:prstGeom prst="rect">
              <a:avLst/>
            </a:prstGeom>
            <a:noFill/>
          </p:spPr>
          <p:txBody>
            <a:bodyPr wrap="square">
              <a:spAutoFit/>
            </a:bodyPr>
            <a:lstStyle/>
            <a:p>
              <a:pPr algn="just">
                <a:lnSpc>
                  <a:spcPct val="130000"/>
                </a:lnSpc>
              </a:pPr>
              <a:r>
                <a:rPr lang="zh-CN" altLang="en-US" sz="1600" dirty="0">
                  <a:solidFill>
                    <a:schemeClr val="tx1"/>
                  </a:solidFill>
                </a:rPr>
                <a:t>从用户</a:t>
              </a:r>
              <a:r>
                <a:rPr lang="en-US" altLang="zh-CN" sz="1600" dirty="0">
                  <a:solidFill>
                    <a:schemeClr val="tx1"/>
                  </a:solidFill>
                </a:rPr>
                <a:t>RFM</a:t>
              </a:r>
              <a:r>
                <a:rPr lang="zh-CN" altLang="en-US" sz="1600" dirty="0">
                  <a:solidFill>
                    <a:schemeClr val="tx1"/>
                  </a:solidFill>
                </a:rPr>
                <a:t>转化路径角度考虑，重要价值用户占比少。它可以从重要发展</a:t>
              </a:r>
              <a:r>
                <a:rPr lang="zh-CN" altLang="en-US" sz="1600" dirty="0"/>
                <a:t>、重要</a:t>
              </a:r>
              <a:r>
                <a:rPr lang="zh-CN" altLang="en-US" sz="1600" dirty="0">
                  <a:solidFill>
                    <a:schemeClr val="tx1"/>
                  </a:solidFill>
                </a:rPr>
                <a:t>唤回、一般价值用户得到，所以为了提高重要价值人群占比可以从这三个人群着手。针对不同类型用户的人群特征，采取更精准的营销方式，提高转化效率。</a:t>
              </a:r>
              <a:endParaRPr lang="en-US" altLang="zh-CN" sz="1600" dirty="0">
                <a:solidFill>
                  <a:schemeClr val="tx1"/>
                </a:solidFill>
              </a:endParaRPr>
            </a:p>
          </p:txBody>
        </p:sp>
      </p:grpSp>
      <p:graphicFrame>
        <p:nvGraphicFramePr>
          <p:cNvPr id="14" name="图表 13">
            <a:extLst>
              <a:ext uri="{FF2B5EF4-FFF2-40B4-BE49-F238E27FC236}">
                <a16:creationId xmlns:a16="http://schemas.microsoft.com/office/drawing/2014/main" id="{0AF88C20-62D2-EADF-AF1E-0EFB5F18C7E2}"/>
              </a:ext>
            </a:extLst>
          </p:cNvPr>
          <p:cNvGraphicFramePr/>
          <p:nvPr>
            <p:extLst>
              <p:ext uri="{D42A27DB-BD31-4B8C-83A1-F6EECF244321}">
                <p14:modId xmlns:p14="http://schemas.microsoft.com/office/powerpoint/2010/main" val="423389993"/>
              </p:ext>
            </p:extLst>
          </p:nvPr>
        </p:nvGraphicFramePr>
        <p:xfrm>
          <a:off x="1081301" y="2325406"/>
          <a:ext cx="10065312" cy="4503532"/>
        </p:xfrm>
        <a:graphic>
          <a:graphicData uri="http://schemas.openxmlformats.org/drawingml/2006/chart">
            <c:chart xmlns:c="http://schemas.openxmlformats.org/drawingml/2006/chart" xmlns:r="http://schemas.openxmlformats.org/officeDocument/2006/relationships" r:id="rId7"/>
          </a:graphicData>
        </a:graphic>
      </p:graphicFrame>
      <p:grpSp>
        <p:nvGrpSpPr>
          <p:cNvPr id="17" name="组合 16">
            <a:extLst>
              <a:ext uri="{FF2B5EF4-FFF2-40B4-BE49-F238E27FC236}">
                <a16:creationId xmlns:a16="http://schemas.microsoft.com/office/drawing/2014/main" id="{F836BC20-6C43-249E-EF05-4C63251A0E84}"/>
              </a:ext>
            </a:extLst>
          </p:cNvPr>
          <p:cNvGrpSpPr/>
          <p:nvPr/>
        </p:nvGrpSpPr>
        <p:grpSpPr>
          <a:xfrm flipH="1">
            <a:off x="7791648" y="3897494"/>
            <a:ext cx="1065586" cy="947331"/>
            <a:chOff x="8180902" y="2156582"/>
            <a:chExt cx="1806222" cy="1272418"/>
          </a:xfrm>
        </p:grpSpPr>
        <p:cxnSp>
          <p:nvCxnSpPr>
            <p:cNvPr id="18" name="直接连接符 17">
              <a:extLst>
                <a:ext uri="{FF2B5EF4-FFF2-40B4-BE49-F238E27FC236}">
                  <a16:creationId xmlns:a16="http://schemas.microsoft.com/office/drawing/2014/main" id="{937A0A30-CD0E-8B3D-E4D7-0465A3127F71}"/>
                </a:ext>
              </a:extLst>
            </p:cNvPr>
            <p:cNvCxnSpPr>
              <a:cxnSpLocks/>
            </p:cNvCxnSpPr>
            <p:nvPr/>
          </p:nvCxnSpPr>
          <p:spPr>
            <a:xfrm>
              <a:off x="8180902" y="2156582"/>
              <a:ext cx="89182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4A20179-F0CC-9555-BDD0-9298E6399C88}"/>
                </a:ext>
              </a:extLst>
            </p:cNvPr>
            <p:cNvCxnSpPr>
              <a:cxnSpLocks/>
            </p:cNvCxnSpPr>
            <p:nvPr/>
          </p:nvCxnSpPr>
          <p:spPr>
            <a:xfrm>
              <a:off x="9072725" y="2156582"/>
              <a:ext cx="914399" cy="127241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2D0BCAB6-C180-872F-1000-9A06B2A68995}"/>
              </a:ext>
            </a:extLst>
          </p:cNvPr>
          <p:cNvGrpSpPr/>
          <p:nvPr/>
        </p:nvGrpSpPr>
        <p:grpSpPr>
          <a:xfrm>
            <a:off x="9253074" y="3571132"/>
            <a:ext cx="2009639" cy="1091335"/>
            <a:chOff x="9273140" y="2241577"/>
            <a:chExt cx="2009639" cy="1091335"/>
          </a:xfrm>
        </p:grpSpPr>
        <p:sp>
          <p:nvSpPr>
            <p:cNvPr id="27" name="ïSlíďê">
              <a:extLst>
                <a:ext uri="{FF2B5EF4-FFF2-40B4-BE49-F238E27FC236}">
                  <a16:creationId xmlns:a16="http://schemas.microsoft.com/office/drawing/2014/main" id="{34739420-6A25-0D1F-C836-CFEB150E3DBA}"/>
                </a:ext>
              </a:extLst>
            </p:cNvPr>
            <p:cNvSpPr txBox="1"/>
            <p:nvPr/>
          </p:nvSpPr>
          <p:spPr>
            <a:xfrm>
              <a:off x="9273143" y="2806101"/>
              <a:ext cx="1798551" cy="526811"/>
            </a:xfrm>
            <a:prstGeom prst="rect">
              <a:avLst/>
            </a:prstGeom>
            <a:noFill/>
          </p:spPr>
          <p:txBody>
            <a:bodyPr wrap="square" anchor="b">
              <a:spAutoFit/>
            </a:bodyPr>
            <a:lstStyle>
              <a:defPPr>
                <a:defRPr lang="zh-CN"/>
              </a:defPPr>
              <a:lvl1pPr marR="0" lvl="0" defTabSz="913765" fontAlgn="auto">
                <a:lnSpc>
                  <a:spcPct val="150000"/>
                </a:lnSpc>
                <a:spcBef>
                  <a:spcPts val="0"/>
                </a:spcBef>
                <a:spcAft>
                  <a:spcPts val="0"/>
                </a:spcAft>
                <a:buClrTx/>
                <a:buSzPct val="100000"/>
                <a:defRPr kumimoji="0" sz="1000" b="0" i="0" u="none" strike="noStrike" cap="none" spc="0" normalizeH="0" baseline="0">
                  <a:ln>
                    <a:noFill/>
                  </a:ln>
                  <a:effectLst/>
                  <a:uLnTx/>
                  <a:uFillTx/>
                </a:defRPr>
              </a:lvl1pPr>
            </a:lstStyle>
            <a:p>
              <a:r>
                <a:rPr lang="zh-CN" altLang="en-US" dirty="0"/>
                <a:t>人数多，可转化为重要唤回和一般价值用户</a:t>
              </a:r>
              <a:endParaRPr lang="en-US" altLang="zh-CN" dirty="0"/>
            </a:p>
          </p:txBody>
        </p:sp>
        <p:sp>
          <p:nvSpPr>
            <p:cNvPr id="28" name="iŝ1ídé">
              <a:extLst>
                <a:ext uri="{FF2B5EF4-FFF2-40B4-BE49-F238E27FC236}">
                  <a16:creationId xmlns:a16="http://schemas.microsoft.com/office/drawing/2014/main" id="{89E2C97A-38AB-665B-CDAE-FC9A8F97E6CC}"/>
                </a:ext>
              </a:extLst>
            </p:cNvPr>
            <p:cNvSpPr txBox="1"/>
            <p:nvPr/>
          </p:nvSpPr>
          <p:spPr>
            <a:xfrm>
              <a:off x="9273140" y="2241577"/>
              <a:ext cx="2009639" cy="581926"/>
            </a:xfrm>
            <a:prstGeom prst="rect">
              <a:avLst/>
            </a:prstGeom>
            <a:noFill/>
            <a:ln>
              <a:noFill/>
            </a:ln>
          </p:spPr>
          <p:txBody>
            <a:bodyPr wrap="square" lIns="91440" tIns="45720" rIns="91440" bIns="45720" anchor="ctr" anchorCtr="0">
              <a:normAutofit/>
            </a:bodyPr>
            <a:lstStyle/>
            <a:p>
              <a:pPr>
                <a:buSzPct val="25000"/>
              </a:pPr>
              <a:r>
                <a:rPr lang="zh-CN" altLang="en-US" sz="2000" b="1" dirty="0"/>
                <a:t>一般发展用户</a:t>
              </a:r>
              <a:endParaRPr lang="en-US" altLang="zh-CN" sz="2000" b="1" dirty="0"/>
            </a:p>
          </p:txBody>
        </p:sp>
      </p:grpSp>
      <p:grpSp>
        <p:nvGrpSpPr>
          <p:cNvPr id="29" name="Group 5_1">
            <a:extLst>
              <a:ext uri="{FF2B5EF4-FFF2-40B4-BE49-F238E27FC236}">
                <a16:creationId xmlns:a16="http://schemas.microsoft.com/office/drawing/2014/main" id="{B3AA8962-5063-BECE-0471-3859CF2B2566}"/>
              </a:ext>
            </a:extLst>
          </p:cNvPr>
          <p:cNvGrpSpPr/>
          <p:nvPr/>
        </p:nvGrpSpPr>
        <p:grpSpPr>
          <a:xfrm flipH="1" flipV="1">
            <a:off x="7299562" y="6025899"/>
            <a:ext cx="1065586" cy="614631"/>
            <a:chOff x="8180902" y="2156582"/>
            <a:chExt cx="1806222" cy="1272418"/>
          </a:xfrm>
        </p:grpSpPr>
        <p:cxnSp>
          <p:nvCxnSpPr>
            <p:cNvPr id="30" name="直接连接符 29">
              <a:extLst>
                <a:ext uri="{FF2B5EF4-FFF2-40B4-BE49-F238E27FC236}">
                  <a16:creationId xmlns:a16="http://schemas.microsoft.com/office/drawing/2014/main" id="{161F7E94-D4EB-D28B-5145-4B92009E4DA8}"/>
                </a:ext>
              </a:extLst>
            </p:cNvPr>
            <p:cNvCxnSpPr>
              <a:cxnSpLocks/>
            </p:cNvCxnSpPr>
            <p:nvPr/>
          </p:nvCxnSpPr>
          <p:spPr>
            <a:xfrm>
              <a:off x="8180902" y="2156582"/>
              <a:ext cx="891823" cy="0"/>
            </a:xfrm>
            <a:prstGeom prst="line">
              <a:avLst/>
            </a:prstGeom>
            <a:ln>
              <a:solidFill>
                <a:srgbClr val="385D77"/>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B2B2307-6FA1-1D00-9F84-C0AC2DDA9541}"/>
                </a:ext>
              </a:extLst>
            </p:cNvPr>
            <p:cNvCxnSpPr>
              <a:cxnSpLocks/>
            </p:cNvCxnSpPr>
            <p:nvPr/>
          </p:nvCxnSpPr>
          <p:spPr>
            <a:xfrm>
              <a:off x="9072725" y="2156582"/>
              <a:ext cx="914399" cy="1272418"/>
            </a:xfrm>
            <a:prstGeom prst="line">
              <a:avLst/>
            </a:prstGeom>
            <a:ln>
              <a:solidFill>
                <a:srgbClr val="385D77"/>
              </a:solidFill>
            </a:ln>
          </p:spPr>
          <p:style>
            <a:lnRef idx="1">
              <a:schemeClr val="accent1"/>
            </a:lnRef>
            <a:fillRef idx="0">
              <a:schemeClr val="accent1"/>
            </a:fillRef>
            <a:effectRef idx="0">
              <a:schemeClr val="accent1"/>
            </a:effectRef>
            <a:fontRef idx="minor">
              <a:schemeClr val="tx1"/>
            </a:fontRef>
          </p:style>
        </p:cxnSp>
      </p:grpSp>
      <p:grpSp>
        <p:nvGrpSpPr>
          <p:cNvPr id="32" name="Group 42_1">
            <a:extLst>
              <a:ext uri="{FF2B5EF4-FFF2-40B4-BE49-F238E27FC236}">
                <a16:creationId xmlns:a16="http://schemas.microsoft.com/office/drawing/2014/main" id="{CAA623C8-D854-4DEA-1A9A-6456F1EE52E8}"/>
              </a:ext>
            </a:extLst>
          </p:cNvPr>
          <p:cNvGrpSpPr/>
          <p:nvPr/>
        </p:nvGrpSpPr>
        <p:grpSpPr>
          <a:xfrm>
            <a:off x="8665575" y="5845478"/>
            <a:ext cx="2019477" cy="1058272"/>
            <a:chOff x="9221668" y="2303491"/>
            <a:chExt cx="2019477" cy="1058272"/>
          </a:xfrm>
        </p:grpSpPr>
        <p:sp>
          <p:nvSpPr>
            <p:cNvPr id="33" name="ïSlíďê">
              <a:extLst>
                <a:ext uri="{FF2B5EF4-FFF2-40B4-BE49-F238E27FC236}">
                  <a16:creationId xmlns:a16="http://schemas.microsoft.com/office/drawing/2014/main" id="{46E62B09-3B89-E50B-7E1C-486E691A5D77}"/>
                </a:ext>
              </a:extLst>
            </p:cNvPr>
            <p:cNvSpPr txBox="1"/>
            <p:nvPr/>
          </p:nvSpPr>
          <p:spPr>
            <a:xfrm>
              <a:off x="9221668" y="2303491"/>
              <a:ext cx="1709212" cy="526811"/>
            </a:xfrm>
            <a:prstGeom prst="rect">
              <a:avLst/>
            </a:prstGeom>
            <a:noFill/>
          </p:spPr>
          <p:txBody>
            <a:bodyPr wrap="square" anchor="b">
              <a:spAutoFit/>
            </a:bodyPr>
            <a:lstStyle>
              <a:defPPr>
                <a:defRPr lang="zh-CN"/>
              </a:defPPr>
              <a:lvl1pPr marR="0" lvl="0" defTabSz="913765" fontAlgn="auto">
                <a:lnSpc>
                  <a:spcPct val="150000"/>
                </a:lnSpc>
                <a:spcBef>
                  <a:spcPts val="0"/>
                </a:spcBef>
                <a:spcAft>
                  <a:spcPts val="0"/>
                </a:spcAft>
                <a:buClrTx/>
                <a:buSzPct val="100000"/>
                <a:defRPr kumimoji="0" sz="1000" b="0" i="0" u="none" strike="noStrike" cap="none" spc="0" normalizeH="0" baseline="0">
                  <a:ln>
                    <a:noFill/>
                  </a:ln>
                  <a:effectLst/>
                  <a:uLnTx/>
                  <a:uFillTx/>
                </a:defRPr>
              </a:lvl1pPr>
            </a:lstStyle>
            <a:p>
              <a:r>
                <a:rPr lang="zh-CN" altLang="en-US" dirty="0"/>
                <a:t>人数多，可转化为重要唤回和一般价值用户</a:t>
              </a:r>
              <a:endParaRPr lang="en-US" dirty="0"/>
            </a:p>
          </p:txBody>
        </p:sp>
        <p:sp>
          <p:nvSpPr>
            <p:cNvPr id="34" name="iŝ1ídé">
              <a:extLst>
                <a:ext uri="{FF2B5EF4-FFF2-40B4-BE49-F238E27FC236}">
                  <a16:creationId xmlns:a16="http://schemas.microsoft.com/office/drawing/2014/main" id="{589FA0DF-2ED3-9E13-89E6-8E4028790C7A}"/>
                </a:ext>
              </a:extLst>
            </p:cNvPr>
            <p:cNvSpPr txBox="1"/>
            <p:nvPr/>
          </p:nvSpPr>
          <p:spPr>
            <a:xfrm>
              <a:off x="9231506" y="2779837"/>
              <a:ext cx="2009639" cy="581926"/>
            </a:xfrm>
            <a:prstGeom prst="rect">
              <a:avLst/>
            </a:prstGeom>
            <a:noFill/>
            <a:ln>
              <a:noFill/>
            </a:ln>
          </p:spPr>
          <p:txBody>
            <a:bodyPr wrap="square" lIns="91440" tIns="45720" rIns="91440" bIns="45720" anchor="ctr" anchorCtr="0">
              <a:normAutofit/>
            </a:bodyPr>
            <a:lstStyle/>
            <a:p>
              <a:pPr>
                <a:buSzPct val="25000"/>
              </a:pPr>
              <a:r>
                <a:rPr lang="zh-CN" altLang="en-US" sz="2000" b="1" dirty="0"/>
                <a:t>一般挽留用户</a:t>
              </a:r>
              <a:endParaRPr lang="en-US" altLang="zh-CN" sz="2000" b="1" dirty="0"/>
            </a:p>
          </p:txBody>
        </p:sp>
      </p:grpSp>
      <p:grpSp>
        <p:nvGrpSpPr>
          <p:cNvPr id="35" name="Group 5_2">
            <a:extLst>
              <a:ext uri="{FF2B5EF4-FFF2-40B4-BE49-F238E27FC236}">
                <a16:creationId xmlns:a16="http://schemas.microsoft.com/office/drawing/2014/main" id="{B50E6449-3016-C25F-4892-F27B3279F1B5}"/>
              </a:ext>
            </a:extLst>
          </p:cNvPr>
          <p:cNvGrpSpPr/>
          <p:nvPr/>
        </p:nvGrpSpPr>
        <p:grpSpPr>
          <a:xfrm>
            <a:off x="3149755" y="4228572"/>
            <a:ext cx="1061162" cy="670760"/>
            <a:chOff x="8180902" y="2156582"/>
            <a:chExt cx="1806222" cy="1272418"/>
          </a:xfrm>
        </p:grpSpPr>
        <p:cxnSp>
          <p:nvCxnSpPr>
            <p:cNvPr id="36" name="直接连接符 35">
              <a:extLst>
                <a:ext uri="{FF2B5EF4-FFF2-40B4-BE49-F238E27FC236}">
                  <a16:creationId xmlns:a16="http://schemas.microsoft.com/office/drawing/2014/main" id="{F14D1D99-19C7-AFD3-9A6E-7596DF093ABC}"/>
                </a:ext>
              </a:extLst>
            </p:cNvPr>
            <p:cNvCxnSpPr>
              <a:cxnSpLocks/>
            </p:cNvCxnSpPr>
            <p:nvPr/>
          </p:nvCxnSpPr>
          <p:spPr>
            <a:xfrm>
              <a:off x="8180902" y="2156582"/>
              <a:ext cx="89182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CEE6AD4-B953-F2F8-905B-8869BCA9393D}"/>
                </a:ext>
              </a:extLst>
            </p:cNvPr>
            <p:cNvCxnSpPr>
              <a:cxnSpLocks/>
            </p:cNvCxnSpPr>
            <p:nvPr/>
          </p:nvCxnSpPr>
          <p:spPr>
            <a:xfrm>
              <a:off x="9072725" y="2156582"/>
              <a:ext cx="914399" cy="127241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8" name="Group 5_1_1">
            <a:extLst>
              <a:ext uri="{FF2B5EF4-FFF2-40B4-BE49-F238E27FC236}">
                <a16:creationId xmlns:a16="http://schemas.microsoft.com/office/drawing/2014/main" id="{627CBB51-67BD-4A7C-4B7E-EA518F3918B3}"/>
              </a:ext>
            </a:extLst>
          </p:cNvPr>
          <p:cNvGrpSpPr/>
          <p:nvPr/>
        </p:nvGrpSpPr>
        <p:grpSpPr>
          <a:xfrm flipV="1">
            <a:off x="3222827" y="5344056"/>
            <a:ext cx="1065586" cy="614631"/>
            <a:chOff x="8180902" y="2156582"/>
            <a:chExt cx="1806222" cy="1272418"/>
          </a:xfrm>
        </p:grpSpPr>
        <p:cxnSp>
          <p:nvCxnSpPr>
            <p:cNvPr id="39" name="直接连接符 38">
              <a:extLst>
                <a:ext uri="{FF2B5EF4-FFF2-40B4-BE49-F238E27FC236}">
                  <a16:creationId xmlns:a16="http://schemas.microsoft.com/office/drawing/2014/main" id="{325F67E6-5D36-FB57-B20C-6B591190C578}"/>
                </a:ext>
              </a:extLst>
            </p:cNvPr>
            <p:cNvCxnSpPr>
              <a:cxnSpLocks/>
            </p:cNvCxnSpPr>
            <p:nvPr/>
          </p:nvCxnSpPr>
          <p:spPr>
            <a:xfrm>
              <a:off x="8180902" y="2156582"/>
              <a:ext cx="891823"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EC1A35FE-2DD3-B882-2260-E66258C34E4F}"/>
                </a:ext>
              </a:extLst>
            </p:cNvPr>
            <p:cNvCxnSpPr>
              <a:cxnSpLocks/>
            </p:cNvCxnSpPr>
            <p:nvPr/>
          </p:nvCxnSpPr>
          <p:spPr>
            <a:xfrm>
              <a:off x="9072725" y="2156582"/>
              <a:ext cx="914399" cy="1272418"/>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a:extLst>
              <a:ext uri="{FF2B5EF4-FFF2-40B4-BE49-F238E27FC236}">
                <a16:creationId xmlns:a16="http://schemas.microsoft.com/office/drawing/2014/main" id="{F095F6EE-4700-575B-8994-667AB2DA5786}"/>
              </a:ext>
            </a:extLst>
          </p:cNvPr>
          <p:cNvGrpSpPr/>
          <p:nvPr/>
        </p:nvGrpSpPr>
        <p:grpSpPr>
          <a:xfrm>
            <a:off x="2878740" y="4016749"/>
            <a:ext cx="410200" cy="410198"/>
            <a:chOff x="4471992" y="2235779"/>
            <a:chExt cx="410200" cy="410198"/>
          </a:xfrm>
        </p:grpSpPr>
        <p:sp>
          <p:nvSpPr>
            <p:cNvPr id="42" name="ïŝlíḑé">
              <a:extLst>
                <a:ext uri="{FF2B5EF4-FFF2-40B4-BE49-F238E27FC236}">
                  <a16:creationId xmlns:a16="http://schemas.microsoft.com/office/drawing/2014/main" id="{89241748-5F2C-25DD-C2B4-DACB1BDEB8EB}"/>
                </a:ext>
              </a:extLst>
            </p:cNvPr>
            <p:cNvSpPr/>
            <p:nvPr/>
          </p:nvSpPr>
          <p:spPr>
            <a:xfrm>
              <a:off x="4471992" y="2235779"/>
              <a:ext cx="410200" cy="410198"/>
            </a:xfrm>
            <a:prstGeom prst="ellipse">
              <a:avLst/>
            </a:prstGeom>
            <a:solidFill>
              <a:schemeClr val="accent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išlíde">
              <a:extLst>
                <a:ext uri="{FF2B5EF4-FFF2-40B4-BE49-F238E27FC236}">
                  <a16:creationId xmlns:a16="http://schemas.microsoft.com/office/drawing/2014/main" id="{761EDB86-82E8-4721-E849-B0C01F7555A1}"/>
                </a:ext>
              </a:extLst>
            </p:cNvPr>
            <p:cNvSpPr/>
            <p:nvPr/>
          </p:nvSpPr>
          <p:spPr>
            <a:xfrm>
              <a:off x="4595899" y="2358227"/>
              <a:ext cx="162386" cy="17800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44" name="组合 43">
            <a:extLst>
              <a:ext uri="{FF2B5EF4-FFF2-40B4-BE49-F238E27FC236}">
                <a16:creationId xmlns:a16="http://schemas.microsoft.com/office/drawing/2014/main" id="{877DA3B2-B5B4-5F19-9C1A-E7D843DBB4C1}"/>
              </a:ext>
            </a:extLst>
          </p:cNvPr>
          <p:cNvGrpSpPr/>
          <p:nvPr/>
        </p:nvGrpSpPr>
        <p:grpSpPr>
          <a:xfrm>
            <a:off x="2878740" y="5769581"/>
            <a:ext cx="410200" cy="410198"/>
            <a:chOff x="5417189" y="2235779"/>
            <a:chExt cx="410200" cy="410198"/>
          </a:xfrm>
        </p:grpSpPr>
        <p:sp>
          <p:nvSpPr>
            <p:cNvPr id="45" name="ïŝlíḑé">
              <a:extLst>
                <a:ext uri="{FF2B5EF4-FFF2-40B4-BE49-F238E27FC236}">
                  <a16:creationId xmlns:a16="http://schemas.microsoft.com/office/drawing/2014/main" id="{3059929C-ADB0-0066-FBC1-8636F4FD869A}"/>
                </a:ext>
              </a:extLst>
            </p:cNvPr>
            <p:cNvSpPr/>
            <p:nvPr/>
          </p:nvSpPr>
          <p:spPr>
            <a:xfrm>
              <a:off x="5417189" y="2235779"/>
              <a:ext cx="410200" cy="410198"/>
            </a:xfrm>
            <a:prstGeom prst="ellipse">
              <a:avLst/>
            </a:prstGeom>
            <a:solidFill>
              <a:schemeClr val="accent3">
                <a:lumMod val="75000"/>
              </a:schemeClr>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6" name="išlíde">
              <a:extLst>
                <a:ext uri="{FF2B5EF4-FFF2-40B4-BE49-F238E27FC236}">
                  <a16:creationId xmlns:a16="http://schemas.microsoft.com/office/drawing/2014/main" id="{86B81241-1CB8-D3DF-9172-EAA4EA54EAF3}"/>
                </a:ext>
              </a:extLst>
            </p:cNvPr>
            <p:cNvSpPr/>
            <p:nvPr/>
          </p:nvSpPr>
          <p:spPr>
            <a:xfrm>
              <a:off x="5533289" y="2369958"/>
              <a:ext cx="178001" cy="148188"/>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47" name="Group 42_2">
            <a:extLst>
              <a:ext uri="{FF2B5EF4-FFF2-40B4-BE49-F238E27FC236}">
                <a16:creationId xmlns:a16="http://schemas.microsoft.com/office/drawing/2014/main" id="{DA107472-9F6D-20A7-A39B-B69543F4C67B}"/>
              </a:ext>
            </a:extLst>
          </p:cNvPr>
          <p:cNvGrpSpPr/>
          <p:nvPr/>
        </p:nvGrpSpPr>
        <p:grpSpPr>
          <a:xfrm>
            <a:off x="771036" y="3897394"/>
            <a:ext cx="2009639" cy="1250574"/>
            <a:chOff x="9273140" y="2236762"/>
            <a:chExt cx="2009639" cy="1250574"/>
          </a:xfrm>
        </p:grpSpPr>
        <p:sp>
          <p:nvSpPr>
            <p:cNvPr id="48" name="ïSlíďê">
              <a:extLst>
                <a:ext uri="{FF2B5EF4-FFF2-40B4-BE49-F238E27FC236}">
                  <a16:creationId xmlns:a16="http://schemas.microsoft.com/office/drawing/2014/main" id="{3998363F-9290-05C2-A776-82CB3CB2CEE8}"/>
                </a:ext>
              </a:extLst>
            </p:cNvPr>
            <p:cNvSpPr txBox="1"/>
            <p:nvPr/>
          </p:nvSpPr>
          <p:spPr>
            <a:xfrm>
              <a:off x="9547491" y="2729693"/>
              <a:ext cx="1717251" cy="757643"/>
            </a:xfrm>
            <a:prstGeom prst="rect">
              <a:avLst/>
            </a:prstGeom>
            <a:noFill/>
          </p:spPr>
          <p:txBody>
            <a:bodyPr wrap="square" anchor="b">
              <a:spAutoFit/>
            </a:bodyPr>
            <a:lstStyle>
              <a:defPPr>
                <a:defRPr lang="zh-CN"/>
              </a:defPPr>
              <a:lvl1pPr marR="0" lvl="0" defTabSz="913765" fontAlgn="auto">
                <a:lnSpc>
                  <a:spcPct val="150000"/>
                </a:lnSpc>
                <a:spcBef>
                  <a:spcPts val="0"/>
                </a:spcBef>
                <a:spcAft>
                  <a:spcPts val="0"/>
                </a:spcAft>
                <a:buClrTx/>
                <a:buSzPct val="100000"/>
                <a:defRPr kumimoji="0" sz="1000" b="0" i="0" u="none" strike="noStrike" cap="none" spc="0" normalizeH="0" baseline="0">
                  <a:ln>
                    <a:noFill/>
                  </a:ln>
                  <a:effectLst/>
                  <a:uLnTx/>
                  <a:uFillTx/>
                </a:defRPr>
              </a:lvl1pPr>
            </a:lstStyle>
            <a:p>
              <a:r>
                <a:rPr lang="zh-CN" altLang="en-US" sz="1000" dirty="0">
                  <a:solidFill>
                    <a:schemeClr val="tx1"/>
                  </a:solidFill>
                </a:rPr>
                <a:t>人数多，优先进行升级营销，促使他们消费更多，进而升级为重要价值用户</a:t>
              </a:r>
              <a:endParaRPr lang="en-US" dirty="0"/>
            </a:p>
          </p:txBody>
        </p:sp>
        <p:sp>
          <p:nvSpPr>
            <p:cNvPr id="49" name="iŝ1ídé">
              <a:extLst>
                <a:ext uri="{FF2B5EF4-FFF2-40B4-BE49-F238E27FC236}">
                  <a16:creationId xmlns:a16="http://schemas.microsoft.com/office/drawing/2014/main" id="{5212D78F-95BD-4135-1672-038EED95EBC4}"/>
                </a:ext>
              </a:extLst>
            </p:cNvPr>
            <p:cNvSpPr txBox="1"/>
            <p:nvPr/>
          </p:nvSpPr>
          <p:spPr>
            <a:xfrm>
              <a:off x="9273140" y="2236762"/>
              <a:ext cx="2009639" cy="581926"/>
            </a:xfrm>
            <a:prstGeom prst="rect">
              <a:avLst/>
            </a:prstGeom>
            <a:noFill/>
            <a:ln>
              <a:noFill/>
            </a:ln>
          </p:spPr>
          <p:txBody>
            <a:bodyPr wrap="square" lIns="91440" tIns="45720" rIns="91440" bIns="45720" anchor="ctr" anchorCtr="0">
              <a:normAutofit/>
            </a:bodyPr>
            <a:lstStyle/>
            <a:p>
              <a:pPr algn="r">
                <a:buSzPct val="25000"/>
              </a:pPr>
              <a:r>
                <a:rPr lang="zh-CN" altLang="en-US" sz="2000" b="1" dirty="0"/>
                <a:t>重要发展用户</a:t>
              </a:r>
              <a:endParaRPr lang="en-US" altLang="zh-CN" sz="2000" b="1" dirty="0"/>
            </a:p>
          </p:txBody>
        </p:sp>
      </p:grpSp>
      <p:grpSp>
        <p:nvGrpSpPr>
          <p:cNvPr id="50" name="Group 42_1_1">
            <a:extLst>
              <a:ext uri="{FF2B5EF4-FFF2-40B4-BE49-F238E27FC236}">
                <a16:creationId xmlns:a16="http://schemas.microsoft.com/office/drawing/2014/main" id="{8771CB41-9F39-9A41-E76D-C86CE1B3AF24}"/>
              </a:ext>
            </a:extLst>
          </p:cNvPr>
          <p:cNvGrpSpPr/>
          <p:nvPr/>
        </p:nvGrpSpPr>
        <p:grpSpPr>
          <a:xfrm>
            <a:off x="771036" y="5683717"/>
            <a:ext cx="2283989" cy="806885"/>
            <a:chOff x="9273140" y="2241577"/>
            <a:chExt cx="2283989" cy="806885"/>
          </a:xfrm>
        </p:grpSpPr>
        <p:sp>
          <p:nvSpPr>
            <p:cNvPr id="51" name="ïSlíďê">
              <a:extLst>
                <a:ext uri="{FF2B5EF4-FFF2-40B4-BE49-F238E27FC236}">
                  <a16:creationId xmlns:a16="http://schemas.microsoft.com/office/drawing/2014/main" id="{32CEAAAF-4764-4184-6045-7DBF94C4A937}"/>
                </a:ext>
              </a:extLst>
            </p:cNvPr>
            <p:cNvSpPr txBox="1"/>
            <p:nvPr/>
          </p:nvSpPr>
          <p:spPr>
            <a:xfrm>
              <a:off x="9547491" y="2752484"/>
              <a:ext cx="2009638" cy="295978"/>
            </a:xfrm>
            <a:prstGeom prst="rect">
              <a:avLst/>
            </a:prstGeom>
            <a:noFill/>
          </p:spPr>
          <p:txBody>
            <a:bodyPr wrap="square" anchor="b">
              <a:spAutoFit/>
            </a:bodyPr>
            <a:lstStyle>
              <a:defPPr>
                <a:defRPr lang="zh-CN"/>
              </a:defPPr>
              <a:lvl1pPr marR="0" lvl="0" defTabSz="913765" fontAlgn="auto">
                <a:lnSpc>
                  <a:spcPct val="150000"/>
                </a:lnSpc>
                <a:spcBef>
                  <a:spcPts val="0"/>
                </a:spcBef>
                <a:spcAft>
                  <a:spcPts val="0"/>
                </a:spcAft>
                <a:buClrTx/>
                <a:buSzPct val="100000"/>
                <a:defRPr kumimoji="0" sz="1000" b="0" i="0" u="none" strike="noStrike" cap="none" spc="0" normalizeH="0" baseline="0">
                  <a:ln>
                    <a:noFill/>
                  </a:ln>
                  <a:effectLst/>
                  <a:uLnTx/>
                  <a:uFillTx/>
                </a:defRPr>
              </a:lvl1pPr>
            </a:lstStyle>
            <a:p>
              <a:pPr algn="r"/>
              <a:r>
                <a:rPr lang="zh-CN" altLang="en-US" dirty="0"/>
                <a:t>保持一定频率的触达，持续维护</a:t>
              </a:r>
              <a:endParaRPr lang="en-US" dirty="0"/>
            </a:p>
          </p:txBody>
        </p:sp>
        <p:sp>
          <p:nvSpPr>
            <p:cNvPr id="52" name="iŝ1ídé">
              <a:extLst>
                <a:ext uri="{FF2B5EF4-FFF2-40B4-BE49-F238E27FC236}">
                  <a16:creationId xmlns:a16="http://schemas.microsoft.com/office/drawing/2014/main" id="{3772D836-0F25-3B8F-CF17-BF46FF45982D}"/>
                </a:ext>
              </a:extLst>
            </p:cNvPr>
            <p:cNvSpPr txBox="1"/>
            <p:nvPr/>
          </p:nvSpPr>
          <p:spPr>
            <a:xfrm>
              <a:off x="9273140" y="2241577"/>
              <a:ext cx="2009639" cy="581926"/>
            </a:xfrm>
            <a:prstGeom prst="rect">
              <a:avLst/>
            </a:prstGeom>
            <a:noFill/>
            <a:ln>
              <a:noFill/>
            </a:ln>
          </p:spPr>
          <p:txBody>
            <a:bodyPr wrap="square" lIns="91440" tIns="45720" rIns="91440" bIns="45720" anchor="ctr" anchorCtr="0">
              <a:normAutofit/>
            </a:bodyPr>
            <a:lstStyle/>
            <a:p>
              <a:pPr algn="r">
                <a:buSzPct val="25000"/>
              </a:pPr>
              <a:r>
                <a:rPr lang="zh-CN" altLang="en-US" sz="2000" b="1" dirty="0"/>
                <a:t>重要价值用户</a:t>
              </a:r>
              <a:endParaRPr lang="en-US" altLang="zh-CN" sz="2000" b="1" dirty="0"/>
            </a:p>
          </p:txBody>
        </p:sp>
      </p:grpSp>
      <p:sp>
        <p:nvSpPr>
          <p:cNvPr id="53" name="椭圆 52">
            <a:extLst>
              <a:ext uri="{FF2B5EF4-FFF2-40B4-BE49-F238E27FC236}">
                <a16:creationId xmlns:a16="http://schemas.microsoft.com/office/drawing/2014/main" id="{C8353D35-9320-F2ED-FD30-9AA46D15F5AE}"/>
              </a:ext>
            </a:extLst>
          </p:cNvPr>
          <p:cNvSpPr/>
          <p:nvPr/>
        </p:nvSpPr>
        <p:spPr>
          <a:xfrm>
            <a:off x="4067282" y="4317198"/>
            <a:ext cx="358832" cy="358832"/>
          </a:xfrm>
          <a:prstGeom prst="ellipse">
            <a:avLst/>
          </a:prstGeom>
          <a:solidFill>
            <a:srgbClr val="FF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a:t>
            </a:r>
            <a:endParaRPr lang="zh-CN" altLang="en-US" b="1" dirty="0">
              <a:solidFill>
                <a:schemeClr val="tx1"/>
              </a:solidFill>
            </a:endParaRPr>
          </a:p>
        </p:txBody>
      </p:sp>
      <p:grpSp>
        <p:nvGrpSpPr>
          <p:cNvPr id="23" name="组合 22">
            <a:extLst>
              <a:ext uri="{FF2B5EF4-FFF2-40B4-BE49-F238E27FC236}">
                <a16:creationId xmlns:a16="http://schemas.microsoft.com/office/drawing/2014/main" id="{F7FF0E4F-B0D6-896C-BFD9-7FDB8D033ABC}"/>
              </a:ext>
            </a:extLst>
          </p:cNvPr>
          <p:cNvGrpSpPr/>
          <p:nvPr/>
        </p:nvGrpSpPr>
        <p:grpSpPr>
          <a:xfrm>
            <a:off x="8267016" y="6410711"/>
            <a:ext cx="410200" cy="410198"/>
            <a:chOff x="7307583" y="2235779"/>
            <a:chExt cx="410200" cy="410198"/>
          </a:xfrm>
        </p:grpSpPr>
        <p:sp>
          <p:nvSpPr>
            <p:cNvPr id="24" name="ïŝlíḑé">
              <a:extLst>
                <a:ext uri="{FF2B5EF4-FFF2-40B4-BE49-F238E27FC236}">
                  <a16:creationId xmlns:a16="http://schemas.microsoft.com/office/drawing/2014/main" id="{1B498122-13B6-8642-AC99-4A27A09F4D18}"/>
                </a:ext>
              </a:extLst>
            </p:cNvPr>
            <p:cNvSpPr/>
            <p:nvPr/>
          </p:nvSpPr>
          <p:spPr>
            <a:xfrm>
              <a:off x="7307583" y="2235779"/>
              <a:ext cx="410200" cy="410198"/>
            </a:xfrm>
            <a:prstGeom prst="ellipse">
              <a:avLst/>
            </a:prstGeom>
            <a:solidFill>
              <a:schemeClr val="accent6"/>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išlíde">
              <a:extLst>
                <a:ext uri="{FF2B5EF4-FFF2-40B4-BE49-F238E27FC236}">
                  <a16:creationId xmlns:a16="http://schemas.microsoft.com/office/drawing/2014/main" id="{24C94E63-C62C-5FB9-CCE8-CEFED580A306}"/>
                </a:ext>
              </a:extLst>
            </p:cNvPr>
            <p:cNvSpPr/>
            <p:nvPr/>
          </p:nvSpPr>
          <p:spPr>
            <a:xfrm>
              <a:off x="7423682" y="2356641"/>
              <a:ext cx="178001" cy="174822"/>
            </a:xfrm>
            <a:custGeom>
              <a:avLst/>
              <a:gdLst>
                <a:gd name="connsiteX0" fmla="*/ 343764 w 533400"/>
                <a:gd name="connsiteY0" fmla="*/ 276846 h 523875"/>
                <a:gd name="connsiteX1" fmla="*/ 372339 w 533400"/>
                <a:gd name="connsiteY1" fmla="*/ 305421 h 523875"/>
                <a:gd name="connsiteX2" fmla="*/ 372339 w 533400"/>
                <a:gd name="connsiteY2" fmla="*/ 495921 h 523875"/>
                <a:gd name="connsiteX3" fmla="*/ 343764 w 533400"/>
                <a:gd name="connsiteY3" fmla="*/ 524496 h 523875"/>
                <a:gd name="connsiteX4" fmla="*/ 191364 w 533400"/>
                <a:gd name="connsiteY4" fmla="*/ 524496 h 523875"/>
                <a:gd name="connsiteX5" fmla="*/ 162789 w 533400"/>
                <a:gd name="connsiteY5" fmla="*/ 495921 h 523875"/>
                <a:gd name="connsiteX6" fmla="*/ 162789 w 533400"/>
                <a:gd name="connsiteY6" fmla="*/ 305421 h 523875"/>
                <a:gd name="connsiteX7" fmla="*/ 191364 w 533400"/>
                <a:gd name="connsiteY7" fmla="*/ 276846 h 523875"/>
                <a:gd name="connsiteX8" fmla="*/ 343764 w 533400"/>
                <a:gd name="connsiteY8" fmla="*/ 276846 h 523875"/>
                <a:gd name="connsiteX9" fmla="*/ 143739 w 533400"/>
                <a:gd name="connsiteY9" fmla="*/ 114921 h 523875"/>
                <a:gd name="connsiteX10" fmla="*/ 179934 w 533400"/>
                <a:gd name="connsiteY10" fmla="*/ 153021 h 523875"/>
                <a:gd name="connsiteX11" fmla="*/ 181839 w 533400"/>
                <a:gd name="connsiteY11" fmla="*/ 153021 h 523875"/>
                <a:gd name="connsiteX12" fmla="*/ 353289 w 533400"/>
                <a:gd name="connsiteY12" fmla="*/ 153021 h 523875"/>
                <a:gd name="connsiteX13" fmla="*/ 391389 w 533400"/>
                <a:gd name="connsiteY13" fmla="*/ 116826 h 523875"/>
                <a:gd name="connsiteX14" fmla="*/ 391389 w 533400"/>
                <a:gd name="connsiteY14" fmla="*/ 114921 h 523875"/>
                <a:gd name="connsiteX15" fmla="*/ 505689 w 533400"/>
                <a:gd name="connsiteY15" fmla="*/ 114921 h 523875"/>
                <a:gd name="connsiteX16" fmla="*/ 534264 w 533400"/>
                <a:gd name="connsiteY16" fmla="*/ 143496 h 523875"/>
                <a:gd name="connsiteX17" fmla="*/ 534264 w 533400"/>
                <a:gd name="connsiteY17" fmla="*/ 381621 h 523875"/>
                <a:gd name="connsiteX18" fmla="*/ 505689 w 533400"/>
                <a:gd name="connsiteY18" fmla="*/ 410196 h 523875"/>
                <a:gd name="connsiteX19" fmla="*/ 391389 w 533400"/>
                <a:gd name="connsiteY19" fmla="*/ 410196 h 523875"/>
                <a:gd name="connsiteX20" fmla="*/ 391389 w 533400"/>
                <a:gd name="connsiteY20" fmla="*/ 295896 h 523875"/>
                <a:gd name="connsiteX21" fmla="*/ 355194 w 533400"/>
                <a:gd name="connsiteY21" fmla="*/ 257796 h 523875"/>
                <a:gd name="connsiteX22" fmla="*/ 353289 w 533400"/>
                <a:gd name="connsiteY22" fmla="*/ 257796 h 523875"/>
                <a:gd name="connsiteX23" fmla="*/ 181839 w 533400"/>
                <a:gd name="connsiteY23" fmla="*/ 257796 h 523875"/>
                <a:gd name="connsiteX24" fmla="*/ 143739 w 533400"/>
                <a:gd name="connsiteY24" fmla="*/ 293991 h 523875"/>
                <a:gd name="connsiteX25" fmla="*/ 143739 w 533400"/>
                <a:gd name="connsiteY25" fmla="*/ 295896 h 523875"/>
                <a:gd name="connsiteX26" fmla="*/ 143739 w 533400"/>
                <a:gd name="connsiteY26" fmla="*/ 410196 h 523875"/>
                <a:gd name="connsiteX27" fmla="*/ 29439 w 533400"/>
                <a:gd name="connsiteY27" fmla="*/ 410196 h 523875"/>
                <a:gd name="connsiteX28" fmla="*/ 864 w 533400"/>
                <a:gd name="connsiteY28" fmla="*/ 381621 h 523875"/>
                <a:gd name="connsiteX29" fmla="*/ 864 w 533400"/>
                <a:gd name="connsiteY29" fmla="*/ 201408 h 523875"/>
                <a:gd name="connsiteX30" fmla="*/ 11151 w 533400"/>
                <a:gd name="connsiteY30" fmla="*/ 175405 h 523875"/>
                <a:gd name="connsiteX31" fmla="*/ 56300 w 533400"/>
                <a:gd name="connsiteY31" fmla="*/ 127018 h 523875"/>
                <a:gd name="connsiteX32" fmla="*/ 84112 w 533400"/>
                <a:gd name="connsiteY32" fmla="*/ 114921 h 523875"/>
                <a:gd name="connsiteX33" fmla="*/ 143739 w 533400"/>
                <a:gd name="connsiteY33" fmla="*/ 114921 h 523875"/>
                <a:gd name="connsiteX34" fmla="*/ 462827 w 533400"/>
                <a:gd name="connsiteY34" fmla="*/ 172071 h 523875"/>
                <a:gd name="connsiteX35" fmla="*/ 448539 w 533400"/>
                <a:gd name="connsiteY35" fmla="*/ 186359 h 523875"/>
                <a:gd name="connsiteX36" fmla="*/ 462827 w 533400"/>
                <a:gd name="connsiteY36" fmla="*/ 200646 h 523875"/>
                <a:gd name="connsiteX37" fmla="*/ 477114 w 533400"/>
                <a:gd name="connsiteY37" fmla="*/ 186359 h 523875"/>
                <a:gd name="connsiteX38" fmla="*/ 462827 w 533400"/>
                <a:gd name="connsiteY38" fmla="*/ 172071 h 523875"/>
                <a:gd name="connsiteX39" fmla="*/ 343764 w 533400"/>
                <a:gd name="connsiteY39" fmla="*/ 621 h 523875"/>
                <a:gd name="connsiteX40" fmla="*/ 372339 w 533400"/>
                <a:gd name="connsiteY40" fmla="*/ 29196 h 523875"/>
                <a:gd name="connsiteX41" fmla="*/ 372339 w 533400"/>
                <a:gd name="connsiteY41" fmla="*/ 105396 h 523875"/>
                <a:gd name="connsiteX42" fmla="*/ 343764 w 533400"/>
                <a:gd name="connsiteY42" fmla="*/ 133971 h 523875"/>
                <a:gd name="connsiteX43" fmla="*/ 191364 w 533400"/>
                <a:gd name="connsiteY43" fmla="*/ 133971 h 523875"/>
                <a:gd name="connsiteX44" fmla="*/ 162789 w 533400"/>
                <a:gd name="connsiteY44" fmla="*/ 105396 h 523875"/>
                <a:gd name="connsiteX45" fmla="*/ 162789 w 533400"/>
                <a:gd name="connsiteY45" fmla="*/ 29196 h 523875"/>
                <a:gd name="connsiteX46" fmla="*/ 191364 w 533400"/>
                <a:gd name="connsiteY46" fmla="*/ 621 h 523875"/>
                <a:gd name="connsiteX47" fmla="*/ 343764 w 533400"/>
                <a:gd name="connsiteY47" fmla="*/ 62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33400" h="523875">
                  <a:moveTo>
                    <a:pt x="343764" y="276846"/>
                  </a:moveTo>
                  <a:cubicBezTo>
                    <a:pt x="359576" y="276846"/>
                    <a:pt x="372339" y="289610"/>
                    <a:pt x="372339" y="305421"/>
                  </a:cubicBezTo>
                  <a:lnTo>
                    <a:pt x="372339" y="495921"/>
                  </a:lnTo>
                  <a:cubicBezTo>
                    <a:pt x="372339" y="511732"/>
                    <a:pt x="359576" y="524496"/>
                    <a:pt x="343764" y="524496"/>
                  </a:cubicBezTo>
                  <a:lnTo>
                    <a:pt x="191364" y="524496"/>
                  </a:lnTo>
                  <a:cubicBezTo>
                    <a:pt x="175552" y="524496"/>
                    <a:pt x="162789" y="511732"/>
                    <a:pt x="162789" y="495921"/>
                  </a:cubicBezTo>
                  <a:lnTo>
                    <a:pt x="162789" y="305421"/>
                  </a:lnTo>
                  <a:cubicBezTo>
                    <a:pt x="162789" y="289610"/>
                    <a:pt x="175552" y="276846"/>
                    <a:pt x="191364" y="276846"/>
                  </a:cubicBezTo>
                  <a:lnTo>
                    <a:pt x="343764" y="276846"/>
                  </a:lnTo>
                  <a:close/>
                  <a:moveTo>
                    <a:pt x="143739" y="114921"/>
                  </a:moveTo>
                  <a:cubicBezTo>
                    <a:pt x="143739" y="135305"/>
                    <a:pt x="159741" y="151973"/>
                    <a:pt x="179934" y="153021"/>
                  </a:cubicBezTo>
                  <a:lnTo>
                    <a:pt x="181839" y="153021"/>
                  </a:lnTo>
                  <a:lnTo>
                    <a:pt x="353289" y="153021"/>
                  </a:lnTo>
                  <a:cubicBezTo>
                    <a:pt x="373673" y="153021"/>
                    <a:pt x="390341" y="137019"/>
                    <a:pt x="391389" y="116826"/>
                  </a:cubicBezTo>
                  <a:lnTo>
                    <a:pt x="391389" y="114921"/>
                  </a:lnTo>
                  <a:lnTo>
                    <a:pt x="505689" y="114921"/>
                  </a:lnTo>
                  <a:cubicBezTo>
                    <a:pt x="521501" y="114921"/>
                    <a:pt x="534264" y="127685"/>
                    <a:pt x="534264" y="143496"/>
                  </a:cubicBezTo>
                  <a:lnTo>
                    <a:pt x="534264" y="381621"/>
                  </a:lnTo>
                  <a:cubicBezTo>
                    <a:pt x="534264" y="397432"/>
                    <a:pt x="521501" y="410196"/>
                    <a:pt x="505689" y="410196"/>
                  </a:cubicBezTo>
                  <a:lnTo>
                    <a:pt x="391389" y="410196"/>
                  </a:lnTo>
                  <a:lnTo>
                    <a:pt x="391389" y="295896"/>
                  </a:lnTo>
                  <a:cubicBezTo>
                    <a:pt x="391389" y="275512"/>
                    <a:pt x="375387" y="258844"/>
                    <a:pt x="355194" y="257796"/>
                  </a:cubicBezTo>
                  <a:lnTo>
                    <a:pt x="353289" y="257796"/>
                  </a:lnTo>
                  <a:lnTo>
                    <a:pt x="181839" y="257796"/>
                  </a:lnTo>
                  <a:cubicBezTo>
                    <a:pt x="161455" y="257796"/>
                    <a:pt x="144787" y="273798"/>
                    <a:pt x="143739" y="293991"/>
                  </a:cubicBezTo>
                  <a:lnTo>
                    <a:pt x="143739" y="295896"/>
                  </a:lnTo>
                  <a:lnTo>
                    <a:pt x="143739" y="410196"/>
                  </a:lnTo>
                  <a:lnTo>
                    <a:pt x="29439" y="410196"/>
                  </a:lnTo>
                  <a:cubicBezTo>
                    <a:pt x="13627" y="410196"/>
                    <a:pt x="864" y="397432"/>
                    <a:pt x="864" y="381621"/>
                  </a:cubicBezTo>
                  <a:lnTo>
                    <a:pt x="864" y="201408"/>
                  </a:lnTo>
                  <a:cubicBezTo>
                    <a:pt x="864" y="191788"/>
                    <a:pt x="4484" y="182454"/>
                    <a:pt x="11151" y="175405"/>
                  </a:cubicBezTo>
                  <a:lnTo>
                    <a:pt x="56300" y="127018"/>
                  </a:lnTo>
                  <a:cubicBezTo>
                    <a:pt x="63538" y="119303"/>
                    <a:pt x="73635" y="114921"/>
                    <a:pt x="84112" y="114921"/>
                  </a:cubicBezTo>
                  <a:lnTo>
                    <a:pt x="143739" y="114921"/>
                  </a:lnTo>
                  <a:close/>
                  <a:moveTo>
                    <a:pt x="462827" y="172071"/>
                  </a:moveTo>
                  <a:cubicBezTo>
                    <a:pt x="454921" y="172071"/>
                    <a:pt x="448539" y="178453"/>
                    <a:pt x="448539" y="186359"/>
                  </a:cubicBezTo>
                  <a:cubicBezTo>
                    <a:pt x="448539" y="194264"/>
                    <a:pt x="454921" y="200646"/>
                    <a:pt x="462827" y="200646"/>
                  </a:cubicBezTo>
                  <a:cubicBezTo>
                    <a:pt x="470732" y="200646"/>
                    <a:pt x="477114" y="194264"/>
                    <a:pt x="477114" y="186359"/>
                  </a:cubicBezTo>
                  <a:cubicBezTo>
                    <a:pt x="477114" y="178453"/>
                    <a:pt x="470732" y="172071"/>
                    <a:pt x="462827" y="172071"/>
                  </a:cubicBezTo>
                  <a:close/>
                  <a:moveTo>
                    <a:pt x="343764" y="621"/>
                  </a:moveTo>
                  <a:cubicBezTo>
                    <a:pt x="359576" y="621"/>
                    <a:pt x="372339" y="13385"/>
                    <a:pt x="372339" y="29196"/>
                  </a:cubicBezTo>
                  <a:lnTo>
                    <a:pt x="372339" y="105396"/>
                  </a:lnTo>
                  <a:cubicBezTo>
                    <a:pt x="372339" y="121207"/>
                    <a:pt x="359576" y="133971"/>
                    <a:pt x="343764" y="133971"/>
                  </a:cubicBezTo>
                  <a:lnTo>
                    <a:pt x="191364" y="133971"/>
                  </a:lnTo>
                  <a:cubicBezTo>
                    <a:pt x="175552" y="133971"/>
                    <a:pt x="162789" y="121207"/>
                    <a:pt x="162789" y="105396"/>
                  </a:cubicBezTo>
                  <a:lnTo>
                    <a:pt x="162789" y="29196"/>
                  </a:lnTo>
                  <a:cubicBezTo>
                    <a:pt x="162789" y="13385"/>
                    <a:pt x="175552" y="621"/>
                    <a:pt x="191364" y="621"/>
                  </a:cubicBezTo>
                  <a:lnTo>
                    <a:pt x="343764"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59" name="椭圆 58">
            <a:extLst>
              <a:ext uri="{FF2B5EF4-FFF2-40B4-BE49-F238E27FC236}">
                <a16:creationId xmlns:a16="http://schemas.microsoft.com/office/drawing/2014/main" id="{BC205E48-78D1-2649-9EC5-125FF38ECE4B}"/>
              </a:ext>
            </a:extLst>
          </p:cNvPr>
          <p:cNvSpPr/>
          <p:nvPr/>
        </p:nvSpPr>
        <p:spPr>
          <a:xfrm>
            <a:off x="7004046" y="5906811"/>
            <a:ext cx="358832" cy="358832"/>
          </a:xfrm>
          <a:prstGeom prst="ellipse">
            <a:avLst/>
          </a:prstGeom>
          <a:solidFill>
            <a:srgbClr val="00B0F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a:t>
            </a:r>
            <a:endParaRPr lang="zh-CN" altLang="en-US" b="1" dirty="0">
              <a:solidFill>
                <a:schemeClr val="tx1"/>
              </a:solidFill>
            </a:endParaRPr>
          </a:p>
        </p:txBody>
      </p:sp>
      <p:sp>
        <p:nvSpPr>
          <p:cNvPr id="60" name="椭圆 59">
            <a:extLst>
              <a:ext uri="{FF2B5EF4-FFF2-40B4-BE49-F238E27FC236}">
                <a16:creationId xmlns:a16="http://schemas.microsoft.com/office/drawing/2014/main" id="{ECA853F3-7021-0D2D-FBEB-F9FDC9830087}"/>
              </a:ext>
            </a:extLst>
          </p:cNvPr>
          <p:cNvSpPr/>
          <p:nvPr/>
        </p:nvSpPr>
        <p:spPr>
          <a:xfrm>
            <a:off x="7720933" y="4566123"/>
            <a:ext cx="358832" cy="358832"/>
          </a:xfrm>
          <a:prstGeom prst="ellipse">
            <a:avLst/>
          </a:prstGeom>
          <a:solidFill>
            <a:srgbClr val="00B0F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a:t>
            </a:r>
            <a:endParaRPr lang="zh-CN" altLang="en-US" b="1" dirty="0">
              <a:solidFill>
                <a:schemeClr val="tx1"/>
              </a:solidFill>
            </a:endParaRPr>
          </a:p>
        </p:txBody>
      </p:sp>
      <p:grpSp>
        <p:nvGrpSpPr>
          <p:cNvPr id="67" name="Group 5_2">
            <a:extLst>
              <a:ext uri="{FF2B5EF4-FFF2-40B4-BE49-F238E27FC236}">
                <a16:creationId xmlns:a16="http://schemas.microsoft.com/office/drawing/2014/main" id="{FFD30F96-D264-C7F3-B25D-2AC27F7CEE3D}"/>
              </a:ext>
            </a:extLst>
          </p:cNvPr>
          <p:cNvGrpSpPr/>
          <p:nvPr/>
        </p:nvGrpSpPr>
        <p:grpSpPr>
          <a:xfrm>
            <a:off x="4151586" y="2690659"/>
            <a:ext cx="1140373" cy="336091"/>
            <a:chOff x="8230635" y="2156582"/>
            <a:chExt cx="1871119" cy="559892"/>
          </a:xfrm>
        </p:grpSpPr>
        <p:cxnSp>
          <p:nvCxnSpPr>
            <p:cNvPr id="68" name="直接连接符 67">
              <a:extLst>
                <a:ext uri="{FF2B5EF4-FFF2-40B4-BE49-F238E27FC236}">
                  <a16:creationId xmlns:a16="http://schemas.microsoft.com/office/drawing/2014/main" id="{558B4C95-E200-C9AD-D46B-E10FBE6F7899}"/>
                </a:ext>
              </a:extLst>
            </p:cNvPr>
            <p:cNvCxnSpPr>
              <a:cxnSpLocks/>
            </p:cNvCxnSpPr>
            <p:nvPr/>
          </p:nvCxnSpPr>
          <p:spPr>
            <a:xfrm>
              <a:off x="8230635" y="2156582"/>
              <a:ext cx="84208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819609BD-B59D-C8FB-FD97-F4E2072F7ABA}"/>
                </a:ext>
              </a:extLst>
            </p:cNvPr>
            <p:cNvCxnSpPr>
              <a:cxnSpLocks/>
            </p:cNvCxnSpPr>
            <p:nvPr/>
          </p:nvCxnSpPr>
          <p:spPr>
            <a:xfrm>
              <a:off x="9072726" y="2156582"/>
              <a:ext cx="1029028" cy="5598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EC8983B3-C387-88D4-DCAD-A744A5161967}"/>
              </a:ext>
            </a:extLst>
          </p:cNvPr>
          <p:cNvGrpSpPr/>
          <p:nvPr/>
        </p:nvGrpSpPr>
        <p:grpSpPr>
          <a:xfrm>
            <a:off x="3864116" y="2483360"/>
            <a:ext cx="410200" cy="410198"/>
            <a:chOff x="4471992" y="2235779"/>
            <a:chExt cx="410200" cy="410198"/>
          </a:xfrm>
        </p:grpSpPr>
        <p:sp>
          <p:nvSpPr>
            <p:cNvPr id="71" name="ïŝlíḑé">
              <a:extLst>
                <a:ext uri="{FF2B5EF4-FFF2-40B4-BE49-F238E27FC236}">
                  <a16:creationId xmlns:a16="http://schemas.microsoft.com/office/drawing/2014/main" id="{E8D8B47A-D87D-6AC5-0C6E-B7FC51CA2BE4}"/>
                </a:ext>
              </a:extLst>
            </p:cNvPr>
            <p:cNvSpPr/>
            <p:nvPr/>
          </p:nvSpPr>
          <p:spPr>
            <a:xfrm>
              <a:off x="4471992" y="2235779"/>
              <a:ext cx="410200" cy="410198"/>
            </a:xfrm>
            <a:prstGeom prst="ellipse">
              <a:avLst/>
            </a:prstGeom>
            <a:solidFill>
              <a:schemeClr val="accent3">
                <a:lumMod val="60000"/>
                <a:lumOff val="40000"/>
              </a:schemeClr>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2" name="išlíde">
              <a:extLst>
                <a:ext uri="{FF2B5EF4-FFF2-40B4-BE49-F238E27FC236}">
                  <a16:creationId xmlns:a16="http://schemas.microsoft.com/office/drawing/2014/main" id="{ABCA0DA4-2CE1-1451-FCAC-688CABC3E250}"/>
                </a:ext>
              </a:extLst>
            </p:cNvPr>
            <p:cNvSpPr/>
            <p:nvPr/>
          </p:nvSpPr>
          <p:spPr>
            <a:xfrm>
              <a:off x="4595899" y="2358227"/>
              <a:ext cx="162386" cy="17800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75" name="椭圆 74">
            <a:extLst>
              <a:ext uri="{FF2B5EF4-FFF2-40B4-BE49-F238E27FC236}">
                <a16:creationId xmlns:a16="http://schemas.microsoft.com/office/drawing/2014/main" id="{922745CA-0AEA-6293-4607-5BD54452C967}"/>
              </a:ext>
            </a:extLst>
          </p:cNvPr>
          <p:cNvSpPr/>
          <p:nvPr/>
        </p:nvSpPr>
        <p:spPr>
          <a:xfrm>
            <a:off x="5114980" y="2778890"/>
            <a:ext cx="358832" cy="358832"/>
          </a:xfrm>
          <a:prstGeom prst="ellipse">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a:t>
            </a:r>
            <a:endParaRPr lang="zh-CN" altLang="en-US" b="1" dirty="0">
              <a:solidFill>
                <a:schemeClr val="tx1"/>
              </a:solidFill>
            </a:endParaRPr>
          </a:p>
        </p:txBody>
      </p:sp>
      <p:grpSp>
        <p:nvGrpSpPr>
          <p:cNvPr id="76" name="Group 42_2">
            <a:extLst>
              <a:ext uri="{FF2B5EF4-FFF2-40B4-BE49-F238E27FC236}">
                <a16:creationId xmlns:a16="http://schemas.microsoft.com/office/drawing/2014/main" id="{FFBDEFA5-067B-BCB0-6C71-9A36F20D20FC}"/>
              </a:ext>
            </a:extLst>
          </p:cNvPr>
          <p:cNvGrpSpPr/>
          <p:nvPr/>
        </p:nvGrpSpPr>
        <p:grpSpPr>
          <a:xfrm>
            <a:off x="1714033" y="2394285"/>
            <a:ext cx="2009639" cy="1250574"/>
            <a:chOff x="9273140" y="2236762"/>
            <a:chExt cx="2009639" cy="1250574"/>
          </a:xfrm>
        </p:grpSpPr>
        <p:sp>
          <p:nvSpPr>
            <p:cNvPr id="77" name="ïSlíďê">
              <a:extLst>
                <a:ext uri="{FF2B5EF4-FFF2-40B4-BE49-F238E27FC236}">
                  <a16:creationId xmlns:a16="http://schemas.microsoft.com/office/drawing/2014/main" id="{1A9478C7-8937-A606-3664-8A7F01759F71}"/>
                </a:ext>
              </a:extLst>
            </p:cNvPr>
            <p:cNvSpPr txBox="1"/>
            <p:nvPr/>
          </p:nvSpPr>
          <p:spPr>
            <a:xfrm>
              <a:off x="9547491" y="2729693"/>
              <a:ext cx="1717251" cy="757643"/>
            </a:xfrm>
            <a:prstGeom prst="rect">
              <a:avLst/>
            </a:prstGeom>
            <a:noFill/>
          </p:spPr>
          <p:txBody>
            <a:bodyPr wrap="square" anchor="b">
              <a:spAutoFit/>
            </a:bodyPr>
            <a:lstStyle>
              <a:defPPr>
                <a:defRPr lang="zh-CN"/>
              </a:defPPr>
              <a:lvl1pPr marR="0" lvl="0" defTabSz="913765" fontAlgn="auto">
                <a:lnSpc>
                  <a:spcPct val="150000"/>
                </a:lnSpc>
                <a:spcBef>
                  <a:spcPts val="0"/>
                </a:spcBef>
                <a:spcAft>
                  <a:spcPts val="0"/>
                </a:spcAft>
                <a:buClrTx/>
                <a:buSzPct val="100000"/>
                <a:defRPr kumimoji="0" sz="1000" b="0" i="0" u="none" strike="noStrike" cap="none" spc="0" normalizeH="0" baseline="0">
                  <a:ln>
                    <a:noFill/>
                  </a:ln>
                  <a:effectLst/>
                  <a:uLnTx/>
                  <a:uFillTx/>
                </a:defRPr>
              </a:lvl1pPr>
            </a:lstStyle>
            <a:p>
              <a:pPr algn="just"/>
              <a:r>
                <a:rPr lang="zh-CN" altLang="en-US" sz="1000" dirty="0">
                  <a:solidFill>
                    <a:schemeClr val="tx1"/>
                  </a:solidFill>
                </a:rPr>
                <a:t>人数少，从人数多的一般发展</a:t>
              </a:r>
              <a:r>
                <a:rPr lang="en-US" altLang="zh-CN" sz="1000" dirty="0">
                  <a:solidFill>
                    <a:schemeClr val="tx1"/>
                  </a:solidFill>
                </a:rPr>
                <a:t>/</a:t>
              </a:r>
              <a:r>
                <a:rPr lang="zh-CN" altLang="en-US" sz="1000" dirty="0">
                  <a:solidFill>
                    <a:schemeClr val="tx1"/>
                  </a:solidFill>
                </a:rPr>
                <a:t>挽留中补充人数。待基数扩大后转为重要价值用户</a:t>
              </a:r>
              <a:endParaRPr lang="en-US" dirty="0"/>
            </a:p>
          </p:txBody>
        </p:sp>
        <p:sp>
          <p:nvSpPr>
            <p:cNvPr id="78" name="iŝ1ídé">
              <a:extLst>
                <a:ext uri="{FF2B5EF4-FFF2-40B4-BE49-F238E27FC236}">
                  <a16:creationId xmlns:a16="http://schemas.microsoft.com/office/drawing/2014/main" id="{CDC8F4CE-1FB9-EB0D-6D5F-F5458C34517F}"/>
                </a:ext>
              </a:extLst>
            </p:cNvPr>
            <p:cNvSpPr txBox="1"/>
            <p:nvPr/>
          </p:nvSpPr>
          <p:spPr>
            <a:xfrm>
              <a:off x="9273140" y="2236762"/>
              <a:ext cx="2009639" cy="581926"/>
            </a:xfrm>
            <a:prstGeom prst="rect">
              <a:avLst/>
            </a:prstGeom>
            <a:noFill/>
            <a:ln>
              <a:noFill/>
            </a:ln>
          </p:spPr>
          <p:txBody>
            <a:bodyPr wrap="square" lIns="91440" tIns="45720" rIns="91440" bIns="45720" anchor="ctr" anchorCtr="0">
              <a:normAutofit/>
            </a:bodyPr>
            <a:lstStyle/>
            <a:p>
              <a:pPr algn="r">
                <a:buSzPct val="25000"/>
              </a:pPr>
              <a:r>
                <a:rPr lang="zh-CN" altLang="en-US" sz="2000" b="1" dirty="0"/>
                <a:t>重要唤回用户</a:t>
              </a:r>
              <a:endParaRPr lang="en-US" altLang="zh-CN" sz="2000" b="1" dirty="0"/>
            </a:p>
          </p:txBody>
        </p:sp>
      </p:grpSp>
      <p:grpSp>
        <p:nvGrpSpPr>
          <p:cNvPr id="80" name="Group 5_2">
            <a:extLst>
              <a:ext uri="{FF2B5EF4-FFF2-40B4-BE49-F238E27FC236}">
                <a16:creationId xmlns:a16="http://schemas.microsoft.com/office/drawing/2014/main" id="{488373FB-640B-D481-C893-6A327240CD27}"/>
              </a:ext>
            </a:extLst>
          </p:cNvPr>
          <p:cNvGrpSpPr/>
          <p:nvPr/>
        </p:nvGrpSpPr>
        <p:grpSpPr>
          <a:xfrm rot="10800000" flipV="1">
            <a:off x="6274214" y="2522030"/>
            <a:ext cx="1269464" cy="231251"/>
            <a:chOff x="8230635" y="2156582"/>
            <a:chExt cx="1871119" cy="559892"/>
          </a:xfrm>
        </p:grpSpPr>
        <p:cxnSp>
          <p:nvCxnSpPr>
            <p:cNvPr id="81" name="直接连接符 80">
              <a:extLst>
                <a:ext uri="{FF2B5EF4-FFF2-40B4-BE49-F238E27FC236}">
                  <a16:creationId xmlns:a16="http://schemas.microsoft.com/office/drawing/2014/main" id="{A97DEB1E-D04E-760E-08CE-78C75FD5AF8C}"/>
                </a:ext>
              </a:extLst>
            </p:cNvPr>
            <p:cNvCxnSpPr>
              <a:cxnSpLocks/>
            </p:cNvCxnSpPr>
            <p:nvPr/>
          </p:nvCxnSpPr>
          <p:spPr>
            <a:xfrm>
              <a:off x="8230635" y="2156582"/>
              <a:ext cx="842089" cy="0"/>
            </a:xfrm>
            <a:prstGeom prst="line">
              <a:avLst/>
            </a:prstGeom>
            <a:ln>
              <a:solidFill>
                <a:srgbClr val="A4C0D4"/>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59193706-C620-DC45-7E1A-35F3BFD5BF81}"/>
                </a:ext>
              </a:extLst>
            </p:cNvPr>
            <p:cNvCxnSpPr>
              <a:cxnSpLocks/>
            </p:cNvCxnSpPr>
            <p:nvPr/>
          </p:nvCxnSpPr>
          <p:spPr>
            <a:xfrm>
              <a:off x="9072726" y="2156582"/>
              <a:ext cx="1029028" cy="559892"/>
            </a:xfrm>
            <a:prstGeom prst="line">
              <a:avLst/>
            </a:prstGeom>
            <a:ln>
              <a:solidFill>
                <a:srgbClr val="A4C0D4"/>
              </a:solidFill>
            </a:ln>
          </p:spPr>
          <p:style>
            <a:lnRef idx="1">
              <a:schemeClr val="accent1"/>
            </a:lnRef>
            <a:fillRef idx="0">
              <a:schemeClr val="accent1"/>
            </a:fillRef>
            <a:effectRef idx="0">
              <a:schemeClr val="accent1"/>
            </a:effectRef>
            <a:fontRef idx="minor">
              <a:schemeClr val="tx1"/>
            </a:fontRef>
          </p:style>
        </p:cxnSp>
      </p:grpSp>
      <p:grpSp>
        <p:nvGrpSpPr>
          <p:cNvPr id="83" name="组合 82">
            <a:extLst>
              <a:ext uri="{FF2B5EF4-FFF2-40B4-BE49-F238E27FC236}">
                <a16:creationId xmlns:a16="http://schemas.microsoft.com/office/drawing/2014/main" id="{A6DDEA2B-05C3-3432-C429-D50C8F577307}"/>
              </a:ext>
            </a:extLst>
          </p:cNvPr>
          <p:cNvGrpSpPr/>
          <p:nvPr/>
        </p:nvGrpSpPr>
        <p:grpSpPr>
          <a:xfrm>
            <a:off x="7415764" y="2343083"/>
            <a:ext cx="410200" cy="410198"/>
            <a:chOff x="4471992" y="2235779"/>
            <a:chExt cx="410200" cy="410198"/>
          </a:xfrm>
        </p:grpSpPr>
        <p:sp>
          <p:nvSpPr>
            <p:cNvPr id="84" name="ïŝlíḑé">
              <a:extLst>
                <a:ext uri="{FF2B5EF4-FFF2-40B4-BE49-F238E27FC236}">
                  <a16:creationId xmlns:a16="http://schemas.microsoft.com/office/drawing/2014/main" id="{1896904C-E371-D5F8-3655-A91C627C0DF3}"/>
                </a:ext>
              </a:extLst>
            </p:cNvPr>
            <p:cNvSpPr/>
            <p:nvPr/>
          </p:nvSpPr>
          <p:spPr>
            <a:xfrm>
              <a:off x="4471992" y="2235779"/>
              <a:ext cx="410200" cy="410198"/>
            </a:xfrm>
            <a:prstGeom prst="ellipse">
              <a:avLst/>
            </a:prstGeom>
            <a:solidFill>
              <a:schemeClr val="accent4">
                <a:lumMod val="20000"/>
                <a:lumOff val="80000"/>
              </a:schemeClr>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5" name="išlíde">
              <a:extLst>
                <a:ext uri="{FF2B5EF4-FFF2-40B4-BE49-F238E27FC236}">
                  <a16:creationId xmlns:a16="http://schemas.microsoft.com/office/drawing/2014/main" id="{86BD8768-3EB5-9CAB-E518-1DC1D475B7DC}"/>
                </a:ext>
              </a:extLst>
            </p:cNvPr>
            <p:cNvSpPr/>
            <p:nvPr/>
          </p:nvSpPr>
          <p:spPr>
            <a:xfrm>
              <a:off x="4595899" y="2358227"/>
              <a:ext cx="162386" cy="17800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sp>
        <p:nvSpPr>
          <p:cNvPr id="86" name="椭圆 85">
            <a:extLst>
              <a:ext uri="{FF2B5EF4-FFF2-40B4-BE49-F238E27FC236}">
                <a16:creationId xmlns:a16="http://schemas.microsoft.com/office/drawing/2014/main" id="{3643C5CA-B898-337C-3CEA-A20A696CBE59}"/>
              </a:ext>
            </a:extLst>
          </p:cNvPr>
          <p:cNvSpPr/>
          <p:nvPr/>
        </p:nvSpPr>
        <p:spPr>
          <a:xfrm>
            <a:off x="6207872" y="2573866"/>
            <a:ext cx="358832" cy="358832"/>
          </a:xfrm>
          <a:prstGeom prst="ellipse">
            <a:avLst/>
          </a:prstGeom>
          <a:solidFill>
            <a:srgbClr val="92D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a:t>
            </a:r>
            <a:endParaRPr lang="zh-CN" altLang="en-US" b="1" dirty="0">
              <a:solidFill>
                <a:schemeClr val="tx1"/>
              </a:solidFill>
            </a:endParaRPr>
          </a:p>
        </p:txBody>
      </p:sp>
      <p:grpSp>
        <p:nvGrpSpPr>
          <p:cNvPr id="90" name="Group 42_2">
            <a:extLst>
              <a:ext uri="{FF2B5EF4-FFF2-40B4-BE49-F238E27FC236}">
                <a16:creationId xmlns:a16="http://schemas.microsoft.com/office/drawing/2014/main" id="{F0846F47-11E7-AD93-185C-150C02DC402C}"/>
              </a:ext>
            </a:extLst>
          </p:cNvPr>
          <p:cNvGrpSpPr/>
          <p:nvPr/>
        </p:nvGrpSpPr>
        <p:grpSpPr>
          <a:xfrm>
            <a:off x="7709340" y="2259611"/>
            <a:ext cx="2009639" cy="1250574"/>
            <a:chOff x="9273140" y="2236762"/>
            <a:chExt cx="2009639" cy="1250574"/>
          </a:xfrm>
        </p:grpSpPr>
        <p:sp>
          <p:nvSpPr>
            <p:cNvPr id="91" name="ïSlíďê">
              <a:extLst>
                <a:ext uri="{FF2B5EF4-FFF2-40B4-BE49-F238E27FC236}">
                  <a16:creationId xmlns:a16="http://schemas.microsoft.com/office/drawing/2014/main" id="{14B1316E-127C-E639-10BD-F311CA3A638B}"/>
                </a:ext>
              </a:extLst>
            </p:cNvPr>
            <p:cNvSpPr txBox="1"/>
            <p:nvPr/>
          </p:nvSpPr>
          <p:spPr>
            <a:xfrm>
              <a:off x="9547491" y="2729693"/>
              <a:ext cx="1717251" cy="757643"/>
            </a:xfrm>
            <a:prstGeom prst="rect">
              <a:avLst/>
            </a:prstGeom>
            <a:noFill/>
          </p:spPr>
          <p:txBody>
            <a:bodyPr wrap="square" anchor="b">
              <a:spAutoFit/>
            </a:bodyPr>
            <a:lstStyle>
              <a:defPPr>
                <a:defRPr lang="zh-CN"/>
              </a:defPPr>
              <a:lvl1pPr marR="0" lvl="0" defTabSz="913765" fontAlgn="auto">
                <a:lnSpc>
                  <a:spcPct val="150000"/>
                </a:lnSpc>
                <a:spcBef>
                  <a:spcPts val="0"/>
                </a:spcBef>
                <a:spcAft>
                  <a:spcPts val="0"/>
                </a:spcAft>
                <a:buClrTx/>
                <a:buSzPct val="100000"/>
                <a:defRPr kumimoji="0" sz="1000" b="0" i="0" u="none" strike="noStrike" cap="none" spc="0" normalizeH="0" baseline="0">
                  <a:ln>
                    <a:noFill/>
                  </a:ln>
                  <a:effectLst/>
                  <a:uLnTx/>
                  <a:uFillTx/>
                </a:defRPr>
              </a:lvl1pPr>
            </a:lstStyle>
            <a:p>
              <a:pPr algn="just"/>
              <a:r>
                <a:rPr lang="zh-CN" altLang="en-US" sz="1000" dirty="0">
                  <a:solidFill>
                    <a:schemeClr val="tx1"/>
                  </a:solidFill>
                </a:rPr>
                <a:t>人数少，从人数多的一般发展</a:t>
              </a:r>
              <a:r>
                <a:rPr lang="en-US" altLang="zh-CN" sz="1000" dirty="0">
                  <a:solidFill>
                    <a:schemeClr val="tx1"/>
                  </a:solidFill>
                </a:rPr>
                <a:t>/</a:t>
              </a:r>
              <a:r>
                <a:rPr lang="zh-CN" altLang="en-US" sz="1000" dirty="0">
                  <a:solidFill>
                    <a:schemeClr val="tx1"/>
                  </a:solidFill>
                </a:rPr>
                <a:t>挽留中补充人数。待基数扩大后转为重要价值用户</a:t>
              </a:r>
              <a:endParaRPr lang="en-US" dirty="0"/>
            </a:p>
          </p:txBody>
        </p:sp>
        <p:sp>
          <p:nvSpPr>
            <p:cNvPr id="92" name="iŝ1ídé">
              <a:extLst>
                <a:ext uri="{FF2B5EF4-FFF2-40B4-BE49-F238E27FC236}">
                  <a16:creationId xmlns:a16="http://schemas.microsoft.com/office/drawing/2014/main" id="{8EE3B3B4-C73A-80B3-24B2-C10932E362B5}"/>
                </a:ext>
              </a:extLst>
            </p:cNvPr>
            <p:cNvSpPr txBox="1"/>
            <p:nvPr/>
          </p:nvSpPr>
          <p:spPr>
            <a:xfrm>
              <a:off x="9273140" y="2236762"/>
              <a:ext cx="2009639" cy="581926"/>
            </a:xfrm>
            <a:prstGeom prst="rect">
              <a:avLst/>
            </a:prstGeom>
            <a:noFill/>
            <a:ln>
              <a:noFill/>
            </a:ln>
          </p:spPr>
          <p:txBody>
            <a:bodyPr wrap="square" lIns="91440" tIns="45720" rIns="91440" bIns="45720" anchor="ctr" anchorCtr="0">
              <a:normAutofit/>
            </a:bodyPr>
            <a:lstStyle/>
            <a:p>
              <a:pPr algn="r">
                <a:buSzPct val="25000"/>
              </a:pPr>
              <a:r>
                <a:rPr lang="zh-CN" altLang="en-US" sz="2000" b="1" dirty="0"/>
                <a:t>一般价值用户</a:t>
              </a:r>
              <a:endParaRPr lang="en-US" altLang="zh-CN" sz="2000" b="1" dirty="0"/>
            </a:p>
          </p:txBody>
        </p:sp>
      </p:grpSp>
      <p:sp>
        <p:nvSpPr>
          <p:cNvPr id="12" name="文本框 11">
            <a:extLst>
              <a:ext uri="{FF2B5EF4-FFF2-40B4-BE49-F238E27FC236}">
                <a16:creationId xmlns:a16="http://schemas.microsoft.com/office/drawing/2014/main" id="{EABC9C08-BF61-77D3-B102-044A66E99D56}"/>
              </a:ext>
            </a:extLst>
          </p:cNvPr>
          <p:cNvSpPr txBox="1"/>
          <p:nvPr/>
        </p:nvSpPr>
        <p:spPr>
          <a:xfrm>
            <a:off x="120655" y="6541336"/>
            <a:ext cx="4466896" cy="338554"/>
          </a:xfrm>
          <a:prstGeom prst="rect">
            <a:avLst/>
          </a:prstGeom>
          <a:noFill/>
        </p:spPr>
        <p:txBody>
          <a:bodyPr wrap="square" rtlCol="0">
            <a:spAutoFit/>
          </a:bodyPr>
          <a:lstStyle/>
          <a:p>
            <a:pPr marL="171450" indent="-171450">
              <a:buFont typeface="Arial" panose="020B0604020202020204" pitchFamily="34" charset="0"/>
              <a:buChar char="•"/>
            </a:pPr>
            <a:r>
              <a:rPr lang="zh-CN" altLang="en-US" sz="800" dirty="0"/>
              <a:t>来源：某电商平台内部数据</a:t>
            </a:r>
            <a:endParaRPr lang="en-US" altLang="zh-CN" sz="800" dirty="0"/>
          </a:p>
          <a:p>
            <a:pPr marL="171450" indent="-171450">
              <a:buFont typeface="Arial" panose="020B0604020202020204" pitchFamily="34" charset="0"/>
              <a:buChar char="•"/>
            </a:pPr>
            <a:r>
              <a:rPr lang="zh-CN" altLang="en-US" sz="800" dirty="0"/>
              <a:t>数据周期：</a:t>
            </a:r>
            <a:r>
              <a:rPr lang="en-US" altLang="zh-CN" sz="800" dirty="0"/>
              <a:t>2021</a:t>
            </a:r>
            <a:r>
              <a:rPr lang="zh-CN" altLang="en-US" sz="800" dirty="0"/>
              <a:t>年</a:t>
            </a:r>
            <a:r>
              <a:rPr lang="en-US" altLang="zh-CN" sz="800" dirty="0"/>
              <a:t>11</a:t>
            </a:r>
            <a:r>
              <a:rPr lang="zh-CN" altLang="en-US" sz="800" dirty="0"/>
              <a:t>月</a:t>
            </a:r>
            <a:r>
              <a:rPr lang="en-US" altLang="zh-CN" sz="800" dirty="0"/>
              <a:t>25</a:t>
            </a:r>
            <a:r>
              <a:rPr lang="zh-CN" altLang="en-US" sz="800" dirty="0"/>
              <a:t>日</a:t>
            </a:r>
            <a:r>
              <a:rPr lang="en-US" altLang="zh-CN" sz="800" dirty="0"/>
              <a:t>- 12</a:t>
            </a:r>
            <a:r>
              <a:rPr lang="zh-CN" altLang="en-US" sz="800" dirty="0"/>
              <a:t>月</a:t>
            </a:r>
            <a:r>
              <a:rPr lang="en-US" altLang="zh-CN" sz="800" dirty="0"/>
              <a:t>03</a:t>
            </a:r>
            <a:r>
              <a:rPr lang="zh-CN" altLang="en-US" sz="800" dirty="0"/>
              <a:t>日</a:t>
            </a:r>
          </a:p>
        </p:txBody>
      </p:sp>
    </p:spTree>
    <p:extLst>
      <p:ext uri="{BB962C8B-B14F-4D97-AF65-F5344CB8AC3E}">
        <p14:creationId xmlns:p14="http://schemas.microsoft.com/office/powerpoint/2010/main" val="1460667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MH_Other_1">
            <a:extLst>
              <a:ext uri="{FF2B5EF4-FFF2-40B4-BE49-F238E27FC236}">
                <a16:creationId xmlns:a16="http://schemas.microsoft.com/office/drawing/2014/main" id="{8DB919C9-E281-1D31-1DC3-56887EFC4EAC}"/>
              </a:ext>
            </a:extLst>
          </p:cNvPr>
          <p:cNvCxnSpPr/>
          <p:nvPr>
            <p:custDataLst>
              <p:tags r:id="rId1"/>
            </p:custDataLst>
          </p:nvPr>
        </p:nvCxnSpPr>
        <p:spPr>
          <a:xfrm flipH="1">
            <a:off x="4082896" y="1355225"/>
            <a:ext cx="0" cy="4563996"/>
          </a:xfrm>
          <a:prstGeom prst="line">
            <a:avLst/>
          </a:prstGeom>
          <a:ln w="12700">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MH_Other_2">
            <a:extLst>
              <a:ext uri="{FF2B5EF4-FFF2-40B4-BE49-F238E27FC236}">
                <a16:creationId xmlns:a16="http://schemas.microsoft.com/office/drawing/2014/main" id="{157930EF-5DA9-67B6-E58F-F7BF95481AB6}"/>
              </a:ext>
            </a:extLst>
          </p:cNvPr>
          <p:cNvSpPr/>
          <p:nvPr>
            <p:custDataLst>
              <p:tags r:id="rId2"/>
            </p:custDataLst>
          </p:nvPr>
        </p:nvSpPr>
        <p:spPr>
          <a:xfrm>
            <a:off x="772991" y="2362940"/>
            <a:ext cx="2548568" cy="2548568"/>
          </a:xfrm>
          <a:prstGeom prst="ellipse">
            <a:avLst/>
          </a:prstGeom>
          <a:solidFill>
            <a:srgbClr val="FFFFFF"/>
          </a:solid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mn-ea"/>
            </a:endParaRPr>
          </a:p>
        </p:txBody>
      </p:sp>
      <p:sp>
        <p:nvSpPr>
          <p:cNvPr id="4" name="MH_Title_1">
            <a:extLst>
              <a:ext uri="{FF2B5EF4-FFF2-40B4-BE49-F238E27FC236}">
                <a16:creationId xmlns:a16="http://schemas.microsoft.com/office/drawing/2014/main" id="{73B6EAB6-D62A-79AF-67C9-C3A0FB37DAD9}"/>
              </a:ext>
            </a:extLst>
          </p:cNvPr>
          <p:cNvSpPr/>
          <p:nvPr>
            <p:custDataLst>
              <p:tags r:id="rId3"/>
            </p:custDataLst>
          </p:nvPr>
        </p:nvSpPr>
        <p:spPr>
          <a:xfrm>
            <a:off x="1027444" y="2617393"/>
            <a:ext cx="2039662" cy="20396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lnSpc>
                <a:spcPct val="150000"/>
              </a:lnSpc>
              <a:defRPr/>
            </a:pPr>
            <a:r>
              <a:rPr lang="zh-CN" altLang="en-US" sz="3600" b="1" spc="600" dirty="0">
                <a:solidFill>
                  <a:srgbClr val="FFFFFF"/>
                </a:solidFill>
                <a:latin typeface="+mn-ea"/>
              </a:rPr>
              <a:t>摘</a:t>
            </a:r>
            <a:endParaRPr lang="en-US" altLang="zh-CN" sz="3600" b="1" spc="600" dirty="0">
              <a:solidFill>
                <a:srgbClr val="FFFFFF"/>
              </a:solidFill>
              <a:latin typeface="+mn-ea"/>
            </a:endParaRPr>
          </a:p>
          <a:p>
            <a:pPr algn="ctr">
              <a:lnSpc>
                <a:spcPct val="150000"/>
              </a:lnSpc>
              <a:defRPr/>
            </a:pPr>
            <a:r>
              <a:rPr lang="zh-CN" altLang="en-US" sz="3600" b="1" spc="600" dirty="0">
                <a:solidFill>
                  <a:srgbClr val="FFFFFF"/>
                </a:solidFill>
                <a:latin typeface="+mn-ea"/>
              </a:rPr>
              <a:t>要</a:t>
            </a:r>
            <a:endParaRPr lang="en-US" altLang="zh-CN" sz="3600" b="1" spc="600" dirty="0">
              <a:solidFill>
                <a:srgbClr val="FFFFFF"/>
              </a:solidFill>
              <a:latin typeface="+mn-ea"/>
            </a:endParaRPr>
          </a:p>
        </p:txBody>
      </p:sp>
      <p:grpSp>
        <p:nvGrpSpPr>
          <p:cNvPr id="5" name="组合 4">
            <a:extLst>
              <a:ext uri="{FF2B5EF4-FFF2-40B4-BE49-F238E27FC236}">
                <a16:creationId xmlns:a16="http://schemas.microsoft.com/office/drawing/2014/main" id="{63A57992-9926-53B7-62C8-2DAB053172E6}"/>
              </a:ext>
            </a:extLst>
          </p:cNvPr>
          <p:cNvGrpSpPr/>
          <p:nvPr/>
        </p:nvGrpSpPr>
        <p:grpSpPr>
          <a:xfrm>
            <a:off x="3790075" y="2133812"/>
            <a:ext cx="575548" cy="575549"/>
            <a:chOff x="4861096" y="2007512"/>
            <a:chExt cx="575548" cy="575549"/>
          </a:xfrm>
        </p:grpSpPr>
        <p:sp>
          <p:nvSpPr>
            <p:cNvPr id="6" name="MH_Other_3">
              <a:extLst>
                <a:ext uri="{FF2B5EF4-FFF2-40B4-BE49-F238E27FC236}">
                  <a16:creationId xmlns:a16="http://schemas.microsoft.com/office/drawing/2014/main" id="{9EF6DEE9-2B36-859F-6354-EDB8E6BF8497}"/>
                </a:ext>
              </a:extLst>
            </p:cNvPr>
            <p:cNvSpPr/>
            <p:nvPr>
              <p:custDataLst>
                <p:tags r:id="rId6"/>
              </p:custDataLst>
            </p:nvPr>
          </p:nvSpPr>
          <p:spPr>
            <a:xfrm>
              <a:off x="4861096" y="2007512"/>
              <a:ext cx="575548" cy="575549"/>
            </a:xfrm>
            <a:prstGeom prst="ellipse">
              <a:avLst/>
            </a:prstGeom>
            <a:solidFill>
              <a:srgbClr val="FFFFFF"/>
            </a:solidFill>
            <a:ln>
              <a:solidFill>
                <a:schemeClr val="accent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latin typeface="+mn-ea"/>
              </a:endParaRPr>
            </a:p>
          </p:txBody>
        </p:sp>
        <p:sp>
          <p:nvSpPr>
            <p:cNvPr id="7" name="MH_Other_4">
              <a:extLst>
                <a:ext uri="{FF2B5EF4-FFF2-40B4-BE49-F238E27FC236}">
                  <a16:creationId xmlns:a16="http://schemas.microsoft.com/office/drawing/2014/main" id="{5FFBEBE5-5F16-FFBD-F549-98E1185F73B8}"/>
                </a:ext>
              </a:extLst>
            </p:cNvPr>
            <p:cNvSpPr/>
            <p:nvPr>
              <p:custDataLst>
                <p:tags r:id="rId7"/>
              </p:custDataLst>
            </p:nvPr>
          </p:nvSpPr>
          <p:spPr>
            <a:xfrm>
              <a:off x="4970148" y="2116564"/>
              <a:ext cx="357445" cy="3574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92500" lnSpcReduction="10000"/>
            </a:bodyPr>
            <a:lstStyle/>
            <a:p>
              <a:pPr algn="ctr">
                <a:defRPr/>
              </a:pPr>
              <a:endParaRPr lang="zh-CN" altLang="en-US">
                <a:latin typeface="+mn-ea"/>
              </a:endParaRPr>
            </a:p>
          </p:txBody>
        </p:sp>
      </p:grpSp>
      <p:grpSp>
        <p:nvGrpSpPr>
          <p:cNvPr id="11" name="组合 10">
            <a:extLst>
              <a:ext uri="{FF2B5EF4-FFF2-40B4-BE49-F238E27FC236}">
                <a16:creationId xmlns:a16="http://schemas.microsoft.com/office/drawing/2014/main" id="{7D57DEC0-6962-6CC9-1C29-554C4CF47A52}"/>
              </a:ext>
            </a:extLst>
          </p:cNvPr>
          <p:cNvGrpSpPr/>
          <p:nvPr/>
        </p:nvGrpSpPr>
        <p:grpSpPr>
          <a:xfrm>
            <a:off x="3790075" y="4546936"/>
            <a:ext cx="575548" cy="575549"/>
            <a:chOff x="4861096" y="4632820"/>
            <a:chExt cx="575548" cy="575549"/>
          </a:xfrm>
        </p:grpSpPr>
        <p:sp>
          <p:nvSpPr>
            <p:cNvPr id="12" name="MH_Other_7">
              <a:extLst>
                <a:ext uri="{FF2B5EF4-FFF2-40B4-BE49-F238E27FC236}">
                  <a16:creationId xmlns:a16="http://schemas.microsoft.com/office/drawing/2014/main" id="{7A575AD9-18FB-5D07-8C2D-A9F692D949EC}"/>
                </a:ext>
              </a:extLst>
            </p:cNvPr>
            <p:cNvSpPr/>
            <p:nvPr>
              <p:custDataLst>
                <p:tags r:id="rId4"/>
              </p:custDataLst>
            </p:nvPr>
          </p:nvSpPr>
          <p:spPr>
            <a:xfrm>
              <a:off x="4861096" y="4632820"/>
              <a:ext cx="575548" cy="575549"/>
            </a:xfrm>
            <a:prstGeom prst="ellipse">
              <a:avLst/>
            </a:prstGeom>
            <a:solidFill>
              <a:srgbClr val="FFFFFF"/>
            </a:solidFill>
            <a:ln>
              <a:solidFill>
                <a:srgbClr val="77649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latin typeface="+mn-ea"/>
              </a:endParaRPr>
            </a:p>
          </p:txBody>
        </p:sp>
        <p:sp>
          <p:nvSpPr>
            <p:cNvPr id="13" name="MH_Other_8">
              <a:extLst>
                <a:ext uri="{FF2B5EF4-FFF2-40B4-BE49-F238E27FC236}">
                  <a16:creationId xmlns:a16="http://schemas.microsoft.com/office/drawing/2014/main" id="{34EBE6E3-BA09-71B6-38AE-EA9151A1E153}"/>
                </a:ext>
              </a:extLst>
            </p:cNvPr>
            <p:cNvSpPr/>
            <p:nvPr>
              <p:custDataLst>
                <p:tags r:id="rId5"/>
              </p:custDataLst>
            </p:nvPr>
          </p:nvSpPr>
          <p:spPr>
            <a:xfrm>
              <a:off x="4970148" y="4741871"/>
              <a:ext cx="357445" cy="357446"/>
            </a:xfrm>
            <a:prstGeom prst="ellipse">
              <a:avLst/>
            </a:prstGeom>
            <a:solidFill>
              <a:srgbClr val="77649B"/>
            </a:solidFill>
            <a:ln>
              <a:solidFill>
                <a:srgbClr val="77649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92500" lnSpcReduction="10000"/>
            </a:bodyPr>
            <a:lstStyle/>
            <a:p>
              <a:pPr algn="ctr">
                <a:defRPr/>
              </a:pPr>
              <a:endParaRPr lang="zh-CN" altLang="en-US">
                <a:latin typeface="+mn-ea"/>
              </a:endParaRPr>
            </a:p>
          </p:txBody>
        </p:sp>
      </p:grpSp>
      <p:sp>
        <p:nvSpPr>
          <p:cNvPr id="20" name="矩形 19">
            <a:extLst>
              <a:ext uri="{FF2B5EF4-FFF2-40B4-BE49-F238E27FC236}">
                <a16:creationId xmlns:a16="http://schemas.microsoft.com/office/drawing/2014/main" id="{6F7335EB-6D59-6FFC-D260-59D256D92C10}"/>
              </a:ext>
            </a:extLst>
          </p:cNvPr>
          <p:cNvSpPr/>
          <p:nvPr/>
        </p:nvSpPr>
        <p:spPr>
          <a:xfrm>
            <a:off x="4584742" y="1350086"/>
            <a:ext cx="6958925" cy="2585708"/>
          </a:xfrm>
          <a:prstGeom prst="rect">
            <a:avLst/>
          </a:prstGeom>
        </p:spPr>
        <p:txBody>
          <a:bodyPr wrap="square">
            <a:spAutoFit/>
          </a:bodyPr>
          <a:lstStyle/>
          <a:p>
            <a:pPr marL="285750" indent="-285750" algn="just">
              <a:lnSpc>
                <a:spcPct val="130000"/>
              </a:lnSpc>
              <a:buFont typeface="Arial" panose="020B0604020202020204" pitchFamily="34" charset="0"/>
              <a:buChar char="•"/>
            </a:pPr>
            <a:r>
              <a:rPr lang="zh-CN" altLang="en-US" sz="1400" dirty="0">
                <a:solidFill>
                  <a:schemeClr val="tx1">
                    <a:lumMod val="75000"/>
                    <a:lumOff val="25000"/>
                  </a:schemeClr>
                </a:solidFill>
                <a:latin typeface="Arial" panose="020B0604020202020204" pitchFamily="34" charset="0"/>
              </a:rPr>
              <a:t>中国零售行业市场规模巨大，占总</a:t>
            </a:r>
            <a:r>
              <a:rPr lang="en-US" altLang="zh-CN" sz="1400" dirty="0">
                <a:solidFill>
                  <a:schemeClr val="tx1">
                    <a:lumMod val="75000"/>
                    <a:lumOff val="25000"/>
                  </a:schemeClr>
                </a:solidFill>
                <a:latin typeface="Arial" panose="020B0604020202020204" pitchFamily="34" charset="0"/>
              </a:rPr>
              <a:t>GDP</a:t>
            </a:r>
            <a:r>
              <a:rPr lang="zh-CN" altLang="en-US" sz="1400" dirty="0">
                <a:solidFill>
                  <a:schemeClr val="tx1">
                    <a:lumMod val="75000"/>
                    <a:lumOff val="25000"/>
                  </a:schemeClr>
                </a:solidFill>
                <a:latin typeface="Arial" panose="020B0604020202020204" pitchFamily="34" charset="0"/>
              </a:rPr>
              <a:t>的</a:t>
            </a:r>
            <a:r>
              <a:rPr lang="en-US" altLang="zh-CN" sz="1400" dirty="0">
                <a:solidFill>
                  <a:schemeClr val="tx1">
                    <a:lumMod val="75000"/>
                    <a:lumOff val="25000"/>
                  </a:schemeClr>
                </a:solidFill>
                <a:latin typeface="Arial" panose="020B0604020202020204" pitchFamily="34" charset="0"/>
              </a:rPr>
              <a:t>40%</a:t>
            </a:r>
            <a:r>
              <a:rPr lang="zh-CN" altLang="en-US" sz="1400" dirty="0">
                <a:solidFill>
                  <a:schemeClr val="tx1">
                    <a:lumMod val="75000"/>
                    <a:lumOff val="25000"/>
                  </a:schemeClr>
                </a:solidFill>
                <a:latin typeface="Arial" panose="020B0604020202020204" pitchFamily="34" charset="0"/>
              </a:rPr>
              <a:t>左右 。</a:t>
            </a:r>
            <a:endParaRPr lang="en-US" altLang="zh-CN" sz="1400" dirty="0">
              <a:solidFill>
                <a:schemeClr val="tx1">
                  <a:lumMod val="75000"/>
                  <a:lumOff val="25000"/>
                </a:schemeClr>
              </a:solidFill>
              <a:latin typeface="Arial" panose="020B0604020202020204" pitchFamily="34" charset="0"/>
            </a:endParaRPr>
          </a:p>
          <a:p>
            <a:pPr marL="285750" indent="-285750" algn="just">
              <a:lnSpc>
                <a:spcPct val="130000"/>
              </a:lnSpc>
              <a:buFont typeface="Arial" panose="020B0604020202020204" pitchFamily="34" charset="0"/>
              <a:buChar char="•"/>
            </a:pPr>
            <a:r>
              <a:rPr lang="en-US" altLang="zh-CN" sz="1400" dirty="0">
                <a:solidFill>
                  <a:schemeClr val="tx1">
                    <a:lumMod val="75000"/>
                    <a:lumOff val="25000"/>
                  </a:schemeClr>
                </a:solidFill>
                <a:latin typeface="Arial" panose="020B0604020202020204" pitchFamily="34" charset="0"/>
              </a:rPr>
              <a:t>2012</a:t>
            </a:r>
            <a:r>
              <a:rPr lang="zh-CN" altLang="en-US" sz="1400" dirty="0">
                <a:solidFill>
                  <a:schemeClr val="tx1">
                    <a:lumMod val="75000"/>
                    <a:lumOff val="25000"/>
                  </a:schemeClr>
                </a:solidFill>
                <a:latin typeface="Arial" panose="020B0604020202020204" pitchFamily="34" charset="0"/>
              </a:rPr>
              <a:t>年</a:t>
            </a:r>
            <a:r>
              <a:rPr lang="en-US" altLang="zh-CN" sz="1400" dirty="0">
                <a:solidFill>
                  <a:schemeClr val="tx1">
                    <a:lumMod val="75000"/>
                    <a:lumOff val="25000"/>
                  </a:schemeClr>
                </a:solidFill>
                <a:latin typeface="Arial" panose="020B0604020202020204" pitchFamily="34" charset="0"/>
              </a:rPr>
              <a:t>-2021</a:t>
            </a:r>
            <a:r>
              <a:rPr lang="zh-CN" altLang="en-US" sz="1400" dirty="0">
                <a:solidFill>
                  <a:schemeClr val="tx1">
                    <a:lumMod val="75000"/>
                    <a:lumOff val="25000"/>
                  </a:schemeClr>
                </a:solidFill>
                <a:latin typeface="Arial" panose="020B0604020202020204" pitchFamily="34" charset="0"/>
              </a:rPr>
              <a:t>年间，网络零售总额规模持续高速增长。</a:t>
            </a:r>
            <a:r>
              <a:rPr lang="en-US" altLang="zh-CN" sz="1400" b="1" dirty="0">
                <a:solidFill>
                  <a:schemeClr val="accent2"/>
                </a:solidFill>
                <a:latin typeface="Arial" panose="020B0604020202020204" pitchFamily="34" charset="0"/>
              </a:rPr>
              <a:t>2021</a:t>
            </a:r>
            <a:r>
              <a:rPr lang="zh-CN" altLang="en-US" sz="1400" b="1" dirty="0">
                <a:solidFill>
                  <a:schemeClr val="accent2"/>
                </a:solidFill>
                <a:latin typeface="Arial" panose="020B0604020202020204" pitchFamily="34" charset="0"/>
              </a:rPr>
              <a:t>年，其市场规模达</a:t>
            </a:r>
            <a:r>
              <a:rPr lang="en-US" altLang="zh-CN" sz="1400" b="1" dirty="0">
                <a:solidFill>
                  <a:schemeClr val="accent2"/>
                </a:solidFill>
                <a:latin typeface="Arial" panose="020B0604020202020204" pitchFamily="34" charset="0"/>
              </a:rPr>
              <a:t>13.09</a:t>
            </a:r>
            <a:r>
              <a:rPr lang="zh-CN" altLang="en-US" sz="1400" b="1" dirty="0">
                <a:solidFill>
                  <a:schemeClr val="accent2"/>
                </a:solidFill>
                <a:latin typeface="Arial" panose="020B0604020202020204" pitchFamily="34" charset="0"/>
              </a:rPr>
              <a:t>万亿元，同比增长</a:t>
            </a:r>
            <a:r>
              <a:rPr lang="en-US" altLang="zh-CN" sz="1400" b="1" dirty="0">
                <a:solidFill>
                  <a:schemeClr val="accent2"/>
                </a:solidFill>
                <a:latin typeface="Arial" panose="020B0604020202020204" pitchFamily="34" charset="0"/>
              </a:rPr>
              <a:t>14.1%</a:t>
            </a:r>
            <a:r>
              <a:rPr lang="zh-CN" altLang="en-US" sz="1400" dirty="0">
                <a:solidFill>
                  <a:schemeClr val="tx1">
                    <a:lumMod val="75000"/>
                    <a:lumOff val="25000"/>
                  </a:schemeClr>
                </a:solidFill>
                <a:latin typeface="Arial" panose="020B0604020202020204" pitchFamily="34" charset="0"/>
              </a:rPr>
              <a:t>。</a:t>
            </a:r>
            <a:endParaRPr lang="en-US" altLang="zh-CN" sz="1400" dirty="0">
              <a:solidFill>
                <a:schemeClr val="tx1">
                  <a:lumMod val="75000"/>
                  <a:lumOff val="25000"/>
                </a:schemeClr>
              </a:solidFill>
              <a:latin typeface="Arial" panose="020B0604020202020204" pitchFamily="34" charset="0"/>
            </a:endParaRPr>
          </a:p>
          <a:p>
            <a:pPr marL="285750" indent="-285750" algn="just">
              <a:lnSpc>
                <a:spcPct val="130000"/>
              </a:lnSpc>
              <a:buFont typeface="Arial" panose="020B0604020202020204" pitchFamily="34" charset="0"/>
              <a:buChar char="•"/>
            </a:pPr>
            <a:r>
              <a:rPr lang="zh-CN" altLang="en-US" sz="1400" dirty="0">
                <a:solidFill>
                  <a:schemeClr val="tx1">
                    <a:lumMod val="75000"/>
                    <a:lumOff val="25000"/>
                  </a:schemeClr>
                </a:solidFill>
                <a:latin typeface="Arial" panose="020B0604020202020204" pitchFamily="34" charset="0"/>
              </a:rPr>
              <a:t>国民的收入结构不断发生变化，消费需求还将进一步增长，从而推动着市场规模的持续增长。</a:t>
            </a:r>
            <a:endParaRPr lang="en-US" altLang="zh-CN" sz="1400" dirty="0">
              <a:solidFill>
                <a:schemeClr val="tx1">
                  <a:lumMod val="75000"/>
                  <a:lumOff val="25000"/>
                </a:schemeClr>
              </a:solidFill>
              <a:latin typeface="Arial" panose="020B0604020202020204" pitchFamily="34" charset="0"/>
            </a:endParaRPr>
          </a:p>
          <a:p>
            <a:pPr marL="285750" indent="-285750">
              <a:lnSpc>
                <a:spcPct val="130000"/>
              </a:lnSpc>
              <a:buFont typeface="Arial" panose="020B0604020202020204" pitchFamily="34" charset="0"/>
              <a:buChar char="•"/>
            </a:pPr>
            <a:r>
              <a:rPr lang="zh-CN" altLang="en-US" sz="1400" dirty="0">
                <a:solidFill>
                  <a:schemeClr val="tx1">
                    <a:lumMod val="75000"/>
                    <a:lumOff val="25000"/>
                  </a:schemeClr>
                </a:solidFill>
                <a:latin typeface="Arial" panose="020B0604020202020204" pitchFamily="34" charset="0"/>
              </a:rPr>
              <a:t>当前主流综合电商平台，</a:t>
            </a:r>
            <a:r>
              <a:rPr lang="zh-CN" altLang="en-US" sz="1400" b="1" dirty="0">
                <a:solidFill>
                  <a:srgbClr val="F4B414"/>
                </a:solidFill>
                <a:latin typeface="Arial" panose="020B0604020202020204" pitchFamily="34" charset="0"/>
              </a:rPr>
              <a:t>阿里体量最大，</a:t>
            </a:r>
            <a:r>
              <a:rPr lang="en-US" altLang="zh-CN" sz="1400" b="1" dirty="0">
                <a:solidFill>
                  <a:srgbClr val="F4B414"/>
                </a:solidFill>
                <a:latin typeface="Arial" panose="020B0604020202020204" pitchFamily="34" charset="0"/>
              </a:rPr>
              <a:t>GMV</a:t>
            </a:r>
            <a:r>
              <a:rPr lang="zh-CN" altLang="en-US" sz="1400" b="1" dirty="0">
                <a:solidFill>
                  <a:srgbClr val="F4B414"/>
                </a:solidFill>
                <a:latin typeface="Arial" panose="020B0604020202020204" pitchFamily="34" charset="0"/>
              </a:rPr>
              <a:t>占比</a:t>
            </a:r>
            <a:r>
              <a:rPr lang="en-US" altLang="zh-CN" sz="1400" b="1" dirty="0">
                <a:solidFill>
                  <a:srgbClr val="F4B414"/>
                </a:solidFill>
                <a:latin typeface="Arial" panose="020B0604020202020204" pitchFamily="34" charset="0"/>
              </a:rPr>
              <a:t>44.2%</a:t>
            </a:r>
            <a:r>
              <a:rPr lang="zh-CN" altLang="en-US" sz="1400" dirty="0">
                <a:solidFill>
                  <a:srgbClr val="F4B414"/>
                </a:solidFill>
                <a:latin typeface="Arial" panose="020B0604020202020204" pitchFamily="34" charset="0"/>
              </a:rPr>
              <a:t>，</a:t>
            </a:r>
            <a:r>
              <a:rPr lang="zh-CN" altLang="en-US" sz="1400" b="1" dirty="0">
                <a:solidFill>
                  <a:srgbClr val="F4B414"/>
                </a:solidFill>
                <a:latin typeface="Arial" panose="020B0604020202020204" pitchFamily="34" charset="0"/>
              </a:rPr>
              <a:t>但逐渐被其它平台蚕食</a:t>
            </a:r>
            <a:r>
              <a:rPr lang="zh-CN" altLang="en-US" sz="1400" dirty="0">
                <a:solidFill>
                  <a:schemeClr val="tx1">
                    <a:lumMod val="75000"/>
                    <a:lumOff val="25000"/>
                  </a:schemeClr>
                </a:solidFill>
                <a:latin typeface="Arial" panose="020B0604020202020204" pitchFamily="34" charset="0"/>
              </a:rPr>
              <a:t>。</a:t>
            </a:r>
            <a:endParaRPr lang="en-US" altLang="zh-CN" sz="1400" dirty="0">
              <a:solidFill>
                <a:schemeClr val="tx1">
                  <a:lumMod val="75000"/>
                  <a:lumOff val="25000"/>
                </a:schemeClr>
              </a:solidFill>
              <a:latin typeface="Arial" panose="020B0604020202020204" pitchFamily="34" charset="0"/>
            </a:endParaRPr>
          </a:p>
          <a:p>
            <a:pPr marL="285750" indent="-285750">
              <a:lnSpc>
                <a:spcPct val="130000"/>
              </a:lnSpc>
              <a:buFont typeface="Arial" panose="020B0604020202020204" pitchFamily="34" charset="0"/>
              <a:buChar char="•"/>
            </a:pPr>
            <a:r>
              <a:rPr lang="zh-CN" altLang="en-US" sz="1400" dirty="0">
                <a:solidFill>
                  <a:schemeClr val="tx1">
                    <a:lumMod val="75000"/>
                    <a:lumOff val="25000"/>
                  </a:schemeClr>
                </a:solidFill>
                <a:latin typeface="Arial" panose="020B0604020202020204" pitchFamily="34" charset="0"/>
              </a:rPr>
              <a:t>值的注意的是，当电商行业增长的流量达到一定瓶颈后，商家只能依靠对存量用户的精细化运营提高转化率。</a:t>
            </a:r>
            <a:endParaRPr lang="zh-CN" altLang="en-US" sz="1400" dirty="0"/>
          </a:p>
          <a:p>
            <a:pPr marL="285750" indent="-285750" algn="just">
              <a:lnSpc>
                <a:spcPct val="130000"/>
              </a:lnSpc>
              <a:buFont typeface="Arial" panose="020B0604020202020204" pitchFamily="34" charset="0"/>
              <a:buChar char="•"/>
            </a:pPr>
            <a:endParaRPr lang="zh-CN" altLang="en-US" sz="1400" dirty="0">
              <a:solidFill>
                <a:schemeClr val="tx1">
                  <a:lumMod val="75000"/>
                  <a:lumOff val="25000"/>
                </a:schemeClr>
              </a:solidFill>
            </a:endParaRPr>
          </a:p>
        </p:txBody>
      </p:sp>
      <p:sp>
        <p:nvSpPr>
          <p:cNvPr id="21" name="矩形 20">
            <a:extLst>
              <a:ext uri="{FF2B5EF4-FFF2-40B4-BE49-F238E27FC236}">
                <a16:creationId xmlns:a16="http://schemas.microsoft.com/office/drawing/2014/main" id="{7541BCEE-6598-2D31-50B4-ADC77D18DF0A}"/>
              </a:ext>
            </a:extLst>
          </p:cNvPr>
          <p:cNvSpPr/>
          <p:nvPr/>
        </p:nvSpPr>
        <p:spPr>
          <a:xfrm>
            <a:off x="4584740" y="4143987"/>
            <a:ext cx="6958924" cy="1465016"/>
          </a:xfrm>
          <a:prstGeom prst="rect">
            <a:avLst/>
          </a:prstGeom>
        </p:spPr>
        <p:txBody>
          <a:bodyPr wrap="square">
            <a:spAutoFit/>
          </a:bodyPr>
          <a:lstStyle/>
          <a:p>
            <a:pPr>
              <a:lnSpc>
                <a:spcPct val="130000"/>
              </a:lnSpc>
            </a:pPr>
            <a:r>
              <a:rPr lang="zh-CN" altLang="en-US" sz="1400" dirty="0">
                <a:solidFill>
                  <a:schemeClr val="tx1">
                    <a:lumMod val="75000"/>
                    <a:lumOff val="25000"/>
                  </a:schemeClr>
                </a:solidFill>
                <a:latin typeface="Arial" panose="020B0604020202020204" pitchFamily="34" charset="0"/>
              </a:rPr>
              <a:t>本项目采用某综合电商平台</a:t>
            </a:r>
            <a:r>
              <a:rPr lang="en-US" altLang="zh-CN" sz="1400" dirty="0">
                <a:solidFill>
                  <a:schemeClr val="tx1">
                    <a:lumMod val="75000"/>
                    <a:lumOff val="25000"/>
                  </a:schemeClr>
                </a:solidFill>
                <a:latin typeface="Arial" panose="020B0604020202020204" pitchFamily="34" charset="0"/>
              </a:rPr>
              <a:t>11</a:t>
            </a:r>
            <a:r>
              <a:rPr lang="zh-CN" altLang="en-US" sz="1400" dirty="0">
                <a:solidFill>
                  <a:schemeClr val="tx1">
                    <a:lumMod val="75000"/>
                    <a:lumOff val="25000"/>
                  </a:schemeClr>
                </a:solidFill>
                <a:latin typeface="Arial" panose="020B0604020202020204" pitchFamily="34" charset="0"/>
              </a:rPr>
              <a:t>月的数据，旨在助力平台精准把握提高销售收入的方向。以</a:t>
            </a:r>
            <a:r>
              <a:rPr lang="en-US" altLang="zh-CN" sz="1400" dirty="0">
                <a:solidFill>
                  <a:schemeClr val="tx1">
                    <a:lumMod val="75000"/>
                    <a:lumOff val="25000"/>
                  </a:schemeClr>
                </a:solidFill>
                <a:latin typeface="Arial" panose="020B0604020202020204" pitchFamily="34" charset="0"/>
              </a:rPr>
              <a:t>AIPL</a:t>
            </a:r>
            <a:r>
              <a:rPr lang="zh-CN" altLang="en-US" sz="1400" dirty="0">
                <a:solidFill>
                  <a:schemeClr val="tx1">
                    <a:lumMod val="75000"/>
                    <a:lumOff val="25000"/>
                  </a:schemeClr>
                </a:solidFill>
                <a:latin typeface="Arial" panose="020B0604020202020204" pitchFamily="34" charset="0"/>
              </a:rPr>
              <a:t>漏斗分析方法为起点，透过业务框架剖析出“</a:t>
            </a:r>
            <a:r>
              <a:rPr lang="zh-CN" altLang="en-US" sz="1400" b="1" dirty="0">
                <a:solidFill>
                  <a:srgbClr val="77649B"/>
                </a:solidFill>
                <a:latin typeface="Arial" panose="020B0604020202020204" pitchFamily="34" charset="0"/>
              </a:rPr>
              <a:t>拉新紧急</a:t>
            </a:r>
            <a:r>
              <a:rPr lang="en-US" altLang="zh-CN" sz="1400" b="1" dirty="0">
                <a:solidFill>
                  <a:srgbClr val="77649B"/>
                </a:solidFill>
                <a:latin typeface="Arial" panose="020B0604020202020204" pitchFamily="34" charset="0"/>
              </a:rPr>
              <a:t>-</a:t>
            </a:r>
            <a:r>
              <a:rPr lang="zh-CN" altLang="en-US" sz="1400" b="1" dirty="0">
                <a:solidFill>
                  <a:srgbClr val="77649B"/>
                </a:solidFill>
                <a:latin typeface="Arial" panose="020B0604020202020204" pitchFamily="34" charset="0"/>
              </a:rPr>
              <a:t>复购重要</a:t>
            </a:r>
            <a:r>
              <a:rPr lang="en-US" altLang="zh-CN" sz="1400" b="1" dirty="0">
                <a:solidFill>
                  <a:srgbClr val="77649B"/>
                </a:solidFill>
                <a:latin typeface="Arial" panose="020B0604020202020204" pitchFamily="34" charset="0"/>
              </a:rPr>
              <a:t>-</a:t>
            </a:r>
            <a:r>
              <a:rPr lang="zh-CN" altLang="en-US" sz="1400" b="1" dirty="0">
                <a:solidFill>
                  <a:srgbClr val="77649B"/>
                </a:solidFill>
                <a:latin typeface="Arial" panose="020B0604020202020204" pitchFamily="34" charset="0"/>
              </a:rPr>
              <a:t>购买不重要不紧急</a:t>
            </a:r>
            <a:r>
              <a:rPr lang="zh-CN" altLang="en-US" sz="1400" dirty="0">
                <a:solidFill>
                  <a:schemeClr val="tx1">
                    <a:lumMod val="75000"/>
                    <a:lumOff val="25000"/>
                  </a:schemeClr>
                </a:solidFill>
                <a:latin typeface="Arial" panose="020B0604020202020204" pitchFamily="34" charset="0"/>
              </a:rPr>
              <a:t>”的业务问题现状。然后</a:t>
            </a:r>
            <a:r>
              <a:rPr lang="zh-CN" altLang="en-US" sz="1400" b="1" dirty="0">
                <a:solidFill>
                  <a:srgbClr val="77649B"/>
                </a:solidFill>
                <a:latin typeface="Arial" panose="020B0604020202020204" pitchFamily="34" charset="0"/>
              </a:rPr>
              <a:t>以用户为中心，电商数据为基础，人货场分析、用户复购分析、用户购买特征、</a:t>
            </a:r>
            <a:r>
              <a:rPr lang="en-US" altLang="zh-CN" sz="1400" b="1" dirty="0">
                <a:solidFill>
                  <a:srgbClr val="77649B"/>
                </a:solidFill>
                <a:latin typeface="Arial" panose="020B0604020202020204" pitchFamily="34" charset="0"/>
              </a:rPr>
              <a:t>RFM</a:t>
            </a:r>
            <a:r>
              <a:rPr lang="zh-CN" altLang="en-US" sz="1400" b="1" dirty="0">
                <a:solidFill>
                  <a:srgbClr val="77649B"/>
                </a:solidFill>
                <a:latin typeface="Arial" panose="020B0604020202020204" pitchFamily="34" charset="0"/>
              </a:rPr>
              <a:t>模型为导向</a:t>
            </a:r>
            <a:r>
              <a:rPr lang="zh-CN" altLang="en-US" sz="1400" dirty="0">
                <a:solidFill>
                  <a:schemeClr val="tx1">
                    <a:lumMod val="75000"/>
                    <a:lumOff val="25000"/>
                  </a:schemeClr>
                </a:solidFill>
                <a:latin typeface="Arial" panose="020B0604020202020204" pitchFamily="34" charset="0"/>
              </a:rPr>
              <a:t>洞察用户的消费行为规律。最后根据不同的业务部门给出具体的优化策略，助力平台实现</a:t>
            </a:r>
            <a:r>
              <a:rPr lang="en-US" altLang="zh-CN" sz="1400" dirty="0">
                <a:solidFill>
                  <a:schemeClr val="tx1">
                    <a:lumMod val="75000"/>
                    <a:lumOff val="25000"/>
                  </a:schemeClr>
                </a:solidFill>
                <a:latin typeface="Arial" panose="020B0604020202020204" pitchFamily="34" charset="0"/>
              </a:rPr>
              <a:t>GMV</a:t>
            </a:r>
            <a:r>
              <a:rPr lang="zh-CN" altLang="en-US" sz="1400" dirty="0">
                <a:solidFill>
                  <a:schemeClr val="tx1">
                    <a:lumMod val="75000"/>
                    <a:lumOff val="25000"/>
                  </a:schemeClr>
                </a:solidFill>
                <a:latin typeface="Arial" panose="020B0604020202020204" pitchFamily="34" charset="0"/>
              </a:rPr>
              <a:t>增长。</a:t>
            </a:r>
            <a:endParaRPr lang="zh-CN" altLang="en-US" sz="1400" dirty="0">
              <a:solidFill>
                <a:schemeClr val="tx1">
                  <a:lumMod val="75000"/>
                  <a:lumOff val="25000"/>
                </a:schemeClr>
              </a:solidFill>
            </a:endParaRPr>
          </a:p>
        </p:txBody>
      </p:sp>
    </p:spTree>
    <p:extLst>
      <p:ext uri="{BB962C8B-B14F-4D97-AF65-F5344CB8AC3E}">
        <p14:creationId xmlns:p14="http://schemas.microsoft.com/office/powerpoint/2010/main" val="159527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0"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4">
            <a:extLst>
              <a:ext uri="{FF2B5EF4-FFF2-40B4-BE49-F238E27FC236}">
                <a16:creationId xmlns:a16="http://schemas.microsoft.com/office/drawing/2014/main" id="{D6B4462B-9BE8-4F27-B865-C83FB157EC8B}"/>
              </a:ext>
            </a:extLst>
          </p:cNvPr>
          <p:cNvSpPr txBox="1"/>
          <p:nvPr/>
        </p:nvSpPr>
        <p:spPr>
          <a:xfrm>
            <a:off x="1951606" y="2828836"/>
            <a:ext cx="8288789" cy="1200329"/>
          </a:xfrm>
          <a:prstGeom prst="rect">
            <a:avLst/>
          </a:prstGeom>
          <a:noFill/>
          <a:effectLst/>
        </p:spPr>
        <p:txBody>
          <a:bodyPr wrap="square" rtlCol="0">
            <a:spAutoFit/>
          </a:bodyPr>
          <a:lstStyle/>
          <a:p>
            <a:pPr algn="ctr" defTabSz="285750"/>
            <a:r>
              <a:rPr lang="zh-CN" altLang="en-US" sz="7200" dirty="0">
                <a:solidFill>
                  <a:schemeClr val="accent1">
                    <a:lumMod val="50000"/>
                  </a:schemeClr>
                </a:solidFill>
                <a:effectLst>
                  <a:outerShdw blurRad="38100" dist="38100" dir="2700000" algn="tl">
                    <a:srgbClr val="000000">
                      <a:alpha val="43137"/>
                    </a:srgbClr>
                  </a:outerShdw>
                </a:effectLst>
                <a:cs typeface="+mn-ea"/>
                <a:sym typeface="+mn-lt"/>
              </a:rPr>
              <a:t>分部门业务建议</a:t>
            </a:r>
          </a:p>
        </p:txBody>
      </p:sp>
      <p:sp>
        <p:nvSpPr>
          <p:cNvPr id="12" name="矩形 11">
            <a:extLst>
              <a:ext uri="{FF2B5EF4-FFF2-40B4-BE49-F238E27FC236}">
                <a16:creationId xmlns:a16="http://schemas.microsoft.com/office/drawing/2014/main" id="{B8D5B184-918A-477B-8DEC-4A6350567F00}"/>
              </a:ext>
            </a:extLst>
          </p:cNvPr>
          <p:cNvSpPr/>
          <p:nvPr/>
        </p:nvSpPr>
        <p:spPr>
          <a:xfrm>
            <a:off x="4051976" y="643271"/>
            <a:ext cx="3417937" cy="1631216"/>
          </a:xfrm>
          <a:prstGeom prst="rect">
            <a:avLst/>
          </a:prstGeom>
        </p:spPr>
        <p:txBody>
          <a:bodyPr wrap="square">
            <a:spAutoFit/>
          </a:bodyPr>
          <a:lstStyle/>
          <a:p>
            <a:pPr lvl="1" algn="ctr">
              <a:spcBef>
                <a:spcPct val="0"/>
              </a:spcBef>
            </a:pPr>
            <a:r>
              <a:rPr lang="en-US" altLang="zh-CN" sz="10000" spc="1500" dirty="0">
                <a:solidFill>
                  <a:schemeClr val="accent1">
                    <a:lumMod val="50000"/>
                  </a:schemeClr>
                </a:solidFill>
                <a:effectLst>
                  <a:outerShdw blurRad="50800" dist="38100" dir="2700000" algn="tl" rotWithShape="0">
                    <a:prstClr val="black">
                      <a:alpha val="40000"/>
                    </a:prstClr>
                  </a:outerShdw>
                </a:effectLst>
                <a:latin typeface="+mj-lt"/>
                <a:cs typeface="+mn-ea"/>
                <a:sym typeface="+mn-lt"/>
              </a:rPr>
              <a:t>03</a:t>
            </a:r>
          </a:p>
        </p:txBody>
      </p:sp>
      <p:pic>
        <p:nvPicPr>
          <p:cNvPr id="24" name="图片 23">
            <a:extLst>
              <a:ext uri="{FF2B5EF4-FFF2-40B4-BE49-F238E27FC236}">
                <a16:creationId xmlns:a16="http://schemas.microsoft.com/office/drawing/2014/main" id="{6D25B814-C2FF-4299-BE38-CC46D6D8AD1D}"/>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9032466" y="862396"/>
            <a:ext cx="1980253" cy="2039586"/>
          </a:xfrm>
          <a:prstGeom prst="rect">
            <a:avLst/>
          </a:prstGeom>
        </p:spPr>
      </p:pic>
      <p:pic>
        <p:nvPicPr>
          <p:cNvPr id="25" name="图片 24">
            <a:extLst>
              <a:ext uri="{FF2B5EF4-FFF2-40B4-BE49-F238E27FC236}">
                <a16:creationId xmlns:a16="http://schemas.microsoft.com/office/drawing/2014/main" id="{350DACF7-20D7-40D4-89EB-5581705D934E}"/>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8033224" y="5431098"/>
            <a:ext cx="1028769" cy="974324"/>
          </a:xfrm>
          <a:prstGeom prst="rect">
            <a:avLst/>
          </a:prstGeom>
        </p:spPr>
      </p:pic>
      <p:pic>
        <p:nvPicPr>
          <p:cNvPr id="26" name="图片 25">
            <a:extLst>
              <a:ext uri="{FF2B5EF4-FFF2-40B4-BE49-F238E27FC236}">
                <a16:creationId xmlns:a16="http://schemas.microsoft.com/office/drawing/2014/main" id="{C1048B4E-52B8-44F5-822F-2E867581B282}"/>
              </a:ext>
            </a:extLst>
          </p:cNvPr>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2107599" y="577666"/>
            <a:ext cx="1051937" cy="1083455"/>
          </a:xfrm>
          <a:prstGeom prst="rect">
            <a:avLst/>
          </a:prstGeom>
        </p:spPr>
      </p:pic>
      <p:sp>
        <p:nvSpPr>
          <p:cNvPr id="2" name="PA-1">
            <a:extLst>
              <a:ext uri="{FF2B5EF4-FFF2-40B4-BE49-F238E27FC236}">
                <a16:creationId xmlns:a16="http://schemas.microsoft.com/office/drawing/2014/main" id="{ACFC961B-9198-F1E6-8E0C-55E3FFB630AA}"/>
              </a:ext>
            </a:extLst>
          </p:cNvPr>
          <p:cNvSpPr>
            <a:spLocks/>
          </p:cNvSpPr>
          <p:nvPr>
            <p:custDataLst>
              <p:tags r:id="rId1"/>
            </p:custDataLst>
          </p:nvPr>
        </p:nvSpPr>
        <p:spPr>
          <a:xfrm flipH="1" flipV="1">
            <a:off x="4637246" y="5467280"/>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3" name="PA-任意多边形 849">
            <a:extLst>
              <a:ext uri="{FF2B5EF4-FFF2-40B4-BE49-F238E27FC236}">
                <a16:creationId xmlns:a16="http://schemas.microsoft.com/office/drawing/2014/main" id="{6A2554A7-FF7C-1C3D-49DC-D816944FFB93}"/>
              </a:ext>
            </a:extLst>
          </p:cNvPr>
          <p:cNvSpPr>
            <a:spLocks noEditPoints="1"/>
          </p:cNvSpPr>
          <p:nvPr>
            <p:custDataLst>
              <p:tags r:id="rId2"/>
            </p:custDataLst>
          </p:nvPr>
        </p:nvSpPr>
        <p:spPr bwMode="auto">
          <a:xfrm>
            <a:off x="4773314" y="5567585"/>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4" name="TextBox 19">
            <a:extLst>
              <a:ext uri="{FF2B5EF4-FFF2-40B4-BE49-F238E27FC236}">
                <a16:creationId xmlns:a16="http://schemas.microsoft.com/office/drawing/2014/main" id="{54E812A0-E5A0-83B8-8E07-9186245134C4}"/>
              </a:ext>
            </a:extLst>
          </p:cNvPr>
          <p:cNvSpPr txBox="1"/>
          <p:nvPr/>
        </p:nvSpPr>
        <p:spPr>
          <a:xfrm>
            <a:off x="5217955" y="5585201"/>
            <a:ext cx="2268082" cy="289611"/>
          </a:xfrm>
          <a:prstGeom prst="rect">
            <a:avLst/>
          </a:prstGeom>
          <a:noFill/>
        </p:spPr>
        <p:txBody>
          <a:bodyPr wrap="none" lIns="42970" tIns="21485" rIns="42970" bIns="21485" rtlCol="0">
            <a:spAutoFit/>
          </a:bodyPr>
          <a:lstStyle/>
          <a:p>
            <a:r>
              <a:rPr lang="en-US" altLang="zh-CN" sz="1600" spc="300" dirty="0">
                <a:solidFill>
                  <a:schemeClr val="accent1">
                    <a:lumMod val="50000"/>
                  </a:schemeClr>
                </a:solidFill>
                <a:cs typeface="+mn-ea"/>
                <a:sym typeface="+mn-lt"/>
              </a:rPr>
              <a:t>THE PART THREE</a:t>
            </a:r>
          </a:p>
        </p:txBody>
      </p:sp>
    </p:spTree>
    <p:extLst>
      <p:ext uri="{BB962C8B-B14F-4D97-AF65-F5344CB8AC3E}">
        <p14:creationId xmlns:p14="http://schemas.microsoft.com/office/powerpoint/2010/main" val="303188384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10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11"/>
                                            </p:tgtEl>
                                            <p:attrNameLst>
                                              <p:attrName>style.visibility</p:attrName>
                                            </p:attrNameLst>
                                          </p:cBhvr>
                                          <p:to>
                                            <p:strVal val="visible"/>
                                          </p:to>
                                        </p:set>
                                        <p:anim to="" calcmode="lin" valueType="num">
                                          <p:cBhvr>
                                            <p:cTn id="13" dur="1000" fill="hold">
                                              <p:stCondLst>
                                                <p:cond delay="0"/>
                                              </p:stCondLst>
                                            </p:cTn>
                                            <p:tgtEl>
                                              <p:spTgt spid="11"/>
                                            </p:tgtEl>
                                            <p:attrNameLst>
                                              <p:attrName>ppt_x</p:attrName>
                                            </p:attrNameLst>
                                          </p:cBhvr>
                                          <p:tavLst>
                                            <p:tav tm="0" fmla="#ppt_x+(8/9)*(#ppt_x-(#ppt_x-#ppt_w/2))*((1.5-1.5*$)^2-(1.5-1.5*$)^3)">
                                              <p:val>
                                                <p:strVal val="0"/>
                                              </p:val>
                                            </p:tav>
                                            <p:tav tm="100000">
                                              <p:val>
                                                <p:strVal val="1"/>
                                              </p:val>
                                            </p:tav>
                                          </p:tavLst>
                                        </p:anim>
                                        <p:anim to="" calcmode="lin" valueType="num">
                                          <p:cBhvr>
                                            <p:cTn id="14" dur="1000" fill="hold">
                                              <p:stCondLst>
                                                <p:cond delay="0"/>
                                              </p:stCondLst>
                                            </p:cTn>
                                            <p:tgtEl>
                                              <p:spTgt spid="11"/>
                                            </p:tgtEl>
                                            <p:attrNameLst>
                                              <p:attrName>ppt_y</p:attrName>
                                            </p:attrNameLst>
                                          </p:cBhvr>
                                          <p:tavLst>
                                            <p:tav tm="0" fmla="#ppt_y+(8/9)*(#ppt_y-(#ppt_y+#ppt_h/2))*((1.5-1.5*$)^2-(1.5-1.5*$)^3)">
                                              <p:val>
                                                <p:strVal val="0"/>
                                              </p:val>
                                            </p:tav>
                                            <p:tav tm="100000">
                                              <p:val>
                                                <p:strVal val="1"/>
                                              </p:val>
                                            </p:tav>
                                          </p:tavLst>
                                        </p:anim>
                                        <p:anim to="" calcmode="lin" valueType="num">
                                          <p:cBhvr>
                                            <p:cTn id="15" dur="1000" fill="hold">
                                              <p:stCondLst>
                                                <p:cond delay="0"/>
                                              </p:stCondLst>
                                            </p:cTn>
                                            <p:tgtEl>
                                              <p:spTgt spid="11"/>
                                            </p:tgtEl>
                                            <p:attrNameLst>
                                              <p:attrName>ppt_w</p:attrName>
                                            </p:attrNameLst>
                                          </p:cBhvr>
                                          <p:tavLst>
                                            <p:tav tm="0" fmla="#ppt_w+(8/9)*(#ppt_w-0)*((1.5-1.5*$)^2-(1.5-1.5*$)^3)">
                                              <p:val>
                                                <p:strVal val="0"/>
                                              </p:val>
                                            </p:tav>
                                            <p:tav tm="100000">
                                              <p:val>
                                                <p:strVal val="1"/>
                                              </p:val>
                                            </p:tav>
                                          </p:tavLst>
                                        </p:anim>
                                        <p:anim to="" calcmode="lin" valueType="num">
                                          <p:cBhvr>
                                            <p:cTn id="16" dur="1000" fill="hold">
                                              <p:stCondLst>
                                                <p:cond delay="0"/>
                                              </p:stCondLst>
                                            </p:cTn>
                                            <p:tgtEl>
                                              <p:spTgt spid="11"/>
                                            </p:tgtEl>
                                            <p:attrNameLst>
                                              <p:attrName>ppt_h</p:attrName>
                                            </p:attrNameLst>
                                          </p:cBhvr>
                                          <p:tavLst>
                                            <p:tav tm="0" fmla="#ppt_h+(8/9)*(#ppt_h-0)*((1.5-1.5*$)^2-(1.5-1.5*$)^3)">
                                              <p:val>
                                                <p:strVal val="0"/>
                                              </p:val>
                                            </p:tav>
                                            <p:tav tm="100000">
                                              <p:val>
                                                <p:strVal val="1"/>
                                              </p:val>
                                            </p:tav>
                                          </p:tavLst>
                                        </p:anim>
                                      </p:childTnLst>
                                    </p:cTn>
                                  </p:par>
                                </p:childTnLst>
                              </p:cTn>
                            </p:par>
                            <p:par>
                              <p:cTn id="17" fill="hold">
                                <p:stCondLst>
                                  <p:cond delay="2400"/>
                                </p:stCondLst>
                                <p:childTnLst>
                                  <p:par>
                                    <p:cTn id="18" presetID="2" presetClass="entr" presetSubtype="4" fill="hold" nodeType="afterEffect" p14:presetBounceEnd="67000">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14:bounceEnd="67000">
                                          <p:cBhvr additive="base">
                                            <p:cTn id="20" dur="2000" fill="hold"/>
                                            <p:tgtEl>
                                              <p:spTgt spid="24"/>
                                            </p:tgtEl>
                                            <p:attrNameLst>
                                              <p:attrName>ppt_x</p:attrName>
                                            </p:attrNameLst>
                                          </p:cBhvr>
                                          <p:tavLst>
                                            <p:tav tm="0">
                                              <p:val>
                                                <p:strVal val="#ppt_x"/>
                                              </p:val>
                                            </p:tav>
                                            <p:tav tm="100000">
                                              <p:val>
                                                <p:strVal val="#ppt_x"/>
                                              </p:val>
                                            </p:tav>
                                          </p:tavLst>
                                        </p:anim>
                                        <p:anim calcmode="lin" valueType="num" p14:bounceEnd="67000">
                                          <p:cBhvr additive="base">
                                            <p:cTn id="21" dur="2000" fill="hold"/>
                                            <p:tgtEl>
                                              <p:spTgt spid="24"/>
                                            </p:tgtEl>
                                            <p:attrNameLst>
                                              <p:attrName>ppt_y</p:attrName>
                                            </p:attrNameLst>
                                          </p:cBhvr>
                                          <p:tavLst>
                                            <p:tav tm="0">
                                              <p:val>
                                                <p:strVal val="1+#ppt_h/2"/>
                                              </p:val>
                                            </p:tav>
                                            <p:tav tm="100000">
                                              <p:val>
                                                <p:strVal val="#ppt_y"/>
                                              </p:val>
                                            </p:tav>
                                          </p:tavLst>
                                        </p:anim>
                                      </p:childTnLst>
                                    </p:cTn>
                                  </p:par>
                                  <p:par>
                                    <p:cTn id="22" presetID="8" presetClass="emph" presetSubtype="0" repeatCount="indefinite" fill="hold" nodeType="withEffect">
                                      <p:stCondLst>
                                        <p:cond delay="0"/>
                                      </p:stCondLst>
                                      <p:childTnLst>
                                        <p:animRot by="21600000">
                                          <p:cBhvr>
                                            <p:cTn id="23" dur="2000" fill="hold"/>
                                            <p:tgtEl>
                                              <p:spTgt spid="24"/>
                                            </p:tgtEl>
                                            <p:attrNameLst>
                                              <p:attrName>r</p:attrName>
                                            </p:attrNameLst>
                                          </p:cBhvr>
                                        </p:animRot>
                                      </p:childTnLst>
                                    </p:cTn>
                                  </p:par>
                                  <p:par>
                                    <p:cTn id="24" presetID="2" presetClass="entr" presetSubtype="4" fill="hold" nodeType="withEffect" p14:presetBounceEnd="67000">
                                      <p:stCondLst>
                                        <p:cond delay="200"/>
                                      </p:stCondLst>
                                      <p:childTnLst>
                                        <p:set>
                                          <p:cBhvr>
                                            <p:cTn id="25" dur="1" fill="hold">
                                              <p:stCondLst>
                                                <p:cond delay="0"/>
                                              </p:stCondLst>
                                            </p:cTn>
                                            <p:tgtEl>
                                              <p:spTgt spid="25"/>
                                            </p:tgtEl>
                                            <p:attrNameLst>
                                              <p:attrName>style.visibility</p:attrName>
                                            </p:attrNameLst>
                                          </p:cBhvr>
                                          <p:to>
                                            <p:strVal val="visible"/>
                                          </p:to>
                                        </p:set>
                                        <p:anim calcmode="lin" valueType="num" p14:bounceEnd="67000">
                                          <p:cBhvr additive="base">
                                            <p:cTn id="26" dur="2000" fill="hold"/>
                                            <p:tgtEl>
                                              <p:spTgt spid="25"/>
                                            </p:tgtEl>
                                            <p:attrNameLst>
                                              <p:attrName>ppt_x</p:attrName>
                                            </p:attrNameLst>
                                          </p:cBhvr>
                                          <p:tavLst>
                                            <p:tav tm="0">
                                              <p:val>
                                                <p:strVal val="#ppt_x"/>
                                              </p:val>
                                            </p:tav>
                                            <p:tav tm="100000">
                                              <p:val>
                                                <p:strVal val="#ppt_x"/>
                                              </p:val>
                                            </p:tav>
                                          </p:tavLst>
                                        </p:anim>
                                        <p:anim calcmode="lin" valueType="num" p14:bounceEnd="67000">
                                          <p:cBhvr additive="base">
                                            <p:cTn id="27" dur="2000" fill="hold"/>
                                            <p:tgtEl>
                                              <p:spTgt spid="25"/>
                                            </p:tgtEl>
                                            <p:attrNameLst>
                                              <p:attrName>ppt_y</p:attrName>
                                            </p:attrNameLst>
                                          </p:cBhvr>
                                          <p:tavLst>
                                            <p:tav tm="0">
                                              <p:val>
                                                <p:strVal val="1+#ppt_h/2"/>
                                              </p:val>
                                            </p:tav>
                                            <p:tav tm="100000">
                                              <p:val>
                                                <p:strVal val="#ppt_y"/>
                                              </p:val>
                                            </p:tav>
                                          </p:tavLst>
                                        </p:anim>
                                      </p:childTnLst>
                                    </p:cTn>
                                  </p:par>
                                  <p:par>
                                    <p:cTn id="28" presetID="8" presetClass="emph" presetSubtype="0" repeatCount="indefinite" fill="hold" nodeType="withEffect">
                                      <p:stCondLst>
                                        <p:cond delay="200"/>
                                      </p:stCondLst>
                                      <p:childTnLst>
                                        <p:animRot by="21600000">
                                          <p:cBhvr>
                                            <p:cTn id="29" dur="2000" fill="hold"/>
                                            <p:tgtEl>
                                              <p:spTgt spid="25"/>
                                            </p:tgtEl>
                                            <p:attrNameLst>
                                              <p:attrName>r</p:attrName>
                                            </p:attrNameLst>
                                          </p:cBhvr>
                                        </p:animRot>
                                      </p:childTnLst>
                                    </p:cTn>
                                  </p:par>
                                  <p:par>
                                    <p:cTn id="30" presetID="2" presetClass="entr" presetSubtype="4" fill="hold" nodeType="withEffect" p14:presetBounceEnd="67000">
                                      <p:stCondLst>
                                        <p:cond delay="500"/>
                                      </p:stCondLst>
                                      <p:childTnLst>
                                        <p:set>
                                          <p:cBhvr>
                                            <p:cTn id="31" dur="1" fill="hold">
                                              <p:stCondLst>
                                                <p:cond delay="0"/>
                                              </p:stCondLst>
                                            </p:cTn>
                                            <p:tgtEl>
                                              <p:spTgt spid="26"/>
                                            </p:tgtEl>
                                            <p:attrNameLst>
                                              <p:attrName>style.visibility</p:attrName>
                                            </p:attrNameLst>
                                          </p:cBhvr>
                                          <p:to>
                                            <p:strVal val="visible"/>
                                          </p:to>
                                        </p:set>
                                        <p:anim calcmode="lin" valueType="num" p14:bounceEnd="67000">
                                          <p:cBhvr additive="base">
                                            <p:cTn id="32" dur="2000" fill="hold"/>
                                            <p:tgtEl>
                                              <p:spTgt spid="26"/>
                                            </p:tgtEl>
                                            <p:attrNameLst>
                                              <p:attrName>ppt_x</p:attrName>
                                            </p:attrNameLst>
                                          </p:cBhvr>
                                          <p:tavLst>
                                            <p:tav tm="0">
                                              <p:val>
                                                <p:strVal val="#ppt_x"/>
                                              </p:val>
                                            </p:tav>
                                            <p:tav tm="100000">
                                              <p:val>
                                                <p:strVal val="#ppt_x"/>
                                              </p:val>
                                            </p:tav>
                                          </p:tavLst>
                                        </p:anim>
                                        <p:anim calcmode="lin" valueType="num" p14:bounceEnd="67000">
                                          <p:cBhvr additive="base">
                                            <p:cTn id="33" dur="2000" fill="hold"/>
                                            <p:tgtEl>
                                              <p:spTgt spid="26"/>
                                            </p:tgtEl>
                                            <p:attrNameLst>
                                              <p:attrName>ppt_y</p:attrName>
                                            </p:attrNameLst>
                                          </p:cBhvr>
                                          <p:tavLst>
                                            <p:tav tm="0">
                                              <p:val>
                                                <p:strVal val="1+#ppt_h/2"/>
                                              </p:val>
                                            </p:tav>
                                            <p:tav tm="100000">
                                              <p:val>
                                                <p:strVal val="#ppt_y"/>
                                              </p:val>
                                            </p:tav>
                                          </p:tavLst>
                                        </p:anim>
                                      </p:childTnLst>
                                    </p:cTn>
                                  </p:par>
                                  <p:par>
                                    <p:cTn id="34" presetID="8" presetClass="emph" presetSubtype="0" repeatCount="indefinite" fill="hold" nodeType="withEffect">
                                      <p:stCondLst>
                                        <p:cond delay="500"/>
                                      </p:stCondLst>
                                      <p:childTnLst>
                                        <p:animRot by="21600000">
                                          <p:cBhvr>
                                            <p:cTn id="35" dur="2000" fill="hold"/>
                                            <p:tgtEl>
                                              <p:spTgt spid="26"/>
                                            </p:tgtEl>
                                            <p:attrNameLst>
                                              <p:attrName>r</p:attrName>
                                            </p:attrNameLst>
                                          </p:cBhvr>
                                        </p:animRot>
                                      </p:childTnLst>
                                    </p:cTn>
                                  </p:par>
                                </p:childTnLst>
                              </p:cTn>
                            </p:par>
                            <p:par>
                              <p:cTn id="36" fill="hold">
                                <p:stCondLst>
                                  <p:cond delay="4900"/>
                                </p:stCondLst>
                                <p:childTnLst>
                                  <p:par>
                                    <p:cTn id="37" presetID="2" presetClass="entr" presetSubtype="4" decel="100000"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1000" fill="hold"/>
                                            <p:tgtEl>
                                              <p:spTgt spid="3"/>
                                            </p:tgtEl>
                                            <p:attrNameLst>
                                              <p:attrName>ppt_x</p:attrName>
                                            </p:attrNameLst>
                                          </p:cBhvr>
                                          <p:tavLst>
                                            <p:tav tm="0">
                                              <p:val>
                                                <p:strVal val="#ppt_x"/>
                                              </p:val>
                                            </p:tav>
                                            <p:tav tm="100000">
                                              <p:val>
                                                <p:strVal val="#ppt_x"/>
                                              </p:val>
                                            </p:tav>
                                          </p:tavLst>
                                        </p:anim>
                                        <p:anim calcmode="lin" valueType="num">
                                          <p:cBhvr additive="base">
                                            <p:cTn id="44" dur="1000" fill="hold"/>
                                            <p:tgtEl>
                                              <p:spTgt spid="3"/>
                                            </p:tgtEl>
                                            <p:attrNameLst>
                                              <p:attrName>ppt_y</p:attrName>
                                            </p:attrNameLst>
                                          </p:cBhvr>
                                          <p:tavLst>
                                            <p:tav tm="0">
                                              <p:val>
                                                <p:strVal val="1+#ppt_h/2"/>
                                              </p:val>
                                            </p:tav>
                                            <p:tav tm="100000">
                                              <p:val>
                                                <p:strVal val="#ppt_y"/>
                                              </p:val>
                                            </p:tav>
                                          </p:tavLst>
                                        </p:anim>
                                      </p:childTnLst>
                                    </p:cTn>
                                  </p:par>
                                  <p:par>
                                    <p:cTn id="45" presetID="14" presetClass="entr" presetSubtype="10" fill="hold" grpId="0" nodeType="withEffect">
                                      <p:stCondLst>
                                        <p:cond delay="500"/>
                                      </p:stCondLst>
                                      <p:iterate type="lt">
                                        <p:tmPct val="10000"/>
                                      </p:iterate>
                                      <p:childTnLst>
                                        <p:set>
                                          <p:cBhvr>
                                            <p:cTn id="46" dur="1" fill="hold">
                                              <p:stCondLst>
                                                <p:cond delay="0"/>
                                              </p:stCondLst>
                                            </p:cTn>
                                            <p:tgtEl>
                                              <p:spTgt spid="4"/>
                                            </p:tgtEl>
                                            <p:attrNameLst>
                                              <p:attrName>style.visibility</p:attrName>
                                            </p:attrNameLst>
                                          </p:cBhvr>
                                          <p:to>
                                            <p:strVal val="visible"/>
                                          </p:to>
                                        </p:set>
                                        <p:animEffect transition="in" filter="randombar(horizontal)">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 grpId="0" animBg="1"/>
          <p:bldP spid="3" grpId="0" animBg="1"/>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10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11"/>
                                            </p:tgtEl>
                                            <p:attrNameLst>
                                              <p:attrName>style.visibility</p:attrName>
                                            </p:attrNameLst>
                                          </p:cBhvr>
                                          <p:to>
                                            <p:strVal val="visible"/>
                                          </p:to>
                                        </p:set>
                                        <p:anim to="" calcmode="lin" valueType="num">
                                          <p:cBhvr>
                                            <p:cTn id="13" dur="1000" fill="hold">
                                              <p:stCondLst>
                                                <p:cond delay="0"/>
                                              </p:stCondLst>
                                            </p:cTn>
                                            <p:tgtEl>
                                              <p:spTgt spid="11"/>
                                            </p:tgtEl>
                                            <p:attrNameLst>
                                              <p:attrName>ppt_x</p:attrName>
                                            </p:attrNameLst>
                                          </p:cBhvr>
                                          <p:tavLst>
                                            <p:tav tm="0" fmla="#ppt_x+(8/9)*(#ppt_x-(#ppt_x-#ppt_w/2))*((1.5-1.5*$)^2-(1.5-1.5*$)^3)">
                                              <p:val>
                                                <p:strVal val="0"/>
                                              </p:val>
                                            </p:tav>
                                            <p:tav tm="100000">
                                              <p:val>
                                                <p:strVal val="1"/>
                                              </p:val>
                                            </p:tav>
                                          </p:tavLst>
                                        </p:anim>
                                        <p:anim to="" calcmode="lin" valueType="num">
                                          <p:cBhvr>
                                            <p:cTn id="14" dur="1000" fill="hold">
                                              <p:stCondLst>
                                                <p:cond delay="0"/>
                                              </p:stCondLst>
                                            </p:cTn>
                                            <p:tgtEl>
                                              <p:spTgt spid="11"/>
                                            </p:tgtEl>
                                            <p:attrNameLst>
                                              <p:attrName>ppt_y</p:attrName>
                                            </p:attrNameLst>
                                          </p:cBhvr>
                                          <p:tavLst>
                                            <p:tav tm="0" fmla="#ppt_y+(8/9)*(#ppt_y-(#ppt_y+#ppt_h/2))*((1.5-1.5*$)^2-(1.5-1.5*$)^3)">
                                              <p:val>
                                                <p:strVal val="0"/>
                                              </p:val>
                                            </p:tav>
                                            <p:tav tm="100000">
                                              <p:val>
                                                <p:strVal val="1"/>
                                              </p:val>
                                            </p:tav>
                                          </p:tavLst>
                                        </p:anim>
                                        <p:anim to="" calcmode="lin" valueType="num">
                                          <p:cBhvr>
                                            <p:cTn id="15" dur="1000" fill="hold">
                                              <p:stCondLst>
                                                <p:cond delay="0"/>
                                              </p:stCondLst>
                                            </p:cTn>
                                            <p:tgtEl>
                                              <p:spTgt spid="11"/>
                                            </p:tgtEl>
                                            <p:attrNameLst>
                                              <p:attrName>ppt_w</p:attrName>
                                            </p:attrNameLst>
                                          </p:cBhvr>
                                          <p:tavLst>
                                            <p:tav tm="0" fmla="#ppt_w+(8/9)*(#ppt_w-0)*((1.5-1.5*$)^2-(1.5-1.5*$)^3)">
                                              <p:val>
                                                <p:strVal val="0"/>
                                              </p:val>
                                            </p:tav>
                                            <p:tav tm="100000">
                                              <p:val>
                                                <p:strVal val="1"/>
                                              </p:val>
                                            </p:tav>
                                          </p:tavLst>
                                        </p:anim>
                                        <p:anim to="" calcmode="lin" valueType="num">
                                          <p:cBhvr>
                                            <p:cTn id="16" dur="1000" fill="hold">
                                              <p:stCondLst>
                                                <p:cond delay="0"/>
                                              </p:stCondLst>
                                            </p:cTn>
                                            <p:tgtEl>
                                              <p:spTgt spid="11"/>
                                            </p:tgtEl>
                                            <p:attrNameLst>
                                              <p:attrName>ppt_h</p:attrName>
                                            </p:attrNameLst>
                                          </p:cBhvr>
                                          <p:tavLst>
                                            <p:tav tm="0" fmla="#ppt_h+(8/9)*(#ppt_h-0)*((1.5-1.5*$)^2-(1.5-1.5*$)^3)">
                                              <p:val>
                                                <p:strVal val="0"/>
                                              </p:val>
                                            </p:tav>
                                            <p:tav tm="100000">
                                              <p:val>
                                                <p:strVal val="1"/>
                                              </p:val>
                                            </p:tav>
                                          </p:tavLst>
                                        </p:anim>
                                      </p:childTnLst>
                                    </p:cTn>
                                  </p:par>
                                </p:childTnLst>
                              </p:cTn>
                            </p:par>
                            <p:par>
                              <p:cTn id="17" fill="hold">
                                <p:stCondLst>
                                  <p:cond delay="2400"/>
                                </p:stCondLst>
                                <p:childTnLst>
                                  <p:par>
                                    <p:cTn id="18" presetID="2" presetClass="entr" presetSubtype="4"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2000" fill="hold"/>
                                            <p:tgtEl>
                                              <p:spTgt spid="24"/>
                                            </p:tgtEl>
                                            <p:attrNameLst>
                                              <p:attrName>ppt_x</p:attrName>
                                            </p:attrNameLst>
                                          </p:cBhvr>
                                          <p:tavLst>
                                            <p:tav tm="0">
                                              <p:val>
                                                <p:strVal val="#ppt_x"/>
                                              </p:val>
                                            </p:tav>
                                            <p:tav tm="100000">
                                              <p:val>
                                                <p:strVal val="#ppt_x"/>
                                              </p:val>
                                            </p:tav>
                                          </p:tavLst>
                                        </p:anim>
                                        <p:anim calcmode="lin" valueType="num">
                                          <p:cBhvr additive="base">
                                            <p:cTn id="21" dur="2000" fill="hold"/>
                                            <p:tgtEl>
                                              <p:spTgt spid="24"/>
                                            </p:tgtEl>
                                            <p:attrNameLst>
                                              <p:attrName>ppt_y</p:attrName>
                                            </p:attrNameLst>
                                          </p:cBhvr>
                                          <p:tavLst>
                                            <p:tav tm="0">
                                              <p:val>
                                                <p:strVal val="1+#ppt_h/2"/>
                                              </p:val>
                                            </p:tav>
                                            <p:tav tm="100000">
                                              <p:val>
                                                <p:strVal val="#ppt_y"/>
                                              </p:val>
                                            </p:tav>
                                          </p:tavLst>
                                        </p:anim>
                                      </p:childTnLst>
                                    </p:cTn>
                                  </p:par>
                                  <p:par>
                                    <p:cTn id="22" presetID="8" presetClass="emph" presetSubtype="0" repeatCount="indefinite" fill="hold" nodeType="withEffect">
                                      <p:stCondLst>
                                        <p:cond delay="0"/>
                                      </p:stCondLst>
                                      <p:childTnLst>
                                        <p:animRot by="21600000">
                                          <p:cBhvr>
                                            <p:cTn id="23" dur="2000" fill="hold"/>
                                            <p:tgtEl>
                                              <p:spTgt spid="24"/>
                                            </p:tgtEl>
                                            <p:attrNameLst>
                                              <p:attrName>r</p:attrName>
                                            </p:attrNameLst>
                                          </p:cBhvr>
                                        </p:animRot>
                                      </p:childTnLst>
                                    </p:cTn>
                                  </p:par>
                                  <p:par>
                                    <p:cTn id="24" presetID="2" presetClass="entr" presetSubtype="4" fill="hold" nodeType="withEffect">
                                      <p:stCondLst>
                                        <p:cond delay="20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2000" fill="hold"/>
                                            <p:tgtEl>
                                              <p:spTgt spid="25"/>
                                            </p:tgtEl>
                                            <p:attrNameLst>
                                              <p:attrName>ppt_x</p:attrName>
                                            </p:attrNameLst>
                                          </p:cBhvr>
                                          <p:tavLst>
                                            <p:tav tm="0">
                                              <p:val>
                                                <p:strVal val="#ppt_x"/>
                                              </p:val>
                                            </p:tav>
                                            <p:tav tm="100000">
                                              <p:val>
                                                <p:strVal val="#ppt_x"/>
                                              </p:val>
                                            </p:tav>
                                          </p:tavLst>
                                        </p:anim>
                                        <p:anim calcmode="lin" valueType="num">
                                          <p:cBhvr additive="base">
                                            <p:cTn id="27" dur="2000" fill="hold"/>
                                            <p:tgtEl>
                                              <p:spTgt spid="25"/>
                                            </p:tgtEl>
                                            <p:attrNameLst>
                                              <p:attrName>ppt_y</p:attrName>
                                            </p:attrNameLst>
                                          </p:cBhvr>
                                          <p:tavLst>
                                            <p:tav tm="0">
                                              <p:val>
                                                <p:strVal val="1+#ppt_h/2"/>
                                              </p:val>
                                            </p:tav>
                                            <p:tav tm="100000">
                                              <p:val>
                                                <p:strVal val="#ppt_y"/>
                                              </p:val>
                                            </p:tav>
                                          </p:tavLst>
                                        </p:anim>
                                      </p:childTnLst>
                                    </p:cTn>
                                  </p:par>
                                  <p:par>
                                    <p:cTn id="28" presetID="8" presetClass="emph" presetSubtype="0" repeatCount="indefinite" fill="hold" nodeType="withEffect">
                                      <p:stCondLst>
                                        <p:cond delay="200"/>
                                      </p:stCondLst>
                                      <p:childTnLst>
                                        <p:animRot by="21600000">
                                          <p:cBhvr>
                                            <p:cTn id="29" dur="2000" fill="hold"/>
                                            <p:tgtEl>
                                              <p:spTgt spid="25"/>
                                            </p:tgtEl>
                                            <p:attrNameLst>
                                              <p:attrName>r</p:attrName>
                                            </p:attrNameLst>
                                          </p:cBhvr>
                                        </p:animRot>
                                      </p:childTnLst>
                                    </p:cTn>
                                  </p:par>
                                  <p:par>
                                    <p:cTn id="30" presetID="2" presetClass="entr" presetSubtype="4" fill="hold" nodeType="withEffect">
                                      <p:stCondLst>
                                        <p:cond delay="50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2000" fill="hold"/>
                                            <p:tgtEl>
                                              <p:spTgt spid="26"/>
                                            </p:tgtEl>
                                            <p:attrNameLst>
                                              <p:attrName>ppt_x</p:attrName>
                                            </p:attrNameLst>
                                          </p:cBhvr>
                                          <p:tavLst>
                                            <p:tav tm="0">
                                              <p:val>
                                                <p:strVal val="#ppt_x"/>
                                              </p:val>
                                            </p:tav>
                                            <p:tav tm="100000">
                                              <p:val>
                                                <p:strVal val="#ppt_x"/>
                                              </p:val>
                                            </p:tav>
                                          </p:tavLst>
                                        </p:anim>
                                        <p:anim calcmode="lin" valueType="num">
                                          <p:cBhvr additive="base">
                                            <p:cTn id="33" dur="2000" fill="hold"/>
                                            <p:tgtEl>
                                              <p:spTgt spid="26"/>
                                            </p:tgtEl>
                                            <p:attrNameLst>
                                              <p:attrName>ppt_y</p:attrName>
                                            </p:attrNameLst>
                                          </p:cBhvr>
                                          <p:tavLst>
                                            <p:tav tm="0">
                                              <p:val>
                                                <p:strVal val="1+#ppt_h/2"/>
                                              </p:val>
                                            </p:tav>
                                            <p:tav tm="100000">
                                              <p:val>
                                                <p:strVal val="#ppt_y"/>
                                              </p:val>
                                            </p:tav>
                                          </p:tavLst>
                                        </p:anim>
                                      </p:childTnLst>
                                    </p:cTn>
                                  </p:par>
                                  <p:par>
                                    <p:cTn id="34" presetID="8" presetClass="emph" presetSubtype="0" repeatCount="indefinite" fill="hold" nodeType="withEffect">
                                      <p:stCondLst>
                                        <p:cond delay="500"/>
                                      </p:stCondLst>
                                      <p:childTnLst>
                                        <p:animRot by="21600000">
                                          <p:cBhvr>
                                            <p:cTn id="35" dur="2000" fill="hold"/>
                                            <p:tgtEl>
                                              <p:spTgt spid="26"/>
                                            </p:tgtEl>
                                            <p:attrNameLst>
                                              <p:attrName>r</p:attrName>
                                            </p:attrNameLst>
                                          </p:cBhvr>
                                        </p:animRot>
                                      </p:childTnLst>
                                    </p:cTn>
                                  </p:par>
                                </p:childTnLst>
                              </p:cTn>
                            </p:par>
                            <p:par>
                              <p:cTn id="36" fill="hold">
                                <p:stCondLst>
                                  <p:cond delay="4900"/>
                                </p:stCondLst>
                                <p:childTnLst>
                                  <p:par>
                                    <p:cTn id="37" presetID="2" presetClass="entr" presetSubtype="4" decel="100000"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1000" fill="hold"/>
                                            <p:tgtEl>
                                              <p:spTgt spid="3"/>
                                            </p:tgtEl>
                                            <p:attrNameLst>
                                              <p:attrName>ppt_x</p:attrName>
                                            </p:attrNameLst>
                                          </p:cBhvr>
                                          <p:tavLst>
                                            <p:tav tm="0">
                                              <p:val>
                                                <p:strVal val="#ppt_x"/>
                                              </p:val>
                                            </p:tav>
                                            <p:tav tm="100000">
                                              <p:val>
                                                <p:strVal val="#ppt_x"/>
                                              </p:val>
                                            </p:tav>
                                          </p:tavLst>
                                        </p:anim>
                                        <p:anim calcmode="lin" valueType="num">
                                          <p:cBhvr additive="base">
                                            <p:cTn id="44" dur="1000" fill="hold"/>
                                            <p:tgtEl>
                                              <p:spTgt spid="3"/>
                                            </p:tgtEl>
                                            <p:attrNameLst>
                                              <p:attrName>ppt_y</p:attrName>
                                            </p:attrNameLst>
                                          </p:cBhvr>
                                          <p:tavLst>
                                            <p:tav tm="0">
                                              <p:val>
                                                <p:strVal val="1+#ppt_h/2"/>
                                              </p:val>
                                            </p:tav>
                                            <p:tav tm="100000">
                                              <p:val>
                                                <p:strVal val="#ppt_y"/>
                                              </p:val>
                                            </p:tav>
                                          </p:tavLst>
                                        </p:anim>
                                      </p:childTnLst>
                                    </p:cTn>
                                  </p:par>
                                  <p:par>
                                    <p:cTn id="45" presetID="14" presetClass="entr" presetSubtype="10" fill="hold" grpId="0" nodeType="withEffect">
                                      <p:stCondLst>
                                        <p:cond delay="500"/>
                                      </p:stCondLst>
                                      <p:iterate type="lt">
                                        <p:tmPct val="10000"/>
                                      </p:iterate>
                                      <p:childTnLst>
                                        <p:set>
                                          <p:cBhvr>
                                            <p:cTn id="46" dur="1" fill="hold">
                                              <p:stCondLst>
                                                <p:cond delay="0"/>
                                              </p:stCondLst>
                                            </p:cTn>
                                            <p:tgtEl>
                                              <p:spTgt spid="4"/>
                                            </p:tgtEl>
                                            <p:attrNameLst>
                                              <p:attrName>style.visibility</p:attrName>
                                            </p:attrNameLst>
                                          </p:cBhvr>
                                          <p:to>
                                            <p:strVal val="visible"/>
                                          </p:to>
                                        </p:set>
                                        <p:animEffect transition="in" filter="randombar(horizontal)">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 grpId="0" animBg="1"/>
          <p:bldP spid="3" grpId="0" animBg="1"/>
          <p:bldP spid="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0319B83-E198-9C7D-3592-BDFDD1B45876}"/>
              </a:ext>
            </a:extLst>
          </p:cNvPr>
          <p:cNvGrpSpPr/>
          <p:nvPr/>
        </p:nvGrpSpPr>
        <p:grpSpPr>
          <a:xfrm>
            <a:off x="389738" y="366112"/>
            <a:ext cx="691563" cy="691563"/>
            <a:chOff x="2367572" y="4118895"/>
            <a:chExt cx="921196" cy="921196"/>
          </a:xfrm>
          <a:effectLst>
            <a:outerShdw blurRad="63500" sx="102000" sy="102000" algn="ctr" rotWithShape="0">
              <a:prstClr val="black">
                <a:alpha val="40000"/>
              </a:prstClr>
            </a:outerShdw>
          </a:effectLst>
        </p:grpSpPr>
        <p:grpSp>
          <p:nvGrpSpPr>
            <p:cNvPr id="10" name="组合 9">
              <a:extLst>
                <a:ext uri="{FF2B5EF4-FFF2-40B4-BE49-F238E27FC236}">
                  <a16:creationId xmlns:a16="http://schemas.microsoft.com/office/drawing/2014/main" id="{E8C0DD7D-B381-CE78-2503-5BFAED7C7C16}"/>
                </a:ext>
              </a:extLst>
            </p:cNvPr>
            <p:cNvGrpSpPr/>
            <p:nvPr/>
          </p:nvGrpSpPr>
          <p:grpSpPr>
            <a:xfrm>
              <a:off x="2367572" y="4118895"/>
              <a:ext cx="921196" cy="921196"/>
              <a:chOff x="1333481" y="1593118"/>
              <a:chExt cx="1418785" cy="1418785"/>
            </a:xfrm>
          </p:grpSpPr>
          <p:sp>
            <p:nvSpPr>
              <p:cNvPr id="12" name="PA-↖">
                <a:extLst>
                  <a:ext uri="{FF2B5EF4-FFF2-40B4-BE49-F238E27FC236}">
                    <a16:creationId xmlns:a16="http://schemas.microsoft.com/office/drawing/2014/main" id="{EDE26233-BB6F-D5FA-DB13-D55DE2328A0F}"/>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13" name="PA-↘">
                <a:extLst>
                  <a:ext uri="{FF2B5EF4-FFF2-40B4-BE49-F238E27FC236}">
                    <a16:creationId xmlns:a16="http://schemas.microsoft.com/office/drawing/2014/main" id="{35C3CA5C-E69B-4C2D-B46D-549E27F452E4}"/>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14" name="PA-1">
                <a:extLst>
                  <a:ext uri="{FF2B5EF4-FFF2-40B4-BE49-F238E27FC236}">
                    <a16:creationId xmlns:a16="http://schemas.microsoft.com/office/drawing/2014/main" id="{0EFE2CC4-8A7E-6021-FC1B-6CB4311D1372}"/>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11" name="PA-文本框 24">
              <a:extLst>
                <a:ext uri="{FF2B5EF4-FFF2-40B4-BE49-F238E27FC236}">
                  <a16:creationId xmlns:a16="http://schemas.microsoft.com/office/drawing/2014/main" id="{BD63A766-491B-0F3E-5BCB-28A6CE9224CB}"/>
                </a:ext>
              </a:extLst>
            </p:cNvPr>
            <p:cNvSpPr txBox="1"/>
            <p:nvPr>
              <p:custDataLst>
                <p:tags r:id="rId1"/>
              </p:custDataLst>
            </p:nvPr>
          </p:nvSpPr>
          <p:spPr>
            <a:xfrm>
              <a:off x="2616776" y="4317883"/>
              <a:ext cx="422787" cy="532966"/>
            </a:xfrm>
            <a:prstGeom prst="rect">
              <a:avLst/>
            </a:prstGeom>
            <a:noFill/>
          </p:spPr>
          <p:txBody>
            <a:bodyPr wrap="none" lIns="0" rIns="0" rtlCol="0">
              <a:spAutoFit/>
            </a:bodyPr>
            <a:lstStyle/>
            <a:p>
              <a:pPr algn="ctr" defTabSz="914102"/>
              <a:r>
                <a:rPr lang="en-US" sz="2000" b="1" dirty="0">
                  <a:solidFill>
                    <a:schemeClr val="accent1">
                      <a:lumMod val="50000"/>
                    </a:schemeClr>
                  </a:solidFill>
                  <a:cs typeface="+mn-ea"/>
                  <a:sym typeface="+mn-lt"/>
                </a:rPr>
                <a:t>03</a:t>
              </a:r>
            </a:p>
          </p:txBody>
        </p:sp>
      </p:grpSp>
      <p:sp>
        <p:nvSpPr>
          <p:cNvPr id="15" name="TextBox 14">
            <a:extLst>
              <a:ext uri="{FF2B5EF4-FFF2-40B4-BE49-F238E27FC236}">
                <a16:creationId xmlns:a16="http://schemas.microsoft.com/office/drawing/2014/main" id="{95E4B689-1294-253A-D909-AFEF3C314CFB}"/>
              </a:ext>
            </a:extLst>
          </p:cNvPr>
          <p:cNvSpPr txBox="1"/>
          <p:nvPr/>
        </p:nvSpPr>
        <p:spPr>
          <a:xfrm>
            <a:off x="1369561" y="481061"/>
            <a:ext cx="4085308"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提出建议</a:t>
            </a:r>
          </a:p>
        </p:txBody>
      </p:sp>
      <p:grpSp>
        <p:nvGrpSpPr>
          <p:cNvPr id="16" name="组合 15">
            <a:extLst>
              <a:ext uri="{FF2B5EF4-FFF2-40B4-BE49-F238E27FC236}">
                <a16:creationId xmlns:a16="http://schemas.microsoft.com/office/drawing/2014/main" id="{C0AA1A31-467B-1182-32B3-5B804F22B135}"/>
              </a:ext>
            </a:extLst>
          </p:cNvPr>
          <p:cNvGrpSpPr/>
          <p:nvPr/>
        </p:nvGrpSpPr>
        <p:grpSpPr>
          <a:xfrm>
            <a:off x="450676" y="871390"/>
            <a:ext cx="11019811" cy="5986610"/>
            <a:chOff x="450676" y="871390"/>
            <a:chExt cx="11019811" cy="5986610"/>
          </a:xfrm>
        </p:grpSpPr>
        <p:grpSp>
          <p:nvGrpSpPr>
            <p:cNvPr id="17" name="îś1îḍè">
              <a:extLst>
                <a:ext uri="{FF2B5EF4-FFF2-40B4-BE49-F238E27FC236}">
                  <a16:creationId xmlns:a16="http://schemas.microsoft.com/office/drawing/2014/main" id="{7AE3E4CB-C9C6-1688-540A-CC707C0A6867}"/>
                </a:ext>
              </a:extLst>
            </p:cNvPr>
            <p:cNvGrpSpPr>
              <a:grpSpLocks/>
            </p:cNvGrpSpPr>
            <p:nvPr/>
          </p:nvGrpSpPr>
          <p:grpSpPr>
            <a:xfrm>
              <a:off x="1357966" y="929947"/>
              <a:ext cx="4164243" cy="1424919"/>
              <a:chOff x="2492016" y="4122253"/>
              <a:chExt cx="2235664" cy="1424919"/>
            </a:xfrm>
          </p:grpSpPr>
          <p:sp>
            <p:nvSpPr>
              <p:cNvPr id="69" name="í$ḻiďê">
                <a:extLst>
                  <a:ext uri="{FF2B5EF4-FFF2-40B4-BE49-F238E27FC236}">
                    <a16:creationId xmlns:a16="http://schemas.microsoft.com/office/drawing/2014/main" id="{08E16224-B1C5-7F47-65B9-FC801F4181DD}"/>
                  </a:ext>
                </a:extLst>
              </p:cNvPr>
              <p:cNvSpPr/>
              <p:nvPr/>
            </p:nvSpPr>
            <p:spPr>
              <a:xfrm>
                <a:off x="2492017" y="4807701"/>
                <a:ext cx="2235663" cy="739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50000"/>
                  </a:lnSpc>
                </a:pPr>
                <a:r>
                  <a:rPr lang="en-US" altLang="zh-CN" sz="1200" dirty="0">
                    <a:solidFill>
                      <a:schemeClr val="accent1">
                        <a:lumMod val="50000"/>
                      </a:schemeClr>
                    </a:solidFill>
                    <a:cs typeface="+mn-ea"/>
                    <a:sym typeface="+mn-lt"/>
                  </a:rPr>
                  <a:t>A</a:t>
                </a:r>
                <a:r>
                  <a:rPr lang="zh-CN" altLang="en-US" sz="1200" dirty="0">
                    <a:solidFill>
                      <a:schemeClr val="accent1">
                        <a:lumMod val="50000"/>
                      </a:schemeClr>
                    </a:solidFill>
                    <a:cs typeface="+mn-ea"/>
                    <a:sym typeface="+mn-lt"/>
                  </a:rPr>
                  <a:t>→</a:t>
                </a:r>
                <a:r>
                  <a:rPr lang="en-US" altLang="zh-CN" sz="1200" dirty="0">
                    <a:solidFill>
                      <a:schemeClr val="accent1">
                        <a:lumMod val="50000"/>
                      </a:schemeClr>
                    </a:solidFill>
                    <a:cs typeface="+mn-ea"/>
                    <a:sym typeface="+mn-lt"/>
                  </a:rPr>
                  <a:t>I</a:t>
                </a:r>
                <a:r>
                  <a:rPr lang="zh-CN" altLang="en-US" sz="1200" dirty="0">
                    <a:solidFill>
                      <a:schemeClr val="accent1">
                        <a:lumMod val="50000"/>
                      </a:schemeClr>
                    </a:solidFill>
                    <a:cs typeface="+mn-ea"/>
                    <a:sym typeface="+mn-lt"/>
                  </a:rPr>
                  <a:t>环节存在的问题是从</a:t>
                </a:r>
                <a:r>
                  <a:rPr lang="zh-CN" altLang="en-US" sz="1200" b="1" dirty="0">
                    <a:solidFill>
                      <a:schemeClr val="accent1">
                        <a:lumMod val="50000"/>
                      </a:schemeClr>
                    </a:solidFill>
                    <a:cs typeface="+mn-ea"/>
                    <a:sym typeface="+mn-lt"/>
                  </a:rPr>
                  <a:t>认知到兴趣的转换率过低</a:t>
                </a:r>
                <a:r>
                  <a:rPr lang="zh-CN" altLang="en-US" sz="1200" dirty="0">
                    <a:solidFill>
                      <a:schemeClr val="accent1">
                        <a:lumMod val="50000"/>
                      </a:schemeClr>
                    </a:solidFill>
                    <a:cs typeface="+mn-ea"/>
                    <a:sym typeface="+mn-lt"/>
                  </a:rPr>
                  <a:t>，利用人货场分析，得到以下业务建议：</a:t>
                </a:r>
                <a:endParaRPr lang="zh-CN" altLang="en-US" sz="1200" dirty="0"/>
              </a:p>
            </p:txBody>
          </p:sp>
          <p:sp>
            <p:nvSpPr>
              <p:cNvPr id="94" name="ïṡ1íḑè">
                <a:extLst>
                  <a:ext uri="{FF2B5EF4-FFF2-40B4-BE49-F238E27FC236}">
                    <a16:creationId xmlns:a16="http://schemas.microsoft.com/office/drawing/2014/main" id="{FF116209-FD4A-BC64-F34D-FDBE33652A47}"/>
                  </a:ext>
                </a:extLst>
              </p:cNvPr>
              <p:cNvSpPr/>
              <p:nvPr/>
            </p:nvSpPr>
            <p:spPr>
              <a:xfrm>
                <a:off x="2492016" y="4122253"/>
                <a:ext cx="2235663" cy="679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en-US" altLang="zh-CN" sz="3000" b="1" dirty="0">
                    <a:solidFill>
                      <a:schemeClr val="tx1"/>
                    </a:solidFill>
                  </a:rPr>
                  <a:t>P0.</a:t>
                </a:r>
                <a:r>
                  <a:rPr kumimoji="1" lang="zh-CN" altLang="en-US" sz="3000" b="1" dirty="0">
                    <a:solidFill>
                      <a:schemeClr val="tx1"/>
                    </a:solidFill>
                  </a:rPr>
                  <a:t>拉新环节</a:t>
                </a:r>
                <a:endParaRPr kumimoji="1" lang="en-US" altLang="zh-CN" sz="3000" b="1" dirty="0">
                  <a:solidFill>
                    <a:schemeClr val="tx1"/>
                  </a:solidFill>
                </a:endParaRPr>
              </a:p>
            </p:txBody>
          </p:sp>
        </p:grpSp>
        <p:pic>
          <p:nvPicPr>
            <p:cNvPr id="18" name="i$ḻîďé" descr="前引号">
              <a:extLst>
                <a:ext uri="{FF2B5EF4-FFF2-40B4-BE49-F238E27FC236}">
                  <a16:creationId xmlns:a16="http://schemas.microsoft.com/office/drawing/2014/main" id="{4855A717-0E69-7837-0A41-D9AFDF4BCFD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0676" y="871390"/>
              <a:ext cx="914400" cy="914400"/>
            </a:xfrm>
            <a:prstGeom prst="rect">
              <a:avLst/>
            </a:prstGeom>
          </p:spPr>
        </p:pic>
        <p:grpSp>
          <p:nvGrpSpPr>
            <p:cNvPr id="19" name="î$ļiḋê">
              <a:extLst>
                <a:ext uri="{FF2B5EF4-FFF2-40B4-BE49-F238E27FC236}">
                  <a16:creationId xmlns:a16="http://schemas.microsoft.com/office/drawing/2014/main" id="{3D7B01D5-6D37-67F8-3154-BD60960E0B95}"/>
                </a:ext>
              </a:extLst>
            </p:cNvPr>
            <p:cNvGrpSpPr/>
            <p:nvPr/>
          </p:nvGrpSpPr>
          <p:grpSpPr>
            <a:xfrm>
              <a:off x="721513" y="2046661"/>
              <a:ext cx="10748974" cy="4811339"/>
              <a:chOff x="718338" y="2046661"/>
              <a:chExt cx="10748974" cy="4811339"/>
            </a:xfrm>
          </p:grpSpPr>
          <p:grpSp>
            <p:nvGrpSpPr>
              <p:cNvPr id="20" name="îṧlíḑè">
                <a:extLst>
                  <a:ext uri="{FF2B5EF4-FFF2-40B4-BE49-F238E27FC236}">
                    <a16:creationId xmlns:a16="http://schemas.microsoft.com/office/drawing/2014/main" id="{8B4EDF0C-D347-6D5E-2843-95F489D528DB}"/>
                  </a:ext>
                </a:extLst>
              </p:cNvPr>
              <p:cNvGrpSpPr/>
              <p:nvPr/>
            </p:nvGrpSpPr>
            <p:grpSpPr>
              <a:xfrm>
                <a:off x="6094636" y="4843089"/>
                <a:ext cx="5372676" cy="2014911"/>
                <a:chOff x="6100986" y="2175252"/>
                <a:chExt cx="5372676" cy="2014911"/>
              </a:xfrm>
            </p:grpSpPr>
            <p:grpSp>
              <p:nvGrpSpPr>
                <p:cNvPr id="37" name="îṩľídè">
                  <a:extLst>
                    <a:ext uri="{FF2B5EF4-FFF2-40B4-BE49-F238E27FC236}">
                      <a16:creationId xmlns:a16="http://schemas.microsoft.com/office/drawing/2014/main" id="{B38269FE-BC66-CA24-1D40-0CFF61BD15E5}"/>
                    </a:ext>
                  </a:extLst>
                </p:cNvPr>
                <p:cNvGrpSpPr/>
                <p:nvPr/>
              </p:nvGrpSpPr>
              <p:grpSpPr>
                <a:xfrm>
                  <a:off x="6407799" y="2175252"/>
                  <a:ext cx="5065863" cy="1288075"/>
                  <a:chOff x="8280590" y="4261636"/>
                  <a:chExt cx="5065863" cy="1288075"/>
                </a:xfrm>
              </p:grpSpPr>
              <p:sp>
                <p:nvSpPr>
                  <p:cNvPr id="45" name="íšlîḑé">
                    <a:extLst>
                      <a:ext uri="{FF2B5EF4-FFF2-40B4-BE49-F238E27FC236}">
                        <a16:creationId xmlns:a16="http://schemas.microsoft.com/office/drawing/2014/main" id="{0301D392-60A7-DDCF-35DC-2E3D78A04248}"/>
                      </a:ext>
                    </a:extLst>
                  </p:cNvPr>
                  <p:cNvSpPr/>
                  <p:nvPr/>
                </p:nvSpPr>
                <p:spPr>
                  <a:xfrm>
                    <a:off x="8550592" y="4261636"/>
                    <a:ext cx="4795861" cy="1288075"/>
                  </a:xfrm>
                  <a:prstGeom prst="round2DiagRect">
                    <a:avLst/>
                  </a:prstGeom>
                  <a:solidFill>
                    <a:schemeClr val="accent3">
                      <a:alpha val="15000"/>
                    </a:schemeClr>
                  </a:solidFill>
                  <a:ln w="12700" cap="flat">
                    <a:solidFill>
                      <a:schemeClr val="accent3"/>
                    </a:solidFill>
                    <a:prstDash val="solid"/>
                    <a:miter/>
                  </a:ln>
                  <a:effectLst/>
                </p:spPr>
                <p:txBody>
                  <a:bodyPr rtlCol="0" anchor="ctr"/>
                  <a:lstStyle/>
                  <a:p>
                    <a:endParaRPr lang="zh-CN" altLang="en-US" sz="1200"/>
                  </a:p>
                </p:txBody>
              </p:sp>
              <p:grpSp>
                <p:nvGrpSpPr>
                  <p:cNvPr id="65" name="ïṩḷîdê">
                    <a:extLst>
                      <a:ext uri="{FF2B5EF4-FFF2-40B4-BE49-F238E27FC236}">
                        <a16:creationId xmlns:a16="http://schemas.microsoft.com/office/drawing/2014/main" id="{4A65CFE2-6FBA-18F4-D3B9-0CC9AFFD6ACD}"/>
                      </a:ext>
                    </a:extLst>
                  </p:cNvPr>
                  <p:cNvGrpSpPr/>
                  <p:nvPr/>
                </p:nvGrpSpPr>
                <p:grpSpPr>
                  <a:xfrm>
                    <a:off x="8863919" y="4438011"/>
                    <a:ext cx="4355907" cy="1077416"/>
                    <a:chOff x="6405464" y="1815440"/>
                    <a:chExt cx="4355907" cy="1077416"/>
                  </a:xfrm>
                </p:grpSpPr>
                <p:sp>
                  <p:nvSpPr>
                    <p:cNvPr id="67" name="ïSľídè">
                      <a:extLst>
                        <a:ext uri="{FF2B5EF4-FFF2-40B4-BE49-F238E27FC236}">
                          <a16:creationId xmlns:a16="http://schemas.microsoft.com/office/drawing/2014/main" id="{2071E0CA-86E2-37DF-336F-E429368242ED}"/>
                        </a:ext>
                      </a:extLst>
                    </p:cNvPr>
                    <p:cNvSpPr/>
                    <p:nvPr/>
                  </p:nvSpPr>
                  <p:spPr>
                    <a:xfrm>
                      <a:off x="6405464" y="1815440"/>
                      <a:ext cx="4266534"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zh-CN" altLang="en-US" sz="1600" b="1" dirty="0">
                          <a:solidFill>
                            <a:schemeClr val="tx1"/>
                          </a:solidFill>
                        </a:rPr>
                        <a:t>运营部门</a:t>
                      </a:r>
                      <a:endParaRPr kumimoji="1" lang="en-US" altLang="zh-CN" sz="1600" b="1" dirty="0">
                        <a:solidFill>
                          <a:schemeClr val="tx1"/>
                        </a:solidFill>
                      </a:endParaRPr>
                    </a:p>
                  </p:txBody>
                </p:sp>
                <p:sp>
                  <p:nvSpPr>
                    <p:cNvPr id="68" name="îṩḻïḓe">
                      <a:extLst>
                        <a:ext uri="{FF2B5EF4-FFF2-40B4-BE49-F238E27FC236}">
                          <a16:creationId xmlns:a16="http://schemas.microsoft.com/office/drawing/2014/main" id="{12B0F707-22AA-88E4-85B0-15DF460B16EE}"/>
                        </a:ext>
                      </a:extLst>
                    </p:cNvPr>
                    <p:cNvSpPr/>
                    <p:nvPr/>
                  </p:nvSpPr>
                  <p:spPr>
                    <a:xfrm>
                      <a:off x="6405465" y="2153385"/>
                      <a:ext cx="4355906" cy="739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50000"/>
                        </a:lnSpc>
                      </a:pPr>
                      <a:r>
                        <a:rPr kumimoji="1" lang="zh-CN" altLang="en-US" sz="1200" dirty="0">
                          <a:solidFill>
                            <a:schemeClr val="tx1"/>
                          </a:solidFill>
                        </a:rPr>
                        <a:t>参考高转化产品的描述，优化产品标题、内容描述等内容。针对大促前低潮期，提出吸引性的促销策略来提高该阶段的销售</a:t>
                      </a:r>
                      <a:endParaRPr kumimoji="1" lang="en-US" altLang="zh-CN" sz="1200" dirty="0">
                        <a:solidFill>
                          <a:schemeClr val="tx1"/>
                        </a:solidFill>
                      </a:endParaRPr>
                    </a:p>
                  </p:txBody>
                </p:sp>
              </p:grpSp>
              <p:sp>
                <p:nvSpPr>
                  <p:cNvPr id="66" name="îṩḷîḓe">
                    <a:extLst>
                      <a:ext uri="{FF2B5EF4-FFF2-40B4-BE49-F238E27FC236}">
                        <a16:creationId xmlns:a16="http://schemas.microsoft.com/office/drawing/2014/main" id="{4480E023-09AE-19AD-A368-EF50C3BD46CF}"/>
                      </a:ext>
                    </a:extLst>
                  </p:cNvPr>
                  <p:cNvSpPr txBox="1"/>
                  <p:nvPr/>
                </p:nvSpPr>
                <p:spPr>
                  <a:xfrm>
                    <a:off x="8280590" y="4635673"/>
                    <a:ext cx="540000" cy="540000"/>
                  </a:xfrm>
                  <a:prstGeom prst="ellipse">
                    <a:avLst/>
                  </a:prstGeom>
                  <a:gradFill>
                    <a:gsLst>
                      <a:gs pos="0">
                        <a:schemeClr val="accent3">
                          <a:lumMod val="60000"/>
                          <a:lumOff val="40000"/>
                        </a:schemeClr>
                      </a:gs>
                      <a:gs pos="50000">
                        <a:schemeClr val="accent3"/>
                      </a:gs>
                    </a:gsLst>
                    <a:lin ang="2700000" scaled="0"/>
                  </a:gradFill>
                </p:spPr>
                <p:txBody>
                  <a:bodyPr wrap="none" lIns="108000" tIns="108000" rIns="108000" bIns="108000" rtlCol="0" anchor="ctr" anchorCtr="0">
                    <a:noAutofit/>
                  </a:bodyPr>
                  <a:lstStyle>
                    <a:defPPr>
                      <a:defRPr lang="zh-CN"/>
                    </a:defPPr>
                    <a:lvl1pPr algn="ctr">
                      <a:defRPr kumimoji="1" sz="1200" b="1">
                        <a:solidFill>
                          <a:srgbClr val="FFFFFF"/>
                        </a:solidFill>
                      </a:defRPr>
                    </a:lvl1pPr>
                  </a:lstStyle>
                  <a:p>
                    <a:r>
                      <a:rPr lang="zh-CN" altLang="en-US" sz="1800" dirty="0"/>
                      <a:t>场</a:t>
                    </a:r>
                  </a:p>
                </p:txBody>
              </p:sp>
            </p:grpSp>
            <p:cxnSp>
              <p:nvCxnSpPr>
                <p:cNvPr id="43" name="iṣlíḋê">
                  <a:extLst>
                    <a:ext uri="{FF2B5EF4-FFF2-40B4-BE49-F238E27FC236}">
                      <a16:creationId xmlns:a16="http://schemas.microsoft.com/office/drawing/2014/main" id="{0E1552F3-81D8-18F3-1408-E1BCDDFFD5F7}"/>
                    </a:ext>
                  </a:extLst>
                </p:cNvPr>
                <p:cNvCxnSpPr>
                  <a:cxnSpLocks/>
                </p:cNvCxnSpPr>
                <p:nvPr/>
              </p:nvCxnSpPr>
              <p:spPr>
                <a:xfrm>
                  <a:off x="6100986" y="2824383"/>
                  <a:ext cx="0" cy="1365780"/>
                </a:xfrm>
                <a:prstGeom prst="line">
                  <a:avLst/>
                </a:prstGeom>
                <a:ln w="25400">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21" name="íşḷiḋê">
                <a:extLst>
                  <a:ext uri="{FF2B5EF4-FFF2-40B4-BE49-F238E27FC236}">
                    <a16:creationId xmlns:a16="http://schemas.microsoft.com/office/drawing/2014/main" id="{6DA1F5B0-7951-EC91-83F5-66A1483FA4FF}"/>
                  </a:ext>
                </a:extLst>
              </p:cNvPr>
              <p:cNvGrpSpPr/>
              <p:nvPr/>
            </p:nvGrpSpPr>
            <p:grpSpPr>
              <a:xfrm flipH="1">
                <a:off x="718338" y="3448050"/>
                <a:ext cx="5372676" cy="2014911"/>
                <a:chOff x="6100986" y="2175252"/>
                <a:chExt cx="5372676" cy="2014911"/>
              </a:xfrm>
            </p:grpSpPr>
            <p:grpSp>
              <p:nvGrpSpPr>
                <p:cNvPr id="30" name="işḷiḑé">
                  <a:extLst>
                    <a:ext uri="{FF2B5EF4-FFF2-40B4-BE49-F238E27FC236}">
                      <a16:creationId xmlns:a16="http://schemas.microsoft.com/office/drawing/2014/main" id="{3BF640B0-7D42-821E-A5A0-96BDC3291FF7}"/>
                    </a:ext>
                  </a:extLst>
                </p:cNvPr>
                <p:cNvGrpSpPr/>
                <p:nvPr/>
              </p:nvGrpSpPr>
              <p:grpSpPr>
                <a:xfrm>
                  <a:off x="6407799" y="2175252"/>
                  <a:ext cx="5065863" cy="1288075"/>
                  <a:chOff x="8280590" y="4261636"/>
                  <a:chExt cx="5065863" cy="1288075"/>
                </a:xfrm>
              </p:grpSpPr>
              <p:sp>
                <p:nvSpPr>
                  <p:cNvPr id="32" name="i$ľiḓé">
                    <a:extLst>
                      <a:ext uri="{FF2B5EF4-FFF2-40B4-BE49-F238E27FC236}">
                        <a16:creationId xmlns:a16="http://schemas.microsoft.com/office/drawing/2014/main" id="{819279BC-BDD9-5869-E504-4D00352C91D7}"/>
                      </a:ext>
                    </a:extLst>
                  </p:cNvPr>
                  <p:cNvSpPr/>
                  <p:nvPr/>
                </p:nvSpPr>
                <p:spPr>
                  <a:xfrm>
                    <a:off x="8550592" y="4261636"/>
                    <a:ext cx="4795861" cy="1288075"/>
                  </a:xfrm>
                  <a:prstGeom prst="round2DiagRect">
                    <a:avLst/>
                  </a:prstGeom>
                  <a:solidFill>
                    <a:schemeClr val="accent2">
                      <a:alpha val="15000"/>
                    </a:schemeClr>
                  </a:solidFill>
                  <a:ln w="12700" cap="flat">
                    <a:solidFill>
                      <a:schemeClr val="accent2"/>
                    </a:solidFill>
                    <a:prstDash val="solid"/>
                    <a:miter/>
                  </a:ln>
                  <a:effectLst/>
                </p:spPr>
                <p:txBody>
                  <a:bodyPr rtlCol="0" anchor="ctr"/>
                  <a:lstStyle/>
                  <a:p>
                    <a:endParaRPr lang="zh-CN" altLang="en-US" sz="1200"/>
                  </a:p>
                </p:txBody>
              </p:sp>
              <p:grpSp>
                <p:nvGrpSpPr>
                  <p:cNvPr id="33" name="íṩ1iďe">
                    <a:extLst>
                      <a:ext uri="{FF2B5EF4-FFF2-40B4-BE49-F238E27FC236}">
                        <a16:creationId xmlns:a16="http://schemas.microsoft.com/office/drawing/2014/main" id="{E61A3B94-B474-A8C3-DEFC-44E8AF90734A}"/>
                      </a:ext>
                    </a:extLst>
                  </p:cNvPr>
                  <p:cNvGrpSpPr/>
                  <p:nvPr/>
                </p:nvGrpSpPr>
                <p:grpSpPr>
                  <a:xfrm>
                    <a:off x="8863919" y="4438011"/>
                    <a:ext cx="4266534" cy="1077416"/>
                    <a:chOff x="6405464" y="1815440"/>
                    <a:chExt cx="4266534" cy="1077416"/>
                  </a:xfrm>
                </p:grpSpPr>
                <p:sp>
                  <p:nvSpPr>
                    <p:cNvPr id="35" name="îsḷîḍè">
                      <a:extLst>
                        <a:ext uri="{FF2B5EF4-FFF2-40B4-BE49-F238E27FC236}">
                          <a16:creationId xmlns:a16="http://schemas.microsoft.com/office/drawing/2014/main" id="{F026D6DC-C82E-627B-2C91-E16BEF5206C8}"/>
                        </a:ext>
                      </a:extLst>
                    </p:cNvPr>
                    <p:cNvSpPr/>
                    <p:nvPr/>
                  </p:nvSpPr>
                  <p:spPr>
                    <a:xfrm>
                      <a:off x="6405464" y="1815440"/>
                      <a:ext cx="4266534"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zh-CN" altLang="en-US" sz="1600" b="1" dirty="0">
                          <a:solidFill>
                            <a:schemeClr val="tx1"/>
                          </a:solidFill>
                        </a:rPr>
                        <a:t>产品部门</a:t>
                      </a:r>
                      <a:endParaRPr kumimoji="1" lang="en-US" altLang="zh-CN" sz="1600" b="1" dirty="0">
                        <a:solidFill>
                          <a:schemeClr val="tx1"/>
                        </a:solidFill>
                      </a:endParaRPr>
                    </a:p>
                  </p:txBody>
                </p:sp>
                <p:sp>
                  <p:nvSpPr>
                    <p:cNvPr id="36" name="ïṡḷíďe">
                      <a:extLst>
                        <a:ext uri="{FF2B5EF4-FFF2-40B4-BE49-F238E27FC236}">
                          <a16:creationId xmlns:a16="http://schemas.microsoft.com/office/drawing/2014/main" id="{3FBD2665-A0EC-204C-94B2-F22CDF7D0504}"/>
                        </a:ext>
                      </a:extLst>
                    </p:cNvPr>
                    <p:cNvSpPr/>
                    <p:nvPr/>
                  </p:nvSpPr>
                  <p:spPr>
                    <a:xfrm>
                      <a:off x="6405465" y="2153385"/>
                      <a:ext cx="4266533" cy="739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50000"/>
                        </a:lnSpc>
                      </a:pPr>
                      <a:r>
                        <a:rPr kumimoji="1" lang="zh-CN" altLang="en-US" sz="1200" dirty="0">
                          <a:solidFill>
                            <a:schemeClr val="tx1"/>
                          </a:solidFill>
                        </a:rPr>
                        <a:t>针对人货匹配效率低的问题，及时处理低转化率的商品，并总结高转化的产品特点去开发新品</a:t>
                      </a:r>
                      <a:endParaRPr kumimoji="1" lang="en-US" altLang="zh-CN" sz="1200" dirty="0">
                        <a:solidFill>
                          <a:schemeClr val="tx1"/>
                        </a:solidFill>
                      </a:endParaRPr>
                    </a:p>
                  </p:txBody>
                </p:sp>
              </p:grpSp>
              <p:sp>
                <p:nvSpPr>
                  <p:cNvPr id="34" name="îṥliḓê">
                    <a:extLst>
                      <a:ext uri="{FF2B5EF4-FFF2-40B4-BE49-F238E27FC236}">
                        <a16:creationId xmlns:a16="http://schemas.microsoft.com/office/drawing/2014/main" id="{DB1642F0-1EF5-A360-3197-DF6CD50608CB}"/>
                      </a:ext>
                    </a:extLst>
                  </p:cNvPr>
                  <p:cNvSpPr txBox="1"/>
                  <p:nvPr/>
                </p:nvSpPr>
                <p:spPr>
                  <a:xfrm>
                    <a:off x="8280590" y="4635673"/>
                    <a:ext cx="540000" cy="540000"/>
                  </a:xfrm>
                  <a:prstGeom prst="ellipse">
                    <a:avLst/>
                  </a:prstGeom>
                  <a:gradFill>
                    <a:gsLst>
                      <a:gs pos="0">
                        <a:schemeClr val="accent2">
                          <a:lumMod val="60000"/>
                          <a:lumOff val="40000"/>
                        </a:schemeClr>
                      </a:gs>
                      <a:gs pos="50000">
                        <a:schemeClr val="accent2"/>
                      </a:gs>
                    </a:gsLst>
                    <a:lin ang="2700000" scaled="0"/>
                  </a:gradFill>
                </p:spPr>
                <p:txBody>
                  <a:bodyPr wrap="none" lIns="108000" tIns="108000" rIns="108000" bIns="108000" rtlCol="0" anchor="ctr" anchorCtr="0">
                    <a:noAutofit/>
                  </a:bodyPr>
                  <a:lstStyle>
                    <a:defPPr>
                      <a:defRPr lang="zh-CN"/>
                    </a:defPPr>
                    <a:lvl1pPr algn="ctr">
                      <a:defRPr kumimoji="1" sz="1200" b="1">
                        <a:solidFill>
                          <a:srgbClr val="FFFFFF"/>
                        </a:solidFill>
                      </a:defRPr>
                    </a:lvl1pPr>
                  </a:lstStyle>
                  <a:p>
                    <a:r>
                      <a:rPr lang="zh-CN" altLang="en-US" sz="1800" dirty="0"/>
                      <a:t>货</a:t>
                    </a:r>
                  </a:p>
                </p:txBody>
              </p:sp>
            </p:grpSp>
            <p:cxnSp>
              <p:nvCxnSpPr>
                <p:cNvPr id="31" name="íṩḻiḑè">
                  <a:extLst>
                    <a:ext uri="{FF2B5EF4-FFF2-40B4-BE49-F238E27FC236}">
                      <a16:creationId xmlns:a16="http://schemas.microsoft.com/office/drawing/2014/main" id="{91C7E3C2-80ED-4290-175E-3FED50141BD3}"/>
                    </a:ext>
                  </a:extLst>
                </p:cNvPr>
                <p:cNvCxnSpPr>
                  <a:cxnSpLocks/>
                </p:cNvCxnSpPr>
                <p:nvPr/>
              </p:nvCxnSpPr>
              <p:spPr>
                <a:xfrm>
                  <a:off x="6100986" y="2824383"/>
                  <a:ext cx="0" cy="1365780"/>
                </a:xfrm>
                <a:prstGeom prst="line">
                  <a:avLst/>
                </a:prstGeom>
                <a:ln w="25400">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22" name="îşḻîďé">
                <a:extLst>
                  <a:ext uri="{FF2B5EF4-FFF2-40B4-BE49-F238E27FC236}">
                    <a16:creationId xmlns:a16="http://schemas.microsoft.com/office/drawing/2014/main" id="{229441A3-3111-3CC1-1C92-F23D8957DDBA}"/>
                  </a:ext>
                </a:extLst>
              </p:cNvPr>
              <p:cNvGrpSpPr/>
              <p:nvPr/>
            </p:nvGrpSpPr>
            <p:grpSpPr>
              <a:xfrm>
                <a:off x="6094636" y="2046661"/>
                <a:ext cx="5372676" cy="2014911"/>
                <a:chOff x="6100986" y="2175252"/>
                <a:chExt cx="5372676" cy="2014911"/>
              </a:xfrm>
            </p:grpSpPr>
            <p:grpSp>
              <p:nvGrpSpPr>
                <p:cNvPr id="23" name="ïśḻîḍe">
                  <a:extLst>
                    <a:ext uri="{FF2B5EF4-FFF2-40B4-BE49-F238E27FC236}">
                      <a16:creationId xmlns:a16="http://schemas.microsoft.com/office/drawing/2014/main" id="{54E92C19-3BFA-00A6-C729-143FC7D1D72C}"/>
                    </a:ext>
                  </a:extLst>
                </p:cNvPr>
                <p:cNvGrpSpPr/>
                <p:nvPr/>
              </p:nvGrpSpPr>
              <p:grpSpPr>
                <a:xfrm>
                  <a:off x="6407799" y="2175252"/>
                  <a:ext cx="5065863" cy="1288075"/>
                  <a:chOff x="8280590" y="4261636"/>
                  <a:chExt cx="5065863" cy="1288075"/>
                </a:xfrm>
              </p:grpSpPr>
              <p:sp>
                <p:nvSpPr>
                  <p:cNvPr id="25" name="iṣľíḍe">
                    <a:extLst>
                      <a:ext uri="{FF2B5EF4-FFF2-40B4-BE49-F238E27FC236}">
                        <a16:creationId xmlns:a16="http://schemas.microsoft.com/office/drawing/2014/main" id="{575BB12A-FDA3-34A6-1245-997758E8A398}"/>
                      </a:ext>
                    </a:extLst>
                  </p:cNvPr>
                  <p:cNvSpPr/>
                  <p:nvPr/>
                </p:nvSpPr>
                <p:spPr>
                  <a:xfrm>
                    <a:off x="8550592" y="4261636"/>
                    <a:ext cx="4795861" cy="1288075"/>
                  </a:xfrm>
                  <a:prstGeom prst="round2DiagRect">
                    <a:avLst/>
                  </a:prstGeom>
                  <a:solidFill>
                    <a:schemeClr val="accent1">
                      <a:alpha val="15000"/>
                    </a:schemeClr>
                  </a:solidFill>
                  <a:ln w="12700" cap="flat">
                    <a:solidFill>
                      <a:schemeClr val="accent1"/>
                    </a:solidFill>
                    <a:prstDash val="solid"/>
                    <a:miter/>
                  </a:ln>
                  <a:effectLst/>
                </p:spPr>
                <p:txBody>
                  <a:bodyPr rtlCol="0" anchor="ctr"/>
                  <a:lstStyle/>
                  <a:p>
                    <a:endParaRPr lang="zh-CN" altLang="en-US" sz="1200"/>
                  </a:p>
                </p:txBody>
              </p:sp>
              <p:grpSp>
                <p:nvGrpSpPr>
                  <p:cNvPr id="26" name="ïṣlíḑe">
                    <a:extLst>
                      <a:ext uri="{FF2B5EF4-FFF2-40B4-BE49-F238E27FC236}">
                        <a16:creationId xmlns:a16="http://schemas.microsoft.com/office/drawing/2014/main" id="{72FE0FED-53D6-DA9D-8548-D3832D5EA901}"/>
                      </a:ext>
                    </a:extLst>
                  </p:cNvPr>
                  <p:cNvGrpSpPr/>
                  <p:nvPr/>
                </p:nvGrpSpPr>
                <p:grpSpPr>
                  <a:xfrm>
                    <a:off x="8863919" y="4438011"/>
                    <a:ext cx="4266534" cy="1077416"/>
                    <a:chOff x="6405464" y="1815440"/>
                    <a:chExt cx="4266534" cy="1077416"/>
                  </a:xfrm>
                </p:grpSpPr>
                <p:sp>
                  <p:nvSpPr>
                    <p:cNvPr id="28" name="íṡḷíḓé">
                      <a:extLst>
                        <a:ext uri="{FF2B5EF4-FFF2-40B4-BE49-F238E27FC236}">
                          <a16:creationId xmlns:a16="http://schemas.microsoft.com/office/drawing/2014/main" id="{2F0A5257-8344-1FCB-6800-DF4ECA1D420F}"/>
                        </a:ext>
                      </a:extLst>
                    </p:cNvPr>
                    <p:cNvSpPr/>
                    <p:nvPr/>
                  </p:nvSpPr>
                  <p:spPr>
                    <a:xfrm>
                      <a:off x="6405464" y="1815440"/>
                      <a:ext cx="4266534"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zh-CN" altLang="en-US" sz="1600" b="1" dirty="0">
                          <a:solidFill>
                            <a:schemeClr val="tx1"/>
                          </a:solidFill>
                        </a:rPr>
                        <a:t>推广部门</a:t>
                      </a:r>
                      <a:endParaRPr kumimoji="1" lang="en-US" altLang="zh-CN" sz="1600" b="1" dirty="0">
                        <a:solidFill>
                          <a:schemeClr val="tx1"/>
                        </a:solidFill>
                      </a:endParaRPr>
                    </a:p>
                  </p:txBody>
                </p:sp>
                <p:sp>
                  <p:nvSpPr>
                    <p:cNvPr id="29" name="iṣľiďé">
                      <a:extLst>
                        <a:ext uri="{FF2B5EF4-FFF2-40B4-BE49-F238E27FC236}">
                          <a16:creationId xmlns:a16="http://schemas.microsoft.com/office/drawing/2014/main" id="{9373C199-DB67-749A-3CA7-F65F4547A6A4}"/>
                        </a:ext>
                      </a:extLst>
                    </p:cNvPr>
                    <p:cNvSpPr/>
                    <p:nvPr/>
                  </p:nvSpPr>
                  <p:spPr>
                    <a:xfrm>
                      <a:off x="6405465" y="2153385"/>
                      <a:ext cx="4266533" cy="739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50000"/>
                        </a:lnSpc>
                      </a:pPr>
                      <a:r>
                        <a:rPr kumimoji="1" lang="zh-CN" altLang="en-US" sz="1200" dirty="0">
                          <a:solidFill>
                            <a:schemeClr val="tx1"/>
                          </a:solidFill>
                        </a:rPr>
                        <a:t>优化投放策略：从</a:t>
                      </a:r>
                      <a:r>
                        <a:rPr kumimoji="1" lang="en-US" altLang="zh-CN" sz="1200" dirty="0">
                          <a:solidFill>
                            <a:schemeClr val="tx1"/>
                          </a:solidFill>
                        </a:rPr>
                        <a:t>A</a:t>
                      </a:r>
                      <a:r>
                        <a:rPr kumimoji="1" lang="zh-CN" altLang="en-US" sz="1200" dirty="0">
                          <a:solidFill>
                            <a:schemeClr val="tx1"/>
                          </a:solidFill>
                        </a:rPr>
                        <a:t>到</a:t>
                      </a:r>
                      <a:r>
                        <a:rPr kumimoji="1" lang="en-US" altLang="zh-CN" sz="1200" dirty="0">
                          <a:solidFill>
                            <a:schemeClr val="tx1"/>
                          </a:solidFill>
                        </a:rPr>
                        <a:t>I</a:t>
                      </a:r>
                      <a:r>
                        <a:rPr kumimoji="1" lang="zh-CN" altLang="en-US" sz="1200" dirty="0">
                          <a:solidFill>
                            <a:schemeClr val="tx1"/>
                          </a:solidFill>
                        </a:rPr>
                        <a:t>转化率高的时间点，尤其是</a:t>
                      </a:r>
                      <a:r>
                        <a:rPr kumimoji="1" lang="en-US" altLang="zh-CN" sz="1200" dirty="0">
                          <a:solidFill>
                            <a:schemeClr val="tx1"/>
                          </a:solidFill>
                        </a:rPr>
                        <a:t>23</a:t>
                      </a:r>
                      <a:r>
                        <a:rPr kumimoji="1" lang="zh-CN" altLang="en-US" sz="1200" dirty="0">
                          <a:solidFill>
                            <a:schemeClr val="tx1"/>
                          </a:solidFill>
                        </a:rPr>
                        <a:t>点，加大投放力度，提高</a:t>
                      </a:r>
                      <a:r>
                        <a:rPr kumimoji="1" lang="en-US" altLang="zh-CN" sz="1200" dirty="0">
                          <a:solidFill>
                            <a:schemeClr val="tx1"/>
                          </a:solidFill>
                        </a:rPr>
                        <a:t>AI</a:t>
                      </a:r>
                      <a:r>
                        <a:rPr kumimoji="1" lang="zh-CN" altLang="en-US" sz="1200" dirty="0">
                          <a:solidFill>
                            <a:schemeClr val="tx1"/>
                          </a:solidFill>
                        </a:rPr>
                        <a:t>转化率，进而提高整体的转化</a:t>
                      </a:r>
                      <a:endParaRPr kumimoji="1" lang="en-US" altLang="zh-CN" sz="1200" dirty="0">
                        <a:solidFill>
                          <a:schemeClr val="tx1"/>
                        </a:solidFill>
                      </a:endParaRPr>
                    </a:p>
                  </p:txBody>
                </p:sp>
              </p:grpSp>
              <p:sp>
                <p:nvSpPr>
                  <p:cNvPr id="27" name="í$ľiḑé">
                    <a:extLst>
                      <a:ext uri="{FF2B5EF4-FFF2-40B4-BE49-F238E27FC236}">
                        <a16:creationId xmlns:a16="http://schemas.microsoft.com/office/drawing/2014/main" id="{0DE151AE-689A-9412-ECCB-13F6145AFBA6}"/>
                      </a:ext>
                    </a:extLst>
                  </p:cNvPr>
                  <p:cNvSpPr txBox="1"/>
                  <p:nvPr/>
                </p:nvSpPr>
                <p:spPr>
                  <a:xfrm>
                    <a:off x="8280590" y="4635673"/>
                    <a:ext cx="540000" cy="540000"/>
                  </a:xfrm>
                  <a:prstGeom prst="ellipse">
                    <a:avLst/>
                  </a:prstGeom>
                  <a:gradFill>
                    <a:gsLst>
                      <a:gs pos="0">
                        <a:schemeClr val="accent1">
                          <a:lumMod val="60000"/>
                          <a:lumOff val="40000"/>
                        </a:schemeClr>
                      </a:gs>
                      <a:gs pos="50000">
                        <a:schemeClr val="accent1"/>
                      </a:gs>
                    </a:gsLst>
                    <a:lin ang="2700000" scaled="0"/>
                  </a:gradFill>
                </p:spPr>
                <p:txBody>
                  <a:bodyPr wrap="none" lIns="108000" tIns="108000" rIns="108000" bIns="108000" rtlCol="0" anchor="ctr" anchorCtr="0">
                    <a:noAutofit/>
                  </a:bodyPr>
                  <a:lstStyle>
                    <a:defPPr>
                      <a:defRPr lang="zh-CN"/>
                    </a:defPPr>
                    <a:lvl1pPr algn="ctr">
                      <a:defRPr kumimoji="1" sz="1200" b="1">
                        <a:solidFill>
                          <a:srgbClr val="FFFFFF"/>
                        </a:solidFill>
                      </a:defRPr>
                    </a:lvl1pPr>
                  </a:lstStyle>
                  <a:p>
                    <a:r>
                      <a:rPr lang="zh-CN" altLang="en-US" sz="1800" dirty="0"/>
                      <a:t>人</a:t>
                    </a:r>
                  </a:p>
                </p:txBody>
              </p:sp>
            </p:grpSp>
            <p:cxnSp>
              <p:nvCxnSpPr>
                <p:cNvPr id="24" name="iš1iďe">
                  <a:extLst>
                    <a:ext uri="{FF2B5EF4-FFF2-40B4-BE49-F238E27FC236}">
                      <a16:creationId xmlns:a16="http://schemas.microsoft.com/office/drawing/2014/main" id="{258BB594-B801-3587-943D-80BFEEB6EED3}"/>
                    </a:ext>
                  </a:extLst>
                </p:cNvPr>
                <p:cNvCxnSpPr>
                  <a:cxnSpLocks/>
                </p:cNvCxnSpPr>
                <p:nvPr/>
              </p:nvCxnSpPr>
              <p:spPr>
                <a:xfrm>
                  <a:off x="6100986" y="2824383"/>
                  <a:ext cx="0" cy="1365780"/>
                </a:xfrm>
                <a:prstGeom prst="line">
                  <a:avLst/>
                </a:prstGeom>
                <a:ln w="25400">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226362835"/>
      </p:ext>
    </p:extLst>
  </p:cSld>
  <p:clrMapOvr>
    <a:masterClrMapping/>
  </p:clrMapOvr>
  <p:transition spd="slow" advTm="0">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F45C449-F858-91A9-C6DF-6AD5A4732F43}"/>
              </a:ext>
            </a:extLst>
          </p:cNvPr>
          <p:cNvGrpSpPr/>
          <p:nvPr/>
        </p:nvGrpSpPr>
        <p:grpSpPr>
          <a:xfrm>
            <a:off x="389738" y="366112"/>
            <a:ext cx="691563" cy="691563"/>
            <a:chOff x="2367572" y="4118895"/>
            <a:chExt cx="921196" cy="921196"/>
          </a:xfrm>
          <a:effectLst>
            <a:outerShdw blurRad="63500" sx="102000" sy="102000" algn="ctr" rotWithShape="0">
              <a:prstClr val="black">
                <a:alpha val="40000"/>
              </a:prstClr>
            </a:outerShdw>
          </a:effectLst>
        </p:grpSpPr>
        <p:grpSp>
          <p:nvGrpSpPr>
            <p:cNvPr id="3" name="组合 2">
              <a:extLst>
                <a:ext uri="{FF2B5EF4-FFF2-40B4-BE49-F238E27FC236}">
                  <a16:creationId xmlns:a16="http://schemas.microsoft.com/office/drawing/2014/main" id="{4FB8C540-2B49-9F88-C166-A8FB63EBA338}"/>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54BE05EF-CB38-71D8-1DD3-D42433F4EA85}"/>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a:extLst>
                  <a:ext uri="{FF2B5EF4-FFF2-40B4-BE49-F238E27FC236}">
                    <a16:creationId xmlns:a16="http://schemas.microsoft.com/office/drawing/2014/main" id="{5D119FC4-9A36-DA3D-E6D3-96260F486333}"/>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a:extLst>
                  <a:ext uri="{FF2B5EF4-FFF2-40B4-BE49-F238E27FC236}">
                    <a16:creationId xmlns:a16="http://schemas.microsoft.com/office/drawing/2014/main" id="{C3665940-5181-7456-D461-B4E6435F31ED}"/>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a:extLst>
                <a:ext uri="{FF2B5EF4-FFF2-40B4-BE49-F238E27FC236}">
                  <a16:creationId xmlns:a16="http://schemas.microsoft.com/office/drawing/2014/main" id="{873586E9-AC59-8496-FFB0-CC2A3E5545F6}"/>
                </a:ext>
              </a:extLst>
            </p:cNvPr>
            <p:cNvSpPr txBox="1"/>
            <p:nvPr>
              <p:custDataLst>
                <p:tags r:id="rId1"/>
              </p:custDataLst>
            </p:nvPr>
          </p:nvSpPr>
          <p:spPr>
            <a:xfrm>
              <a:off x="2616776" y="4317883"/>
              <a:ext cx="422787" cy="532966"/>
            </a:xfrm>
            <a:prstGeom prst="rect">
              <a:avLst/>
            </a:prstGeom>
            <a:noFill/>
          </p:spPr>
          <p:txBody>
            <a:bodyPr wrap="none" lIns="0" rIns="0" rtlCol="0">
              <a:spAutoFit/>
            </a:bodyPr>
            <a:lstStyle/>
            <a:p>
              <a:pPr algn="ctr" defTabSz="914102"/>
              <a:r>
                <a:rPr lang="en-US" sz="2000" b="1" dirty="0">
                  <a:solidFill>
                    <a:schemeClr val="accent1">
                      <a:lumMod val="50000"/>
                    </a:schemeClr>
                  </a:solidFill>
                  <a:cs typeface="+mn-ea"/>
                  <a:sym typeface="+mn-lt"/>
                </a:rPr>
                <a:t>03</a:t>
              </a:r>
            </a:p>
          </p:txBody>
        </p:sp>
      </p:grpSp>
      <p:sp>
        <p:nvSpPr>
          <p:cNvPr id="8" name="TextBox 14">
            <a:extLst>
              <a:ext uri="{FF2B5EF4-FFF2-40B4-BE49-F238E27FC236}">
                <a16:creationId xmlns:a16="http://schemas.microsoft.com/office/drawing/2014/main" id="{C9B7D26F-50A5-DEA9-09AD-689F373EA32D}"/>
              </a:ext>
            </a:extLst>
          </p:cNvPr>
          <p:cNvSpPr txBox="1"/>
          <p:nvPr/>
        </p:nvSpPr>
        <p:spPr>
          <a:xfrm>
            <a:off x="1369561" y="481061"/>
            <a:ext cx="4085308"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提出建议</a:t>
            </a:r>
          </a:p>
        </p:txBody>
      </p:sp>
      <p:sp>
        <p:nvSpPr>
          <p:cNvPr id="9" name="îsļíḓe">
            <a:extLst>
              <a:ext uri="{FF2B5EF4-FFF2-40B4-BE49-F238E27FC236}">
                <a16:creationId xmlns:a16="http://schemas.microsoft.com/office/drawing/2014/main" id="{E68F1516-82FE-C28A-DE0C-718B38B21A71}"/>
              </a:ext>
            </a:extLst>
          </p:cNvPr>
          <p:cNvSpPr/>
          <p:nvPr/>
        </p:nvSpPr>
        <p:spPr>
          <a:xfrm>
            <a:off x="660399" y="1028700"/>
            <a:ext cx="10858501" cy="640677"/>
          </a:xfrm>
          <a:prstGeom prst="rect">
            <a:avLst/>
          </a:prstGeom>
        </p:spPr>
        <p:txBody>
          <a:bodyPr anchor="t" anchorCtr="0">
            <a:noAutofit/>
          </a:bodyPr>
          <a:lstStyle/>
          <a:p>
            <a:pPr algn="ctr">
              <a:buSzPct val="25000"/>
            </a:pPr>
            <a:r>
              <a:rPr lang="en-US" altLang="zh-CN" sz="3600" b="1" dirty="0"/>
              <a:t>P1.</a:t>
            </a:r>
            <a:r>
              <a:rPr lang="zh-CN" altLang="en-US" sz="3600" b="1" dirty="0"/>
              <a:t>复购环节</a:t>
            </a:r>
            <a:endParaRPr lang="en-US" altLang="zh-CN" sz="3600" b="1" dirty="0">
              <a:solidFill>
                <a:schemeClr val="accent1"/>
              </a:solidFill>
            </a:endParaRPr>
          </a:p>
        </p:txBody>
      </p:sp>
      <p:sp>
        <p:nvSpPr>
          <p:cNvPr id="10" name="i$1ïḑê">
            <a:extLst>
              <a:ext uri="{FF2B5EF4-FFF2-40B4-BE49-F238E27FC236}">
                <a16:creationId xmlns:a16="http://schemas.microsoft.com/office/drawing/2014/main" id="{69B98EC7-4F39-FB6A-EF5E-401AB4DDCBD6}"/>
              </a:ext>
            </a:extLst>
          </p:cNvPr>
          <p:cNvSpPr/>
          <p:nvPr/>
        </p:nvSpPr>
        <p:spPr>
          <a:xfrm>
            <a:off x="3991166" y="1764244"/>
            <a:ext cx="4609495" cy="9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lnSpc>
                <a:spcPct val="200000"/>
              </a:lnSpc>
            </a:pPr>
            <a:r>
              <a:rPr lang="en-US" altLang="zh-CN" sz="1200" dirty="0">
                <a:solidFill>
                  <a:schemeClr val="accent1">
                    <a:lumMod val="50000"/>
                  </a:schemeClr>
                </a:solidFill>
                <a:cs typeface="+mn-ea"/>
                <a:sym typeface="+mn-lt"/>
              </a:rPr>
              <a:t>P</a:t>
            </a:r>
            <a:r>
              <a:rPr lang="zh-CN" altLang="en-US" sz="1200" dirty="0">
                <a:solidFill>
                  <a:schemeClr val="accent1">
                    <a:lumMod val="50000"/>
                  </a:schemeClr>
                </a:solidFill>
                <a:cs typeface="+mn-ea"/>
                <a:sym typeface="+mn-lt"/>
              </a:rPr>
              <a:t>→</a:t>
            </a:r>
            <a:r>
              <a:rPr lang="en-US" altLang="zh-CN" sz="1200" dirty="0">
                <a:solidFill>
                  <a:schemeClr val="accent1">
                    <a:lumMod val="50000"/>
                  </a:schemeClr>
                </a:solidFill>
                <a:cs typeface="+mn-ea"/>
                <a:sym typeface="+mn-lt"/>
              </a:rPr>
              <a:t>L</a:t>
            </a:r>
            <a:r>
              <a:rPr lang="zh-CN" altLang="en-US" sz="1200" dirty="0">
                <a:solidFill>
                  <a:schemeClr val="accent1">
                    <a:lumMod val="50000"/>
                  </a:schemeClr>
                </a:solidFill>
                <a:cs typeface="+mn-ea"/>
                <a:sym typeface="+mn-lt"/>
              </a:rPr>
              <a:t>环节</a:t>
            </a:r>
            <a:r>
              <a:rPr lang="zh-CN" altLang="en-US" sz="1200" b="1" dirty="0">
                <a:solidFill>
                  <a:schemeClr val="accent1">
                    <a:lumMod val="50000"/>
                  </a:schemeClr>
                </a:solidFill>
                <a:cs typeface="+mn-ea"/>
                <a:sym typeface="+mn-lt"/>
              </a:rPr>
              <a:t>转换率高</a:t>
            </a:r>
            <a:r>
              <a:rPr lang="zh-CN" altLang="en-US" sz="1200" dirty="0">
                <a:solidFill>
                  <a:schemeClr val="accent1">
                    <a:lumMod val="50000"/>
                  </a:schemeClr>
                </a:solidFill>
                <a:cs typeface="+mn-ea"/>
                <a:sym typeface="+mn-lt"/>
              </a:rPr>
              <a:t>，我们希望复制经验，扩大现有策略的成果。利用用户复购分析，得到以下业务建议：</a:t>
            </a:r>
            <a:endParaRPr lang="zh-CN" altLang="en-US" sz="1200" dirty="0"/>
          </a:p>
        </p:txBody>
      </p:sp>
      <p:pic>
        <p:nvPicPr>
          <p:cNvPr id="11" name="i$ḻîďé" descr="前引号">
            <a:extLst>
              <a:ext uri="{FF2B5EF4-FFF2-40B4-BE49-F238E27FC236}">
                <a16:creationId xmlns:a16="http://schemas.microsoft.com/office/drawing/2014/main" id="{8FEE7F42-9CBD-26C5-8217-0726B894790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0676" y="871390"/>
            <a:ext cx="914400" cy="914400"/>
          </a:xfrm>
          <a:prstGeom prst="rect">
            <a:avLst/>
          </a:prstGeom>
        </p:spPr>
      </p:pic>
      <p:cxnSp>
        <p:nvCxnSpPr>
          <p:cNvPr id="12" name="iṣľíḋè">
            <a:extLst>
              <a:ext uri="{FF2B5EF4-FFF2-40B4-BE49-F238E27FC236}">
                <a16:creationId xmlns:a16="http://schemas.microsoft.com/office/drawing/2014/main" id="{E96E6FCD-3180-546A-BAD3-D285CD201403}"/>
              </a:ext>
            </a:extLst>
          </p:cNvPr>
          <p:cNvCxnSpPr>
            <a:cxnSpLocks/>
          </p:cNvCxnSpPr>
          <p:nvPr/>
        </p:nvCxnSpPr>
        <p:spPr>
          <a:xfrm rot="5400000" flipH="1">
            <a:off x="2926107" y="1292412"/>
            <a:ext cx="863886" cy="1195438"/>
          </a:xfrm>
          <a:prstGeom prst="line">
            <a:avLst/>
          </a:prstGeom>
          <a:ln w="12700" cap="rnd">
            <a:solidFill>
              <a:schemeClr val="tx1">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sp>
        <p:nvSpPr>
          <p:cNvPr id="13" name="íşľiḓé">
            <a:extLst>
              <a:ext uri="{FF2B5EF4-FFF2-40B4-BE49-F238E27FC236}">
                <a16:creationId xmlns:a16="http://schemas.microsoft.com/office/drawing/2014/main" id="{1BDE5ABB-CD56-977D-2FD0-424B474CB269}"/>
              </a:ext>
            </a:extLst>
          </p:cNvPr>
          <p:cNvSpPr/>
          <p:nvPr/>
        </p:nvSpPr>
        <p:spPr>
          <a:xfrm>
            <a:off x="7418268" y="3940416"/>
            <a:ext cx="1727771" cy="340519"/>
          </a:xfrm>
          <a:prstGeom prst="roundRect">
            <a:avLst>
              <a:gd name="adj" fmla="val 16000"/>
            </a:avLst>
          </a:prstGeom>
          <a:solidFill>
            <a:srgbClr val="DCEBF8"/>
          </a:solidFill>
          <a:ln>
            <a:noFill/>
          </a:ln>
          <a:effectLst>
            <a:outerShdw blurRad="254000" dist="38100" dir="2700000" algn="tl"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1">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1400" b="1" dirty="0">
                <a:solidFill>
                  <a:schemeClr val="accent1"/>
                </a:solidFill>
              </a:rPr>
              <a:t>触达周期</a:t>
            </a:r>
          </a:p>
        </p:txBody>
      </p:sp>
      <p:sp>
        <p:nvSpPr>
          <p:cNvPr id="14" name="iṧḻîḑe">
            <a:extLst>
              <a:ext uri="{FF2B5EF4-FFF2-40B4-BE49-F238E27FC236}">
                <a16:creationId xmlns:a16="http://schemas.microsoft.com/office/drawing/2014/main" id="{5B0A8A8B-D744-5AD1-0571-3774F6624EE0}"/>
              </a:ext>
            </a:extLst>
          </p:cNvPr>
          <p:cNvSpPr/>
          <p:nvPr/>
        </p:nvSpPr>
        <p:spPr>
          <a:xfrm>
            <a:off x="5232114" y="2760164"/>
            <a:ext cx="1727771" cy="340519"/>
          </a:xfrm>
          <a:prstGeom prst="roundRect">
            <a:avLst>
              <a:gd name="adj" fmla="val 16000"/>
            </a:avLst>
          </a:prstGeom>
          <a:solidFill>
            <a:schemeClr val="accent3">
              <a:lumMod val="60000"/>
              <a:lumOff val="40000"/>
            </a:schemeClr>
          </a:solidFill>
          <a:ln>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1">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1400" b="1" dirty="0">
                <a:solidFill>
                  <a:schemeClr val="bg1"/>
                </a:solidFill>
              </a:rPr>
              <a:t>运营部门</a:t>
            </a:r>
          </a:p>
        </p:txBody>
      </p:sp>
      <p:sp>
        <p:nvSpPr>
          <p:cNvPr id="15" name="ïṧļíde">
            <a:extLst>
              <a:ext uri="{FF2B5EF4-FFF2-40B4-BE49-F238E27FC236}">
                <a16:creationId xmlns:a16="http://schemas.microsoft.com/office/drawing/2014/main" id="{60791691-0536-C223-2BE6-81EB1467BD6B}"/>
              </a:ext>
            </a:extLst>
          </p:cNvPr>
          <p:cNvSpPr/>
          <p:nvPr/>
        </p:nvSpPr>
        <p:spPr>
          <a:xfrm>
            <a:off x="3045961" y="3940416"/>
            <a:ext cx="1727771" cy="337542"/>
          </a:xfrm>
          <a:prstGeom prst="roundRect">
            <a:avLst>
              <a:gd name="adj" fmla="val 16000"/>
            </a:avLst>
          </a:prstGeom>
          <a:solidFill>
            <a:srgbClr val="DCEBF8"/>
          </a:solidFill>
          <a:ln>
            <a:noFill/>
          </a:ln>
          <a:effectLst>
            <a:outerShdw blurRad="254000" dist="38100" dir="2700000" algn="tl"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1">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1400" b="1" dirty="0">
                <a:solidFill>
                  <a:schemeClr val="accent1"/>
                </a:solidFill>
              </a:rPr>
              <a:t>复购周期</a:t>
            </a:r>
          </a:p>
        </p:txBody>
      </p:sp>
      <p:cxnSp>
        <p:nvCxnSpPr>
          <p:cNvPr id="16" name="î$ḷíḋé">
            <a:extLst>
              <a:ext uri="{FF2B5EF4-FFF2-40B4-BE49-F238E27FC236}">
                <a16:creationId xmlns:a16="http://schemas.microsoft.com/office/drawing/2014/main" id="{785695E1-EA84-AF8B-D3EE-F1362A44A6DE}"/>
              </a:ext>
            </a:extLst>
          </p:cNvPr>
          <p:cNvCxnSpPr>
            <a:cxnSpLocks/>
            <a:stCxn id="14" idx="2"/>
            <a:endCxn id="13" idx="0"/>
          </p:cNvCxnSpPr>
          <p:nvPr/>
        </p:nvCxnSpPr>
        <p:spPr>
          <a:xfrm rot="16200000" flipH="1">
            <a:off x="6769211" y="2427472"/>
            <a:ext cx="839733" cy="2186154"/>
          </a:xfrm>
          <a:prstGeom prst="bentConnector3">
            <a:avLst>
              <a:gd name="adj1" fmla="val 50000"/>
            </a:avLst>
          </a:prstGeom>
          <a:ln w="12700" cap="rnd">
            <a:solidFill>
              <a:schemeClr val="accent1">
                <a:lumMod val="60000"/>
                <a:lumOff val="4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17" name="î$ḷíḋé">
            <a:extLst>
              <a:ext uri="{FF2B5EF4-FFF2-40B4-BE49-F238E27FC236}">
                <a16:creationId xmlns:a16="http://schemas.microsoft.com/office/drawing/2014/main" id="{EF8130F3-905D-D464-1318-A1A818D740BA}"/>
              </a:ext>
            </a:extLst>
          </p:cNvPr>
          <p:cNvCxnSpPr>
            <a:cxnSpLocks/>
            <a:stCxn id="14" idx="2"/>
            <a:endCxn id="15" idx="0"/>
          </p:cNvCxnSpPr>
          <p:nvPr/>
        </p:nvCxnSpPr>
        <p:spPr>
          <a:xfrm rot="5400000">
            <a:off x="4583058" y="2427473"/>
            <a:ext cx="839733" cy="2186153"/>
          </a:xfrm>
          <a:prstGeom prst="bentConnector3">
            <a:avLst>
              <a:gd name="adj1" fmla="val 50000"/>
            </a:avLst>
          </a:prstGeom>
          <a:ln w="12700" cap="rnd">
            <a:solidFill>
              <a:schemeClr val="accent1">
                <a:lumMod val="60000"/>
                <a:lumOff val="4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032BD3F9-CB76-D5C5-6CEA-48C490DA5773}"/>
              </a:ext>
            </a:extLst>
          </p:cNvPr>
          <p:cNvCxnSpPr>
            <a:cxnSpLocks/>
            <a:stCxn id="13" idx="2"/>
            <a:endCxn id="19" idx="0"/>
          </p:cNvCxnSpPr>
          <p:nvPr/>
        </p:nvCxnSpPr>
        <p:spPr>
          <a:xfrm>
            <a:off x="8282154" y="4280935"/>
            <a:ext cx="2" cy="702934"/>
          </a:xfrm>
          <a:prstGeom prst="line">
            <a:avLst/>
          </a:prstGeom>
          <a:ln w="12700">
            <a:solidFill>
              <a:srgbClr val="A4C0D4"/>
            </a:solidFill>
          </a:ln>
        </p:spPr>
        <p:style>
          <a:lnRef idx="1">
            <a:schemeClr val="accent1"/>
          </a:lnRef>
          <a:fillRef idx="0">
            <a:schemeClr val="accent1"/>
          </a:fillRef>
          <a:effectRef idx="0">
            <a:schemeClr val="accent1"/>
          </a:effectRef>
          <a:fontRef idx="minor">
            <a:schemeClr val="tx1"/>
          </a:fontRef>
        </p:style>
      </p:cxnSp>
      <p:sp>
        <p:nvSpPr>
          <p:cNvPr id="19" name="íşľiḓé">
            <a:extLst>
              <a:ext uri="{FF2B5EF4-FFF2-40B4-BE49-F238E27FC236}">
                <a16:creationId xmlns:a16="http://schemas.microsoft.com/office/drawing/2014/main" id="{D6660BB6-6AD2-A0AF-32AC-9C10DBBC7BBB}"/>
              </a:ext>
            </a:extLst>
          </p:cNvPr>
          <p:cNvSpPr/>
          <p:nvPr/>
        </p:nvSpPr>
        <p:spPr>
          <a:xfrm>
            <a:off x="6717724" y="4983869"/>
            <a:ext cx="3128864" cy="685633"/>
          </a:xfrm>
          <a:prstGeom prst="roundRect">
            <a:avLst>
              <a:gd name="adj" fmla="val 16000"/>
            </a:avLst>
          </a:prstGeom>
          <a:solidFill>
            <a:schemeClr val="accent2">
              <a:lumMod val="20000"/>
              <a:lumOff val="80000"/>
            </a:schemeClr>
          </a:solidFill>
          <a:ln>
            <a:noFill/>
          </a:ln>
          <a:effectLst>
            <a:outerShdw blurRad="254000" dist="38100" dir="2700000" algn="tl"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1">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zh-CN" altLang="en-US" sz="1400" dirty="0">
                <a:solidFill>
                  <a:schemeClr val="tx1"/>
                </a:solidFill>
              </a:rPr>
              <a:t>在</a:t>
            </a:r>
            <a:r>
              <a:rPr kumimoji="1" lang="en-US" altLang="zh-CN" sz="1400" dirty="0">
                <a:solidFill>
                  <a:schemeClr val="tx1"/>
                </a:solidFill>
              </a:rPr>
              <a:t>4-5</a:t>
            </a:r>
            <a:r>
              <a:rPr kumimoji="1" lang="zh-CN" altLang="en-US" sz="1400" dirty="0">
                <a:solidFill>
                  <a:schemeClr val="tx1"/>
                </a:solidFill>
              </a:rPr>
              <a:t>天内重复</a:t>
            </a:r>
            <a:r>
              <a:rPr kumimoji="1" lang="en-US" altLang="zh-CN" sz="1400" b="1" dirty="0">
                <a:solidFill>
                  <a:schemeClr val="tx1"/>
                </a:solidFill>
              </a:rPr>
              <a:t>1-2</a:t>
            </a:r>
            <a:r>
              <a:rPr kumimoji="1" lang="zh-CN" altLang="en-US" sz="1400" dirty="0">
                <a:solidFill>
                  <a:schemeClr val="tx1"/>
                </a:solidFill>
              </a:rPr>
              <a:t>次，</a:t>
            </a:r>
            <a:endParaRPr kumimoji="1" lang="en-US" altLang="zh-CN" sz="1400" dirty="0">
              <a:solidFill>
                <a:schemeClr val="tx1"/>
              </a:solidFill>
            </a:endParaRPr>
          </a:p>
          <a:p>
            <a:pPr algn="ctr">
              <a:lnSpc>
                <a:spcPct val="130000"/>
              </a:lnSpc>
            </a:pPr>
            <a:r>
              <a:rPr kumimoji="1" lang="zh-CN" altLang="en-US" sz="1400" dirty="0">
                <a:solidFill>
                  <a:schemeClr val="tx1"/>
                </a:solidFill>
              </a:rPr>
              <a:t>以确保顾客能接收到足够的营销刺激</a:t>
            </a:r>
            <a:endParaRPr kumimoji="1" lang="en-US" altLang="zh-CN" sz="1400" dirty="0">
              <a:solidFill>
                <a:schemeClr val="tx1"/>
              </a:solidFill>
            </a:endParaRPr>
          </a:p>
        </p:txBody>
      </p:sp>
      <p:sp>
        <p:nvSpPr>
          <p:cNvPr id="20" name="íşľiḓé">
            <a:extLst>
              <a:ext uri="{FF2B5EF4-FFF2-40B4-BE49-F238E27FC236}">
                <a16:creationId xmlns:a16="http://schemas.microsoft.com/office/drawing/2014/main" id="{B9F252B0-452F-3BB3-9ECB-C1BCB63D0C17}"/>
              </a:ext>
            </a:extLst>
          </p:cNvPr>
          <p:cNvSpPr/>
          <p:nvPr/>
        </p:nvSpPr>
        <p:spPr>
          <a:xfrm>
            <a:off x="2345414" y="4983869"/>
            <a:ext cx="3128864" cy="685633"/>
          </a:xfrm>
          <a:prstGeom prst="roundRect">
            <a:avLst>
              <a:gd name="adj" fmla="val 16000"/>
            </a:avLst>
          </a:prstGeom>
          <a:solidFill>
            <a:schemeClr val="accent2">
              <a:lumMod val="20000"/>
              <a:lumOff val="80000"/>
            </a:schemeClr>
          </a:solidFill>
          <a:ln>
            <a:noFill/>
          </a:ln>
          <a:effectLst>
            <a:outerShdw blurRad="254000" dist="38100" dir="2700000" algn="tl"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1">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zh-CN" altLang="en-US" sz="1400" dirty="0">
                <a:solidFill>
                  <a:schemeClr val="tx1"/>
                </a:solidFill>
              </a:rPr>
              <a:t>客户消费后</a:t>
            </a:r>
            <a:r>
              <a:rPr kumimoji="1" lang="en-US" altLang="zh-CN" sz="1400" b="1" dirty="0">
                <a:solidFill>
                  <a:schemeClr val="tx1"/>
                </a:solidFill>
              </a:rPr>
              <a:t>2-3</a:t>
            </a:r>
            <a:r>
              <a:rPr kumimoji="1" lang="zh-CN" altLang="en-US" sz="1400" dirty="0">
                <a:solidFill>
                  <a:schemeClr val="tx1"/>
                </a:solidFill>
              </a:rPr>
              <a:t>天，</a:t>
            </a:r>
            <a:endParaRPr kumimoji="1" lang="en-US" altLang="zh-CN" sz="1400" dirty="0">
              <a:solidFill>
                <a:schemeClr val="tx1"/>
              </a:solidFill>
            </a:endParaRPr>
          </a:p>
          <a:p>
            <a:pPr algn="ctr">
              <a:lnSpc>
                <a:spcPct val="130000"/>
              </a:lnSpc>
            </a:pPr>
            <a:r>
              <a:rPr kumimoji="1" lang="zh-CN" altLang="en-US" sz="1400" dirty="0">
                <a:solidFill>
                  <a:schemeClr val="tx1"/>
                </a:solidFill>
              </a:rPr>
              <a:t>结合回馈手段及时进行触达</a:t>
            </a:r>
            <a:endParaRPr kumimoji="1" lang="en-US" altLang="zh-CN" sz="1400" dirty="0">
              <a:solidFill>
                <a:schemeClr val="tx1"/>
              </a:solidFill>
            </a:endParaRPr>
          </a:p>
        </p:txBody>
      </p:sp>
      <p:cxnSp>
        <p:nvCxnSpPr>
          <p:cNvPr id="21" name="直接连接符 20">
            <a:extLst>
              <a:ext uri="{FF2B5EF4-FFF2-40B4-BE49-F238E27FC236}">
                <a16:creationId xmlns:a16="http://schemas.microsoft.com/office/drawing/2014/main" id="{505417A3-B1D6-4441-7FB2-DBEA5C4FF463}"/>
              </a:ext>
            </a:extLst>
          </p:cNvPr>
          <p:cNvCxnSpPr>
            <a:cxnSpLocks/>
            <a:stCxn id="15" idx="2"/>
            <a:endCxn id="20" idx="0"/>
          </p:cNvCxnSpPr>
          <p:nvPr/>
        </p:nvCxnSpPr>
        <p:spPr>
          <a:xfrm flipH="1">
            <a:off x="3909846" y="4277958"/>
            <a:ext cx="1" cy="705911"/>
          </a:xfrm>
          <a:prstGeom prst="line">
            <a:avLst/>
          </a:prstGeom>
          <a:ln w="12700">
            <a:solidFill>
              <a:srgbClr val="A4C0D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065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0178B16-904D-DCE8-019E-31C5F30E8C6E}"/>
              </a:ext>
            </a:extLst>
          </p:cNvPr>
          <p:cNvGrpSpPr/>
          <p:nvPr/>
        </p:nvGrpSpPr>
        <p:grpSpPr>
          <a:xfrm>
            <a:off x="389738" y="366112"/>
            <a:ext cx="691563" cy="691563"/>
            <a:chOff x="2367572" y="4118895"/>
            <a:chExt cx="921196" cy="921196"/>
          </a:xfrm>
          <a:effectLst>
            <a:outerShdw blurRad="63500" sx="102000" sy="102000" algn="ctr" rotWithShape="0">
              <a:prstClr val="black">
                <a:alpha val="40000"/>
              </a:prstClr>
            </a:outerShdw>
          </a:effectLst>
        </p:grpSpPr>
        <p:grpSp>
          <p:nvGrpSpPr>
            <p:cNvPr id="3" name="组合 2">
              <a:extLst>
                <a:ext uri="{FF2B5EF4-FFF2-40B4-BE49-F238E27FC236}">
                  <a16:creationId xmlns:a16="http://schemas.microsoft.com/office/drawing/2014/main" id="{6095EB8B-9E40-07B6-0B06-E1412A729A97}"/>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755ECC7B-65EC-99E5-2E63-AF68A8741B98}"/>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a:extLst>
                  <a:ext uri="{FF2B5EF4-FFF2-40B4-BE49-F238E27FC236}">
                    <a16:creationId xmlns:a16="http://schemas.microsoft.com/office/drawing/2014/main" id="{613E62B4-8107-511A-BB6F-193143DB716D}"/>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a:extLst>
                  <a:ext uri="{FF2B5EF4-FFF2-40B4-BE49-F238E27FC236}">
                    <a16:creationId xmlns:a16="http://schemas.microsoft.com/office/drawing/2014/main" id="{0663888B-158F-2691-E571-4DE6B00D68E0}"/>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a:extLst>
                <a:ext uri="{FF2B5EF4-FFF2-40B4-BE49-F238E27FC236}">
                  <a16:creationId xmlns:a16="http://schemas.microsoft.com/office/drawing/2014/main" id="{F5765A5F-8F4F-246A-9CDB-270A9F31E8E1}"/>
                </a:ext>
              </a:extLst>
            </p:cNvPr>
            <p:cNvSpPr txBox="1"/>
            <p:nvPr>
              <p:custDataLst>
                <p:tags r:id="rId1"/>
              </p:custDataLst>
            </p:nvPr>
          </p:nvSpPr>
          <p:spPr>
            <a:xfrm>
              <a:off x="2616776" y="4317883"/>
              <a:ext cx="422787" cy="532966"/>
            </a:xfrm>
            <a:prstGeom prst="rect">
              <a:avLst/>
            </a:prstGeom>
            <a:noFill/>
          </p:spPr>
          <p:txBody>
            <a:bodyPr wrap="none" lIns="0" rIns="0" rtlCol="0">
              <a:spAutoFit/>
            </a:bodyPr>
            <a:lstStyle/>
            <a:p>
              <a:pPr algn="ctr" defTabSz="914102"/>
              <a:r>
                <a:rPr lang="en-US" sz="2000" b="1" dirty="0">
                  <a:solidFill>
                    <a:schemeClr val="accent1">
                      <a:lumMod val="50000"/>
                    </a:schemeClr>
                  </a:solidFill>
                  <a:cs typeface="+mn-ea"/>
                  <a:sym typeface="+mn-lt"/>
                </a:rPr>
                <a:t>03</a:t>
              </a:r>
            </a:p>
          </p:txBody>
        </p:sp>
      </p:grpSp>
      <p:sp>
        <p:nvSpPr>
          <p:cNvPr id="8" name="TextBox 14">
            <a:extLst>
              <a:ext uri="{FF2B5EF4-FFF2-40B4-BE49-F238E27FC236}">
                <a16:creationId xmlns:a16="http://schemas.microsoft.com/office/drawing/2014/main" id="{6BE15FBE-159F-1F11-349E-31E7530B1291}"/>
              </a:ext>
            </a:extLst>
          </p:cNvPr>
          <p:cNvSpPr txBox="1"/>
          <p:nvPr/>
        </p:nvSpPr>
        <p:spPr>
          <a:xfrm>
            <a:off x="1369561" y="481061"/>
            <a:ext cx="4085308" cy="461665"/>
          </a:xfrm>
          <a:prstGeom prst="rect">
            <a:avLst/>
          </a:prstGeom>
          <a:noFill/>
          <a:effectLst/>
        </p:spPr>
        <p:txBody>
          <a:bodyPr wrap="square" rtlCol="0">
            <a:spAutoFit/>
          </a:bodyPr>
          <a:lstStyle/>
          <a:p>
            <a:pPr defTabSz="285750"/>
            <a:r>
              <a:rPr lang="zh-CN" altLang="en-US" sz="2400" dirty="0">
                <a:solidFill>
                  <a:schemeClr val="accent1">
                    <a:lumMod val="50000"/>
                  </a:schemeClr>
                </a:solidFill>
                <a:cs typeface="+mn-ea"/>
                <a:sym typeface="+mn-lt"/>
              </a:rPr>
              <a:t>提出建议</a:t>
            </a:r>
          </a:p>
        </p:txBody>
      </p:sp>
      <p:grpSp>
        <p:nvGrpSpPr>
          <p:cNvPr id="9" name="组合 8">
            <a:extLst>
              <a:ext uri="{FF2B5EF4-FFF2-40B4-BE49-F238E27FC236}">
                <a16:creationId xmlns:a16="http://schemas.microsoft.com/office/drawing/2014/main" id="{2F8DE3E4-4329-DEF2-9B0C-0E5F90F4FA24}"/>
              </a:ext>
            </a:extLst>
          </p:cNvPr>
          <p:cNvGrpSpPr/>
          <p:nvPr/>
        </p:nvGrpSpPr>
        <p:grpSpPr>
          <a:xfrm>
            <a:off x="1618249" y="1832183"/>
            <a:ext cx="9622503" cy="4662034"/>
            <a:chOff x="1823357" y="1327687"/>
            <a:chExt cx="9622503" cy="4662034"/>
          </a:xfrm>
        </p:grpSpPr>
        <p:grpSp>
          <p:nvGrpSpPr>
            <p:cNvPr id="10" name="组合 9">
              <a:extLst>
                <a:ext uri="{FF2B5EF4-FFF2-40B4-BE49-F238E27FC236}">
                  <a16:creationId xmlns:a16="http://schemas.microsoft.com/office/drawing/2014/main" id="{EA63B898-2C1E-E95A-E095-6DC603685040}"/>
                </a:ext>
              </a:extLst>
            </p:cNvPr>
            <p:cNvGrpSpPr/>
            <p:nvPr/>
          </p:nvGrpSpPr>
          <p:grpSpPr>
            <a:xfrm>
              <a:off x="1823357" y="1327687"/>
              <a:ext cx="9622503" cy="4662034"/>
              <a:chOff x="1823357" y="1327687"/>
              <a:chExt cx="9622503" cy="4662034"/>
            </a:xfrm>
          </p:grpSpPr>
          <p:sp>
            <p:nvSpPr>
              <p:cNvPr id="12" name="îŝḷïḍe">
                <a:extLst>
                  <a:ext uri="{FF2B5EF4-FFF2-40B4-BE49-F238E27FC236}">
                    <a16:creationId xmlns:a16="http://schemas.microsoft.com/office/drawing/2014/main" id="{38DAFB1D-ECC0-30C6-20EC-59552E2C661F}"/>
                  </a:ext>
                </a:extLst>
              </p:cNvPr>
              <p:cNvSpPr/>
              <p:nvPr/>
            </p:nvSpPr>
            <p:spPr>
              <a:xfrm>
                <a:off x="6607282" y="4646869"/>
                <a:ext cx="410200" cy="410198"/>
              </a:xfrm>
              <a:prstGeom prst="ellipse">
                <a:avLst/>
              </a:prstGeom>
              <a:solidFill>
                <a:schemeClr val="bg1">
                  <a:alpha val="5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400" b="1" dirty="0">
                  <a:solidFill>
                    <a:schemeClr val="bg1"/>
                  </a:solidFill>
                </a:endParaRPr>
              </a:p>
            </p:txBody>
          </p:sp>
          <p:grpSp>
            <p:nvGrpSpPr>
              <p:cNvPr id="13" name="组合 12">
                <a:extLst>
                  <a:ext uri="{FF2B5EF4-FFF2-40B4-BE49-F238E27FC236}">
                    <a16:creationId xmlns:a16="http://schemas.microsoft.com/office/drawing/2014/main" id="{B4A62DA3-D593-2555-5CF4-52030DCB6115}"/>
                  </a:ext>
                </a:extLst>
              </p:cNvPr>
              <p:cNvGrpSpPr/>
              <p:nvPr/>
            </p:nvGrpSpPr>
            <p:grpSpPr>
              <a:xfrm>
                <a:off x="1823357" y="1327687"/>
                <a:ext cx="9622503" cy="4662034"/>
                <a:chOff x="1823357" y="1327687"/>
                <a:chExt cx="9622503" cy="4662034"/>
              </a:xfrm>
            </p:grpSpPr>
            <p:grpSp>
              <p:nvGrpSpPr>
                <p:cNvPr id="16" name="组合 15">
                  <a:extLst>
                    <a:ext uri="{FF2B5EF4-FFF2-40B4-BE49-F238E27FC236}">
                      <a16:creationId xmlns:a16="http://schemas.microsoft.com/office/drawing/2014/main" id="{A7ACF898-3C23-E51D-FAFE-53DF52C1BB6B}"/>
                    </a:ext>
                  </a:extLst>
                </p:cNvPr>
                <p:cNvGrpSpPr/>
                <p:nvPr/>
              </p:nvGrpSpPr>
              <p:grpSpPr>
                <a:xfrm>
                  <a:off x="1823357" y="1327687"/>
                  <a:ext cx="9622503" cy="4662034"/>
                  <a:chOff x="1823357" y="1327687"/>
                  <a:chExt cx="9622503" cy="4662034"/>
                </a:xfrm>
              </p:grpSpPr>
              <p:cxnSp>
                <p:nvCxnSpPr>
                  <p:cNvPr id="18" name="îṧľïḍê">
                    <a:extLst>
                      <a:ext uri="{FF2B5EF4-FFF2-40B4-BE49-F238E27FC236}">
                        <a16:creationId xmlns:a16="http://schemas.microsoft.com/office/drawing/2014/main" id="{70D2C7A0-9A41-1217-58E4-D40B8CC9AE0A}"/>
                      </a:ext>
                    </a:extLst>
                  </p:cNvPr>
                  <p:cNvCxnSpPr>
                    <a:cxnSpLocks/>
                    <a:stCxn id="28" idx="3"/>
                  </p:cNvCxnSpPr>
                  <p:nvPr/>
                </p:nvCxnSpPr>
                <p:spPr>
                  <a:xfrm>
                    <a:off x="5954878" y="2036544"/>
                    <a:ext cx="675979" cy="411508"/>
                  </a:xfrm>
                  <a:prstGeom prst="bentConnector3">
                    <a:avLst/>
                  </a:prstGeom>
                  <a:ln w="12700" cap="rnd">
                    <a:solidFill>
                      <a:schemeClr val="accent1">
                        <a:lumMod val="60000"/>
                        <a:lumOff val="4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19" name="î$ḷíḋé">
                    <a:extLst>
                      <a:ext uri="{FF2B5EF4-FFF2-40B4-BE49-F238E27FC236}">
                        <a16:creationId xmlns:a16="http://schemas.microsoft.com/office/drawing/2014/main" id="{00097AD7-B719-0739-06E4-77DF0504FFD5}"/>
                      </a:ext>
                    </a:extLst>
                  </p:cNvPr>
                  <p:cNvCxnSpPr>
                    <a:cxnSpLocks/>
                    <a:stCxn id="28" idx="3"/>
                  </p:cNvCxnSpPr>
                  <p:nvPr/>
                </p:nvCxnSpPr>
                <p:spPr>
                  <a:xfrm flipV="1">
                    <a:off x="5954878" y="1607864"/>
                    <a:ext cx="675979" cy="428680"/>
                  </a:xfrm>
                  <a:prstGeom prst="bentConnector3">
                    <a:avLst/>
                  </a:prstGeom>
                  <a:ln w="12700" cap="rnd">
                    <a:solidFill>
                      <a:schemeClr val="accent1">
                        <a:lumMod val="60000"/>
                        <a:lumOff val="4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20" name="iṡḷíḑè">
                    <a:extLst>
                      <a:ext uri="{FF2B5EF4-FFF2-40B4-BE49-F238E27FC236}">
                        <a16:creationId xmlns:a16="http://schemas.microsoft.com/office/drawing/2014/main" id="{BDBB02EA-EB87-FF32-904E-B50336689051}"/>
                      </a:ext>
                    </a:extLst>
                  </p:cNvPr>
                  <p:cNvCxnSpPr>
                    <a:cxnSpLocks/>
                    <a:stCxn id="29" idx="3"/>
                    <a:endCxn id="44" idx="2"/>
                  </p:cNvCxnSpPr>
                  <p:nvPr/>
                </p:nvCxnSpPr>
                <p:spPr>
                  <a:xfrm>
                    <a:off x="5954878" y="4845638"/>
                    <a:ext cx="655489" cy="870261"/>
                  </a:xfrm>
                  <a:prstGeom prst="bentConnector3">
                    <a:avLst>
                      <a:gd name="adj1" fmla="val 50000"/>
                    </a:avLst>
                  </a:prstGeom>
                  <a:ln w="12700" cap="rnd">
                    <a:solidFill>
                      <a:schemeClr val="accent1">
                        <a:lumMod val="60000"/>
                        <a:lumOff val="4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21" name="iŝľíḑè">
                    <a:extLst>
                      <a:ext uri="{FF2B5EF4-FFF2-40B4-BE49-F238E27FC236}">
                        <a16:creationId xmlns:a16="http://schemas.microsoft.com/office/drawing/2014/main" id="{30527AF2-A8F7-8ECA-38A8-C0FC47D15C3C}"/>
                      </a:ext>
                    </a:extLst>
                  </p:cNvPr>
                  <p:cNvCxnSpPr>
                    <a:cxnSpLocks/>
                  </p:cNvCxnSpPr>
                  <p:nvPr/>
                </p:nvCxnSpPr>
                <p:spPr>
                  <a:xfrm flipV="1">
                    <a:off x="5954878" y="3979641"/>
                    <a:ext cx="655489" cy="871200"/>
                  </a:xfrm>
                  <a:prstGeom prst="bentConnector3">
                    <a:avLst>
                      <a:gd name="adj1" fmla="val 50000"/>
                    </a:avLst>
                  </a:prstGeom>
                  <a:ln w="12700" cap="rnd">
                    <a:solidFill>
                      <a:schemeClr val="accent1">
                        <a:lumMod val="60000"/>
                        <a:lumOff val="4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22" name="îşļîḓe">
                    <a:extLst>
                      <a:ext uri="{FF2B5EF4-FFF2-40B4-BE49-F238E27FC236}">
                        <a16:creationId xmlns:a16="http://schemas.microsoft.com/office/drawing/2014/main" id="{591C47C5-9334-0F7D-A665-72EDECCAB5DD}"/>
                      </a:ext>
                    </a:extLst>
                  </p:cNvPr>
                  <p:cNvCxnSpPr>
                    <a:cxnSpLocks/>
                    <a:stCxn id="27" idx="3"/>
                    <a:endCxn id="28" idx="1"/>
                  </p:cNvCxnSpPr>
                  <p:nvPr/>
                </p:nvCxnSpPr>
                <p:spPr>
                  <a:xfrm flipV="1">
                    <a:off x="3551128" y="2036544"/>
                    <a:ext cx="675979" cy="1433748"/>
                  </a:xfrm>
                  <a:prstGeom prst="bentConnector3">
                    <a:avLst/>
                  </a:prstGeom>
                  <a:ln w="12700" cap="rnd">
                    <a:solidFill>
                      <a:schemeClr val="accent1">
                        <a:lumMod val="60000"/>
                        <a:lumOff val="4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23" name="iṣľíḋè">
                    <a:extLst>
                      <a:ext uri="{FF2B5EF4-FFF2-40B4-BE49-F238E27FC236}">
                        <a16:creationId xmlns:a16="http://schemas.microsoft.com/office/drawing/2014/main" id="{C20BBE00-8C11-80E1-2435-E49B438486A9}"/>
                      </a:ext>
                    </a:extLst>
                  </p:cNvPr>
                  <p:cNvCxnSpPr>
                    <a:cxnSpLocks/>
                    <a:stCxn id="27" idx="3"/>
                  </p:cNvCxnSpPr>
                  <p:nvPr/>
                </p:nvCxnSpPr>
                <p:spPr>
                  <a:xfrm>
                    <a:off x="3551128" y="3470292"/>
                    <a:ext cx="331555" cy="0"/>
                  </a:xfrm>
                  <a:prstGeom prst="line">
                    <a:avLst/>
                  </a:prstGeom>
                  <a:ln w="12700" cap="rnd">
                    <a:solidFill>
                      <a:schemeClr val="tx1">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grpSp>
                <p:nvGrpSpPr>
                  <p:cNvPr id="24" name="îś1ïḋê">
                    <a:extLst>
                      <a:ext uri="{FF2B5EF4-FFF2-40B4-BE49-F238E27FC236}">
                        <a16:creationId xmlns:a16="http://schemas.microsoft.com/office/drawing/2014/main" id="{AC3A5641-A16B-9DEC-1BEB-97F956B579F3}"/>
                      </a:ext>
                    </a:extLst>
                  </p:cNvPr>
                  <p:cNvGrpSpPr/>
                  <p:nvPr/>
                </p:nvGrpSpPr>
                <p:grpSpPr>
                  <a:xfrm>
                    <a:off x="6610367" y="3792215"/>
                    <a:ext cx="410200" cy="410198"/>
                    <a:chOff x="6844265" y="4315070"/>
                    <a:chExt cx="410200" cy="410198"/>
                  </a:xfrm>
                </p:grpSpPr>
                <p:sp>
                  <p:nvSpPr>
                    <p:cNvPr id="46" name="îŝḷïḍe">
                      <a:extLst>
                        <a:ext uri="{FF2B5EF4-FFF2-40B4-BE49-F238E27FC236}">
                          <a16:creationId xmlns:a16="http://schemas.microsoft.com/office/drawing/2014/main" id="{94DB3944-DAE4-DDC2-4A38-FDDFD9E7D290}"/>
                        </a:ext>
                      </a:extLst>
                    </p:cNvPr>
                    <p:cNvSpPr/>
                    <p:nvPr/>
                  </p:nvSpPr>
                  <p:spPr>
                    <a:xfrm>
                      <a:off x="6844265" y="4315070"/>
                      <a:ext cx="410200" cy="410198"/>
                    </a:xfrm>
                    <a:prstGeom prst="ellipse">
                      <a:avLst/>
                    </a:prstGeom>
                    <a:solidFill>
                      <a:schemeClr val="bg1">
                        <a:alpha val="5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400" b="1" dirty="0">
                        <a:solidFill>
                          <a:schemeClr val="bg1"/>
                        </a:solidFill>
                      </a:endParaRPr>
                    </a:p>
                  </p:txBody>
                </p:sp>
                <p:sp>
                  <p:nvSpPr>
                    <p:cNvPr id="47" name="isḷíḋe">
                      <a:extLst>
                        <a:ext uri="{FF2B5EF4-FFF2-40B4-BE49-F238E27FC236}">
                          <a16:creationId xmlns:a16="http://schemas.microsoft.com/office/drawing/2014/main" id="{29C417CC-B394-940D-856C-B03AFC0F1654}"/>
                        </a:ext>
                      </a:extLst>
                    </p:cNvPr>
                    <p:cNvSpPr/>
                    <p:nvPr/>
                  </p:nvSpPr>
                  <p:spPr>
                    <a:xfrm>
                      <a:off x="6968172" y="4437518"/>
                      <a:ext cx="162386" cy="17800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tx1">
                        <a:lumMod val="90000"/>
                        <a:lumOff val="1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3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25" name="ïSlïḋé">
                    <a:extLst>
                      <a:ext uri="{FF2B5EF4-FFF2-40B4-BE49-F238E27FC236}">
                        <a16:creationId xmlns:a16="http://schemas.microsoft.com/office/drawing/2014/main" id="{6A613AD7-C59E-C110-3769-0A9EC0065888}"/>
                      </a:ext>
                    </a:extLst>
                  </p:cNvPr>
                  <p:cNvGrpSpPr/>
                  <p:nvPr/>
                </p:nvGrpSpPr>
                <p:grpSpPr>
                  <a:xfrm>
                    <a:off x="6610367" y="5510800"/>
                    <a:ext cx="410200" cy="410198"/>
                    <a:chOff x="6844265" y="5194121"/>
                    <a:chExt cx="410200" cy="410198"/>
                  </a:xfrm>
                </p:grpSpPr>
                <p:sp>
                  <p:nvSpPr>
                    <p:cNvPr id="44" name="íSľîḍé">
                      <a:extLst>
                        <a:ext uri="{FF2B5EF4-FFF2-40B4-BE49-F238E27FC236}">
                          <a16:creationId xmlns:a16="http://schemas.microsoft.com/office/drawing/2014/main" id="{806F10A0-6A4E-9602-EA47-8C0003E88CED}"/>
                        </a:ext>
                      </a:extLst>
                    </p:cNvPr>
                    <p:cNvSpPr/>
                    <p:nvPr/>
                  </p:nvSpPr>
                  <p:spPr>
                    <a:xfrm>
                      <a:off x="6844265" y="5194121"/>
                      <a:ext cx="410200" cy="410198"/>
                    </a:xfrm>
                    <a:prstGeom prst="ellipse">
                      <a:avLst/>
                    </a:prstGeom>
                    <a:solidFill>
                      <a:schemeClr val="bg1">
                        <a:alpha val="5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400" b="1" dirty="0">
                        <a:solidFill>
                          <a:schemeClr val="bg1"/>
                        </a:solidFill>
                      </a:endParaRPr>
                    </a:p>
                  </p:txBody>
                </p:sp>
                <p:sp>
                  <p:nvSpPr>
                    <p:cNvPr id="45" name="iŝ1íḑe">
                      <a:extLst>
                        <a:ext uri="{FF2B5EF4-FFF2-40B4-BE49-F238E27FC236}">
                          <a16:creationId xmlns:a16="http://schemas.microsoft.com/office/drawing/2014/main" id="{7876FD05-D4F8-554E-6360-D0931B890F48}"/>
                        </a:ext>
                      </a:extLst>
                    </p:cNvPr>
                    <p:cNvSpPr/>
                    <p:nvPr/>
                  </p:nvSpPr>
                  <p:spPr>
                    <a:xfrm>
                      <a:off x="6960365" y="5328300"/>
                      <a:ext cx="178001" cy="148188"/>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chemeClr val="tx1">
                        <a:lumMod val="90000"/>
                        <a:lumOff val="1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26" name="i$ľîḓê">
                    <a:extLst>
                      <a:ext uri="{FF2B5EF4-FFF2-40B4-BE49-F238E27FC236}">
                        <a16:creationId xmlns:a16="http://schemas.microsoft.com/office/drawing/2014/main" id="{58344C8C-CE0E-451D-71A9-B678715F091D}"/>
                      </a:ext>
                    </a:extLst>
                  </p:cNvPr>
                  <p:cNvGrpSpPr/>
                  <p:nvPr/>
                </p:nvGrpSpPr>
                <p:grpSpPr>
                  <a:xfrm>
                    <a:off x="6610367" y="1402764"/>
                    <a:ext cx="410200" cy="410198"/>
                    <a:chOff x="6844265" y="4734713"/>
                    <a:chExt cx="410200" cy="410198"/>
                  </a:xfrm>
                </p:grpSpPr>
                <p:sp>
                  <p:nvSpPr>
                    <p:cNvPr id="42" name="ïŝļíḍé">
                      <a:extLst>
                        <a:ext uri="{FF2B5EF4-FFF2-40B4-BE49-F238E27FC236}">
                          <a16:creationId xmlns:a16="http://schemas.microsoft.com/office/drawing/2014/main" id="{83C1F8EE-ABD3-348D-A2ED-20D98F0A0E3E}"/>
                        </a:ext>
                      </a:extLst>
                    </p:cNvPr>
                    <p:cNvSpPr/>
                    <p:nvPr/>
                  </p:nvSpPr>
                  <p:spPr>
                    <a:xfrm>
                      <a:off x="6844265" y="4734713"/>
                      <a:ext cx="410200" cy="410198"/>
                    </a:xfrm>
                    <a:prstGeom prst="ellipse">
                      <a:avLst/>
                    </a:prstGeom>
                    <a:solidFill>
                      <a:schemeClr val="bg1">
                        <a:alpha val="5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400" b="1" dirty="0">
                        <a:solidFill>
                          <a:schemeClr val="bg1"/>
                        </a:solidFill>
                      </a:endParaRPr>
                    </a:p>
                  </p:txBody>
                </p:sp>
                <p:sp>
                  <p:nvSpPr>
                    <p:cNvPr id="43" name="íŝliḑe">
                      <a:extLst>
                        <a:ext uri="{FF2B5EF4-FFF2-40B4-BE49-F238E27FC236}">
                          <a16:creationId xmlns:a16="http://schemas.microsoft.com/office/drawing/2014/main" id="{12FB6AAE-BE2B-5FC7-CC99-BF5B991D5EF5}"/>
                        </a:ext>
                      </a:extLst>
                    </p:cNvPr>
                    <p:cNvSpPr/>
                    <p:nvPr/>
                  </p:nvSpPr>
                  <p:spPr>
                    <a:xfrm>
                      <a:off x="6960364" y="4855575"/>
                      <a:ext cx="178001" cy="174822"/>
                    </a:xfrm>
                    <a:custGeom>
                      <a:avLst/>
                      <a:gdLst>
                        <a:gd name="connsiteX0" fmla="*/ 343764 w 533400"/>
                        <a:gd name="connsiteY0" fmla="*/ 276846 h 523875"/>
                        <a:gd name="connsiteX1" fmla="*/ 372339 w 533400"/>
                        <a:gd name="connsiteY1" fmla="*/ 305421 h 523875"/>
                        <a:gd name="connsiteX2" fmla="*/ 372339 w 533400"/>
                        <a:gd name="connsiteY2" fmla="*/ 495921 h 523875"/>
                        <a:gd name="connsiteX3" fmla="*/ 343764 w 533400"/>
                        <a:gd name="connsiteY3" fmla="*/ 524496 h 523875"/>
                        <a:gd name="connsiteX4" fmla="*/ 191364 w 533400"/>
                        <a:gd name="connsiteY4" fmla="*/ 524496 h 523875"/>
                        <a:gd name="connsiteX5" fmla="*/ 162789 w 533400"/>
                        <a:gd name="connsiteY5" fmla="*/ 495921 h 523875"/>
                        <a:gd name="connsiteX6" fmla="*/ 162789 w 533400"/>
                        <a:gd name="connsiteY6" fmla="*/ 305421 h 523875"/>
                        <a:gd name="connsiteX7" fmla="*/ 191364 w 533400"/>
                        <a:gd name="connsiteY7" fmla="*/ 276846 h 523875"/>
                        <a:gd name="connsiteX8" fmla="*/ 343764 w 533400"/>
                        <a:gd name="connsiteY8" fmla="*/ 276846 h 523875"/>
                        <a:gd name="connsiteX9" fmla="*/ 143739 w 533400"/>
                        <a:gd name="connsiteY9" fmla="*/ 114921 h 523875"/>
                        <a:gd name="connsiteX10" fmla="*/ 179934 w 533400"/>
                        <a:gd name="connsiteY10" fmla="*/ 153021 h 523875"/>
                        <a:gd name="connsiteX11" fmla="*/ 181839 w 533400"/>
                        <a:gd name="connsiteY11" fmla="*/ 153021 h 523875"/>
                        <a:gd name="connsiteX12" fmla="*/ 353289 w 533400"/>
                        <a:gd name="connsiteY12" fmla="*/ 153021 h 523875"/>
                        <a:gd name="connsiteX13" fmla="*/ 391389 w 533400"/>
                        <a:gd name="connsiteY13" fmla="*/ 116826 h 523875"/>
                        <a:gd name="connsiteX14" fmla="*/ 391389 w 533400"/>
                        <a:gd name="connsiteY14" fmla="*/ 114921 h 523875"/>
                        <a:gd name="connsiteX15" fmla="*/ 505689 w 533400"/>
                        <a:gd name="connsiteY15" fmla="*/ 114921 h 523875"/>
                        <a:gd name="connsiteX16" fmla="*/ 534264 w 533400"/>
                        <a:gd name="connsiteY16" fmla="*/ 143496 h 523875"/>
                        <a:gd name="connsiteX17" fmla="*/ 534264 w 533400"/>
                        <a:gd name="connsiteY17" fmla="*/ 381621 h 523875"/>
                        <a:gd name="connsiteX18" fmla="*/ 505689 w 533400"/>
                        <a:gd name="connsiteY18" fmla="*/ 410196 h 523875"/>
                        <a:gd name="connsiteX19" fmla="*/ 391389 w 533400"/>
                        <a:gd name="connsiteY19" fmla="*/ 410196 h 523875"/>
                        <a:gd name="connsiteX20" fmla="*/ 391389 w 533400"/>
                        <a:gd name="connsiteY20" fmla="*/ 295896 h 523875"/>
                        <a:gd name="connsiteX21" fmla="*/ 355194 w 533400"/>
                        <a:gd name="connsiteY21" fmla="*/ 257796 h 523875"/>
                        <a:gd name="connsiteX22" fmla="*/ 353289 w 533400"/>
                        <a:gd name="connsiteY22" fmla="*/ 257796 h 523875"/>
                        <a:gd name="connsiteX23" fmla="*/ 181839 w 533400"/>
                        <a:gd name="connsiteY23" fmla="*/ 257796 h 523875"/>
                        <a:gd name="connsiteX24" fmla="*/ 143739 w 533400"/>
                        <a:gd name="connsiteY24" fmla="*/ 293991 h 523875"/>
                        <a:gd name="connsiteX25" fmla="*/ 143739 w 533400"/>
                        <a:gd name="connsiteY25" fmla="*/ 295896 h 523875"/>
                        <a:gd name="connsiteX26" fmla="*/ 143739 w 533400"/>
                        <a:gd name="connsiteY26" fmla="*/ 410196 h 523875"/>
                        <a:gd name="connsiteX27" fmla="*/ 29439 w 533400"/>
                        <a:gd name="connsiteY27" fmla="*/ 410196 h 523875"/>
                        <a:gd name="connsiteX28" fmla="*/ 864 w 533400"/>
                        <a:gd name="connsiteY28" fmla="*/ 381621 h 523875"/>
                        <a:gd name="connsiteX29" fmla="*/ 864 w 533400"/>
                        <a:gd name="connsiteY29" fmla="*/ 201408 h 523875"/>
                        <a:gd name="connsiteX30" fmla="*/ 11151 w 533400"/>
                        <a:gd name="connsiteY30" fmla="*/ 175405 h 523875"/>
                        <a:gd name="connsiteX31" fmla="*/ 56300 w 533400"/>
                        <a:gd name="connsiteY31" fmla="*/ 127018 h 523875"/>
                        <a:gd name="connsiteX32" fmla="*/ 84112 w 533400"/>
                        <a:gd name="connsiteY32" fmla="*/ 114921 h 523875"/>
                        <a:gd name="connsiteX33" fmla="*/ 143739 w 533400"/>
                        <a:gd name="connsiteY33" fmla="*/ 114921 h 523875"/>
                        <a:gd name="connsiteX34" fmla="*/ 462827 w 533400"/>
                        <a:gd name="connsiteY34" fmla="*/ 172071 h 523875"/>
                        <a:gd name="connsiteX35" fmla="*/ 448539 w 533400"/>
                        <a:gd name="connsiteY35" fmla="*/ 186359 h 523875"/>
                        <a:gd name="connsiteX36" fmla="*/ 462827 w 533400"/>
                        <a:gd name="connsiteY36" fmla="*/ 200646 h 523875"/>
                        <a:gd name="connsiteX37" fmla="*/ 477114 w 533400"/>
                        <a:gd name="connsiteY37" fmla="*/ 186359 h 523875"/>
                        <a:gd name="connsiteX38" fmla="*/ 462827 w 533400"/>
                        <a:gd name="connsiteY38" fmla="*/ 172071 h 523875"/>
                        <a:gd name="connsiteX39" fmla="*/ 343764 w 533400"/>
                        <a:gd name="connsiteY39" fmla="*/ 621 h 523875"/>
                        <a:gd name="connsiteX40" fmla="*/ 372339 w 533400"/>
                        <a:gd name="connsiteY40" fmla="*/ 29196 h 523875"/>
                        <a:gd name="connsiteX41" fmla="*/ 372339 w 533400"/>
                        <a:gd name="connsiteY41" fmla="*/ 105396 h 523875"/>
                        <a:gd name="connsiteX42" fmla="*/ 343764 w 533400"/>
                        <a:gd name="connsiteY42" fmla="*/ 133971 h 523875"/>
                        <a:gd name="connsiteX43" fmla="*/ 191364 w 533400"/>
                        <a:gd name="connsiteY43" fmla="*/ 133971 h 523875"/>
                        <a:gd name="connsiteX44" fmla="*/ 162789 w 533400"/>
                        <a:gd name="connsiteY44" fmla="*/ 105396 h 523875"/>
                        <a:gd name="connsiteX45" fmla="*/ 162789 w 533400"/>
                        <a:gd name="connsiteY45" fmla="*/ 29196 h 523875"/>
                        <a:gd name="connsiteX46" fmla="*/ 191364 w 533400"/>
                        <a:gd name="connsiteY46" fmla="*/ 621 h 523875"/>
                        <a:gd name="connsiteX47" fmla="*/ 343764 w 533400"/>
                        <a:gd name="connsiteY47" fmla="*/ 62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33400" h="523875">
                          <a:moveTo>
                            <a:pt x="343764" y="276846"/>
                          </a:moveTo>
                          <a:cubicBezTo>
                            <a:pt x="359576" y="276846"/>
                            <a:pt x="372339" y="289610"/>
                            <a:pt x="372339" y="305421"/>
                          </a:cubicBezTo>
                          <a:lnTo>
                            <a:pt x="372339" y="495921"/>
                          </a:lnTo>
                          <a:cubicBezTo>
                            <a:pt x="372339" y="511732"/>
                            <a:pt x="359576" y="524496"/>
                            <a:pt x="343764" y="524496"/>
                          </a:cubicBezTo>
                          <a:lnTo>
                            <a:pt x="191364" y="524496"/>
                          </a:lnTo>
                          <a:cubicBezTo>
                            <a:pt x="175552" y="524496"/>
                            <a:pt x="162789" y="511732"/>
                            <a:pt x="162789" y="495921"/>
                          </a:cubicBezTo>
                          <a:lnTo>
                            <a:pt x="162789" y="305421"/>
                          </a:lnTo>
                          <a:cubicBezTo>
                            <a:pt x="162789" y="289610"/>
                            <a:pt x="175552" y="276846"/>
                            <a:pt x="191364" y="276846"/>
                          </a:cubicBezTo>
                          <a:lnTo>
                            <a:pt x="343764" y="276846"/>
                          </a:lnTo>
                          <a:close/>
                          <a:moveTo>
                            <a:pt x="143739" y="114921"/>
                          </a:moveTo>
                          <a:cubicBezTo>
                            <a:pt x="143739" y="135305"/>
                            <a:pt x="159741" y="151973"/>
                            <a:pt x="179934" y="153021"/>
                          </a:cubicBezTo>
                          <a:lnTo>
                            <a:pt x="181839" y="153021"/>
                          </a:lnTo>
                          <a:lnTo>
                            <a:pt x="353289" y="153021"/>
                          </a:lnTo>
                          <a:cubicBezTo>
                            <a:pt x="373673" y="153021"/>
                            <a:pt x="390341" y="137019"/>
                            <a:pt x="391389" y="116826"/>
                          </a:cubicBezTo>
                          <a:lnTo>
                            <a:pt x="391389" y="114921"/>
                          </a:lnTo>
                          <a:lnTo>
                            <a:pt x="505689" y="114921"/>
                          </a:lnTo>
                          <a:cubicBezTo>
                            <a:pt x="521501" y="114921"/>
                            <a:pt x="534264" y="127685"/>
                            <a:pt x="534264" y="143496"/>
                          </a:cubicBezTo>
                          <a:lnTo>
                            <a:pt x="534264" y="381621"/>
                          </a:lnTo>
                          <a:cubicBezTo>
                            <a:pt x="534264" y="397432"/>
                            <a:pt x="521501" y="410196"/>
                            <a:pt x="505689" y="410196"/>
                          </a:cubicBezTo>
                          <a:lnTo>
                            <a:pt x="391389" y="410196"/>
                          </a:lnTo>
                          <a:lnTo>
                            <a:pt x="391389" y="295896"/>
                          </a:lnTo>
                          <a:cubicBezTo>
                            <a:pt x="391389" y="275512"/>
                            <a:pt x="375387" y="258844"/>
                            <a:pt x="355194" y="257796"/>
                          </a:cubicBezTo>
                          <a:lnTo>
                            <a:pt x="353289" y="257796"/>
                          </a:lnTo>
                          <a:lnTo>
                            <a:pt x="181839" y="257796"/>
                          </a:lnTo>
                          <a:cubicBezTo>
                            <a:pt x="161455" y="257796"/>
                            <a:pt x="144787" y="273798"/>
                            <a:pt x="143739" y="293991"/>
                          </a:cubicBezTo>
                          <a:lnTo>
                            <a:pt x="143739" y="295896"/>
                          </a:lnTo>
                          <a:lnTo>
                            <a:pt x="143739" y="410196"/>
                          </a:lnTo>
                          <a:lnTo>
                            <a:pt x="29439" y="410196"/>
                          </a:lnTo>
                          <a:cubicBezTo>
                            <a:pt x="13627" y="410196"/>
                            <a:pt x="864" y="397432"/>
                            <a:pt x="864" y="381621"/>
                          </a:cubicBezTo>
                          <a:lnTo>
                            <a:pt x="864" y="201408"/>
                          </a:lnTo>
                          <a:cubicBezTo>
                            <a:pt x="864" y="191788"/>
                            <a:pt x="4484" y="182454"/>
                            <a:pt x="11151" y="175405"/>
                          </a:cubicBezTo>
                          <a:lnTo>
                            <a:pt x="56300" y="127018"/>
                          </a:lnTo>
                          <a:cubicBezTo>
                            <a:pt x="63538" y="119303"/>
                            <a:pt x="73635" y="114921"/>
                            <a:pt x="84112" y="114921"/>
                          </a:cubicBezTo>
                          <a:lnTo>
                            <a:pt x="143739" y="114921"/>
                          </a:lnTo>
                          <a:close/>
                          <a:moveTo>
                            <a:pt x="462827" y="172071"/>
                          </a:moveTo>
                          <a:cubicBezTo>
                            <a:pt x="454921" y="172071"/>
                            <a:pt x="448539" y="178453"/>
                            <a:pt x="448539" y="186359"/>
                          </a:cubicBezTo>
                          <a:cubicBezTo>
                            <a:pt x="448539" y="194264"/>
                            <a:pt x="454921" y="200646"/>
                            <a:pt x="462827" y="200646"/>
                          </a:cubicBezTo>
                          <a:cubicBezTo>
                            <a:pt x="470732" y="200646"/>
                            <a:pt x="477114" y="194264"/>
                            <a:pt x="477114" y="186359"/>
                          </a:cubicBezTo>
                          <a:cubicBezTo>
                            <a:pt x="477114" y="178453"/>
                            <a:pt x="470732" y="172071"/>
                            <a:pt x="462827" y="172071"/>
                          </a:cubicBezTo>
                          <a:close/>
                          <a:moveTo>
                            <a:pt x="343764" y="621"/>
                          </a:moveTo>
                          <a:cubicBezTo>
                            <a:pt x="359576" y="621"/>
                            <a:pt x="372339" y="13385"/>
                            <a:pt x="372339" y="29196"/>
                          </a:cubicBezTo>
                          <a:lnTo>
                            <a:pt x="372339" y="105396"/>
                          </a:lnTo>
                          <a:cubicBezTo>
                            <a:pt x="372339" y="121207"/>
                            <a:pt x="359576" y="133971"/>
                            <a:pt x="343764" y="133971"/>
                          </a:cubicBezTo>
                          <a:lnTo>
                            <a:pt x="191364" y="133971"/>
                          </a:lnTo>
                          <a:cubicBezTo>
                            <a:pt x="175552" y="133971"/>
                            <a:pt x="162789" y="121207"/>
                            <a:pt x="162789" y="105396"/>
                          </a:cubicBezTo>
                          <a:lnTo>
                            <a:pt x="162789" y="29196"/>
                          </a:lnTo>
                          <a:cubicBezTo>
                            <a:pt x="162789" y="13385"/>
                            <a:pt x="175552" y="621"/>
                            <a:pt x="191364" y="621"/>
                          </a:cubicBezTo>
                          <a:lnTo>
                            <a:pt x="343764" y="621"/>
                          </a:lnTo>
                          <a:close/>
                        </a:path>
                      </a:pathLst>
                    </a:custGeom>
                    <a:solidFill>
                      <a:schemeClr val="tx1">
                        <a:lumMod val="90000"/>
                        <a:lumOff val="1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27" name="iṧḻîḑe">
                    <a:extLst>
                      <a:ext uri="{FF2B5EF4-FFF2-40B4-BE49-F238E27FC236}">
                        <a16:creationId xmlns:a16="http://schemas.microsoft.com/office/drawing/2014/main" id="{2D858637-982B-6E39-B38D-0713A7A1CE14}"/>
                      </a:ext>
                    </a:extLst>
                  </p:cNvPr>
                  <p:cNvSpPr/>
                  <p:nvPr/>
                </p:nvSpPr>
                <p:spPr>
                  <a:xfrm>
                    <a:off x="1823357" y="3300032"/>
                    <a:ext cx="1727771" cy="340519"/>
                  </a:xfrm>
                  <a:prstGeom prst="roundRect">
                    <a:avLst>
                      <a:gd name="adj" fmla="val 16000"/>
                    </a:avLst>
                  </a:prstGeom>
                  <a:solidFill>
                    <a:schemeClr val="accent3">
                      <a:lumMod val="60000"/>
                      <a:lumOff val="40000"/>
                    </a:schemeClr>
                  </a:solidFill>
                  <a:ln>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1">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1400" b="1" dirty="0">
                        <a:solidFill>
                          <a:schemeClr val="bg1"/>
                        </a:solidFill>
                      </a:rPr>
                      <a:t>运营部门</a:t>
                    </a:r>
                  </a:p>
                </p:txBody>
              </p:sp>
              <p:sp>
                <p:nvSpPr>
                  <p:cNvPr id="28" name="íşľiḓé">
                    <a:extLst>
                      <a:ext uri="{FF2B5EF4-FFF2-40B4-BE49-F238E27FC236}">
                        <a16:creationId xmlns:a16="http://schemas.microsoft.com/office/drawing/2014/main" id="{B9D1E113-FB5E-A48F-BE1F-FDE8B27E0C86}"/>
                      </a:ext>
                    </a:extLst>
                  </p:cNvPr>
                  <p:cNvSpPr/>
                  <p:nvPr/>
                </p:nvSpPr>
                <p:spPr>
                  <a:xfrm>
                    <a:off x="4227107" y="1866284"/>
                    <a:ext cx="1727771" cy="340519"/>
                  </a:xfrm>
                  <a:prstGeom prst="roundRect">
                    <a:avLst>
                      <a:gd name="adj" fmla="val 16000"/>
                    </a:avLst>
                  </a:prstGeom>
                  <a:solidFill>
                    <a:schemeClr val="accent4">
                      <a:lumMod val="20000"/>
                      <a:lumOff val="80000"/>
                    </a:schemeClr>
                  </a:solidFill>
                  <a:ln>
                    <a:noFill/>
                  </a:ln>
                  <a:effectLst>
                    <a:outerShdw blurRad="254000" dist="38100" dir="2700000" algn="tl"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1">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1400" b="1" dirty="0">
                        <a:solidFill>
                          <a:schemeClr val="accent1"/>
                        </a:solidFill>
                      </a:rPr>
                      <a:t>用户购买特征</a:t>
                    </a:r>
                  </a:p>
                </p:txBody>
              </p:sp>
              <p:sp>
                <p:nvSpPr>
                  <p:cNvPr id="29" name="ïṧļíde">
                    <a:extLst>
                      <a:ext uri="{FF2B5EF4-FFF2-40B4-BE49-F238E27FC236}">
                        <a16:creationId xmlns:a16="http://schemas.microsoft.com/office/drawing/2014/main" id="{38073655-3031-F90B-D61C-26647D478947}"/>
                      </a:ext>
                    </a:extLst>
                  </p:cNvPr>
                  <p:cNvSpPr/>
                  <p:nvPr/>
                </p:nvSpPr>
                <p:spPr>
                  <a:xfrm>
                    <a:off x="4227107" y="4676867"/>
                    <a:ext cx="1727771" cy="337542"/>
                  </a:xfrm>
                  <a:prstGeom prst="roundRect">
                    <a:avLst>
                      <a:gd name="adj" fmla="val 16000"/>
                    </a:avLst>
                  </a:prstGeom>
                  <a:solidFill>
                    <a:schemeClr val="accent2">
                      <a:lumMod val="20000"/>
                      <a:lumOff val="80000"/>
                    </a:schemeClr>
                  </a:solidFill>
                  <a:ln>
                    <a:noFill/>
                  </a:ln>
                  <a:effectLst>
                    <a:outerShdw blurRad="254000" dist="38100" dir="2700000" algn="tl"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1">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400" b="1" dirty="0">
                        <a:solidFill>
                          <a:schemeClr val="accent1"/>
                        </a:solidFill>
                      </a:rPr>
                      <a:t>AIPL+RFM</a:t>
                    </a:r>
                    <a:r>
                      <a:rPr kumimoji="1" lang="zh-CN" altLang="en-US" sz="1400" b="1" dirty="0">
                        <a:solidFill>
                          <a:schemeClr val="accent1"/>
                        </a:solidFill>
                      </a:rPr>
                      <a:t>模型</a:t>
                    </a:r>
                  </a:p>
                </p:txBody>
              </p:sp>
              <p:cxnSp>
                <p:nvCxnSpPr>
                  <p:cNvPr id="30" name="ï$lídé">
                    <a:extLst>
                      <a:ext uri="{FF2B5EF4-FFF2-40B4-BE49-F238E27FC236}">
                        <a16:creationId xmlns:a16="http://schemas.microsoft.com/office/drawing/2014/main" id="{B954F1ED-A566-2DF4-880B-3A41CADE538F}"/>
                      </a:ext>
                    </a:extLst>
                  </p:cNvPr>
                  <p:cNvCxnSpPr>
                    <a:cxnSpLocks/>
                    <a:stCxn id="27" idx="3"/>
                    <a:endCxn id="29" idx="1"/>
                  </p:cNvCxnSpPr>
                  <p:nvPr/>
                </p:nvCxnSpPr>
                <p:spPr>
                  <a:xfrm>
                    <a:off x="3551128" y="3470292"/>
                    <a:ext cx="675979" cy="1375346"/>
                  </a:xfrm>
                  <a:prstGeom prst="bentConnector3">
                    <a:avLst/>
                  </a:prstGeom>
                  <a:ln w="12700" cap="rnd">
                    <a:solidFill>
                      <a:schemeClr val="accent1">
                        <a:lumMod val="60000"/>
                        <a:lumOff val="40000"/>
                        <a:alpha val="50000"/>
                      </a:schemeClr>
                    </a:solidFill>
                    <a:round/>
                  </a:ln>
                </p:spPr>
                <p:style>
                  <a:lnRef idx="1">
                    <a:schemeClr val="accent1"/>
                  </a:lnRef>
                  <a:fillRef idx="0">
                    <a:schemeClr val="accent1"/>
                  </a:fillRef>
                  <a:effectRef idx="0">
                    <a:schemeClr val="accent1"/>
                  </a:effectRef>
                  <a:fontRef idx="minor">
                    <a:schemeClr val="tx1"/>
                  </a:fontRef>
                </p:style>
              </p:cxnSp>
              <p:sp>
                <p:nvSpPr>
                  <p:cNvPr id="31" name="išḷïḍé">
                    <a:extLst>
                      <a:ext uri="{FF2B5EF4-FFF2-40B4-BE49-F238E27FC236}">
                        <a16:creationId xmlns:a16="http://schemas.microsoft.com/office/drawing/2014/main" id="{3579AAF6-8D8C-C643-A603-93ACD49EB29F}"/>
                      </a:ext>
                    </a:extLst>
                  </p:cNvPr>
                  <p:cNvSpPr txBox="1"/>
                  <p:nvPr/>
                </p:nvSpPr>
                <p:spPr>
                  <a:xfrm>
                    <a:off x="7136667" y="1327687"/>
                    <a:ext cx="3231974"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400" b="1" dirty="0"/>
                      <a:t>高购买率客户</a:t>
                    </a:r>
                  </a:p>
                </p:txBody>
              </p:sp>
              <p:sp>
                <p:nvSpPr>
                  <p:cNvPr id="32" name="íS1ïḋê">
                    <a:extLst>
                      <a:ext uri="{FF2B5EF4-FFF2-40B4-BE49-F238E27FC236}">
                        <a16:creationId xmlns:a16="http://schemas.microsoft.com/office/drawing/2014/main" id="{3F6E1F1B-B115-85F5-3E5D-909CE6A79C38}"/>
                      </a:ext>
                    </a:extLst>
                  </p:cNvPr>
                  <p:cNvSpPr txBox="1"/>
                  <p:nvPr/>
                </p:nvSpPr>
                <p:spPr>
                  <a:xfrm>
                    <a:off x="7136667" y="1635464"/>
                    <a:ext cx="3390672" cy="24622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000" dirty="0"/>
                      <a:t>配合精准商品推荐模型，触达优质长尾商品，提高购买率</a:t>
                    </a:r>
                    <a:endParaRPr lang="en-US" altLang="zh-CN" sz="1000" dirty="0"/>
                  </a:p>
                </p:txBody>
              </p:sp>
              <p:grpSp>
                <p:nvGrpSpPr>
                  <p:cNvPr id="33" name="iŝļiḋê">
                    <a:extLst>
                      <a:ext uri="{FF2B5EF4-FFF2-40B4-BE49-F238E27FC236}">
                        <a16:creationId xmlns:a16="http://schemas.microsoft.com/office/drawing/2014/main" id="{DADBD5B6-9541-6AEA-791A-7ADD34B42E89}"/>
                      </a:ext>
                    </a:extLst>
                  </p:cNvPr>
                  <p:cNvGrpSpPr/>
                  <p:nvPr/>
                </p:nvGrpSpPr>
                <p:grpSpPr>
                  <a:xfrm>
                    <a:off x="6610367" y="2242298"/>
                    <a:ext cx="410200" cy="410198"/>
                    <a:chOff x="6844265" y="4734713"/>
                    <a:chExt cx="410200" cy="410198"/>
                  </a:xfrm>
                </p:grpSpPr>
                <p:sp>
                  <p:nvSpPr>
                    <p:cNvPr id="40" name="îŝḻïḍé">
                      <a:extLst>
                        <a:ext uri="{FF2B5EF4-FFF2-40B4-BE49-F238E27FC236}">
                          <a16:creationId xmlns:a16="http://schemas.microsoft.com/office/drawing/2014/main" id="{2367650E-3B3A-DDF2-5BA3-05F00A0F466F}"/>
                        </a:ext>
                      </a:extLst>
                    </p:cNvPr>
                    <p:cNvSpPr/>
                    <p:nvPr/>
                  </p:nvSpPr>
                  <p:spPr>
                    <a:xfrm>
                      <a:off x="6844265" y="4734713"/>
                      <a:ext cx="410200" cy="410198"/>
                    </a:xfrm>
                    <a:prstGeom prst="ellipse">
                      <a:avLst/>
                    </a:prstGeom>
                    <a:solidFill>
                      <a:schemeClr val="bg1">
                        <a:alpha val="5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400" b="1" dirty="0">
                        <a:solidFill>
                          <a:schemeClr val="bg1"/>
                        </a:solidFill>
                      </a:endParaRPr>
                    </a:p>
                  </p:txBody>
                </p:sp>
                <p:sp>
                  <p:nvSpPr>
                    <p:cNvPr id="41" name="išļiḍè">
                      <a:extLst>
                        <a:ext uri="{FF2B5EF4-FFF2-40B4-BE49-F238E27FC236}">
                          <a16:creationId xmlns:a16="http://schemas.microsoft.com/office/drawing/2014/main" id="{65C429D9-4CF0-4478-B630-F79A0D084ED5}"/>
                        </a:ext>
                      </a:extLst>
                    </p:cNvPr>
                    <p:cNvSpPr/>
                    <p:nvPr/>
                  </p:nvSpPr>
                  <p:spPr>
                    <a:xfrm>
                      <a:off x="6960365" y="4855582"/>
                      <a:ext cx="178001" cy="162108"/>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57821 h 485775"/>
                        <a:gd name="connsiteX10" fmla="*/ 506329 w 533400"/>
                        <a:gd name="connsiteY10" fmla="*/ 486396 h 485775"/>
                        <a:gd name="connsiteX11" fmla="*/ 30079 w 533400"/>
                        <a:gd name="connsiteY11" fmla="*/ 486396 h 485775"/>
                        <a:gd name="connsiteX12" fmla="*/ 1504 w 533400"/>
                        <a:gd name="connsiteY12" fmla="*/ 457821 h 485775"/>
                        <a:gd name="connsiteX13" fmla="*/ 1504 w 533400"/>
                        <a:gd name="connsiteY13" fmla="*/ 229221 h 485775"/>
                        <a:gd name="connsiteX14" fmla="*/ 125329 w 533400"/>
                        <a:gd name="connsiteY14" fmla="*/ 229221 h 485775"/>
                        <a:gd name="connsiteX15" fmla="*/ 372979 w 533400"/>
                        <a:gd name="connsiteY15" fmla="*/ 621 h 485775"/>
                        <a:gd name="connsiteX16" fmla="*/ 411079 w 533400"/>
                        <a:gd name="connsiteY16" fmla="*/ 36816 h 485775"/>
                        <a:gd name="connsiteX17" fmla="*/ 411079 w 533400"/>
                        <a:gd name="connsiteY17" fmla="*/ 38721 h 485775"/>
                        <a:gd name="connsiteX18" fmla="*/ 411079 w 533400"/>
                        <a:gd name="connsiteY18" fmla="*/ 114921 h 485775"/>
                        <a:gd name="connsiteX19" fmla="*/ 506329 w 533400"/>
                        <a:gd name="connsiteY19" fmla="*/ 114921 h 485775"/>
                        <a:gd name="connsiteX20" fmla="*/ 534904 w 533400"/>
                        <a:gd name="connsiteY20" fmla="*/ 143496 h 485775"/>
                        <a:gd name="connsiteX21" fmla="*/ 534904 w 533400"/>
                        <a:gd name="connsiteY21" fmla="*/ 210171 h 485775"/>
                        <a:gd name="connsiteX22" fmla="*/ 1504 w 533400"/>
                        <a:gd name="connsiteY22" fmla="*/ 210171 h 485775"/>
                        <a:gd name="connsiteX23" fmla="*/ 1504 w 533400"/>
                        <a:gd name="connsiteY23" fmla="*/ 143496 h 485775"/>
                        <a:gd name="connsiteX24" fmla="*/ 30079 w 533400"/>
                        <a:gd name="connsiteY24" fmla="*/ 114921 h 485775"/>
                        <a:gd name="connsiteX25" fmla="*/ 125329 w 533400"/>
                        <a:gd name="connsiteY25" fmla="*/ 114921 h 485775"/>
                        <a:gd name="connsiteX26" fmla="*/ 125329 w 533400"/>
                        <a:gd name="connsiteY26" fmla="*/ 38721 h 485775"/>
                        <a:gd name="connsiteX27" fmla="*/ 161524 w 533400"/>
                        <a:gd name="connsiteY27" fmla="*/ 621 h 485775"/>
                        <a:gd name="connsiteX28" fmla="*/ 163429 w 533400"/>
                        <a:gd name="connsiteY28" fmla="*/ 621 h 485775"/>
                        <a:gd name="connsiteX29" fmla="*/ 372979 w 533400"/>
                        <a:gd name="connsiteY29" fmla="*/ 621 h 485775"/>
                        <a:gd name="connsiteX30" fmla="*/ 372979 w 533400"/>
                        <a:gd name="connsiteY30" fmla="*/ 19671 h 485775"/>
                        <a:gd name="connsiteX31" fmla="*/ 163429 w 533400"/>
                        <a:gd name="connsiteY31" fmla="*/ 19671 h 485775"/>
                        <a:gd name="connsiteX32" fmla="*/ 144474 w 533400"/>
                        <a:gd name="connsiteY32" fmla="*/ 37292 h 485775"/>
                        <a:gd name="connsiteX33" fmla="*/ 144379 w 533400"/>
                        <a:gd name="connsiteY33" fmla="*/ 38721 h 485775"/>
                        <a:gd name="connsiteX34" fmla="*/ 144379 w 533400"/>
                        <a:gd name="connsiteY34" fmla="*/ 114921 h 485775"/>
                        <a:gd name="connsiteX35" fmla="*/ 392029 w 533400"/>
                        <a:gd name="connsiteY35" fmla="*/ 114921 h 485775"/>
                        <a:gd name="connsiteX36" fmla="*/ 392029 w 533400"/>
                        <a:gd name="connsiteY36" fmla="*/ 38721 h 485775"/>
                        <a:gd name="connsiteX37" fmla="*/ 375836 w 533400"/>
                        <a:gd name="connsiteY37" fmla="*/ 19862 h 485775"/>
                        <a:gd name="connsiteX38" fmla="*/ 374408 w 533400"/>
                        <a:gd name="connsiteY38" fmla="*/ 19671 h 485775"/>
                        <a:gd name="connsiteX39" fmla="*/ 372979 w 533400"/>
                        <a:gd name="connsiteY39"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chemeClr val="tx1">
                        <a:lumMod val="90000"/>
                        <a:lumOff val="1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34" name="ïşļíḑê">
                    <a:extLst>
                      <a:ext uri="{FF2B5EF4-FFF2-40B4-BE49-F238E27FC236}">
                        <a16:creationId xmlns:a16="http://schemas.microsoft.com/office/drawing/2014/main" id="{A62357CF-43AD-E0A5-8DC2-A3941536FE71}"/>
                      </a:ext>
                    </a:extLst>
                  </p:cNvPr>
                  <p:cNvSpPr txBox="1"/>
                  <p:nvPr/>
                </p:nvSpPr>
                <p:spPr>
                  <a:xfrm>
                    <a:off x="7136667" y="2167221"/>
                    <a:ext cx="3231974"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400" b="1" dirty="0"/>
                      <a:t>低购买率客户</a:t>
                    </a:r>
                  </a:p>
                </p:txBody>
              </p:sp>
              <p:sp>
                <p:nvSpPr>
                  <p:cNvPr id="35" name="îṣļîḓé">
                    <a:extLst>
                      <a:ext uri="{FF2B5EF4-FFF2-40B4-BE49-F238E27FC236}">
                        <a16:creationId xmlns:a16="http://schemas.microsoft.com/office/drawing/2014/main" id="{D8EE8195-B84B-9FD7-C041-CBF29EEFD196}"/>
                      </a:ext>
                    </a:extLst>
                  </p:cNvPr>
                  <p:cNvSpPr txBox="1"/>
                  <p:nvPr/>
                </p:nvSpPr>
                <p:spPr>
                  <a:xfrm>
                    <a:off x="7136667" y="2474998"/>
                    <a:ext cx="3390672" cy="24622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000" dirty="0"/>
                      <a:t>配合精准商品推荐模型，触达优质热门商品，提高购买率</a:t>
                    </a:r>
                    <a:endParaRPr lang="en-US" altLang="zh-CN" sz="1000" dirty="0"/>
                  </a:p>
                </p:txBody>
              </p:sp>
              <p:sp>
                <p:nvSpPr>
                  <p:cNvPr id="36" name="îSļîḋè">
                    <a:extLst>
                      <a:ext uri="{FF2B5EF4-FFF2-40B4-BE49-F238E27FC236}">
                        <a16:creationId xmlns:a16="http://schemas.microsoft.com/office/drawing/2014/main" id="{E5E3DE4B-0287-38A2-BD8B-F1674ECCBEF0}"/>
                      </a:ext>
                    </a:extLst>
                  </p:cNvPr>
                  <p:cNvSpPr txBox="1"/>
                  <p:nvPr/>
                </p:nvSpPr>
                <p:spPr>
                  <a:xfrm>
                    <a:off x="7136667" y="3717138"/>
                    <a:ext cx="3231974"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400" b="1" dirty="0"/>
                      <a:t>重要价值用户</a:t>
                    </a:r>
                  </a:p>
                </p:txBody>
              </p:sp>
              <p:sp>
                <p:nvSpPr>
                  <p:cNvPr id="37" name="îṥḻíḓè">
                    <a:extLst>
                      <a:ext uri="{FF2B5EF4-FFF2-40B4-BE49-F238E27FC236}">
                        <a16:creationId xmlns:a16="http://schemas.microsoft.com/office/drawing/2014/main" id="{E522491D-6E31-E51D-CD67-7C2D28C09FA9}"/>
                      </a:ext>
                    </a:extLst>
                  </p:cNvPr>
                  <p:cNvSpPr txBox="1"/>
                  <p:nvPr/>
                </p:nvSpPr>
                <p:spPr>
                  <a:xfrm>
                    <a:off x="7136667" y="4024915"/>
                    <a:ext cx="3667992" cy="24622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000" dirty="0"/>
                      <a:t>R</a:t>
                    </a:r>
                    <a:r>
                      <a:rPr lang="zh-CN" altLang="en-US" sz="1000" dirty="0"/>
                      <a:t>高</a:t>
                    </a:r>
                    <a:r>
                      <a:rPr lang="en-US" altLang="zh-CN" sz="1000" dirty="0"/>
                      <a:t>F</a:t>
                    </a:r>
                    <a:r>
                      <a:rPr lang="zh-CN" altLang="en-US" sz="1000" dirty="0"/>
                      <a:t>高</a:t>
                    </a:r>
                    <a:r>
                      <a:rPr lang="en-US" altLang="zh-CN" sz="1000" dirty="0"/>
                      <a:t>M</a:t>
                    </a:r>
                    <a:r>
                      <a:rPr lang="zh-CN" altLang="en-US" sz="1000" dirty="0"/>
                      <a:t>高，根据兴趣产品，保持一定频率的触达，持续维护</a:t>
                    </a:r>
                    <a:endParaRPr lang="en-US" altLang="zh-CN" sz="1000" dirty="0"/>
                  </a:p>
                </p:txBody>
              </p:sp>
              <p:sp>
                <p:nvSpPr>
                  <p:cNvPr id="38" name="îsľiḑè">
                    <a:extLst>
                      <a:ext uri="{FF2B5EF4-FFF2-40B4-BE49-F238E27FC236}">
                        <a16:creationId xmlns:a16="http://schemas.microsoft.com/office/drawing/2014/main" id="{16A286F6-D21B-0656-3003-92A814A7DBD6}"/>
                      </a:ext>
                    </a:extLst>
                  </p:cNvPr>
                  <p:cNvSpPr txBox="1"/>
                  <p:nvPr/>
                </p:nvSpPr>
                <p:spPr>
                  <a:xfrm>
                    <a:off x="7136667" y="5435723"/>
                    <a:ext cx="3231974"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400" b="1" dirty="0"/>
                      <a:t>一般发展用户</a:t>
                    </a:r>
                  </a:p>
                </p:txBody>
              </p:sp>
              <p:sp>
                <p:nvSpPr>
                  <p:cNvPr id="39" name="i$ḷïde">
                    <a:extLst>
                      <a:ext uri="{FF2B5EF4-FFF2-40B4-BE49-F238E27FC236}">
                        <a16:creationId xmlns:a16="http://schemas.microsoft.com/office/drawing/2014/main" id="{34C72184-E87C-9C5B-EAA4-E9DDD3CF6B0E}"/>
                      </a:ext>
                    </a:extLst>
                  </p:cNvPr>
                  <p:cNvSpPr txBox="1"/>
                  <p:nvPr/>
                </p:nvSpPr>
                <p:spPr>
                  <a:xfrm>
                    <a:off x="7136667" y="5743500"/>
                    <a:ext cx="4309193" cy="24622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000" dirty="0"/>
                      <a:t>R</a:t>
                    </a:r>
                    <a:r>
                      <a:rPr lang="zh-CN" altLang="en-US" sz="1000" dirty="0"/>
                      <a:t>高</a:t>
                    </a:r>
                    <a:r>
                      <a:rPr lang="en-US" altLang="zh-CN" sz="1000" dirty="0"/>
                      <a:t>F</a:t>
                    </a:r>
                    <a:r>
                      <a:rPr lang="zh-CN" altLang="en-US" sz="1000" dirty="0"/>
                      <a:t>低</a:t>
                    </a:r>
                    <a:r>
                      <a:rPr lang="en-US" altLang="zh-CN" sz="1000" dirty="0"/>
                      <a:t>M</a:t>
                    </a:r>
                    <a:r>
                      <a:rPr lang="zh-CN" altLang="en-US" sz="1000" dirty="0"/>
                      <a:t>低，商品组合推荐提升连带，提高购买频次，转为一般价值用户</a:t>
                    </a:r>
                    <a:endParaRPr lang="en-US" altLang="zh-CN" sz="1000" dirty="0"/>
                  </a:p>
                </p:txBody>
              </p:sp>
            </p:grpSp>
            <p:cxnSp>
              <p:nvCxnSpPr>
                <p:cNvPr id="17" name="直接连接符 16">
                  <a:extLst>
                    <a:ext uri="{FF2B5EF4-FFF2-40B4-BE49-F238E27FC236}">
                      <a16:creationId xmlns:a16="http://schemas.microsoft.com/office/drawing/2014/main" id="{ADD5A3FD-6520-8E33-5D39-A6CF68428BBC}"/>
                    </a:ext>
                  </a:extLst>
                </p:cNvPr>
                <p:cNvCxnSpPr>
                  <a:stCxn id="29" idx="3"/>
                  <a:endCxn id="12" idx="2"/>
                </p:cNvCxnSpPr>
                <p:nvPr/>
              </p:nvCxnSpPr>
              <p:spPr>
                <a:xfrm>
                  <a:off x="5954878" y="4845638"/>
                  <a:ext cx="652404" cy="6330"/>
                </a:xfrm>
                <a:prstGeom prst="line">
                  <a:avLst/>
                </a:prstGeom>
                <a:ln w="12700">
                  <a:solidFill>
                    <a:srgbClr val="B9C8E1"/>
                  </a:solidFill>
                </a:ln>
              </p:spPr>
              <p:style>
                <a:lnRef idx="1">
                  <a:schemeClr val="accent1"/>
                </a:lnRef>
                <a:fillRef idx="0">
                  <a:schemeClr val="accent1"/>
                </a:fillRef>
                <a:effectRef idx="0">
                  <a:schemeClr val="accent1"/>
                </a:effectRef>
                <a:fontRef idx="minor">
                  <a:schemeClr val="tx1"/>
                </a:fontRef>
              </p:style>
            </p:cxnSp>
          </p:grpSp>
          <p:sp>
            <p:nvSpPr>
              <p:cNvPr id="14" name="îsľiḑè">
                <a:extLst>
                  <a:ext uri="{FF2B5EF4-FFF2-40B4-BE49-F238E27FC236}">
                    <a16:creationId xmlns:a16="http://schemas.microsoft.com/office/drawing/2014/main" id="{823BD167-B2AE-EC80-CEAD-78DE65181647}"/>
                  </a:ext>
                </a:extLst>
              </p:cNvPr>
              <p:cNvSpPr txBox="1"/>
              <p:nvPr/>
            </p:nvSpPr>
            <p:spPr>
              <a:xfrm>
                <a:off x="7136667" y="4607209"/>
                <a:ext cx="3231974"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400" b="1" dirty="0"/>
                  <a:t>重要发展用户</a:t>
                </a:r>
              </a:p>
            </p:txBody>
          </p:sp>
          <p:sp>
            <p:nvSpPr>
              <p:cNvPr id="15" name="i$ḷïde">
                <a:extLst>
                  <a:ext uri="{FF2B5EF4-FFF2-40B4-BE49-F238E27FC236}">
                    <a16:creationId xmlns:a16="http://schemas.microsoft.com/office/drawing/2014/main" id="{A842F91E-A3D7-CE63-572C-AD9AC39348C5}"/>
                  </a:ext>
                </a:extLst>
              </p:cNvPr>
              <p:cNvSpPr txBox="1"/>
              <p:nvPr/>
            </p:nvSpPr>
            <p:spPr>
              <a:xfrm>
                <a:off x="7136667" y="4914986"/>
                <a:ext cx="4180953"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000" dirty="0"/>
                  <a:t>R</a:t>
                </a:r>
                <a:r>
                  <a:rPr lang="zh-CN" altLang="en-US" sz="1000" dirty="0"/>
                  <a:t>高</a:t>
                </a:r>
                <a:r>
                  <a:rPr lang="en-US" altLang="zh-CN" sz="1000" dirty="0"/>
                  <a:t>F</a:t>
                </a:r>
                <a:r>
                  <a:rPr lang="zh-CN" altLang="en-US" sz="1000" dirty="0"/>
                  <a:t>低</a:t>
                </a:r>
                <a:r>
                  <a:rPr lang="en-US" altLang="zh-CN" sz="1000" dirty="0"/>
                  <a:t>M</a:t>
                </a:r>
                <a:r>
                  <a:rPr lang="zh-CN" altLang="en-US" sz="1000" dirty="0"/>
                  <a:t>高，推荐触达与兴趣商品关联高的商品，提高用户收藏加购，</a:t>
                </a:r>
                <a:endParaRPr lang="en-US" altLang="zh-CN" sz="1000" dirty="0"/>
              </a:p>
              <a:p>
                <a:r>
                  <a:rPr lang="zh-CN" altLang="en-US" sz="1000" dirty="0"/>
                  <a:t>转为重要价值用户</a:t>
                </a:r>
                <a:endParaRPr lang="en-US" altLang="zh-CN" sz="1000" dirty="0"/>
              </a:p>
            </p:txBody>
          </p:sp>
        </p:grpSp>
        <p:sp>
          <p:nvSpPr>
            <p:cNvPr id="11" name="išlíde">
              <a:extLst>
                <a:ext uri="{FF2B5EF4-FFF2-40B4-BE49-F238E27FC236}">
                  <a16:creationId xmlns:a16="http://schemas.microsoft.com/office/drawing/2014/main" id="{80914636-04DA-AD37-8632-9756EC0ACA6C}"/>
                </a:ext>
              </a:extLst>
            </p:cNvPr>
            <p:cNvSpPr/>
            <p:nvPr/>
          </p:nvSpPr>
          <p:spPr>
            <a:xfrm>
              <a:off x="6729552" y="4804510"/>
              <a:ext cx="178001" cy="141741"/>
            </a:xfrm>
            <a:custGeom>
              <a:avLst/>
              <a:gdLst>
                <a:gd name="connsiteX0" fmla="*/ 486767 w 514350"/>
                <a:gd name="connsiteY0" fmla="*/ 621 h 409575"/>
                <a:gd name="connsiteX1" fmla="*/ 515342 w 514350"/>
                <a:gd name="connsiteY1" fmla="*/ 29196 h 409575"/>
                <a:gd name="connsiteX2" fmla="*/ 515342 w 514350"/>
                <a:gd name="connsiteY2" fmla="*/ 324471 h 409575"/>
                <a:gd name="connsiteX3" fmla="*/ 486767 w 514350"/>
                <a:gd name="connsiteY3" fmla="*/ 353046 h 409575"/>
                <a:gd name="connsiteX4" fmla="*/ 192159 w 514350"/>
                <a:gd name="connsiteY4" fmla="*/ 353046 h 409575"/>
                <a:gd name="connsiteX5" fmla="*/ 115387 w 514350"/>
                <a:gd name="connsiteY5" fmla="*/ 410196 h 409575"/>
                <a:gd name="connsiteX6" fmla="*/ 115387 w 514350"/>
                <a:gd name="connsiteY6" fmla="*/ 353046 h 409575"/>
                <a:gd name="connsiteX7" fmla="*/ 29567 w 514350"/>
                <a:gd name="connsiteY7" fmla="*/ 353046 h 409575"/>
                <a:gd name="connsiteX8" fmla="*/ 992 w 514350"/>
                <a:gd name="connsiteY8" fmla="*/ 324471 h 409575"/>
                <a:gd name="connsiteX9" fmla="*/ 992 w 514350"/>
                <a:gd name="connsiteY9" fmla="*/ 29196 h 409575"/>
                <a:gd name="connsiteX10" fmla="*/ 29567 w 514350"/>
                <a:gd name="connsiteY10" fmla="*/ 621 h 409575"/>
                <a:gd name="connsiteX11" fmla="*/ 486767 w 514350"/>
                <a:gd name="connsiteY11" fmla="*/ 621 h 409575"/>
                <a:gd name="connsiteX12" fmla="*/ 124817 w 514350"/>
                <a:gd name="connsiteY12" fmla="*/ 143496 h 409575"/>
                <a:gd name="connsiteX13" fmla="*/ 91480 w 514350"/>
                <a:gd name="connsiteY13" fmla="*/ 176834 h 409575"/>
                <a:gd name="connsiteX14" fmla="*/ 124817 w 514350"/>
                <a:gd name="connsiteY14" fmla="*/ 210171 h 409575"/>
                <a:gd name="connsiteX15" fmla="*/ 158155 w 514350"/>
                <a:gd name="connsiteY15" fmla="*/ 176834 h 409575"/>
                <a:gd name="connsiteX16" fmla="*/ 124817 w 514350"/>
                <a:gd name="connsiteY16" fmla="*/ 143496 h 409575"/>
                <a:gd name="connsiteX17" fmla="*/ 258167 w 514350"/>
                <a:gd name="connsiteY17" fmla="*/ 143496 h 409575"/>
                <a:gd name="connsiteX18" fmla="*/ 224830 w 514350"/>
                <a:gd name="connsiteY18" fmla="*/ 176834 h 409575"/>
                <a:gd name="connsiteX19" fmla="*/ 258167 w 514350"/>
                <a:gd name="connsiteY19" fmla="*/ 210171 h 409575"/>
                <a:gd name="connsiteX20" fmla="*/ 291505 w 514350"/>
                <a:gd name="connsiteY20" fmla="*/ 176834 h 409575"/>
                <a:gd name="connsiteX21" fmla="*/ 258167 w 514350"/>
                <a:gd name="connsiteY21" fmla="*/ 143496 h 409575"/>
                <a:gd name="connsiteX22" fmla="*/ 391517 w 514350"/>
                <a:gd name="connsiteY22" fmla="*/ 143496 h 409575"/>
                <a:gd name="connsiteX23" fmla="*/ 358180 w 514350"/>
                <a:gd name="connsiteY23" fmla="*/ 176834 h 409575"/>
                <a:gd name="connsiteX24" fmla="*/ 391517 w 514350"/>
                <a:gd name="connsiteY24" fmla="*/ 210171 h 409575"/>
                <a:gd name="connsiteX25" fmla="*/ 424855 w 514350"/>
                <a:gd name="connsiteY25" fmla="*/ 176834 h 409575"/>
                <a:gd name="connsiteX26" fmla="*/ 391517 w 514350"/>
                <a:gd name="connsiteY26" fmla="*/ 143496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350" h="409575">
                  <a:moveTo>
                    <a:pt x="486767" y="621"/>
                  </a:moveTo>
                  <a:cubicBezTo>
                    <a:pt x="502579" y="621"/>
                    <a:pt x="515342" y="13385"/>
                    <a:pt x="515342" y="29196"/>
                  </a:cubicBezTo>
                  <a:lnTo>
                    <a:pt x="515342" y="324471"/>
                  </a:lnTo>
                  <a:cubicBezTo>
                    <a:pt x="515342" y="340282"/>
                    <a:pt x="502579" y="353046"/>
                    <a:pt x="486767" y="353046"/>
                  </a:cubicBezTo>
                  <a:lnTo>
                    <a:pt x="192159" y="353046"/>
                  </a:lnTo>
                  <a:lnTo>
                    <a:pt x="115387" y="410196"/>
                  </a:lnTo>
                  <a:lnTo>
                    <a:pt x="115387" y="353046"/>
                  </a:lnTo>
                  <a:lnTo>
                    <a:pt x="29567" y="353046"/>
                  </a:lnTo>
                  <a:cubicBezTo>
                    <a:pt x="13755" y="353046"/>
                    <a:pt x="992" y="340282"/>
                    <a:pt x="992" y="324471"/>
                  </a:cubicBezTo>
                  <a:lnTo>
                    <a:pt x="992" y="29196"/>
                  </a:lnTo>
                  <a:cubicBezTo>
                    <a:pt x="992" y="13385"/>
                    <a:pt x="13755" y="621"/>
                    <a:pt x="29567" y="621"/>
                  </a:cubicBezTo>
                  <a:lnTo>
                    <a:pt x="486767" y="621"/>
                  </a:lnTo>
                  <a:close/>
                  <a:moveTo>
                    <a:pt x="124817" y="143496"/>
                  </a:moveTo>
                  <a:cubicBezTo>
                    <a:pt x="106434" y="143496"/>
                    <a:pt x="91480" y="158450"/>
                    <a:pt x="91480" y="176834"/>
                  </a:cubicBezTo>
                  <a:cubicBezTo>
                    <a:pt x="91480" y="195217"/>
                    <a:pt x="106434" y="210171"/>
                    <a:pt x="124817" y="210171"/>
                  </a:cubicBezTo>
                  <a:cubicBezTo>
                    <a:pt x="143200" y="210171"/>
                    <a:pt x="158155" y="195217"/>
                    <a:pt x="158155" y="176834"/>
                  </a:cubicBezTo>
                  <a:cubicBezTo>
                    <a:pt x="158155" y="158450"/>
                    <a:pt x="143200" y="143496"/>
                    <a:pt x="124817" y="143496"/>
                  </a:cubicBezTo>
                  <a:close/>
                  <a:moveTo>
                    <a:pt x="258167" y="143496"/>
                  </a:moveTo>
                  <a:cubicBezTo>
                    <a:pt x="239784" y="143496"/>
                    <a:pt x="224830" y="158450"/>
                    <a:pt x="224830" y="176834"/>
                  </a:cubicBezTo>
                  <a:cubicBezTo>
                    <a:pt x="224830" y="195217"/>
                    <a:pt x="239784" y="210171"/>
                    <a:pt x="258167" y="210171"/>
                  </a:cubicBezTo>
                  <a:cubicBezTo>
                    <a:pt x="276550" y="210171"/>
                    <a:pt x="291505" y="195217"/>
                    <a:pt x="291505" y="176834"/>
                  </a:cubicBezTo>
                  <a:cubicBezTo>
                    <a:pt x="291505" y="158450"/>
                    <a:pt x="276550" y="143496"/>
                    <a:pt x="258167" y="143496"/>
                  </a:cubicBezTo>
                  <a:close/>
                  <a:moveTo>
                    <a:pt x="391517" y="143496"/>
                  </a:moveTo>
                  <a:cubicBezTo>
                    <a:pt x="373134" y="143496"/>
                    <a:pt x="358180" y="158450"/>
                    <a:pt x="358180" y="176834"/>
                  </a:cubicBezTo>
                  <a:cubicBezTo>
                    <a:pt x="358180" y="195217"/>
                    <a:pt x="373134" y="210171"/>
                    <a:pt x="391517" y="210171"/>
                  </a:cubicBezTo>
                  <a:cubicBezTo>
                    <a:pt x="409900" y="210171"/>
                    <a:pt x="424855" y="195217"/>
                    <a:pt x="424855" y="176834"/>
                  </a:cubicBezTo>
                  <a:cubicBezTo>
                    <a:pt x="424855" y="158450"/>
                    <a:pt x="409900" y="143496"/>
                    <a:pt x="391517" y="143496"/>
                  </a:cubicBezTo>
                  <a:close/>
                </a:path>
              </a:pathLst>
            </a:custGeom>
            <a:solidFill>
              <a:schemeClr val="tx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sp>
        <p:nvSpPr>
          <p:cNvPr id="48" name="í$ḻiďê">
            <a:extLst>
              <a:ext uri="{FF2B5EF4-FFF2-40B4-BE49-F238E27FC236}">
                <a16:creationId xmlns:a16="http://schemas.microsoft.com/office/drawing/2014/main" id="{48005680-A606-CA0F-33C3-D711A8A6E813}"/>
              </a:ext>
            </a:extLst>
          </p:cNvPr>
          <p:cNvSpPr/>
          <p:nvPr/>
        </p:nvSpPr>
        <p:spPr>
          <a:xfrm>
            <a:off x="1357968" y="1615395"/>
            <a:ext cx="4164241" cy="739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50000"/>
              </a:lnSpc>
            </a:pPr>
            <a:r>
              <a:rPr lang="en-US" altLang="zh-CN" sz="1200" dirty="0">
                <a:solidFill>
                  <a:schemeClr val="accent1">
                    <a:lumMod val="50000"/>
                  </a:schemeClr>
                </a:solidFill>
                <a:cs typeface="+mn-ea"/>
                <a:sym typeface="+mn-lt"/>
              </a:rPr>
              <a:t>A</a:t>
            </a:r>
            <a:r>
              <a:rPr lang="zh-CN" altLang="en-US" sz="1200" dirty="0">
                <a:solidFill>
                  <a:schemeClr val="accent1">
                    <a:lumMod val="50000"/>
                  </a:schemeClr>
                </a:solidFill>
                <a:cs typeface="+mn-ea"/>
                <a:sym typeface="+mn-lt"/>
              </a:rPr>
              <a:t>→</a:t>
            </a:r>
            <a:r>
              <a:rPr lang="en-US" altLang="zh-CN" sz="1200" dirty="0">
                <a:solidFill>
                  <a:schemeClr val="accent1">
                    <a:lumMod val="50000"/>
                  </a:schemeClr>
                </a:solidFill>
                <a:cs typeface="+mn-ea"/>
                <a:sym typeface="+mn-lt"/>
              </a:rPr>
              <a:t>I</a:t>
            </a:r>
            <a:r>
              <a:rPr lang="zh-CN" altLang="en-US" sz="1200" dirty="0">
                <a:solidFill>
                  <a:schemeClr val="accent1">
                    <a:lumMod val="50000"/>
                  </a:schemeClr>
                </a:solidFill>
                <a:cs typeface="+mn-ea"/>
                <a:sym typeface="+mn-lt"/>
              </a:rPr>
              <a:t>环节存在的问题是从</a:t>
            </a:r>
            <a:r>
              <a:rPr lang="zh-CN" altLang="en-US" sz="1200" b="1" dirty="0">
                <a:solidFill>
                  <a:schemeClr val="accent1">
                    <a:lumMod val="50000"/>
                  </a:schemeClr>
                </a:solidFill>
                <a:cs typeface="+mn-ea"/>
                <a:sym typeface="+mn-lt"/>
              </a:rPr>
              <a:t>认知到兴趣的转换率过低</a:t>
            </a:r>
            <a:r>
              <a:rPr lang="zh-CN" altLang="en-US" sz="1200" dirty="0">
                <a:solidFill>
                  <a:schemeClr val="accent1">
                    <a:lumMod val="50000"/>
                  </a:schemeClr>
                </a:solidFill>
                <a:cs typeface="+mn-ea"/>
                <a:sym typeface="+mn-lt"/>
              </a:rPr>
              <a:t>，利用人货场分析，得到以下业务建议：</a:t>
            </a:r>
            <a:endParaRPr lang="zh-CN" altLang="en-US" sz="1200" dirty="0"/>
          </a:p>
        </p:txBody>
      </p:sp>
      <p:sp>
        <p:nvSpPr>
          <p:cNvPr id="49" name="ïṡ1íḑè">
            <a:extLst>
              <a:ext uri="{FF2B5EF4-FFF2-40B4-BE49-F238E27FC236}">
                <a16:creationId xmlns:a16="http://schemas.microsoft.com/office/drawing/2014/main" id="{0E0ADD56-F076-2EBE-C45A-182124601118}"/>
              </a:ext>
            </a:extLst>
          </p:cNvPr>
          <p:cNvSpPr/>
          <p:nvPr/>
        </p:nvSpPr>
        <p:spPr>
          <a:xfrm>
            <a:off x="1357966" y="929947"/>
            <a:ext cx="4164241" cy="679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en-US" altLang="zh-CN" sz="3000" b="1" dirty="0">
                <a:solidFill>
                  <a:schemeClr val="tx1"/>
                </a:solidFill>
              </a:rPr>
              <a:t>P2.</a:t>
            </a:r>
            <a:r>
              <a:rPr kumimoji="1" lang="zh-CN" altLang="en-US" sz="3000" b="1" dirty="0">
                <a:solidFill>
                  <a:schemeClr val="tx1"/>
                </a:solidFill>
              </a:rPr>
              <a:t>购买环节</a:t>
            </a:r>
            <a:endParaRPr kumimoji="1" lang="en-US" altLang="zh-CN" sz="3000" b="1" dirty="0">
              <a:solidFill>
                <a:schemeClr val="tx1"/>
              </a:solidFill>
            </a:endParaRPr>
          </a:p>
        </p:txBody>
      </p:sp>
      <p:pic>
        <p:nvPicPr>
          <p:cNvPr id="50" name="i$ḻîďé" descr="前引号">
            <a:extLst>
              <a:ext uri="{FF2B5EF4-FFF2-40B4-BE49-F238E27FC236}">
                <a16:creationId xmlns:a16="http://schemas.microsoft.com/office/drawing/2014/main" id="{93D898AE-A27D-4CB8-EAC8-90F95221E0B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0676" y="871390"/>
            <a:ext cx="914400" cy="914400"/>
          </a:xfrm>
          <a:prstGeom prst="rect">
            <a:avLst/>
          </a:prstGeom>
        </p:spPr>
      </p:pic>
    </p:spTree>
    <p:extLst>
      <p:ext uri="{BB962C8B-B14F-4D97-AF65-F5344CB8AC3E}">
        <p14:creationId xmlns:p14="http://schemas.microsoft.com/office/powerpoint/2010/main" val="2889598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学论网-矩形 1">
            <a:extLst>
              <a:ext uri="{FF2B5EF4-FFF2-40B4-BE49-F238E27FC236}">
                <a16:creationId xmlns:a16="http://schemas.microsoft.com/office/drawing/2014/main" id="{03F1F9C7-0BAC-800E-7125-56BC0C8A9779}"/>
              </a:ext>
            </a:extLst>
          </p:cNvPr>
          <p:cNvSpPr/>
          <p:nvPr/>
        </p:nvSpPr>
        <p:spPr>
          <a:xfrm>
            <a:off x="984805" y="1380554"/>
            <a:ext cx="10222390" cy="790303"/>
          </a:xfrm>
          <a:prstGeom prst="rect">
            <a:avLst/>
          </a:prstGeom>
          <a:solidFill>
            <a:srgbClr val="0070C0"/>
          </a:solidFill>
          <a:ln w="12700" cap="flat" cmpd="sng" algn="ctr">
            <a:solidFill>
              <a:srgbClr val="448AD7"/>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分析定义与分析方法</a:t>
            </a:r>
          </a:p>
        </p:txBody>
      </p:sp>
      <p:sp>
        <p:nvSpPr>
          <p:cNvPr id="33" name="学论网-矩形 1">
            <a:extLst>
              <a:ext uri="{FF2B5EF4-FFF2-40B4-BE49-F238E27FC236}">
                <a16:creationId xmlns:a16="http://schemas.microsoft.com/office/drawing/2014/main" id="{6DA8FCF3-0738-E0F5-6E92-ADEBBFF2E3E0}"/>
              </a:ext>
            </a:extLst>
          </p:cNvPr>
          <p:cNvSpPr/>
          <p:nvPr/>
        </p:nvSpPr>
        <p:spPr>
          <a:xfrm>
            <a:off x="984805" y="2294954"/>
            <a:ext cx="3312000" cy="3457303"/>
          </a:xfrm>
          <a:prstGeom prst="rect">
            <a:avLst/>
          </a:prstGeom>
          <a:noFill/>
          <a:ln w="12700" cap="flat" cmpd="sng" algn="ctr">
            <a:solidFill>
              <a:srgbClr val="448AD7"/>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4" name="学论网-矩形 1">
            <a:extLst>
              <a:ext uri="{FF2B5EF4-FFF2-40B4-BE49-F238E27FC236}">
                <a16:creationId xmlns:a16="http://schemas.microsoft.com/office/drawing/2014/main" id="{F0A47C6A-A368-8DA6-28ED-3AA7B73610D7}"/>
              </a:ext>
            </a:extLst>
          </p:cNvPr>
          <p:cNvSpPr/>
          <p:nvPr/>
        </p:nvSpPr>
        <p:spPr>
          <a:xfrm>
            <a:off x="4440000" y="2294954"/>
            <a:ext cx="3312000" cy="3457303"/>
          </a:xfrm>
          <a:prstGeom prst="rect">
            <a:avLst/>
          </a:prstGeom>
          <a:noFill/>
          <a:ln w="12700" cap="flat" cmpd="sng" algn="ctr">
            <a:solidFill>
              <a:srgbClr val="448AD7"/>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5" name="学论网-矩形 1">
            <a:extLst>
              <a:ext uri="{FF2B5EF4-FFF2-40B4-BE49-F238E27FC236}">
                <a16:creationId xmlns:a16="http://schemas.microsoft.com/office/drawing/2014/main" id="{203437B3-0774-6C8F-6EEF-01416D968535}"/>
              </a:ext>
            </a:extLst>
          </p:cNvPr>
          <p:cNvSpPr/>
          <p:nvPr/>
        </p:nvSpPr>
        <p:spPr>
          <a:xfrm>
            <a:off x="7895195" y="2294954"/>
            <a:ext cx="3312000" cy="3457303"/>
          </a:xfrm>
          <a:prstGeom prst="rect">
            <a:avLst/>
          </a:prstGeom>
          <a:noFill/>
          <a:ln w="12700" cap="flat" cmpd="sng" algn="ctr">
            <a:solidFill>
              <a:srgbClr val="448AD7"/>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6" name="学论网-www.xuelun.me">
            <a:extLst>
              <a:ext uri="{FF2B5EF4-FFF2-40B4-BE49-F238E27FC236}">
                <a16:creationId xmlns:a16="http://schemas.microsoft.com/office/drawing/2014/main" id="{5436E3DC-6294-9831-4CBE-0E8242B8CFB8}"/>
              </a:ext>
            </a:extLst>
          </p:cNvPr>
          <p:cNvSpPr txBox="1"/>
          <p:nvPr/>
        </p:nvSpPr>
        <p:spPr>
          <a:xfrm>
            <a:off x="1275862" y="2607613"/>
            <a:ext cx="2853078" cy="2726516"/>
          </a:xfrm>
          <a:prstGeom prst="rect">
            <a:avLst/>
          </a:prstGeom>
          <a:noFill/>
          <a:ln>
            <a:noFill/>
          </a:ln>
        </p:spPr>
        <p:txBody>
          <a:bodyPr wrap="square" lIns="0" tIns="0" rIns="0" bIns="0" rtlCol="0">
            <a:spAutoFit/>
          </a:bodyPr>
          <a:lstStyle/>
          <a:p>
            <a:pPr algn="ctr">
              <a:lnSpc>
                <a:spcPct val="150000"/>
              </a:lnSpc>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01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分析定义及范畴</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本分析内容主要分析对象是</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2021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11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月电商用户。本报告通过对</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2021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年电商用户行为方式、消费习惯等领域的剖析，了解用户的生活形态和价值变化</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学论网-www.xuelun.me">
            <a:extLst>
              <a:ext uri="{FF2B5EF4-FFF2-40B4-BE49-F238E27FC236}">
                <a16:creationId xmlns:a16="http://schemas.microsoft.com/office/drawing/2014/main" id="{10ECD60B-82C4-B780-2C56-77CE5DEC692A}"/>
              </a:ext>
            </a:extLst>
          </p:cNvPr>
          <p:cNvSpPr txBox="1"/>
          <p:nvPr/>
        </p:nvSpPr>
        <p:spPr>
          <a:xfrm>
            <a:off x="4705349" y="2607613"/>
            <a:ext cx="2781302" cy="2726516"/>
          </a:xfrm>
          <a:prstGeom prst="rect">
            <a:avLst/>
          </a:prstGeom>
          <a:noFill/>
          <a:ln>
            <a:noFill/>
          </a:ln>
        </p:spPr>
        <p:txBody>
          <a:bodyPr wrap="square" lIns="0" tIns="0" rIns="0" bIns="0" rtlCol="0">
            <a:spAutoFit/>
          </a:bodyPr>
          <a:lstStyle/>
          <a:p>
            <a:pPr algn="ctr">
              <a:lnSpc>
                <a:spcPct val="150000"/>
              </a:lnSpc>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02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分析方法</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分析框架采用“明确问题</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分析问题</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给出建议”三段式分析、分析内容使用电商领域常用的分析方法如</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RFM</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模型等，以及分析师综合以上内容做出的专业性判断</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学论网-www.xuelun.me">
            <a:extLst>
              <a:ext uri="{FF2B5EF4-FFF2-40B4-BE49-F238E27FC236}">
                <a16:creationId xmlns:a16="http://schemas.microsoft.com/office/drawing/2014/main" id="{4B3FBDBE-E691-CBA0-E868-B889F4517A60}"/>
              </a:ext>
            </a:extLst>
          </p:cNvPr>
          <p:cNvSpPr txBox="1"/>
          <p:nvPr/>
        </p:nvSpPr>
        <p:spPr>
          <a:xfrm>
            <a:off x="8160544" y="2607613"/>
            <a:ext cx="2781302" cy="2726516"/>
          </a:xfrm>
          <a:prstGeom prst="rect">
            <a:avLst/>
          </a:prstGeom>
          <a:noFill/>
          <a:ln>
            <a:noFill/>
          </a:ln>
        </p:spPr>
        <p:txBody>
          <a:bodyPr wrap="square" lIns="0" tIns="0" rIns="0" bIns="0" rtlCol="0">
            <a:spAutoFit/>
          </a:bodyPr>
          <a:lstStyle/>
          <a:p>
            <a:pPr algn="ctr">
              <a:lnSpc>
                <a:spcPct val="150000"/>
              </a:lnSpc>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03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数据说明</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订单范围：</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a:lnSpc>
                <a:spcPct val="150000"/>
              </a:lnSpc>
            </a:pPr>
            <a:r>
              <a:rPr lang="en-US" sz="1600" dirty="0">
                <a:solidFill>
                  <a:schemeClr val="tx1">
                    <a:lumMod val="65000"/>
                    <a:lumOff val="35000"/>
                  </a:schemeClr>
                </a:solidFill>
                <a:latin typeface="微软雅黑" panose="020B0503020204020204" pitchFamily="34" charset="-122"/>
                <a:ea typeface="微软雅黑" panose="020B0503020204020204" pitchFamily="34" charset="-122"/>
              </a:rPr>
              <a:t>2021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11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25</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日</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-12</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03</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日</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数据来源：</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① 用户行为数据内部获取</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② 其它公开渠道如国家统计局、证券研报等网上公开资料</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9" name="组合 38">
            <a:extLst>
              <a:ext uri="{FF2B5EF4-FFF2-40B4-BE49-F238E27FC236}">
                <a16:creationId xmlns:a16="http://schemas.microsoft.com/office/drawing/2014/main" id="{9C8B87F9-81FD-CCBD-9216-AA54826EC01A}"/>
              </a:ext>
            </a:extLst>
          </p:cNvPr>
          <p:cNvGrpSpPr/>
          <p:nvPr/>
        </p:nvGrpSpPr>
        <p:grpSpPr>
          <a:xfrm>
            <a:off x="353329" y="1271357"/>
            <a:ext cx="11602697" cy="4787216"/>
            <a:chOff x="0" y="1355744"/>
            <a:chExt cx="12192000" cy="5406214"/>
          </a:xfrm>
        </p:grpSpPr>
        <p:pic>
          <p:nvPicPr>
            <p:cNvPr id="40" name="图片 39">
              <a:extLst>
                <a:ext uri="{FF2B5EF4-FFF2-40B4-BE49-F238E27FC236}">
                  <a16:creationId xmlns:a16="http://schemas.microsoft.com/office/drawing/2014/main" id="{3D9055E4-858A-6778-3102-9231C58FD63A}"/>
                </a:ext>
              </a:extLst>
            </p:cNvPr>
            <p:cNvPicPr>
              <a:picLocks noChangeAspect="1"/>
            </p:cNvPicPr>
            <p:nvPr/>
          </p:nvPicPr>
          <p:blipFill>
            <a:blip r:embed="rId2"/>
            <a:stretch>
              <a:fillRect/>
            </a:stretch>
          </p:blipFill>
          <p:spPr>
            <a:xfrm>
              <a:off x="0" y="1355744"/>
              <a:ext cx="12192000" cy="4455726"/>
            </a:xfrm>
            <a:prstGeom prst="rect">
              <a:avLst/>
            </a:prstGeom>
            <a:effectLst/>
          </p:spPr>
        </p:pic>
        <p:sp>
          <p:nvSpPr>
            <p:cNvPr id="41" name="curved-up-arrow_20901">
              <a:extLst>
                <a:ext uri="{FF2B5EF4-FFF2-40B4-BE49-F238E27FC236}">
                  <a16:creationId xmlns:a16="http://schemas.microsoft.com/office/drawing/2014/main" id="{4CE63840-A42F-140F-491A-D1C0445A0223}"/>
                </a:ext>
              </a:extLst>
            </p:cNvPr>
            <p:cNvSpPr/>
            <p:nvPr/>
          </p:nvSpPr>
          <p:spPr>
            <a:xfrm rot="10800000" flipH="1">
              <a:off x="9563093" y="2813808"/>
              <a:ext cx="685256" cy="769799"/>
            </a:xfrm>
            <a:custGeom>
              <a:avLst/>
              <a:gdLst>
                <a:gd name="T0" fmla="*/ 1363 w 1738"/>
                <a:gd name="T1" fmla="*/ 606 h 2069"/>
                <a:gd name="T2" fmla="*/ 1738 w 1738"/>
                <a:gd name="T3" fmla="*/ 606 h 2069"/>
                <a:gd name="T4" fmla="*/ 1133 w 1738"/>
                <a:gd name="T5" fmla="*/ 0 h 2069"/>
                <a:gd name="T6" fmla="*/ 527 w 1738"/>
                <a:gd name="T7" fmla="*/ 606 h 2069"/>
                <a:gd name="T8" fmla="*/ 907 w 1738"/>
                <a:gd name="T9" fmla="*/ 606 h 2069"/>
                <a:gd name="T10" fmla="*/ 0 w 1738"/>
                <a:gd name="T11" fmla="*/ 2036 h 2069"/>
                <a:gd name="T12" fmla="*/ 228 w 1738"/>
                <a:gd name="T13" fmla="*/ 2069 h 2069"/>
                <a:gd name="T14" fmla="*/ 1363 w 1738"/>
                <a:gd name="T15" fmla="*/ 606 h 20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8" h="2069">
                  <a:moveTo>
                    <a:pt x="1363" y="606"/>
                  </a:moveTo>
                  <a:lnTo>
                    <a:pt x="1738" y="606"/>
                  </a:lnTo>
                  <a:lnTo>
                    <a:pt x="1133" y="0"/>
                  </a:lnTo>
                  <a:lnTo>
                    <a:pt x="527" y="606"/>
                  </a:lnTo>
                  <a:lnTo>
                    <a:pt x="907" y="606"/>
                  </a:lnTo>
                  <a:cubicBezTo>
                    <a:pt x="854" y="1319"/>
                    <a:pt x="482" y="1896"/>
                    <a:pt x="0" y="2036"/>
                  </a:cubicBezTo>
                  <a:cubicBezTo>
                    <a:pt x="74" y="2057"/>
                    <a:pt x="150" y="2069"/>
                    <a:pt x="228" y="2069"/>
                  </a:cubicBezTo>
                  <a:cubicBezTo>
                    <a:pt x="816" y="2069"/>
                    <a:pt x="1301" y="1428"/>
                    <a:pt x="1363" y="606"/>
                  </a:cubicBezTo>
                  <a:close/>
                </a:path>
              </a:pathLst>
            </a:cu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图片 41">
              <a:extLst>
                <a:ext uri="{FF2B5EF4-FFF2-40B4-BE49-F238E27FC236}">
                  <a16:creationId xmlns:a16="http://schemas.microsoft.com/office/drawing/2014/main" id="{C4CF04EE-A418-2BC4-FD89-0D794C057AB6}"/>
                </a:ext>
              </a:extLst>
            </p:cNvPr>
            <p:cNvPicPr>
              <a:picLocks noChangeAspect="1"/>
            </p:cNvPicPr>
            <p:nvPr/>
          </p:nvPicPr>
          <p:blipFill>
            <a:blip r:embed="rId3"/>
            <a:stretch>
              <a:fillRect/>
            </a:stretch>
          </p:blipFill>
          <p:spPr>
            <a:xfrm>
              <a:off x="8229750" y="3754783"/>
              <a:ext cx="3072619" cy="3007175"/>
            </a:xfrm>
            <a:prstGeom prst="rect">
              <a:avLst/>
            </a:prstGeom>
          </p:spPr>
        </p:pic>
        <p:sp>
          <p:nvSpPr>
            <p:cNvPr id="43" name="矩形: 圆角 42">
              <a:extLst>
                <a:ext uri="{FF2B5EF4-FFF2-40B4-BE49-F238E27FC236}">
                  <a16:creationId xmlns:a16="http://schemas.microsoft.com/office/drawing/2014/main" id="{F5E0AA86-5870-2945-B87B-0A74BBBA3175}"/>
                </a:ext>
              </a:extLst>
            </p:cNvPr>
            <p:cNvSpPr/>
            <p:nvPr/>
          </p:nvSpPr>
          <p:spPr>
            <a:xfrm>
              <a:off x="183931" y="4703379"/>
              <a:ext cx="3394841" cy="2007476"/>
            </a:xfrm>
            <a:prstGeom prst="roundRect">
              <a:avLst/>
            </a:prstGeom>
            <a:solidFill>
              <a:schemeClr val="accent3">
                <a:lumMod val="20000"/>
                <a:lumOff val="80000"/>
                <a:alpha val="47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决策 43">
              <a:extLst>
                <a:ext uri="{FF2B5EF4-FFF2-40B4-BE49-F238E27FC236}">
                  <a16:creationId xmlns:a16="http://schemas.microsoft.com/office/drawing/2014/main" id="{2BEC0A27-4557-DF65-9347-A3DE1B7AEDDA}"/>
                </a:ext>
              </a:extLst>
            </p:cNvPr>
            <p:cNvSpPr/>
            <p:nvPr/>
          </p:nvSpPr>
          <p:spPr>
            <a:xfrm>
              <a:off x="503232" y="4965763"/>
              <a:ext cx="880830" cy="499241"/>
            </a:xfrm>
            <a:prstGeom prst="flowChartDecision">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26335BD6-E36D-5418-6850-71B388FFC7AF}"/>
                </a:ext>
              </a:extLst>
            </p:cNvPr>
            <p:cNvSpPr/>
            <p:nvPr/>
          </p:nvSpPr>
          <p:spPr>
            <a:xfrm>
              <a:off x="576821" y="5906814"/>
              <a:ext cx="679165" cy="504496"/>
            </a:xfrm>
            <a:prstGeom prst="rect">
              <a:avLst/>
            </a:prstGeom>
            <a:solidFill>
              <a:srgbClr val="BEE1FF"/>
            </a:solidFill>
            <a:ln>
              <a:solidFill>
                <a:srgbClr val="BEE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5C779DBD-01EF-21D9-A077-59333C3FA80D}"/>
                </a:ext>
              </a:extLst>
            </p:cNvPr>
            <p:cNvSpPr txBox="1"/>
            <p:nvPr/>
          </p:nvSpPr>
          <p:spPr>
            <a:xfrm>
              <a:off x="1644868" y="5023945"/>
              <a:ext cx="1800536" cy="382330"/>
            </a:xfrm>
            <a:prstGeom prst="rect">
              <a:avLst/>
            </a:prstGeom>
            <a:noFill/>
          </p:spPr>
          <p:txBody>
            <a:bodyPr wrap="square" rtlCol="0">
              <a:spAutoFit/>
            </a:bodyPr>
            <a:lstStyle/>
            <a:p>
              <a:r>
                <a:rPr lang="zh-CN" altLang="en-US" sz="1600" dirty="0"/>
                <a:t>分析框架主支线</a:t>
              </a:r>
            </a:p>
          </p:txBody>
        </p:sp>
        <p:sp>
          <p:nvSpPr>
            <p:cNvPr id="47" name="文本框 46">
              <a:extLst>
                <a:ext uri="{FF2B5EF4-FFF2-40B4-BE49-F238E27FC236}">
                  <a16:creationId xmlns:a16="http://schemas.microsoft.com/office/drawing/2014/main" id="{B5EF87AB-F0EC-0334-31C5-B301BFAFDA66}"/>
                </a:ext>
              </a:extLst>
            </p:cNvPr>
            <p:cNvSpPr txBox="1"/>
            <p:nvPr/>
          </p:nvSpPr>
          <p:spPr>
            <a:xfrm>
              <a:off x="1644868" y="5974396"/>
              <a:ext cx="1693633" cy="382330"/>
            </a:xfrm>
            <a:prstGeom prst="rect">
              <a:avLst/>
            </a:prstGeom>
            <a:noFill/>
          </p:spPr>
          <p:txBody>
            <a:bodyPr wrap="square" rtlCol="0">
              <a:spAutoFit/>
            </a:bodyPr>
            <a:lstStyle/>
            <a:p>
              <a:r>
                <a:rPr lang="zh-CN" altLang="en-US" sz="1600" dirty="0"/>
                <a:t>主支线具体内容</a:t>
              </a:r>
            </a:p>
          </p:txBody>
        </p:sp>
      </p:grpSp>
    </p:spTree>
    <p:extLst>
      <p:ext uri="{BB962C8B-B14F-4D97-AF65-F5344CB8AC3E}">
        <p14:creationId xmlns:p14="http://schemas.microsoft.com/office/powerpoint/2010/main" val="141968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9000"/>
                                  </p:stCondLst>
                                  <p:childTnLst>
                                    <p:set>
                                      <p:cBhvr>
                                        <p:cTn id="6" dur="1" fill="hold">
                                          <p:stCondLst>
                                            <p:cond delay="58999"/>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9000"/>
                                  </p:stCondLst>
                                  <p:childTnLst>
                                    <p:set>
                                      <p:cBhvr>
                                        <p:cTn id="10" dur="1" fill="hold">
                                          <p:stCondLst>
                                            <p:cond delay="58999"/>
                                          </p:stCondLst>
                                        </p:cTn>
                                        <p:tgtEl>
                                          <p:spTgt spid="33"/>
                                        </p:tgtEl>
                                        <p:attrNameLst>
                                          <p:attrName>style.visibility</p:attrName>
                                        </p:attrNameLst>
                                      </p:cBhvr>
                                      <p:to>
                                        <p:strVal val="visible"/>
                                      </p:to>
                                    </p:set>
                                  </p:childTnLst>
                                </p:cTn>
                              </p:par>
                              <p:par>
                                <p:cTn id="11" presetID="1" presetClass="entr" presetSubtype="0" fill="hold" grpId="0" nodeType="withEffect">
                                  <p:stCondLst>
                                    <p:cond delay="59000"/>
                                  </p:stCondLst>
                                  <p:childTnLst>
                                    <p:set>
                                      <p:cBhvr>
                                        <p:cTn id="12" dur="1" fill="hold">
                                          <p:stCondLst>
                                            <p:cond delay="58999"/>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59000"/>
                                  </p:stCondLst>
                                  <p:childTnLst>
                                    <p:set>
                                      <p:cBhvr>
                                        <p:cTn id="16" dur="1" fill="hold">
                                          <p:stCondLst>
                                            <p:cond delay="58999"/>
                                          </p:stCondLst>
                                        </p:cTn>
                                        <p:tgtEl>
                                          <p:spTgt spid="34"/>
                                        </p:tgtEl>
                                        <p:attrNameLst>
                                          <p:attrName>style.visibility</p:attrName>
                                        </p:attrNameLst>
                                      </p:cBhvr>
                                      <p:to>
                                        <p:strVal val="visible"/>
                                      </p:to>
                                    </p:set>
                                  </p:childTnLst>
                                </p:cTn>
                              </p:par>
                              <p:par>
                                <p:cTn id="17" presetID="1" presetClass="entr" presetSubtype="0" fill="hold" grpId="0" nodeType="withEffect">
                                  <p:stCondLst>
                                    <p:cond delay="59000"/>
                                  </p:stCondLst>
                                  <p:childTnLst>
                                    <p:set>
                                      <p:cBhvr>
                                        <p:cTn id="18" dur="1" fill="hold">
                                          <p:stCondLst>
                                            <p:cond delay="58999"/>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59000"/>
                                  </p:stCondLst>
                                  <p:childTnLst>
                                    <p:set>
                                      <p:cBhvr>
                                        <p:cTn id="22" dur="1" fill="hold">
                                          <p:stCondLst>
                                            <p:cond delay="58999"/>
                                          </p:stCondLst>
                                        </p:cTn>
                                        <p:tgtEl>
                                          <p:spTgt spid="32"/>
                                        </p:tgtEl>
                                        <p:attrNameLst>
                                          <p:attrName>style.visibility</p:attrName>
                                        </p:attrNameLst>
                                      </p:cBhvr>
                                      <p:to>
                                        <p:strVal val="hidden"/>
                                      </p:to>
                                    </p:set>
                                  </p:childTnLst>
                                </p:cTn>
                              </p:par>
                              <p:par>
                                <p:cTn id="23" presetID="1" presetClass="exit" presetSubtype="0" fill="hold" grpId="1" nodeType="withEffect">
                                  <p:stCondLst>
                                    <p:cond delay="59000"/>
                                  </p:stCondLst>
                                  <p:childTnLst>
                                    <p:set>
                                      <p:cBhvr>
                                        <p:cTn id="24" dur="1" fill="hold">
                                          <p:stCondLst>
                                            <p:cond delay="58999"/>
                                          </p:stCondLst>
                                        </p:cTn>
                                        <p:tgtEl>
                                          <p:spTgt spid="33"/>
                                        </p:tgtEl>
                                        <p:attrNameLst>
                                          <p:attrName>style.visibility</p:attrName>
                                        </p:attrNameLst>
                                      </p:cBhvr>
                                      <p:to>
                                        <p:strVal val="hidden"/>
                                      </p:to>
                                    </p:set>
                                  </p:childTnLst>
                                </p:cTn>
                              </p:par>
                              <p:par>
                                <p:cTn id="25" presetID="1" presetClass="exit" presetSubtype="0" fill="hold" grpId="1" nodeType="withEffect">
                                  <p:stCondLst>
                                    <p:cond delay="59000"/>
                                  </p:stCondLst>
                                  <p:childTnLst>
                                    <p:set>
                                      <p:cBhvr>
                                        <p:cTn id="26" dur="1" fill="hold">
                                          <p:stCondLst>
                                            <p:cond delay="58999"/>
                                          </p:stCondLst>
                                        </p:cTn>
                                        <p:tgtEl>
                                          <p:spTgt spid="36"/>
                                        </p:tgtEl>
                                        <p:attrNameLst>
                                          <p:attrName>style.visibility</p:attrName>
                                        </p:attrNameLst>
                                      </p:cBhvr>
                                      <p:to>
                                        <p:strVal val="hidden"/>
                                      </p:to>
                                    </p:set>
                                  </p:childTnLst>
                                </p:cTn>
                              </p:par>
                              <p:par>
                                <p:cTn id="27" presetID="1" presetClass="exit" presetSubtype="0" fill="hold" grpId="1" nodeType="withEffect">
                                  <p:stCondLst>
                                    <p:cond delay="59000"/>
                                  </p:stCondLst>
                                  <p:childTnLst>
                                    <p:set>
                                      <p:cBhvr>
                                        <p:cTn id="28" dur="1" fill="hold">
                                          <p:stCondLst>
                                            <p:cond delay="58999"/>
                                          </p:stCondLst>
                                        </p:cTn>
                                        <p:tgtEl>
                                          <p:spTgt spid="34"/>
                                        </p:tgtEl>
                                        <p:attrNameLst>
                                          <p:attrName>style.visibility</p:attrName>
                                        </p:attrNameLst>
                                      </p:cBhvr>
                                      <p:to>
                                        <p:strVal val="hidden"/>
                                      </p:to>
                                    </p:set>
                                  </p:childTnLst>
                                </p:cTn>
                              </p:par>
                              <p:par>
                                <p:cTn id="29" presetID="1" presetClass="exit" presetSubtype="0" fill="hold" grpId="1" nodeType="withEffect">
                                  <p:stCondLst>
                                    <p:cond delay="59000"/>
                                  </p:stCondLst>
                                  <p:childTnLst>
                                    <p:set>
                                      <p:cBhvr>
                                        <p:cTn id="30" dur="1" fill="hold">
                                          <p:stCondLst>
                                            <p:cond delay="58999"/>
                                          </p:stCondLst>
                                        </p:cTn>
                                        <p:tgtEl>
                                          <p:spTgt spid="37"/>
                                        </p:tgtEl>
                                        <p:attrNameLst>
                                          <p:attrName>style.visibility</p:attrName>
                                        </p:attrNameLst>
                                      </p:cBhvr>
                                      <p:to>
                                        <p:strVal val="hidden"/>
                                      </p:to>
                                    </p:set>
                                  </p:childTnLst>
                                </p:cTn>
                              </p:par>
                              <p:par>
                                <p:cTn id="31" presetID="1" presetClass="entr" presetSubtype="0" fill="hold" nodeType="withEffect">
                                  <p:stCondLst>
                                    <p:cond delay="59000"/>
                                  </p:stCondLst>
                                  <p:childTnLst>
                                    <p:set>
                                      <p:cBhvr>
                                        <p:cTn id="32" dur="1" fill="hold">
                                          <p:stCondLst>
                                            <p:cond delay="58999"/>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59000"/>
                                  </p:stCondLst>
                                  <p:childTnLst>
                                    <p:set>
                                      <p:cBhvr>
                                        <p:cTn id="36" dur="1" fill="hold">
                                          <p:stCondLst>
                                            <p:cond delay="58999"/>
                                          </p:stCondLst>
                                        </p:cTn>
                                        <p:tgtEl>
                                          <p:spTgt spid="39"/>
                                        </p:tgtEl>
                                        <p:attrNameLst>
                                          <p:attrName>style.visibility</p:attrName>
                                        </p:attrNameLst>
                                      </p:cBhvr>
                                      <p:to>
                                        <p:strVal val="hidden"/>
                                      </p:to>
                                    </p:set>
                                  </p:childTnLst>
                                </p:cTn>
                              </p:par>
                              <p:par>
                                <p:cTn id="37" presetID="1" presetClass="entr" presetSubtype="0" fill="hold" grpId="0" nodeType="withEffect">
                                  <p:stCondLst>
                                    <p:cond delay="59000"/>
                                  </p:stCondLst>
                                  <p:childTnLst>
                                    <p:set>
                                      <p:cBhvr>
                                        <p:cTn id="38" dur="1" fill="hold">
                                          <p:stCondLst>
                                            <p:cond delay="58999"/>
                                          </p:stCondLst>
                                        </p:cTn>
                                        <p:tgtEl>
                                          <p:spTgt spid="35"/>
                                        </p:tgtEl>
                                        <p:attrNameLst>
                                          <p:attrName>style.visibility</p:attrName>
                                        </p:attrNameLst>
                                      </p:cBhvr>
                                      <p:to>
                                        <p:strVal val="visible"/>
                                      </p:to>
                                    </p:set>
                                  </p:childTnLst>
                                </p:cTn>
                              </p:par>
                              <p:par>
                                <p:cTn id="39" presetID="1" presetClass="entr" presetSubtype="0" fill="hold" grpId="0" nodeType="withEffect">
                                  <p:stCondLst>
                                    <p:cond delay="59000"/>
                                  </p:stCondLst>
                                  <p:childTnLst>
                                    <p:set>
                                      <p:cBhvr>
                                        <p:cTn id="40" dur="1" fill="hold">
                                          <p:stCondLst>
                                            <p:cond delay="58999"/>
                                          </p:stCondLst>
                                        </p:cTn>
                                        <p:tgtEl>
                                          <p:spTgt spid="38"/>
                                        </p:tgtEl>
                                        <p:attrNameLst>
                                          <p:attrName>style.visibility</p:attrName>
                                        </p:attrNameLst>
                                      </p:cBhvr>
                                      <p:to>
                                        <p:strVal val="visible"/>
                                      </p:to>
                                    </p:set>
                                  </p:childTnLst>
                                </p:cTn>
                              </p:par>
                              <p:par>
                                <p:cTn id="41" presetID="1" presetClass="entr" presetSubtype="0" fill="hold" grpId="2" nodeType="withEffect">
                                  <p:stCondLst>
                                    <p:cond delay="5900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2" nodeType="withEffect">
                                  <p:stCondLst>
                                    <p:cond delay="5900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2" nodeType="withEffect">
                                  <p:stCondLst>
                                    <p:cond delay="5900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2" nodeType="withEffect">
                                  <p:stCondLst>
                                    <p:cond delay="5900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2" nodeType="withEffect">
                                  <p:stCondLst>
                                    <p:cond delay="5900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33" grpId="0" animBg="1"/>
      <p:bldP spid="33" grpId="1" animBg="1"/>
      <p:bldP spid="33" grpId="2" animBg="1"/>
      <p:bldP spid="34" grpId="0" animBg="1"/>
      <p:bldP spid="34" grpId="1" animBg="1"/>
      <p:bldP spid="34" grpId="2" animBg="1"/>
      <p:bldP spid="35" grpId="0" animBg="1"/>
      <p:bldP spid="36" grpId="0"/>
      <p:bldP spid="36" grpId="1"/>
      <p:bldP spid="36" grpId="2"/>
      <p:bldP spid="37" grpId="0"/>
      <p:bldP spid="37" grpId="1"/>
      <p:bldP spid="37" grpId="2"/>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680EFA5-6C56-AC35-F316-EA901CECAA02}"/>
              </a:ext>
            </a:extLst>
          </p:cNvPr>
          <p:cNvGrpSpPr/>
          <p:nvPr/>
        </p:nvGrpSpPr>
        <p:grpSpPr>
          <a:xfrm>
            <a:off x="534152" y="204315"/>
            <a:ext cx="2552611" cy="2552611"/>
            <a:chOff x="400614" y="153236"/>
            <a:chExt cx="1914458" cy="1914458"/>
          </a:xfrm>
        </p:grpSpPr>
        <p:grpSp>
          <p:nvGrpSpPr>
            <p:cNvPr id="3" name="组合 2">
              <a:extLst>
                <a:ext uri="{FF2B5EF4-FFF2-40B4-BE49-F238E27FC236}">
                  <a16:creationId xmlns:a16="http://schemas.microsoft.com/office/drawing/2014/main" id="{005BED0A-4ED2-9E49-6E56-CDAFED2D83C2}"/>
                </a:ext>
              </a:extLst>
            </p:cNvPr>
            <p:cNvGrpSpPr/>
            <p:nvPr/>
          </p:nvGrpSpPr>
          <p:grpSpPr>
            <a:xfrm>
              <a:off x="400614" y="153236"/>
              <a:ext cx="1914458" cy="1914458"/>
              <a:chOff x="1677608" y="2996952"/>
              <a:chExt cx="1395643" cy="1395643"/>
            </a:xfrm>
          </p:grpSpPr>
          <p:sp>
            <p:nvSpPr>
              <p:cNvPr id="7" name="Oval 60">
                <a:extLst>
                  <a:ext uri="{FF2B5EF4-FFF2-40B4-BE49-F238E27FC236}">
                    <a16:creationId xmlns:a16="http://schemas.microsoft.com/office/drawing/2014/main" id="{C442B9CB-C0F5-5100-1F01-B9F8C7046EA0}"/>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cs typeface="+mn-ea"/>
                  <a:sym typeface="+mn-lt"/>
                </a:endParaRPr>
              </a:p>
            </p:txBody>
          </p:sp>
          <p:sp>
            <p:nvSpPr>
              <p:cNvPr id="8" name="Oval 29">
                <a:extLst>
                  <a:ext uri="{FF2B5EF4-FFF2-40B4-BE49-F238E27FC236}">
                    <a16:creationId xmlns:a16="http://schemas.microsoft.com/office/drawing/2014/main" id="{00B94F56-F626-28AD-4744-0C563DA2363C}"/>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99" dirty="0">
                  <a:solidFill>
                    <a:prstClr val="white"/>
                  </a:solidFill>
                  <a:effectLst>
                    <a:outerShdw blurRad="38100" dist="38100" dir="2700000" algn="tl">
                      <a:srgbClr val="000000">
                        <a:alpha val="43137"/>
                      </a:srgbClr>
                    </a:outerShdw>
                  </a:effectLst>
                  <a:cs typeface="+mn-ea"/>
                  <a:sym typeface="+mn-lt"/>
                </a:endParaRPr>
              </a:p>
            </p:txBody>
          </p:sp>
        </p:grpSp>
        <p:grpSp>
          <p:nvGrpSpPr>
            <p:cNvPr id="4" name="组合 3">
              <a:extLst>
                <a:ext uri="{FF2B5EF4-FFF2-40B4-BE49-F238E27FC236}">
                  <a16:creationId xmlns:a16="http://schemas.microsoft.com/office/drawing/2014/main" id="{D6C2FB34-2BBD-DE86-49AD-C5C2672C166A}"/>
                </a:ext>
              </a:extLst>
            </p:cNvPr>
            <p:cNvGrpSpPr/>
            <p:nvPr/>
          </p:nvGrpSpPr>
          <p:grpSpPr>
            <a:xfrm>
              <a:off x="682768" y="707941"/>
              <a:ext cx="1352707" cy="711982"/>
              <a:chOff x="3896925" y="1033243"/>
              <a:chExt cx="1352707" cy="711982"/>
            </a:xfrm>
          </p:grpSpPr>
          <p:sp>
            <p:nvSpPr>
              <p:cNvPr id="5" name="TextBox 7">
                <a:extLst>
                  <a:ext uri="{FF2B5EF4-FFF2-40B4-BE49-F238E27FC236}">
                    <a16:creationId xmlns:a16="http://schemas.microsoft.com/office/drawing/2014/main" id="{D4FE7753-9D62-B16B-5BCA-009444E669A9}"/>
                  </a:ext>
                </a:extLst>
              </p:cNvPr>
              <p:cNvSpPr txBox="1"/>
              <p:nvPr/>
            </p:nvSpPr>
            <p:spPr>
              <a:xfrm>
                <a:off x="3899482" y="1360662"/>
                <a:ext cx="1350150" cy="384563"/>
              </a:xfrm>
              <a:prstGeom prst="rect">
                <a:avLst/>
              </a:prstGeom>
              <a:noFill/>
            </p:spPr>
            <p:txBody>
              <a:bodyPr wrap="square" lIns="0" tIns="0" rIns="0" bIns="0" anchor="b" anchorCtr="0">
                <a:normAutofit/>
              </a:bodyPr>
              <a:lstStyle/>
              <a:p>
                <a:pPr algn="ctr"/>
                <a:r>
                  <a:rPr lang="en-US" altLang="zh-CN" sz="2400" dirty="0">
                    <a:solidFill>
                      <a:schemeClr val="bg1"/>
                    </a:solidFill>
                    <a:cs typeface="+mn-ea"/>
                    <a:sym typeface="+mn-lt"/>
                  </a:rPr>
                  <a:t>Contents</a:t>
                </a:r>
              </a:p>
            </p:txBody>
          </p:sp>
          <p:sp>
            <p:nvSpPr>
              <p:cNvPr id="6" name="Rectangle 9">
                <a:extLst>
                  <a:ext uri="{FF2B5EF4-FFF2-40B4-BE49-F238E27FC236}">
                    <a16:creationId xmlns:a16="http://schemas.microsoft.com/office/drawing/2014/main" id="{A215B1A5-6C64-7F3B-4E8C-65EB448CBD9A}"/>
                  </a:ext>
                </a:extLst>
              </p:cNvPr>
              <p:cNvSpPr/>
              <p:nvPr/>
            </p:nvSpPr>
            <p:spPr>
              <a:xfrm>
                <a:off x="3896925" y="1033243"/>
                <a:ext cx="1350150" cy="692498"/>
              </a:xfrm>
              <a:prstGeom prst="rect">
                <a:avLst/>
              </a:prstGeom>
            </p:spPr>
            <p:txBody>
              <a:bodyPr wrap="square">
                <a:normAutofit/>
              </a:bodyPr>
              <a:lstStyle/>
              <a:p>
                <a:pPr algn="ctr"/>
                <a:r>
                  <a:rPr lang="zh-CN" altLang="en-US" sz="4267" dirty="0">
                    <a:solidFill>
                      <a:schemeClr val="bg1"/>
                    </a:solidFill>
                    <a:cs typeface="+mn-ea"/>
                    <a:sym typeface="+mn-lt"/>
                  </a:rPr>
                  <a:t>目录</a:t>
                </a:r>
              </a:p>
            </p:txBody>
          </p:sp>
        </p:grpSp>
      </p:grpSp>
      <p:grpSp>
        <p:nvGrpSpPr>
          <p:cNvPr id="9" name="组合 8">
            <a:extLst>
              <a:ext uri="{FF2B5EF4-FFF2-40B4-BE49-F238E27FC236}">
                <a16:creationId xmlns:a16="http://schemas.microsoft.com/office/drawing/2014/main" id="{F275B029-278F-5815-ED46-3281656AD597}"/>
              </a:ext>
            </a:extLst>
          </p:cNvPr>
          <p:cNvGrpSpPr/>
          <p:nvPr/>
        </p:nvGrpSpPr>
        <p:grpSpPr>
          <a:xfrm>
            <a:off x="4410287" y="2927379"/>
            <a:ext cx="4611284" cy="1045392"/>
            <a:chOff x="1329561" y="2287446"/>
            <a:chExt cx="3458463" cy="784044"/>
          </a:xfrm>
        </p:grpSpPr>
        <p:grpSp>
          <p:nvGrpSpPr>
            <p:cNvPr id="10" name="组合 9">
              <a:extLst>
                <a:ext uri="{FF2B5EF4-FFF2-40B4-BE49-F238E27FC236}">
                  <a16:creationId xmlns:a16="http://schemas.microsoft.com/office/drawing/2014/main" id="{377AA349-B568-BC37-94BE-5F1311EEBB4B}"/>
                </a:ext>
              </a:extLst>
            </p:cNvPr>
            <p:cNvGrpSpPr/>
            <p:nvPr/>
          </p:nvGrpSpPr>
          <p:grpSpPr>
            <a:xfrm>
              <a:off x="1329561" y="2287446"/>
              <a:ext cx="784044" cy="784044"/>
              <a:chOff x="871310" y="2116097"/>
              <a:chExt cx="784044" cy="784044"/>
            </a:xfrm>
          </p:grpSpPr>
          <p:grpSp>
            <p:nvGrpSpPr>
              <p:cNvPr id="14" name="组合 13">
                <a:extLst>
                  <a:ext uri="{FF2B5EF4-FFF2-40B4-BE49-F238E27FC236}">
                    <a16:creationId xmlns:a16="http://schemas.microsoft.com/office/drawing/2014/main" id="{8CB76CCC-F417-992C-911C-9783B6FF449E}"/>
                  </a:ext>
                </a:extLst>
              </p:cNvPr>
              <p:cNvGrpSpPr/>
              <p:nvPr/>
            </p:nvGrpSpPr>
            <p:grpSpPr>
              <a:xfrm>
                <a:off x="871310" y="2116097"/>
                <a:ext cx="784044" cy="784044"/>
                <a:chOff x="1677608" y="2996952"/>
                <a:chExt cx="1395643" cy="1395643"/>
              </a:xfrm>
            </p:grpSpPr>
            <p:sp>
              <p:nvSpPr>
                <p:cNvPr id="16" name="Oval 60">
                  <a:extLst>
                    <a:ext uri="{FF2B5EF4-FFF2-40B4-BE49-F238E27FC236}">
                      <a16:creationId xmlns:a16="http://schemas.microsoft.com/office/drawing/2014/main" id="{F486982E-716B-978B-A9EC-83170006D65C}"/>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cs typeface="+mn-ea"/>
                    <a:sym typeface="+mn-lt"/>
                  </a:endParaRPr>
                </a:p>
              </p:txBody>
            </p:sp>
            <p:sp>
              <p:nvSpPr>
                <p:cNvPr id="17" name="Oval 29">
                  <a:extLst>
                    <a:ext uri="{FF2B5EF4-FFF2-40B4-BE49-F238E27FC236}">
                      <a16:creationId xmlns:a16="http://schemas.microsoft.com/office/drawing/2014/main" id="{EAE333E5-9E03-F641-D6ED-14DDE86BC73F}"/>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99" dirty="0">
                    <a:solidFill>
                      <a:prstClr val="white"/>
                    </a:solidFill>
                    <a:effectLst>
                      <a:outerShdw blurRad="38100" dist="38100" dir="2700000" algn="tl">
                        <a:srgbClr val="000000">
                          <a:alpha val="43137"/>
                        </a:srgbClr>
                      </a:outerShdw>
                    </a:effectLst>
                    <a:cs typeface="+mn-ea"/>
                    <a:sym typeface="+mn-lt"/>
                  </a:endParaRPr>
                </a:p>
              </p:txBody>
            </p:sp>
          </p:grpSp>
          <p:sp>
            <p:nvSpPr>
              <p:cNvPr id="15" name="TextBox 11">
                <a:extLst>
                  <a:ext uri="{FF2B5EF4-FFF2-40B4-BE49-F238E27FC236}">
                    <a16:creationId xmlns:a16="http://schemas.microsoft.com/office/drawing/2014/main" id="{EAFDDDC9-F384-F2E5-A580-CFD6781E2D68}"/>
                  </a:ext>
                </a:extLst>
              </p:cNvPr>
              <p:cNvSpPr txBox="1"/>
              <p:nvPr/>
            </p:nvSpPr>
            <p:spPr>
              <a:xfrm>
                <a:off x="1017351" y="2271726"/>
                <a:ext cx="491962" cy="530914"/>
              </a:xfrm>
              <a:prstGeom prst="rect">
                <a:avLst/>
              </a:prstGeom>
              <a:noFill/>
            </p:spPr>
            <p:txBody>
              <a:bodyPr wrap="none" anchor="ctr">
                <a:normAutofit/>
              </a:bodyPr>
              <a:lstStyle/>
              <a:p>
                <a:pPr algn="ctr"/>
                <a:r>
                  <a:rPr lang="en-US" altLang="zh-CN" sz="3200" dirty="0">
                    <a:solidFill>
                      <a:schemeClr val="bg1"/>
                    </a:solidFill>
                    <a:cs typeface="+mn-ea"/>
                    <a:sym typeface="+mn-lt"/>
                  </a:rPr>
                  <a:t>01</a:t>
                </a:r>
              </a:p>
            </p:txBody>
          </p:sp>
        </p:grpSp>
        <p:sp>
          <p:nvSpPr>
            <p:cNvPr id="12" name="TextBox 13">
              <a:extLst>
                <a:ext uri="{FF2B5EF4-FFF2-40B4-BE49-F238E27FC236}">
                  <a16:creationId xmlns:a16="http://schemas.microsoft.com/office/drawing/2014/main" id="{0615C4E1-E2AC-0500-EA4B-59CA04CB30E3}"/>
                </a:ext>
              </a:extLst>
            </p:cNvPr>
            <p:cNvSpPr txBox="1"/>
            <p:nvPr/>
          </p:nvSpPr>
          <p:spPr>
            <a:xfrm>
              <a:off x="1816094" y="2590459"/>
              <a:ext cx="2971930" cy="182148"/>
            </a:xfrm>
            <a:prstGeom prst="rect">
              <a:avLst/>
            </a:prstGeom>
            <a:noFill/>
          </p:spPr>
          <p:txBody>
            <a:bodyPr wrap="none" lIns="480000" tIns="0" rIns="0" bIns="0" anchor="b" anchorCtr="0">
              <a:normAutofit fontScale="85000" lnSpcReduction="20000"/>
            </a:bodyPr>
            <a:lstStyle/>
            <a:p>
              <a:r>
                <a:rPr lang="zh-CN" altLang="en-US" sz="2133" dirty="0">
                  <a:solidFill>
                    <a:schemeClr val="tx1">
                      <a:lumMod val="65000"/>
                      <a:lumOff val="35000"/>
                    </a:schemeClr>
                  </a:solidFill>
                  <a:cs typeface="+mn-ea"/>
                  <a:sym typeface="+mn-lt"/>
                </a:rPr>
                <a:t>宏观环境及行业概述</a:t>
              </a:r>
            </a:p>
          </p:txBody>
        </p:sp>
      </p:grpSp>
      <p:grpSp>
        <p:nvGrpSpPr>
          <p:cNvPr id="18" name="组合 17">
            <a:extLst>
              <a:ext uri="{FF2B5EF4-FFF2-40B4-BE49-F238E27FC236}">
                <a16:creationId xmlns:a16="http://schemas.microsoft.com/office/drawing/2014/main" id="{1A66D655-8324-E08D-3331-A0E955CEAD5F}"/>
              </a:ext>
            </a:extLst>
          </p:cNvPr>
          <p:cNvGrpSpPr/>
          <p:nvPr/>
        </p:nvGrpSpPr>
        <p:grpSpPr>
          <a:xfrm>
            <a:off x="8105393" y="4954823"/>
            <a:ext cx="4594689" cy="1045392"/>
            <a:chOff x="5004048" y="2287446"/>
            <a:chExt cx="3446017" cy="784044"/>
          </a:xfrm>
        </p:grpSpPr>
        <p:grpSp>
          <p:nvGrpSpPr>
            <p:cNvPr id="19" name="组合 18">
              <a:extLst>
                <a:ext uri="{FF2B5EF4-FFF2-40B4-BE49-F238E27FC236}">
                  <a16:creationId xmlns:a16="http://schemas.microsoft.com/office/drawing/2014/main" id="{E26CC48C-05D8-3B48-68D8-83363EFA57B2}"/>
                </a:ext>
              </a:extLst>
            </p:cNvPr>
            <p:cNvGrpSpPr/>
            <p:nvPr/>
          </p:nvGrpSpPr>
          <p:grpSpPr>
            <a:xfrm>
              <a:off x="5004048" y="2287446"/>
              <a:ext cx="784044" cy="784044"/>
              <a:chOff x="1677608" y="2996952"/>
              <a:chExt cx="1395643" cy="1395643"/>
            </a:xfrm>
          </p:grpSpPr>
          <p:sp>
            <p:nvSpPr>
              <p:cNvPr id="24" name="Oval 60">
                <a:extLst>
                  <a:ext uri="{FF2B5EF4-FFF2-40B4-BE49-F238E27FC236}">
                    <a16:creationId xmlns:a16="http://schemas.microsoft.com/office/drawing/2014/main" id="{A1B4EA23-AD56-DC51-C9AE-D3A7E7233F2A}"/>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cs typeface="+mn-ea"/>
                  <a:sym typeface="+mn-lt"/>
                </a:endParaRPr>
              </a:p>
            </p:txBody>
          </p:sp>
          <p:sp>
            <p:nvSpPr>
              <p:cNvPr id="25" name="Oval 29">
                <a:extLst>
                  <a:ext uri="{FF2B5EF4-FFF2-40B4-BE49-F238E27FC236}">
                    <a16:creationId xmlns:a16="http://schemas.microsoft.com/office/drawing/2014/main" id="{9BBD011C-D313-B2D0-1A7D-760178497F0D}"/>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99" dirty="0">
                  <a:solidFill>
                    <a:prstClr val="white"/>
                  </a:solidFill>
                  <a:effectLst>
                    <a:outerShdw blurRad="38100" dist="38100" dir="2700000" algn="tl">
                      <a:srgbClr val="000000">
                        <a:alpha val="43137"/>
                      </a:srgbClr>
                    </a:outerShdw>
                  </a:effectLst>
                  <a:cs typeface="+mn-ea"/>
                  <a:sym typeface="+mn-lt"/>
                </a:endParaRPr>
              </a:p>
            </p:txBody>
          </p:sp>
        </p:grpSp>
        <p:sp>
          <p:nvSpPr>
            <p:cNvPr id="20" name="TextBox 16">
              <a:extLst>
                <a:ext uri="{FF2B5EF4-FFF2-40B4-BE49-F238E27FC236}">
                  <a16:creationId xmlns:a16="http://schemas.microsoft.com/office/drawing/2014/main" id="{B2956329-E874-2798-1D77-A7A3D1687EF4}"/>
                </a:ext>
              </a:extLst>
            </p:cNvPr>
            <p:cNvSpPr txBox="1"/>
            <p:nvPr/>
          </p:nvSpPr>
          <p:spPr>
            <a:xfrm>
              <a:off x="5114199" y="2443075"/>
              <a:ext cx="538850" cy="530914"/>
            </a:xfrm>
            <a:prstGeom prst="rect">
              <a:avLst/>
            </a:prstGeom>
            <a:noFill/>
          </p:spPr>
          <p:txBody>
            <a:bodyPr wrap="none" anchor="ctr">
              <a:normAutofit/>
            </a:bodyPr>
            <a:lstStyle/>
            <a:p>
              <a:pPr algn="ctr"/>
              <a:r>
                <a:rPr lang="en-US" altLang="zh-CN" sz="3200" dirty="0">
                  <a:solidFill>
                    <a:schemeClr val="bg1"/>
                  </a:solidFill>
                  <a:cs typeface="+mn-ea"/>
                  <a:sym typeface="+mn-lt"/>
                </a:rPr>
                <a:t>03</a:t>
              </a:r>
            </a:p>
          </p:txBody>
        </p:sp>
        <p:sp>
          <p:nvSpPr>
            <p:cNvPr id="22" name="TextBox 18">
              <a:extLst>
                <a:ext uri="{FF2B5EF4-FFF2-40B4-BE49-F238E27FC236}">
                  <a16:creationId xmlns:a16="http://schemas.microsoft.com/office/drawing/2014/main" id="{F8DDF2EF-DF35-6127-0EAF-F5ECB7D28BBC}"/>
                </a:ext>
              </a:extLst>
            </p:cNvPr>
            <p:cNvSpPr txBox="1"/>
            <p:nvPr/>
          </p:nvSpPr>
          <p:spPr>
            <a:xfrm>
              <a:off x="5478134" y="2611619"/>
              <a:ext cx="2971931" cy="182148"/>
            </a:xfrm>
            <a:prstGeom prst="rect">
              <a:avLst/>
            </a:prstGeom>
            <a:noFill/>
          </p:spPr>
          <p:txBody>
            <a:bodyPr wrap="none" lIns="480000" tIns="0" rIns="0" bIns="0" anchor="b" anchorCtr="0">
              <a:normAutofit fontScale="85000" lnSpcReduction="20000"/>
            </a:bodyPr>
            <a:lstStyle/>
            <a:p>
              <a:r>
                <a:rPr lang="zh-CN" altLang="en-US" sz="2133" dirty="0">
                  <a:solidFill>
                    <a:schemeClr val="tx1">
                      <a:lumMod val="65000"/>
                      <a:lumOff val="35000"/>
                    </a:schemeClr>
                  </a:solidFill>
                  <a:cs typeface="+mn-ea"/>
                  <a:sym typeface="+mn-lt"/>
                </a:rPr>
                <a:t>分部门业务建议</a:t>
              </a:r>
            </a:p>
          </p:txBody>
        </p:sp>
      </p:grpSp>
      <p:grpSp>
        <p:nvGrpSpPr>
          <p:cNvPr id="26" name="组合 25">
            <a:extLst>
              <a:ext uri="{FF2B5EF4-FFF2-40B4-BE49-F238E27FC236}">
                <a16:creationId xmlns:a16="http://schemas.microsoft.com/office/drawing/2014/main" id="{263217E3-0CFE-8F26-4BE3-76D7601ADBB6}"/>
              </a:ext>
            </a:extLst>
          </p:cNvPr>
          <p:cNvGrpSpPr/>
          <p:nvPr/>
        </p:nvGrpSpPr>
        <p:grpSpPr>
          <a:xfrm>
            <a:off x="1185949" y="4954823"/>
            <a:ext cx="4611284" cy="1045392"/>
            <a:chOff x="1329561" y="3587906"/>
            <a:chExt cx="3458463" cy="784044"/>
          </a:xfrm>
        </p:grpSpPr>
        <p:grpSp>
          <p:nvGrpSpPr>
            <p:cNvPr id="27" name="组合 26">
              <a:extLst>
                <a:ext uri="{FF2B5EF4-FFF2-40B4-BE49-F238E27FC236}">
                  <a16:creationId xmlns:a16="http://schemas.microsoft.com/office/drawing/2014/main" id="{B684E60E-0E1F-AEED-CC2F-062268CB4F98}"/>
                </a:ext>
              </a:extLst>
            </p:cNvPr>
            <p:cNvGrpSpPr/>
            <p:nvPr/>
          </p:nvGrpSpPr>
          <p:grpSpPr>
            <a:xfrm>
              <a:off x="1329561" y="3587906"/>
              <a:ext cx="784044" cy="784044"/>
              <a:chOff x="871310" y="3416557"/>
              <a:chExt cx="784044" cy="784044"/>
            </a:xfrm>
          </p:grpSpPr>
          <p:grpSp>
            <p:nvGrpSpPr>
              <p:cNvPr id="31" name="组合 30">
                <a:extLst>
                  <a:ext uri="{FF2B5EF4-FFF2-40B4-BE49-F238E27FC236}">
                    <a16:creationId xmlns:a16="http://schemas.microsoft.com/office/drawing/2014/main" id="{48C70627-82CA-D81E-0042-C5461068B5ED}"/>
                  </a:ext>
                </a:extLst>
              </p:cNvPr>
              <p:cNvGrpSpPr/>
              <p:nvPr/>
            </p:nvGrpSpPr>
            <p:grpSpPr>
              <a:xfrm>
                <a:off x="871310" y="3416557"/>
                <a:ext cx="784044" cy="784044"/>
                <a:chOff x="1677608" y="2996952"/>
                <a:chExt cx="1395643" cy="1395643"/>
              </a:xfrm>
            </p:grpSpPr>
            <p:sp>
              <p:nvSpPr>
                <p:cNvPr id="33" name="Oval 60">
                  <a:extLst>
                    <a:ext uri="{FF2B5EF4-FFF2-40B4-BE49-F238E27FC236}">
                      <a16:creationId xmlns:a16="http://schemas.microsoft.com/office/drawing/2014/main" id="{E464D139-733E-5D7B-6177-530396E2B373}"/>
                    </a:ext>
                  </a:extLst>
                </p:cNvPr>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cs typeface="+mn-ea"/>
                    <a:sym typeface="+mn-lt"/>
                  </a:endParaRPr>
                </a:p>
              </p:txBody>
            </p:sp>
            <p:sp>
              <p:nvSpPr>
                <p:cNvPr id="34" name="Oval 29">
                  <a:extLst>
                    <a:ext uri="{FF2B5EF4-FFF2-40B4-BE49-F238E27FC236}">
                      <a16:creationId xmlns:a16="http://schemas.microsoft.com/office/drawing/2014/main" id="{E183223B-0C6D-2968-ACC2-D8F9A73E2F0D}"/>
                    </a:ext>
                  </a:extLst>
                </p:cNvPr>
                <p:cNvSpPr>
                  <a:spLocks noChangeAspect="1"/>
                </p:cNvSpPr>
                <p:nvPr/>
              </p:nvSpPr>
              <p:spPr>
                <a:xfrm>
                  <a:off x="1850114" y="3169458"/>
                  <a:ext cx="1050630" cy="1050630"/>
                </a:xfrm>
                <a:prstGeom prst="ellipse">
                  <a:avLst/>
                </a:prstGeom>
                <a:solidFill>
                  <a:srgbClr val="22477D"/>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99" dirty="0">
                    <a:solidFill>
                      <a:prstClr val="white"/>
                    </a:solidFill>
                    <a:effectLst>
                      <a:outerShdw blurRad="38100" dist="38100" dir="2700000" algn="tl">
                        <a:srgbClr val="000000">
                          <a:alpha val="43137"/>
                        </a:srgbClr>
                      </a:outerShdw>
                    </a:effectLst>
                    <a:cs typeface="+mn-ea"/>
                    <a:sym typeface="+mn-lt"/>
                  </a:endParaRPr>
                </a:p>
              </p:txBody>
            </p:sp>
          </p:grpSp>
          <p:sp>
            <p:nvSpPr>
              <p:cNvPr id="32" name="TextBox 21">
                <a:extLst>
                  <a:ext uri="{FF2B5EF4-FFF2-40B4-BE49-F238E27FC236}">
                    <a16:creationId xmlns:a16="http://schemas.microsoft.com/office/drawing/2014/main" id="{CC357EB1-82A8-22C2-7949-32F7BFB7726C}"/>
                  </a:ext>
                </a:extLst>
              </p:cNvPr>
              <p:cNvSpPr txBox="1"/>
              <p:nvPr/>
            </p:nvSpPr>
            <p:spPr>
              <a:xfrm>
                <a:off x="988497" y="3551061"/>
                <a:ext cx="549670" cy="530914"/>
              </a:xfrm>
              <a:prstGeom prst="rect">
                <a:avLst/>
              </a:prstGeom>
              <a:noFill/>
            </p:spPr>
            <p:txBody>
              <a:bodyPr wrap="none" anchor="ctr">
                <a:normAutofit/>
              </a:bodyPr>
              <a:lstStyle/>
              <a:p>
                <a:pPr algn="ctr"/>
                <a:r>
                  <a:rPr lang="en-US" altLang="zh-CN" sz="3200" dirty="0">
                    <a:solidFill>
                      <a:schemeClr val="bg1"/>
                    </a:solidFill>
                    <a:cs typeface="+mn-ea"/>
                    <a:sym typeface="+mn-lt"/>
                  </a:rPr>
                  <a:t>02</a:t>
                </a:r>
              </a:p>
            </p:txBody>
          </p:sp>
        </p:grpSp>
        <p:sp>
          <p:nvSpPr>
            <p:cNvPr id="29" name="TextBox 23">
              <a:extLst>
                <a:ext uri="{FF2B5EF4-FFF2-40B4-BE49-F238E27FC236}">
                  <a16:creationId xmlns:a16="http://schemas.microsoft.com/office/drawing/2014/main" id="{4015217A-4194-AC55-7468-80D525EEB910}"/>
                </a:ext>
              </a:extLst>
            </p:cNvPr>
            <p:cNvSpPr txBox="1"/>
            <p:nvPr/>
          </p:nvSpPr>
          <p:spPr>
            <a:xfrm>
              <a:off x="1816094" y="3916347"/>
              <a:ext cx="2971930" cy="182148"/>
            </a:xfrm>
            <a:prstGeom prst="rect">
              <a:avLst/>
            </a:prstGeom>
            <a:noFill/>
          </p:spPr>
          <p:txBody>
            <a:bodyPr wrap="none" lIns="480000" tIns="0" rIns="0" bIns="0" anchor="b" anchorCtr="0">
              <a:normAutofit fontScale="85000" lnSpcReduction="20000"/>
            </a:bodyPr>
            <a:lstStyle/>
            <a:p>
              <a:r>
                <a:rPr lang="zh-CN" altLang="en-US" sz="2133" dirty="0">
                  <a:solidFill>
                    <a:schemeClr val="tx1">
                      <a:lumMod val="65000"/>
                      <a:lumOff val="35000"/>
                    </a:schemeClr>
                  </a:solidFill>
                  <a:cs typeface="+mn-ea"/>
                  <a:sym typeface="+mn-lt"/>
                </a:rPr>
                <a:t>用户的行为分析</a:t>
              </a:r>
            </a:p>
          </p:txBody>
        </p:sp>
      </p:grpSp>
      <p:grpSp>
        <p:nvGrpSpPr>
          <p:cNvPr id="44" name="组合 43">
            <a:extLst>
              <a:ext uri="{FF2B5EF4-FFF2-40B4-BE49-F238E27FC236}">
                <a16:creationId xmlns:a16="http://schemas.microsoft.com/office/drawing/2014/main" id="{0C01DEE2-FADE-F8BC-6546-84A0E5DAFD97}"/>
              </a:ext>
            </a:extLst>
          </p:cNvPr>
          <p:cNvGrpSpPr/>
          <p:nvPr/>
        </p:nvGrpSpPr>
        <p:grpSpPr>
          <a:xfrm>
            <a:off x="7440150" y="1084685"/>
            <a:ext cx="1127265" cy="1127119"/>
            <a:chOff x="304800" y="673100"/>
            <a:chExt cx="4000500" cy="4000500"/>
          </a:xfrm>
          <a:effectLst>
            <a:outerShdw blurRad="444500" dist="254000" dir="8100000" algn="tr" rotWithShape="0">
              <a:prstClr val="black">
                <a:alpha val="50000"/>
              </a:prstClr>
            </a:outerShdw>
          </a:effectLst>
        </p:grpSpPr>
        <p:sp>
          <p:nvSpPr>
            <p:cNvPr id="45" name="同心圆 77">
              <a:extLst>
                <a:ext uri="{FF2B5EF4-FFF2-40B4-BE49-F238E27FC236}">
                  <a16:creationId xmlns:a16="http://schemas.microsoft.com/office/drawing/2014/main" id="{E41D7779-C3C4-FF62-4DFA-8096CEC90D2D}"/>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cs typeface="+mn-ea"/>
                <a:sym typeface="+mn-lt"/>
              </a:endParaRPr>
            </a:p>
          </p:txBody>
        </p:sp>
        <p:sp>
          <p:nvSpPr>
            <p:cNvPr id="46" name="椭圆 45">
              <a:extLst>
                <a:ext uri="{FF2B5EF4-FFF2-40B4-BE49-F238E27FC236}">
                  <a16:creationId xmlns:a16="http://schemas.microsoft.com/office/drawing/2014/main" id="{F50EEB29-E5CA-48E7-5F27-88D028231D0E}"/>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47" name="组合 46">
            <a:extLst>
              <a:ext uri="{FF2B5EF4-FFF2-40B4-BE49-F238E27FC236}">
                <a16:creationId xmlns:a16="http://schemas.microsoft.com/office/drawing/2014/main" id="{F63F1FCE-A740-B7E5-8EBD-1FF2F188BF99}"/>
              </a:ext>
            </a:extLst>
          </p:cNvPr>
          <p:cNvGrpSpPr/>
          <p:nvPr/>
        </p:nvGrpSpPr>
        <p:grpSpPr>
          <a:xfrm>
            <a:off x="8817041" y="1954599"/>
            <a:ext cx="654697" cy="654612"/>
            <a:chOff x="304800" y="673100"/>
            <a:chExt cx="4000500" cy="4000500"/>
          </a:xfrm>
          <a:effectLst>
            <a:outerShdw blurRad="444500" dist="254000" dir="8100000" algn="tr" rotWithShape="0">
              <a:prstClr val="black">
                <a:alpha val="50000"/>
              </a:prstClr>
            </a:outerShdw>
          </a:effectLst>
        </p:grpSpPr>
        <p:sp>
          <p:nvSpPr>
            <p:cNvPr id="48" name="同心圆 77">
              <a:extLst>
                <a:ext uri="{FF2B5EF4-FFF2-40B4-BE49-F238E27FC236}">
                  <a16:creationId xmlns:a16="http://schemas.microsoft.com/office/drawing/2014/main" id="{94567011-4027-ABCC-DDCB-1FBAB0940F39}"/>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cs typeface="+mn-ea"/>
                <a:sym typeface="+mn-lt"/>
              </a:endParaRPr>
            </a:p>
          </p:txBody>
        </p:sp>
        <p:sp>
          <p:nvSpPr>
            <p:cNvPr id="49" name="椭圆 48">
              <a:extLst>
                <a:ext uri="{FF2B5EF4-FFF2-40B4-BE49-F238E27FC236}">
                  <a16:creationId xmlns:a16="http://schemas.microsoft.com/office/drawing/2014/main" id="{7FFFC238-10CE-6C89-7263-01F09FFEFA81}"/>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50" name="组合 49">
            <a:extLst>
              <a:ext uri="{FF2B5EF4-FFF2-40B4-BE49-F238E27FC236}">
                <a16:creationId xmlns:a16="http://schemas.microsoft.com/office/drawing/2014/main" id="{7E3BF590-25DD-B56F-FD30-07CCC99BA29B}"/>
              </a:ext>
            </a:extLst>
          </p:cNvPr>
          <p:cNvGrpSpPr/>
          <p:nvPr/>
        </p:nvGrpSpPr>
        <p:grpSpPr>
          <a:xfrm>
            <a:off x="9606837" y="1464517"/>
            <a:ext cx="654697" cy="654612"/>
            <a:chOff x="304800" y="673100"/>
            <a:chExt cx="4000500" cy="4000500"/>
          </a:xfrm>
          <a:effectLst>
            <a:outerShdw blurRad="444500" dist="254000" dir="8100000" algn="tr" rotWithShape="0">
              <a:prstClr val="black">
                <a:alpha val="50000"/>
              </a:prstClr>
            </a:outerShdw>
          </a:effectLst>
        </p:grpSpPr>
        <p:sp>
          <p:nvSpPr>
            <p:cNvPr id="51" name="同心圆 77">
              <a:extLst>
                <a:ext uri="{FF2B5EF4-FFF2-40B4-BE49-F238E27FC236}">
                  <a16:creationId xmlns:a16="http://schemas.microsoft.com/office/drawing/2014/main" id="{F99EA7CB-E227-ED59-2332-7BC85B086FF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cs typeface="+mn-ea"/>
                <a:sym typeface="+mn-lt"/>
              </a:endParaRPr>
            </a:p>
          </p:txBody>
        </p:sp>
        <p:sp>
          <p:nvSpPr>
            <p:cNvPr id="52" name="椭圆 51">
              <a:extLst>
                <a:ext uri="{FF2B5EF4-FFF2-40B4-BE49-F238E27FC236}">
                  <a16:creationId xmlns:a16="http://schemas.microsoft.com/office/drawing/2014/main" id="{5B9EB76A-3637-93FC-4E5D-3C26075B3289}"/>
                </a:ext>
              </a:extLst>
            </p:cNvPr>
            <p:cNvSpPr/>
            <p:nvPr/>
          </p:nvSpPr>
          <p:spPr>
            <a:xfrm>
              <a:off x="392112" y="760413"/>
              <a:ext cx="3825872" cy="3825874"/>
            </a:xfrm>
            <a:prstGeom prst="ellipse">
              <a:avLst/>
            </a:prstGeom>
            <a:solidFill>
              <a:srgbClr val="224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53" name="组合 52">
            <a:extLst>
              <a:ext uri="{FF2B5EF4-FFF2-40B4-BE49-F238E27FC236}">
                <a16:creationId xmlns:a16="http://schemas.microsoft.com/office/drawing/2014/main" id="{61D581C9-6D40-057C-332C-917C27CB2B4E}"/>
              </a:ext>
            </a:extLst>
          </p:cNvPr>
          <p:cNvGrpSpPr/>
          <p:nvPr/>
        </p:nvGrpSpPr>
        <p:grpSpPr>
          <a:xfrm>
            <a:off x="10567417" y="1859897"/>
            <a:ext cx="654697" cy="654612"/>
            <a:chOff x="304800" y="673100"/>
            <a:chExt cx="4000500" cy="4000500"/>
          </a:xfrm>
          <a:effectLst>
            <a:outerShdw blurRad="444500" dist="254000" dir="8100000" algn="tr" rotWithShape="0">
              <a:prstClr val="black">
                <a:alpha val="50000"/>
              </a:prstClr>
            </a:outerShdw>
          </a:effectLst>
        </p:grpSpPr>
        <p:sp>
          <p:nvSpPr>
            <p:cNvPr id="54" name="同心圆 77">
              <a:extLst>
                <a:ext uri="{FF2B5EF4-FFF2-40B4-BE49-F238E27FC236}">
                  <a16:creationId xmlns:a16="http://schemas.microsoft.com/office/drawing/2014/main" id="{153887E1-E6DF-7811-1DC0-A5F24DA20334}"/>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cs typeface="+mn-ea"/>
                <a:sym typeface="+mn-lt"/>
              </a:endParaRPr>
            </a:p>
          </p:txBody>
        </p:sp>
        <p:sp>
          <p:nvSpPr>
            <p:cNvPr id="55" name="椭圆 54">
              <a:extLst>
                <a:ext uri="{FF2B5EF4-FFF2-40B4-BE49-F238E27FC236}">
                  <a16:creationId xmlns:a16="http://schemas.microsoft.com/office/drawing/2014/main" id="{36F016FA-E708-0B7A-AAC1-46863AD73879}"/>
                </a:ext>
              </a:extLst>
            </p:cNvPr>
            <p:cNvSpPr/>
            <p:nvPr/>
          </p:nvSpPr>
          <p:spPr>
            <a:xfrm>
              <a:off x="392112" y="760413"/>
              <a:ext cx="3825872"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56" name="组合 55">
            <a:extLst>
              <a:ext uri="{FF2B5EF4-FFF2-40B4-BE49-F238E27FC236}">
                <a16:creationId xmlns:a16="http://schemas.microsoft.com/office/drawing/2014/main" id="{3B16C31A-13FA-1FF7-9FC4-B2FD69BA087E}"/>
              </a:ext>
            </a:extLst>
          </p:cNvPr>
          <p:cNvGrpSpPr/>
          <p:nvPr/>
        </p:nvGrpSpPr>
        <p:grpSpPr>
          <a:xfrm>
            <a:off x="11523108" y="805155"/>
            <a:ext cx="1463587" cy="1463395"/>
            <a:chOff x="304800" y="673100"/>
            <a:chExt cx="4000500" cy="4000500"/>
          </a:xfrm>
          <a:effectLst>
            <a:outerShdw blurRad="444500" dist="254000" dir="8100000" algn="tr" rotWithShape="0">
              <a:prstClr val="black">
                <a:alpha val="50000"/>
              </a:prstClr>
            </a:outerShdw>
          </a:effectLst>
        </p:grpSpPr>
        <p:sp>
          <p:nvSpPr>
            <p:cNvPr id="57" name="同心圆 77">
              <a:extLst>
                <a:ext uri="{FF2B5EF4-FFF2-40B4-BE49-F238E27FC236}">
                  <a16:creationId xmlns:a16="http://schemas.microsoft.com/office/drawing/2014/main" id="{635C6EBF-91F6-8D85-200E-D358C3636BA1}"/>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cs typeface="+mn-ea"/>
                <a:sym typeface="+mn-lt"/>
              </a:endParaRPr>
            </a:p>
          </p:txBody>
        </p:sp>
        <p:sp>
          <p:nvSpPr>
            <p:cNvPr id="58" name="椭圆 57">
              <a:extLst>
                <a:ext uri="{FF2B5EF4-FFF2-40B4-BE49-F238E27FC236}">
                  <a16:creationId xmlns:a16="http://schemas.microsoft.com/office/drawing/2014/main" id="{FB69E4F2-1DB7-BF32-32F8-847455610C4F}"/>
                </a:ext>
              </a:extLst>
            </p:cNvPr>
            <p:cNvSpPr/>
            <p:nvPr/>
          </p:nvSpPr>
          <p:spPr>
            <a:xfrm>
              <a:off x="392112" y="760413"/>
              <a:ext cx="3825872" cy="3825874"/>
            </a:xfrm>
            <a:prstGeom prst="ellipse">
              <a:avLst/>
            </a:prstGeom>
            <a:solidFill>
              <a:srgbClr val="224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Tree>
    <p:extLst>
      <p:ext uri="{BB962C8B-B14F-4D97-AF65-F5344CB8AC3E}">
        <p14:creationId xmlns:p14="http://schemas.microsoft.com/office/powerpoint/2010/main" val="17091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1+#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1+#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par>
                                <p:cTn id="24" presetID="53" presetClass="entr" presetSubtype="52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ppt_w</p:attrName>
                                        </p:attrNameLst>
                                      </p:cBhvr>
                                      <p:tavLst>
                                        <p:tav tm="0">
                                          <p:val>
                                            <p:fltVal val="0"/>
                                          </p:val>
                                        </p:tav>
                                        <p:tav tm="100000">
                                          <p:val>
                                            <p:strVal val="#ppt_w"/>
                                          </p:val>
                                        </p:tav>
                                      </p:tavLst>
                                    </p:anim>
                                    <p:anim calcmode="lin" valueType="num">
                                      <p:cBhvr>
                                        <p:cTn id="27" dur="500" fill="hold"/>
                                        <p:tgtEl>
                                          <p:spTgt spid="44"/>
                                        </p:tgtEl>
                                        <p:attrNameLst>
                                          <p:attrName>ppt_h</p:attrName>
                                        </p:attrNameLst>
                                      </p:cBhvr>
                                      <p:tavLst>
                                        <p:tav tm="0">
                                          <p:val>
                                            <p:fltVal val="0"/>
                                          </p:val>
                                        </p:tav>
                                        <p:tav tm="100000">
                                          <p:val>
                                            <p:strVal val="#ppt_h"/>
                                          </p:val>
                                        </p:tav>
                                      </p:tavLst>
                                    </p:anim>
                                    <p:animEffect transition="in" filter="fade">
                                      <p:cBhvr>
                                        <p:cTn id="28" dur="500"/>
                                        <p:tgtEl>
                                          <p:spTgt spid="44"/>
                                        </p:tgtEl>
                                      </p:cBhvr>
                                    </p:animEffect>
                                    <p:anim calcmode="lin" valueType="num">
                                      <p:cBhvr>
                                        <p:cTn id="29" dur="500" fill="hold"/>
                                        <p:tgtEl>
                                          <p:spTgt spid="44"/>
                                        </p:tgtEl>
                                        <p:attrNameLst>
                                          <p:attrName>ppt_x</p:attrName>
                                        </p:attrNameLst>
                                      </p:cBhvr>
                                      <p:tavLst>
                                        <p:tav tm="0">
                                          <p:val>
                                            <p:fltVal val="0.5"/>
                                          </p:val>
                                        </p:tav>
                                        <p:tav tm="100000">
                                          <p:val>
                                            <p:strVal val="#ppt_x"/>
                                          </p:val>
                                        </p:tav>
                                      </p:tavLst>
                                    </p:anim>
                                    <p:anim calcmode="lin" valueType="num">
                                      <p:cBhvr>
                                        <p:cTn id="30" dur="500" fill="hold"/>
                                        <p:tgtEl>
                                          <p:spTgt spid="44"/>
                                        </p:tgtEl>
                                        <p:attrNameLst>
                                          <p:attrName>ppt_y</p:attrName>
                                        </p:attrNameLst>
                                      </p:cBhvr>
                                      <p:tavLst>
                                        <p:tav tm="0">
                                          <p:val>
                                            <p:fltVal val="0.5"/>
                                          </p:val>
                                        </p:tav>
                                        <p:tav tm="100000">
                                          <p:val>
                                            <p:strVal val="#ppt_y"/>
                                          </p:val>
                                        </p:tav>
                                      </p:tavLst>
                                    </p:anim>
                                  </p:childTnLst>
                                </p:cTn>
                              </p:par>
                              <p:par>
                                <p:cTn id="31" presetID="53" presetClass="entr" presetSubtype="528"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p:cTn id="33" dur="500" fill="hold"/>
                                        <p:tgtEl>
                                          <p:spTgt spid="47"/>
                                        </p:tgtEl>
                                        <p:attrNameLst>
                                          <p:attrName>ppt_w</p:attrName>
                                        </p:attrNameLst>
                                      </p:cBhvr>
                                      <p:tavLst>
                                        <p:tav tm="0">
                                          <p:val>
                                            <p:fltVal val="0"/>
                                          </p:val>
                                        </p:tav>
                                        <p:tav tm="100000">
                                          <p:val>
                                            <p:strVal val="#ppt_w"/>
                                          </p:val>
                                        </p:tav>
                                      </p:tavLst>
                                    </p:anim>
                                    <p:anim calcmode="lin" valueType="num">
                                      <p:cBhvr>
                                        <p:cTn id="34" dur="500" fill="hold"/>
                                        <p:tgtEl>
                                          <p:spTgt spid="47"/>
                                        </p:tgtEl>
                                        <p:attrNameLst>
                                          <p:attrName>ppt_h</p:attrName>
                                        </p:attrNameLst>
                                      </p:cBhvr>
                                      <p:tavLst>
                                        <p:tav tm="0">
                                          <p:val>
                                            <p:fltVal val="0"/>
                                          </p:val>
                                        </p:tav>
                                        <p:tav tm="100000">
                                          <p:val>
                                            <p:strVal val="#ppt_h"/>
                                          </p:val>
                                        </p:tav>
                                      </p:tavLst>
                                    </p:anim>
                                    <p:animEffect transition="in" filter="fade">
                                      <p:cBhvr>
                                        <p:cTn id="35" dur="500"/>
                                        <p:tgtEl>
                                          <p:spTgt spid="47"/>
                                        </p:tgtEl>
                                      </p:cBhvr>
                                    </p:animEffect>
                                    <p:anim calcmode="lin" valueType="num">
                                      <p:cBhvr>
                                        <p:cTn id="36" dur="500" fill="hold"/>
                                        <p:tgtEl>
                                          <p:spTgt spid="47"/>
                                        </p:tgtEl>
                                        <p:attrNameLst>
                                          <p:attrName>ppt_x</p:attrName>
                                        </p:attrNameLst>
                                      </p:cBhvr>
                                      <p:tavLst>
                                        <p:tav tm="0">
                                          <p:val>
                                            <p:fltVal val="0.5"/>
                                          </p:val>
                                        </p:tav>
                                        <p:tav tm="100000">
                                          <p:val>
                                            <p:strVal val="#ppt_x"/>
                                          </p:val>
                                        </p:tav>
                                      </p:tavLst>
                                    </p:anim>
                                    <p:anim calcmode="lin" valueType="num">
                                      <p:cBhvr>
                                        <p:cTn id="37" dur="500" fill="hold"/>
                                        <p:tgtEl>
                                          <p:spTgt spid="47"/>
                                        </p:tgtEl>
                                        <p:attrNameLst>
                                          <p:attrName>ppt_y</p:attrName>
                                        </p:attrNameLst>
                                      </p:cBhvr>
                                      <p:tavLst>
                                        <p:tav tm="0">
                                          <p:val>
                                            <p:fltVal val="0.5"/>
                                          </p:val>
                                        </p:tav>
                                        <p:tav tm="100000">
                                          <p:val>
                                            <p:strVal val="#ppt_y"/>
                                          </p:val>
                                        </p:tav>
                                      </p:tavLst>
                                    </p:anim>
                                  </p:childTnLst>
                                </p:cTn>
                              </p:par>
                              <p:par>
                                <p:cTn id="38" presetID="53" presetClass="entr" presetSubtype="528" fill="hold" nodeType="withEffect">
                                  <p:stCondLst>
                                    <p:cond delay="0"/>
                                  </p:stCondLst>
                                  <p:childTnLst>
                                    <p:set>
                                      <p:cBhvr>
                                        <p:cTn id="39" dur="1" fill="hold">
                                          <p:stCondLst>
                                            <p:cond delay="0"/>
                                          </p:stCondLst>
                                        </p:cTn>
                                        <p:tgtEl>
                                          <p:spTgt spid="50"/>
                                        </p:tgtEl>
                                        <p:attrNameLst>
                                          <p:attrName>style.visibility</p:attrName>
                                        </p:attrNameLst>
                                      </p:cBhvr>
                                      <p:to>
                                        <p:strVal val="visible"/>
                                      </p:to>
                                    </p:set>
                                    <p:anim calcmode="lin" valueType="num">
                                      <p:cBhvr>
                                        <p:cTn id="40" dur="500" fill="hold"/>
                                        <p:tgtEl>
                                          <p:spTgt spid="50"/>
                                        </p:tgtEl>
                                        <p:attrNameLst>
                                          <p:attrName>ppt_w</p:attrName>
                                        </p:attrNameLst>
                                      </p:cBhvr>
                                      <p:tavLst>
                                        <p:tav tm="0">
                                          <p:val>
                                            <p:fltVal val="0"/>
                                          </p:val>
                                        </p:tav>
                                        <p:tav tm="100000">
                                          <p:val>
                                            <p:strVal val="#ppt_w"/>
                                          </p:val>
                                        </p:tav>
                                      </p:tavLst>
                                    </p:anim>
                                    <p:anim calcmode="lin" valueType="num">
                                      <p:cBhvr>
                                        <p:cTn id="41" dur="500" fill="hold"/>
                                        <p:tgtEl>
                                          <p:spTgt spid="50"/>
                                        </p:tgtEl>
                                        <p:attrNameLst>
                                          <p:attrName>ppt_h</p:attrName>
                                        </p:attrNameLst>
                                      </p:cBhvr>
                                      <p:tavLst>
                                        <p:tav tm="0">
                                          <p:val>
                                            <p:fltVal val="0"/>
                                          </p:val>
                                        </p:tav>
                                        <p:tav tm="100000">
                                          <p:val>
                                            <p:strVal val="#ppt_h"/>
                                          </p:val>
                                        </p:tav>
                                      </p:tavLst>
                                    </p:anim>
                                    <p:animEffect transition="in" filter="fade">
                                      <p:cBhvr>
                                        <p:cTn id="42" dur="500"/>
                                        <p:tgtEl>
                                          <p:spTgt spid="50"/>
                                        </p:tgtEl>
                                      </p:cBhvr>
                                    </p:animEffect>
                                    <p:anim calcmode="lin" valueType="num">
                                      <p:cBhvr>
                                        <p:cTn id="43" dur="500" fill="hold"/>
                                        <p:tgtEl>
                                          <p:spTgt spid="50"/>
                                        </p:tgtEl>
                                        <p:attrNameLst>
                                          <p:attrName>ppt_x</p:attrName>
                                        </p:attrNameLst>
                                      </p:cBhvr>
                                      <p:tavLst>
                                        <p:tav tm="0">
                                          <p:val>
                                            <p:fltVal val="0.5"/>
                                          </p:val>
                                        </p:tav>
                                        <p:tav tm="100000">
                                          <p:val>
                                            <p:strVal val="#ppt_x"/>
                                          </p:val>
                                        </p:tav>
                                      </p:tavLst>
                                    </p:anim>
                                    <p:anim calcmode="lin" valueType="num">
                                      <p:cBhvr>
                                        <p:cTn id="44" dur="500" fill="hold"/>
                                        <p:tgtEl>
                                          <p:spTgt spid="50"/>
                                        </p:tgtEl>
                                        <p:attrNameLst>
                                          <p:attrName>ppt_y</p:attrName>
                                        </p:attrNameLst>
                                      </p:cBhvr>
                                      <p:tavLst>
                                        <p:tav tm="0">
                                          <p:val>
                                            <p:fltVal val="0.5"/>
                                          </p:val>
                                        </p:tav>
                                        <p:tav tm="100000">
                                          <p:val>
                                            <p:strVal val="#ppt_y"/>
                                          </p:val>
                                        </p:tav>
                                      </p:tavLst>
                                    </p:anim>
                                  </p:childTnLst>
                                </p:cTn>
                              </p:par>
                              <p:par>
                                <p:cTn id="45" presetID="53" presetClass="entr" presetSubtype="528"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anim calcmode="lin" valueType="num">
                                      <p:cBhvr>
                                        <p:cTn id="47" dur="500" fill="hold"/>
                                        <p:tgtEl>
                                          <p:spTgt spid="53"/>
                                        </p:tgtEl>
                                        <p:attrNameLst>
                                          <p:attrName>ppt_w</p:attrName>
                                        </p:attrNameLst>
                                      </p:cBhvr>
                                      <p:tavLst>
                                        <p:tav tm="0">
                                          <p:val>
                                            <p:fltVal val="0"/>
                                          </p:val>
                                        </p:tav>
                                        <p:tav tm="100000">
                                          <p:val>
                                            <p:strVal val="#ppt_w"/>
                                          </p:val>
                                        </p:tav>
                                      </p:tavLst>
                                    </p:anim>
                                    <p:anim calcmode="lin" valueType="num">
                                      <p:cBhvr>
                                        <p:cTn id="48" dur="500" fill="hold"/>
                                        <p:tgtEl>
                                          <p:spTgt spid="53"/>
                                        </p:tgtEl>
                                        <p:attrNameLst>
                                          <p:attrName>ppt_h</p:attrName>
                                        </p:attrNameLst>
                                      </p:cBhvr>
                                      <p:tavLst>
                                        <p:tav tm="0">
                                          <p:val>
                                            <p:fltVal val="0"/>
                                          </p:val>
                                        </p:tav>
                                        <p:tav tm="100000">
                                          <p:val>
                                            <p:strVal val="#ppt_h"/>
                                          </p:val>
                                        </p:tav>
                                      </p:tavLst>
                                    </p:anim>
                                    <p:animEffect transition="in" filter="fade">
                                      <p:cBhvr>
                                        <p:cTn id="49" dur="500"/>
                                        <p:tgtEl>
                                          <p:spTgt spid="53"/>
                                        </p:tgtEl>
                                      </p:cBhvr>
                                    </p:animEffect>
                                    <p:anim calcmode="lin" valueType="num">
                                      <p:cBhvr>
                                        <p:cTn id="50" dur="500" fill="hold"/>
                                        <p:tgtEl>
                                          <p:spTgt spid="53"/>
                                        </p:tgtEl>
                                        <p:attrNameLst>
                                          <p:attrName>ppt_x</p:attrName>
                                        </p:attrNameLst>
                                      </p:cBhvr>
                                      <p:tavLst>
                                        <p:tav tm="0">
                                          <p:val>
                                            <p:fltVal val="0.5"/>
                                          </p:val>
                                        </p:tav>
                                        <p:tav tm="100000">
                                          <p:val>
                                            <p:strVal val="#ppt_x"/>
                                          </p:val>
                                        </p:tav>
                                      </p:tavLst>
                                    </p:anim>
                                    <p:anim calcmode="lin" valueType="num">
                                      <p:cBhvr>
                                        <p:cTn id="51" dur="500" fill="hold"/>
                                        <p:tgtEl>
                                          <p:spTgt spid="53"/>
                                        </p:tgtEl>
                                        <p:attrNameLst>
                                          <p:attrName>ppt_y</p:attrName>
                                        </p:attrNameLst>
                                      </p:cBhvr>
                                      <p:tavLst>
                                        <p:tav tm="0">
                                          <p:val>
                                            <p:fltVal val="0.5"/>
                                          </p:val>
                                        </p:tav>
                                        <p:tav tm="100000">
                                          <p:val>
                                            <p:strVal val="#ppt_y"/>
                                          </p:val>
                                        </p:tav>
                                      </p:tavLst>
                                    </p:anim>
                                  </p:childTnLst>
                                </p:cTn>
                              </p:par>
                              <p:par>
                                <p:cTn id="52" presetID="53" presetClass="entr" presetSubtype="528" fill="hold" nodeType="withEffect">
                                  <p:stCondLst>
                                    <p:cond delay="0"/>
                                  </p:stCondLst>
                                  <p:childTnLst>
                                    <p:set>
                                      <p:cBhvr>
                                        <p:cTn id="53" dur="1" fill="hold">
                                          <p:stCondLst>
                                            <p:cond delay="0"/>
                                          </p:stCondLst>
                                        </p:cTn>
                                        <p:tgtEl>
                                          <p:spTgt spid="56"/>
                                        </p:tgtEl>
                                        <p:attrNameLst>
                                          <p:attrName>style.visibility</p:attrName>
                                        </p:attrNameLst>
                                      </p:cBhvr>
                                      <p:to>
                                        <p:strVal val="visible"/>
                                      </p:to>
                                    </p:set>
                                    <p:anim calcmode="lin" valueType="num">
                                      <p:cBhvr>
                                        <p:cTn id="54" dur="500" fill="hold"/>
                                        <p:tgtEl>
                                          <p:spTgt spid="56"/>
                                        </p:tgtEl>
                                        <p:attrNameLst>
                                          <p:attrName>ppt_w</p:attrName>
                                        </p:attrNameLst>
                                      </p:cBhvr>
                                      <p:tavLst>
                                        <p:tav tm="0">
                                          <p:val>
                                            <p:fltVal val="0"/>
                                          </p:val>
                                        </p:tav>
                                        <p:tav tm="100000">
                                          <p:val>
                                            <p:strVal val="#ppt_w"/>
                                          </p:val>
                                        </p:tav>
                                      </p:tavLst>
                                    </p:anim>
                                    <p:anim calcmode="lin" valueType="num">
                                      <p:cBhvr>
                                        <p:cTn id="55" dur="500" fill="hold"/>
                                        <p:tgtEl>
                                          <p:spTgt spid="56"/>
                                        </p:tgtEl>
                                        <p:attrNameLst>
                                          <p:attrName>ppt_h</p:attrName>
                                        </p:attrNameLst>
                                      </p:cBhvr>
                                      <p:tavLst>
                                        <p:tav tm="0">
                                          <p:val>
                                            <p:fltVal val="0"/>
                                          </p:val>
                                        </p:tav>
                                        <p:tav tm="100000">
                                          <p:val>
                                            <p:strVal val="#ppt_h"/>
                                          </p:val>
                                        </p:tav>
                                      </p:tavLst>
                                    </p:anim>
                                    <p:animEffect transition="in" filter="fade">
                                      <p:cBhvr>
                                        <p:cTn id="56" dur="500"/>
                                        <p:tgtEl>
                                          <p:spTgt spid="56"/>
                                        </p:tgtEl>
                                      </p:cBhvr>
                                    </p:animEffect>
                                    <p:anim calcmode="lin" valueType="num">
                                      <p:cBhvr>
                                        <p:cTn id="57" dur="500" fill="hold"/>
                                        <p:tgtEl>
                                          <p:spTgt spid="56"/>
                                        </p:tgtEl>
                                        <p:attrNameLst>
                                          <p:attrName>ppt_x</p:attrName>
                                        </p:attrNameLst>
                                      </p:cBhvr>
                                      <p:tavLst>
                                        <p:tav tm="0">
                                          <p:val>
                                            <p:fltVal val="0.5"/>
                                          </p:val>
                                        </p:tav>
                                        <p:tav tm="100000">
                                          <p:val>
                                            <p:strVal val="#ppt_x"/>
                                          </p:val>
                                        </p:tav>
                                      </p:tavLst>
                                    </p:anim>
                                    <p:anim calcmode="lin" valueType="num">
                                      <p:cBhvr>
                                        <p:cTn id="58" dur="500" fill="hold"/>
                                        <p:tgtEl>
                                          <p:spTgt spid="5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4">
            <a:extLst>
              <a:ext uri="{FF2B5EF4-FFF2-40B4-BE49-F238E27FC236}">
                <a16:creationId xmlns:a16="http://schemas.microsoft.com/office/drawing/2014/main" id="{D6B4462B-9BE8-4F27-B865-C83FB157EC8B}"/>
              </a:ext>
            </a:extLst>
          </p:cNvPr>
          <p:cNvSpPr txBox="1"/>
          <p:nvPr/>
        </p:nvSpPr>
        <p:spPr>
          <a:xfrm>
            <a:off x="1951606" y="2828836"/>
            <a:ext cx="8530127" cy="1200329"/>
          </a:xfrm>
          <a:prstGeom prst="rect">
            <a:avLst/>
          </a:prstGeom>
          <a:noFill/>
          <a:effectLst/>
        </p:spPr>
        <p:txBody>
          <a:bodyPr wrap="square" rtlCol="0">
            <a:spAutoFit/>
          </a:bodyPr>
          <a:lstStyle/>
          <a:p>
            <a:pPr algn="ctr" defTabSz="285750"/>
            <a:r>
              <a:rPr lang="zh-CN" altLang="en-US" sz="7200" dirty="0">
                <a:solidFill>
                  <a:schemeClr val="accent1">
                    <a:lumMod val="50000"/>
                  </a:schemeClr>
                </a:solidFill>
                <a:effectLst>
                  <a:outerShdw blurRad="38100" dist="38100" dir="2700000" algn="tl">
                    <a:srgbClr val="000000">
                      <a:alpha val="43137"/>
                    </a:srgbClr>
                  </a:outerShdw>
                </a:effectLst>
                <a:cs typeface="+mn-ea"/>
                <a:sym typeface="+mn-lt"/>
              </a:rPr>
              <a:t>宏观环境及行业概述</a:t>
            </a:r>
          </a:p>
        </p:txBody>
      </p:sp>
      <p:sp>
        <p:nvSpPr>
          <p:cNvPr id="12" name="矩形 11">
            <a:extLst>
              <a:ext uri="{FF2B5EF4-FFF2-40B4-BE49-F238E27FC236}">
                <a16:creationId xmlns:a16="http://schemas.microsoft.com/office/drawing/2014/main" id="{B8D5B184-918A-477B-8DEC-4A6350567F00}"/>
              </a:ext>
            </a:extLst>
          </p:cNvPr>
          <p:cNvSpPr/>
          <p:nvPr/>
        </p:nvSpPr>
        <p:spPr>
          <a:xfrm>
            <a:off x="4051976" y="643271"/>
            <a:ext cx="3417937" cy="1631216"/>
          </a:xfrm>
          <a:prstGeom prst="rect">
            <a:avLst/>
          </a:prstGeom>
        </p:spPr>
        <p:txBody>
          <a:bodyPr wrap="square">
            <a:spAutoFit/>
          </a:bodyPr>
          <a:lstStyle/>
          <a:p>
            <a:pPr lvl="1" algn="ctr">
              <a:spcBef>
                <a:spcPct val="0"/>
              </a:spcBef>
            </a:pPr>
            <a:r>
              <a:rPr lang="en-US" altLang="zh-CN" sz="10000" spc="1500" dirty="0">
                <a:solidFill>
                  <a:schemeClr val="accent1">
                    <a:lumMod val="50000"/>
                  </a:schemeClr>
                </a:solidFill>
                <a:effectLst>
                  <a:outerShdw blurRad="50800" dist="38100" dir="2700000" algn="tl" rotWithShape="0">
                    <a:prstClr val="black">
                      <a:alpha val="40000"/>
                    </a:prstClr>
                  </a:outerShdw>
                </a:effectLst>
                <a:latin typeface="+mj-lt"/>
                <a:cs typeface="+mn-ea"/>
                <a:sym typeface="+mn-lt"/>
              </a:rPr>
              <a:t>01</a:t>
            </a:r>
          </a:p>
        </p:txBody>
      </p:sp>
      <p:sp>
        <p:nvSpPr>
          <p:cNvPr id="13" name="PA-1">
            <a:extLst>
              <a:ext uri="{FF2B5EF4-FFF2-40B4-BE49-F238E27FC236}">
                <a16:creationId xmlns:a16="http://schemas.microsoft.com/office/drawing/2014/main" id="{596CB061-B0ED-415F-B7DF-029975F4037B}"/>
              </a:ext>
            </a:extLst>
          </p:cNvPr>
          <p:cNvSpPr>
            <a:spLocks/>
          </p:cNvSpPr>
          <p:nvPr>
            <p:custDataLst>
              <p:tags r:id="rId2"/>
            </p:custDataLst>
          </p:nvPr>
        </p:nvSpPr>
        <p:spPr>
          <a:xfrm flipH="1" flipV="1">
            <a:off x="4637246" y="5467280"/>
            <a:ext cx="2917508" cy="507839"/>
          </a:xfrm>
          <a:prstGeom prst="roundRect">
            <a:avLst>
              <a:gd name="adj" fmla="val 50000"/>
            </a:avLst>
          </a:prstGeom>
          <a:gradFill>
            <a:gsLst>
              <a:gs pos="0">
                <a:srgbClr val="FFFFFF"/>
              </a:gs>
              <a:gs pos="65000">
                <a:srgbClr val="EEF2F9"/>
              </a:gs>
            </a:gsLst>
            <a:lin ang="2700000" scaled="0"/>
          </a:gradFill>
          <a:ln w="25400" cap="flat" cmpd="sng" algn="ctr">
            <a:gradFill>
              <a:gsLst>
                <a:gs pos="0">
                  <a:srgbClr val="FFFFFF">
                    <a:lumMod val="95000"/>
                    <a:lumOff val="5000"/>
                    <a:alpha val="50000"/>
                  </a:srgbClr>
                </a:gs>
                <a:gs pos="100000">
                  <a:srgbClr val="CACED4">
                    <a:lumMod val="95000"/>
                    <a:alpha val="50000"/>
                  </a:srgbClr>
                </a:gs>
              </a:gsLst>
              <a:lin ang="2700000" scaled="0"/>
            </a:gradFill>
            <a:prstDash val="solid"/>
            <a:miter lim="800000"/>
          </a:ln>
          <a:effectLst>
            <a:innerShdw blurRad="127000" dist="63500" dir="2700000">
              <a:srgbClr val="CACED4">
                <a:alpha val="7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EEF2F9"/>
              </a:solidFill>
              <a:effectLst/>
              <a:uLnTx/>
              <a:uFillTx/>
              <a:cs typeface="+mn-ea"/>
              <a:sym typeface="+mn-lt"/>
            </a:endParaRPr>
          </a:p>
        </p:txBody>
      </p:sp>
      <p:sp>
        <p:nvSpPr>
          <p:cNvPr id="14" name="PA-任意多边形 849">
            <a:extLst>
              <a:ext uri="{FF2B5EF4-FFF2-40B4-BE49-F238E27FC236}">
                <a16:creationId xmlns:a16="http://schemas.microsoft.com/office/drawing/2014/main" id="{B04DDC33-0BDB-40A8-A80D-D3D86D4F7072}"/>
              </a:ext>
            </a:extLst>
          </p:cNvPr>
          <p:cNvSpPr>
            <a:spLocks noEditPoints="1"/>
          </p:cNvSpPr>
          <p:nvPr>
            <p:custDataLst>
              <p:tags r:id="rId3"/>
            </p:custDataLst>
          </p:nvPr>
        </p:nvSpPr>
        <p:spPr bwMode="auto">
          <a:xfrm>
            <a:off x="4773314" y="5567585"/>
            <a:ext cx="308573" cy="307227"/>
          </a:xfrm>
          <a:custGeom>
            <a:avLst/>
            <a:gdLst>
              <a:gd name="T0" fmla="*/ 85 w 164"/>
              <a:gd name="T1" fmla="*/ 74 h 162"/>
              <a:gd name="T2" fmla="*/ 79 w 164"/>
              <a:gd name="T3" fmla="*/ 46 h 162"/>
              <a:gd name="T4" fmla="*/ 82 w 164"/>
              <a:gd name="T5" fmla="*/ 96 h 162"/>
              <a:gd name="T6" fmla="*/ 115 w 164"/>
              <a:gd name="T7" fmla="*/ 85 h 162"/>
              <a:gd name="T8" fmla="*/ 76 w 164"/>
              <a:gd name="T9" fmla="*/ 85 h 162"/>
              <a:gd name="T10" fmla="*/ 82 w 164"/>
              <a:gd name="T11" fmla="*/ 90 h 162"/>
              <a:gd name="T12" fmla="*/ 153 w 164"/>
              <a:gd name="T13" fmla="*/ 41 h 162"/>
              <a:gd name="T14" fmla="*/ 123 w 164"/>
              <a:gd name="T15" fmla="*/ 9 h 162"/>
              <a:gd name="T16" fmla="*/ 136 w 164"/>
              <a:gd name="T17" fmla="*/ 25 h 162"/>
              <a:gd name="T18" fmla="*/ 32 w 164"/>
              <a:gd name="T19" fmla="*/ 30 h 162"/>
              <a:gd name="T20" fmla="*/ 41 w 164"/>
              <a:gd name="T21" fmla="*/ 10 h 162"/>
              <a:gd name="T22" fmla="*/ 9 w 164"/>
              <a:gd name="T23" fmla="*/ 40 h 162"/>
              <a:gd name="T24" fmla="*/ 24 w 164"/>
              <a:gd name="T25" fmla="*/ 29 h 162"/>
              <a:gd name="T26" fmla="*/ 44 w 164"/>
              <a:gd name="T27" fmla="*/ 149 h 162"/>
              <a:gd name="T28" fmla="*/ 38 w 164"/>
              <a:gd name="T29" fmla="*/ 162 h 162"/>
              <a:gd name="T30" fmla="*/ 82 w 164"/>
              <a:gd name="T31" fmla="*/ 159 h 162"/>
              <a:gd name="T32" fmla="*/ 126 w 164"/>
              <a:gd name="T33" fmla="*/ 162 h 162"/>
              <a:gd name="T34" fmla="*/ 119 w 164"/>
              <a:gd name="T35" fmla="*/ 149 h 162"/>
              <a:gd name="T36" fmla="*/ 140 w 164"/>
              <a:gd name="T37" fmla="*/ 29 h 162"/>
              <a:gd name="T38" fmla="*/ 129 w 164"/>
              <a:gd name="T39" fmla="*/ 11 h 162"/>
              <a:gd name="T40" fmla="*/ 12 w 164"/>
              <a:gd name="T41" fmla="*/ 12 h 162"/>
              <a:gd name="T42" fmla="*/ 82 w 164"/>
              <a:gd name="T43" fmla="*/ 154 h 162"/>
              <a:gd name="T44" fmla="*/ 151 w 164"/>
              <a:gd name="T45" fmla="*/ 85 h 162"/>
              <a:gd name="T46" fmla="*/ 114 w 164"/>
              <a:gd name="T47" fmla="*/ 30 h 162"/>
              <a:gd name="T48" fmla="*/ 82 w 164"/>
              <a:gd name="T49" fmla="*/ 22 h 162"/>
              <a:gd name="T50" fmla="*/ 50 w 164"/>
              <a:gd name="T51" fmla="*/ 30 h 162"/>
              <a:gd name="T52" fmla="*/ 27 w 164"/>
              <a:gd name="T53" fmla="*/ 53 h 162"/>
              <a:gd name="T54" fmla="*/ 27 w 164"/>
              <a:gd name="T55" fmla="*/ 117 h 162"/>
              <a:gd name="T56" fmla="*/ 50 w 164"/>
              <a:gd name="T57" fmla="*/ 140 h 162"/>
              <a:gd name="T58" fmla="*/ 113 w 164"/>
              <a:gd name="T59" fmla="*/ 140 h 162"/>
              <a:gd name="T60" fmla="*/ 136 w 164"/>
              <a:gd name="T61" fmla="*/ 117 h 162"/>
              <a:gd name="T62" fmla="*/ 145 w 164"/>
              <a:gd name="T63" fmla="*/ 85 h 162"/>
              <a:gd name="T64" fmla="*/ 136 w 164"/>
              <a:gd name="T65" fmla="*/ 53 h 162"/>
              <a:gd name="T66" fmla="*/ 108 w 164"/>
              <a:gd name="T67" fmla="*/ 130 h 162"/>
              <a:gd name="T68" fmla="*/ 85 w 164"/>
              <a:gd name="T69" fmla="*/ 143 h 162"/>
              <a:gd name="T70" fmla="*/ 79 w 164"/>
              <a:gd name="T71" fmla="*/ 140 h 162"/>
              <a:gd name="T72" fmla="*/ 57 w 164"/>
              <a:gd name="T73" fmla="*/ 134 h 162"/>
              <a:gd name="T74" fmla="*/ 51 w 164"/>
              <a:gd name="T75" fmla="*/ 134 h 162"/>
              <a:gd name="T76" fmla="*/ 37 w 164"/>
              <a:gd name="T77" fmla="*/ 111 h 162"/>
              <a:gd name="T78" fmla="*/ 24 w 164"/>
              <a:gd name="T79" fmla="*/ 88 h 162"/>
              <a:gd name="T80" fmla="*/ 27 w 164"/>
              <a:gd name="T81" fmla="*/ 82 h 162"/>
              <a:gd name="T82" fmla="*/ 33 w 164"/>
              <a:gd name="T83" fmla="*/ 60 h 162"/>
              <a:gd name="T84" fmla="*/ 36 w 164"/>
              <a:gd name="T85" fmla="*/ 55 h 162"/>
              <a:gd name="T86" fmla="*/ 52 w 164"/>
              <a:gd name="T87" fmla="*/ 39 h 162"/>
              <a:gd name="T88" fmla="*/ 57 w 164"/>
              <a:gd name="T89" fmla="*/ 36 h 162"/>
              <a:gd name="T90" fmla="*/ 79 w 164"/>
              <a:gd name="T91" fmla="*/ 30 h 162"/>
              <a:gd name="T92" fmla="*/ 85 w 164"/>
              <a:gd name="T93" fmla="*/ 27 h 162"/>
              <a:gd name="T94" fmla="*/ 108 w 164"/>
              <a:gd name="T95" fmla="*/ 40 h 162"/>
              <a:gd name="T96" fmla="*/ 113 w 164"/>
              <a:gd name="T97" fmla="*/ 36 h 162"/>
              <a:gd name="T98" fmla="*/ 127 w 164"/>
              <a:gd name="T99" fmla="*/ 59 h 162"/>
              <a:gd name="T100" fmla="*/ 133 w 164"/>
              <a:gd name="T101" fmla="*/ 59 h 162"/>
              <a:gd name="T102" fmla="*/ 134 w 164"/>
              <a:gd name="T103" fmla="*/ 85 h 162"/>
              <a:gd name="T104" fmla="*/ 133 w 164"/>
              <a:gd name="T105" fmla="*/ 111 h 162"/>
              <a:gd name="T106" fmla="*/ 128 w 164"/>
              <a:gd name="T107" fmla="*/ 1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pPr marL="0" marR="0" lvl="0" indent="0" defTabSz="91410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TextBox 19">
            <a:extLst>
              <a:ext uri="{FF2B5EF4-FFF2-40B4-BE49-F238E27FC236}">
                <a16:creationId xmlns:a16="http://schemas.microsoft.com/office/drawing/2014/main" id="{A19A90C4-F6AD-45F8-BA5F-E0B92E875ACC}"/>
              </a:ext>
            </a:extLst>
          </p:cNvPr>
          <p:cNvSpPr txBox="1"/>
          <p:nvPr/>
        </p:nvSpPr>
        <p:spPr>
          <a:xfrm>
            <a:off x="5217955" y="5585201"/>
            <a:ext cx="2001984" cy="289611"/>
          </a:xfrm>
          <a:prstGeom prst="rect">
            <a:avLst/>
          </a:prstGeom>
          <a:noFill/>
        </p:spPr>
        <p:txBody>
          <a:bodyPr wrap="none" lIns="42970" tIns="21485" rIns="42970" bIns="21485" rtlCol="0">
            <a:spAutoFit/>
          </a:bodyPr>
          <a:lstStyle/>
          <a:p>
            <a:r>
              <a:rPr lang="en-US" altLang="zh-CN" sz="1600" spc="300" dirty="0">
                <a:solidFill>
                  <a:schemeClr val="accent1">
                    <a:lumMod val="50000"/>
                  </a:schemeClr>
                </a:solidFill>
                <a:cs typeface="+mn-ea"/>
                <a:sym typeface="+mn-lt"/>
              </a:rPr>
              <a:t>THE PART ONE</a:t>
            </a:r>
          </a:p>
        </p:txBody>
      </p:sp>
      <p:pic>
        <p:nvPicPr>
          <p:cNvPr id="24" name="图片 23">
            <a:extLst>
              <a:ext uri="{FF2B5EF4-FFF2-40B4-BE49-F238E27FC236}">
                <a16:creationId xmlns:a16="http://schemas.microsoft.com/office/drawing/2014/main" id="{6D25B814-C2FF-4299-BE38-CC46D6D8AD1D}"/>
              </a:ext>
            </a:extLst>
          </p:cNvPr>
          <p:cNvPicPr>
            <a:picLocks noChangeAspect="1"/>
          </p:cNvPicPr>
          <p:nvPr/>
        </p:nvPicPr>
        <p:blipFill rotWithShape="1">
          <a:blip r:embed="rId6">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9032466" y="862396"/>
            <a:ext cx="1980253" cy="2039586"/>
          </a:xfrm>
          <a:prstGeom prst="rect">
            <a:avLst/>
          </a:prstGeom>
        </p:spPr>
      </p:pic>
      <p:pic>
        <p:nvPicPr>
          <p:cNvPr id="25" name="图片 24">
            <a:extLst>
              <a:ext uri="{FF2B5EF4-FFF2-40B4-BE49-F238E27FC236}">
                <a16:creationId xmlns:a16="http://schemas.microsoft.com/office/drawing/2014/main" id="{350DACF7-20D7-40D4-89EB-5581705D934E}"/>
              </a:ext>
            </a:extLst>
          </p:cNvPr>
          <p:cNvPicPr>
            <a:picLocks noChangeAspect="1"/>
          </p:cNvPicPr>
          <p:nvPr/>
        </p:nvPicPr>
        <p:blipFill rotWithShape="1">
          <a:blip r:embed="rId6">
            <a:duotone>
              <a:schemeClr val="accent5">
                <a:shade val="45000"/>
                <a:satMod val="135000"/>
              </a:schemeClr>
              <a:prstClr val="white"/>
            </a:duotone>
            <a:extLst>
              <a:ext uri="{28A0092B-C50C-407E-A947-70E740481C1C}">
                <a14:useLocalDpi xmlns:a14="http://schemas.microsoft.com/office/drawing/2010/main" val="0"/>
              </a:ext>
            </a:extLst>
          </a:blip>
          <a:srcRect l="10123" t="37609" r="68912" b="42535"/>
          <a:stretch/>
        </p:blipFill>
        <p:spPr>
          <a:xfrm>
            <a:off x="8033224" y="5431098"/>
            <a:ext cx="1028769" cy="974324"/>
          </a:xfrm>
          <a:prstGeom prst="rect">
            <a:avLst/>
          </a:prstGeom>
        </p:spPr>
      </p:pic>
      <p:pic>
        <p:nvPicPr>
          <p:cNvPr id="26" name="图片 25">
            <a:extLst>
              <a:ext uri="{FF2B5EF4-FFF2-40B4-BE49-F238E27FC236}">
                <a16:creationId xmlns:a16="http://schemas.microsoft.com/office/drawing/2014/main" id="{C1048B4E-52B8-44F5-822F-2E867581B282}"/>
              </a:ext>
            </a:extLst>
          </p:cNvPr>
          <p:cNvPicPr>
            <a:picLocks noChangeAspect="1"/>
          </p:cNvPicPr>
          <p:nvPr/>
        </p:nvPicPr>
        <p:blipFill rotWithShape="1">
          <a:blip r:embed="rId6">
            <a:duotone>
              <a:schemeClr val="accent5">
                <a:shade val="45000"/>
                <a:satMod val="135000"/>
              </a:schemeClr>
              <a:prstClr val="white"/>
            </a:duotone>
            <a:extLst>
              <a:ext uri="{28A0092B-C50C-407E-A947-70E740481C1C}">
                <a14:useLocalDpi xmlns:a14="http://schemas.microsoft.com/office/drawing/2010/main" val="0"/>
              </a:ext>
            </a:extLst>
          </a:blip>
          <a:srcRect l="71640" t="16551" r="3808" b="58161"/>
          <a:stretch/>
        </p:blipFill>
        <p:spPr>
          <a:xfrm>
            <a:off x="2107599" y="577666"/>
            <a:ext cx="1051937" cy="1083455"/>
          </a:xfrm>
          <a:prstGeom prst="rect">
            <a:avLst/>
          </a:prstGeom>
        </p:spPr>
      </p:pic>
    </p:spTree>
    <p:extLst>
      <p:ext uri="{BB962C8B-B14F-4D97-AF65-F5344CB8AC3E}">
        <p14:creationId xmlns:p14="http://schemas.microsoft.com/office/powerpoint/2010/main" val="25161864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10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11"/>
                                            </p:tgtEl>
                                            <p:attrNameLst>
                                              <p:attrName>style.visibility</p:attrName>
                                            </p:attrNameLst>
                                          </p:cBhvr>
                                          <p:to>
                                            <p:strVal val="visible"/>
                                          </p:to>
                                        </p:set>
                                        <p:anim to="" calcmode="lin" valueType="num">
                                          <p:cBhvr>
                                            <p:cTn id="13" dur="1000" fill="hold">
                                              <p:stCondLst>
                                                <p:cond delay="0"/>
                                              </p:stCondLst>
                                            </p:cTn>
                                            <p:tgtEl>
                                              <p:spTgt spid="11"/>
                                            </p:tgtEl>
                                            <p:attrNameLst>
                                              <p:attrName>ppt_x</p:attrName>
                                            </p:attrNameLst>
                                          </p:cBhvr>
                                          <p:tavLst>
                                            <p:tav tm="0" fmla="#ppt_x+(8/9)*(#ppt_x-(#ppt_x-#ppt_w/2))*((1.5-1.5*$)^2-(1.5-1.5*$)^3)">
                                              <p:val>
                                                <p:strVal val="0"/>
                                              </p:val>
                                            </p:tav>
                                            <p:tav tm="100000">
                                              <p:val>
                                                <p:strVal val="1"/>
                                              </p:val>
                                            </p:tav>
                                          </p:tavLst>
                                        </p:anim>
                                        <p:anim to="" calcmode="lin" valueType="num">
                                          <p:cBhvr>
                                            <p:cTn id="14" dur="1000" fill="hold">
                                              <p:stCondLst>
                                                <p:cond delay="0"/>
                                              </p:stCondLst>
                                            </p:cTn>
                                            <p:tgtEl>
                                              <p:spTgt spid="11"/>
                                            </p:tgtEl>
                                            <p:attrNameLst>
                                              <p:attrName>ppt_y</p:attrName>
                                            </p:attrNameLst>
                                          </p:cBhvr>
                                          <p:tavLst>
                                            <p:tav tm="0" fmla="#ppt_y+(8/9)*(#ppt_y-(#ppt_y+#ppt_h/2))*((1.5-1.5*$)^2-(1.5-1.5*$)^3)">
                                              <p:val>
                                                <p:strVal val="0"/>
                                              </p:val>
                                            </p:tav>
                                            <p:tav tm="100000">
                                              <p:val>
                                                <p:strVal val="1"/>
                                              </p:val>
                                            </p:tav>
                                          </p:tavLst>
                                        </p:anim>
                                        <p:anim to="" calcmode="lin" valueType="num">
                                          <p:cBhvr>
                                            <p:cTn id="15" dur="1000" fill="hold">
                                              <p:stCondLst>
                                                <p:cond delay="0"/>
                                              </p:stCondLst>
                                            </p:cTn>
                                            <p:tgtEl>
                                              <p:spTgt spid="11"/>
                                            </p:tgtEl>
                                            <p:attrNameLst>
                                              <p:attrName>ppt_w</p:attrName>
                                            </p:attrNameLst>
                                          </p:cBhvr>
                                          <p:tavLst>
                                            <p:tav tm="0" fmla="#ppt_w+(8/9)*(#ppt_w-0)*((1.5-1.5*$)^2-(1.5-1.5*$)^3)">
                                              <p:val>
                                                <p:strVal val="0"/>
                                              </p:val>
                                            </p:tav>
                                            <p:tav tm="100000">
                                              <p:val>
                                                <p:strVal val="1"/>
                                              </p:val>
                                            </p:tav>
                                          </p:tavLst>
                                        </p:anim>
                                        <p:anim to="" calcmode="lin" valueType="num">
                                          <p:cBhvr>
                                            <p:cTn id="16" dur="1000" fill="hold">
                                              <p:stCondLst>
                                                <p:cond delay="0"/>
                                              </p:stCondLst>
                                            </p:cTn>
                                            <p:tgtEl>
                                              <p:spTgt spid="11"/>
                                            </p:tgtEl>
                                            <p:attrNameLst>
                                              <p:attrName>ppt_h</p:attrName>
                                            </p:attrNameLst>
                                          </p:cBhvr>
                                          <p:tavLst>
                                            <p:tav tm="0" fmla="#ppt_h+(8/9)*(#ppt_h-0)*((1.5-1.5*$)^2-(1.5-1.5*$)^3)">
                                              <p:val>
                                                <p:strVal val="0"/>
                                              </p:val>
                                            </p:tav>
                                            <p:tav tm="100000">
                                              <p:val>
                                                <p:strVal val="1"/>
                                              </p:val>
                                            </p:tav>
                                          </p:tavLst>
                                        </p:anim>
                                      </p:childTnLst>
                                    </p:cTn>
                                  </p:par>
                                </p:childTnLst>
                              </p:cTn>
                            </p:par>
                            <p:par>
                              <p:cTn id="17" fill="hold">
                                <p:stCondLst>
                                  <p:cond delay="2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1000" fill="hold"/>
                                            <p:tgtEl>
                                              <p:spTgt spid="13"/>
                                            </p:tgtEl>
                                            <p:attrNameLst>
                                              <p:attrName>ppt_x</p:attrName>
                                            </p:attrNameLst>
                                          </p:cBhvr>
                                          <p:tavLst>
                                            <p:tav tm="0">
                                              <p:val>
                                                <p:strVal val="#ppt_x"/>
                                              </p:val>
                                            </p:tav>
                                            <p:tav tm="100000">
                                              <p:val>
                                                <p:strVal val="#ppt_x"/>
                                              </p:val>
                                            </p:tav>
                                          </p:tavLst>
                                        </p:anim>
                                        <p:anim calcmode="lin" valueType="num">
                                          <p:cBhvr additive="base">
                                            <p:cTn id="21" dur="10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1+#ppt_h/2"/>
                                              </p:val>
                                            </p:tav>
                                            <p:tav tm="100000">
                                              <p:val>
                                                <p:strVal val="#ppt_y"/>
                                              </p:val>
                                            </p:tav>
                                          </p:tavLst>
                                        </p:anim>
                                      </p:childTnLst>
                                    </p:cTn>
                                  </p:par>
                                  <p:par>
                                    <p:cTn id="26" presetID="14" presetClass="entr" presetSubtype="10" fill="hold" grpId="0" nodeType="withEffect">
                                      <p:stCondLst>
                                        <p:cond delay="500"/>
                                      </p:stCondLst>
                                      <p:iterate type="lt">
                                        <p:tmPct val="10000"/>
                                      </p:iterate>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childTnLst>
                              </p:cTn>
                            </p:par>
                            <p:par>
                              <p:cTn id="29" fill="hold">
                                <p:stCondLst>
                                  <p:cond delay="4000"/>
                                </p:stCondLst>
                                <p:childTnLst>
                                  <p:par>
                                    <p:cTn id="30" presetID="2" presetClass="entr" presetSubtype="4" fill="hold" nodeType="afterEffect" p14:presetBounceEnd="67000">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14:bounceEnd="67000">
                                          <p:cBhvr additive="base">
                                            <p:cTn id="32" dur="2000" fill="hold"/>
                                            <p:tgtEl>
                                              <p:spTgt spid="24"/>
                                            </p:tgtEl>
                                            <p:attrNameLst>
                                              <p:attrName>ppt_x</p:attrName>
                                            </p:attrNameLst>
                                          </p:cBhvr>
                                          <p:tavLst>
                                            <p:tav tm="0">
                                              <p:val>
                                                <p:strVal val="#ppt_x"/>
                                              </p:val>
                                            </p:tav>
                                            <p:tav tm="100000">
                                              <p:val>
                                                <p:strVal val="#ppt_x"/>
                                              </p:val>
                                            </p:tav>
                                          </p:tavLst>
                                        </p:anim>
                                        <p:anim calcmode="lin" valueType="num" p14:bounceEnd="67000">
                                          <p:cBhvr additive="base">
                                            <p:cTn id="33" dur="2000" fill="hold"/>
                                            <p:tgtEl>
                                              <p:spTgt spid="24"/>
                                            </p:tgtEl>
                                            <p:attrNameLst>
                                              <p:attrName>ppt_y</p:attrName>
                                            </p:attrNameLst>
                                          </p:cBhvr>
                                          <p:tavLst>
                                            <p:tav tm="0">
                                              <p:val>
                                                <p:strVal val="1+#ppt_h/2"/>
                                              </p:val>
                                            </p:tav>
                                            <p:tav tm="100000">
                                              <p:val>
                                                <p:strVal val="#ppt_y"/>
                                              </p:val>
                                            </p:tav>
                                          </p:tavLst>
                                        </p:anim>
                                      </p:childTnLst>
                                    </p:cTn>
                                  </p:par>
                                  <p:par>
                                    <p:cTn id="34" presetID="8" presetClass="emph" presetSubtype="0" repeatCount="indefinite" fill="hold" nodeType="withEffect">
                                      <p:stCondLst>
                                        <p:cond delay="0"/>
                                      </p:stCondLst>
                                      <p:childTnLst>
                                        <p:animRot by="21600000">
                                          <p:cBhvr>
                                            <p:cTn id="35" dur="2000" fill="hold"/>
                                            <p:tgtEl>
                                              <p:spTgt spid="24"/>
                                            </p:tgtEl>
                                            <p:attrNameLst>
                                              <p:attrName>r</p:attrName>
                                            </p:attrNameLst>
                                          </p:cBhvr>
                                        </p:animRot>
                                      </p:childTnLst>
                                    </p:cTn>
                                  </p:par>
                                  <p:par>
                                    <p:cTn id="36" presetID="2" presetClass="entr" presetSubtype="4" fill="hold" nodeType="withEffect" p14:presetBounceEnd="67000">
                                      <p:stCondLst>
                                        <p:cond delay="200"/>
                                      </p:stCondLst>
                                      <p:childTnLst>
                                        <p:set>
                                          <p:cBhvr>
                                            <p:cTn id="37" dur="1" fill="hold">
                                              <p:stCondLst>
                                                <p:cond delay="0"/>
                                              </p:stCondLst>
                                            </p:cTn>
                                            <p:tgtEl>
                                              <p:spTgt spid="25"/>
                                            </p:tgtEl>
                                            <p:attrNameLst>
                                              <p:attrName>style.visibility</p:attrName>
                                            </p:attrNameLst>
                                          </p:cBhvr>
                                          <p:to>
                                            <p:strVal val="visible"/>
                                          </p:to>
                                        </p:set>
                                        <p:anim calcmode="lin" valueType="num" p14:bounceEnd="67000">
                                          <p:cBhvr additive="base">
                                            <p:cTn id="38" dur="2000" fill="hold"/>
                                            <p:tgtEl>
                                              <p:spTgt spid="25"/>
                                            </p:tgtEl>
                                            <p:attrNameLst>
                                              <p:attrName>ppt_x</p:attrName>
                                            </p:attrNameLst>
                                          </p:cBhvr>
                                          <p:tavLst>
                                            <p:tav tm="0">
                                              <p:val>
                                                <p:strVal val="#ppt_x"/>
                                              </p:val>
                                            </p:tav>
                                            <p:tav tm="100000">
                                              <p:val>
                                                <p:strVal val="#ppt_x"/>
                                              </p:val>
                                            </p:tav>
                                          </p:tavLst>
                                        </p:anim>
                                        <p:anim calcmode="lin" valueType="num" p14:bounceEnd="67000">
                                          <p:cBhvr additive="base">
                                            <p:cTn id="39" dur="2000" fill="hold"/>
                                            <p:tgtEl>
                                              <p:spTgt spid="25"/>
                                            </p:tgtEl>
                                            <p:attrNameLst>
                                              <p:attrName>ppt_y</p:attrName>
                                            </p:attrNameLst>
                                          </p:cBhvr>
                                          <p:tavLst>
                                            <p:tav tm="0">
                                              <p:val>
                                                <p:strVal val="1+#ppt_h/2"/>
                                              </p:val>
                                            </p:tav>
                                            <p:tav tm="100000">
                                              <p:val>
                                                <p:strVal val="#ppt_y"/>
                                              </p:val>
                                            </p:tav>
                                          </p:tavLst>
                                        </p:anim>
                                      </p:childTnLst>
                                    </p:cTn>
                                  </p:par>
                                  <p:par>
                                    <p:cTn id="40" presetID="8" presetClass="emph" presetSubtype="0" repeatCount="indefinite" fill="hold" nodeType="withEffect">
                                      <p:stCondLst>
                                        <p:cond delay="200"/>
                                      </p:stCondLst>
                                      <p:childTnLst>
                                        <p:animRot by="21600000">
                                          <p:cBhvr>
                                            <p:cTn id="41" dur="2000" fill="hold"/>
                                            <p:tgtEl>
                                              <p:spTgt spid="25"/>
                                            </p:tgtEl>
                                            <p:attrNameLst>
                                              <p:attrName>r</p:attrName>
                                            </p:attrNameLst>
                                          </p:cBhvr>
                                        </p:animRot>
                                      </p:childTnLst>
                                    </p:cTn>
                                  </p:par>
                                  <p:par>
                                    <p:cTn id="42" presetID="2" presetClass="entr" presetSubtype="4" fill="hold" nodeType="withEffect" p14:presetBounceEnd="67000">
                                      <p:stCondLst>
                                        <p:cond delay="500"/>
                                      </p:stCondLst>
                                      <p:childTnLst>
                                        <p:set>
                                          <p:cBhvr>
                                            <p:cTn id="43" dur="1" fill="hold">
                                              <p:stCondLst>
                                                <p:cond delay="0"/>
                                              </p:stCondLst>
                                            </p:cTn>
                                            <p:tgtEl>
                                              <p:spTgt spid="26"/>
                                            </p:tgtEl>
                                            <p:attrNameLst>
                                              <p:attrName>style.visibility</p:attrName>
                                            </p:attrNameLst>
                                          </p:cBhvr>
                                          <p:to>
                                            <p:strVal val="visible"/>
                                          </p:to>
                                        </p:set>
                                        <p:anim calcmode="lin" valueType="num" p14:bounceEnd="67000">
                                          <p:cBhvr additive="base">
                                            <p:cTn id="44" dur="2000" fill="hold"/>
                                            <p:tgtEl>
                                              <p:spTgt spid="26"/>
                                            </p:tgtEl>
                                            <p:attrNameLst>
                                              <p:attrName>ppt_x</p:attrName>
                                            </p:attrNameLst>
                                          </p:cBhvr>
                                          <p:tavLst>
                                            <p:tav tm="0">
                                              <p:val>
                                                <p:strVal val="#ppt_x"/>
                                              </p:val>
                                            </p:tav>
                                            <p:tav tm="100000">
                                              <p:val>
                                                <p:strVal val="#ppt_x"/>
                                              </p:val>
                                            </p:tav>
                                          </p:tavLst>
                                        </p:anim>
                                        <p:anim calcmode="lin" valueType="num" p14:bounceEnd="67000">
                                          <p:cBhvr additive="base">
                                            <p:cTn id="45" dur="2000" fill="hold"/>
                                            <p:tgtEl>
                                              <p:spTgt spid="26"/>
                                            </p:tgtEl>
                                            <p:attrNameLst>
                                              <p:attrName>ppt_y</p:attrName>
                                            </p:attrNameLst>
                                          </p:cBhvr>
                                          <p:tavLst>
                                            <p:tav tm="0">
                                              <p:val>
                                                <p:strVal val="1+#ppt_h/2"/>
                                              </p:val>
                                            </p:tav>
                                            <p:tav tm="100000">
                                              <p:val>
                                                <p:strVal val="#ppt_y"/>
                                              </p:val>
                                            </p:tav>
                                          </p:tavLst>
                                        </p:anim>
                                      </p:childTnLst>
                                    </p:cTn>
                                  </p:par>
                                  <p:par>
                                    <p:cTn id="46" presetID="8" presetClass="emph" presetSubtype="0" repeatCount="indefinite" fill="hold" nodeType="withEffect">
                                      <p:stCondLst>
                                        <p:cond delay="500"/>
                                      </p:stCondLst>
                                      <p:childTnLst>
                                        <p:animRot by="21600000">
                                          <p:cBhvr>
                                            <p:cTn id="47"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100"/>
                                </p:stCondLst>
                                <p:childTnLst>
                                  <p:par>
                                    <p:cTn id="11" presetID="23" presetClass="entr" presetSubtype="528" fill="hold" grpId="0" nodeType="afterEffect">
                                      <p:stCondLst>
                                        <p:cond delay="0"/>
                                      </p:stCondLst>
                                      <p:iterate type="lt">
                                        <p:tmPct val="5000"/>
                                      </p:iterate>
                                      <p:childTnLst>
                                        <p:set>
                                          <p:cBhvr>
                                            <p:cTn id="12" dur="1" fill="hold">
                                              <p:stCondLst>
                                                <p:cond delay="0"/>
                                              </p:stCondLst>
                                            </p:cTn>
                                            <p:tgtEl>
                                              <p:spTgt spid="11"/>
                                            </p:tgtEl>
                                            <p:attrNameLst>
                                              <p:attrName>style.visibility</p:attrName>
                                            </p:attrNameLst>
                                          </p:cBhvr>
                                          <p:to>
                                            <p:strVal val="visible"/>
                                          </p:to>
                                        </p:set>
                                        <p:anim to="" calcmode="lin" valueType="num">
                                          <p:cBhvr>
                                            <p:cTn id="13" dur="1000" fill="hold">
                                              <p:stCondLst>
                                                <p:cond delay="0"/>
                                              </p:stCondLst>
                                            </p:cTn>
                                            <p:tgtEl>
                                              <p:spTgt spid="11"/>
                                            </p:tgtEl>
                                            <p:attrNameLst>
                                              <p:attrName>ppt_x</p:attrName>
                                            </p:attrNameLst>
                                          </p:cBhvr>
                                          <p:tavLst>
                                            <p:tav tm="0" fmla="#ppt_x+(8/9)*(#ppt_x-(#ppt_x-#ppt_w/2))*((1.5-1.5*$)^2-(1.5-1.5*$)^3)">
                                              <p:val>
                                                <p:strVal val="0"/>
                                              </p:val>
                                            </p:tav>
                                            <p:tav tm="100000">
                                              <p:val>
                                                <p:strVal val="1"/>
                                              </p:val>
                                            </p:tav>
                                          </p:tavLst>
                                        </p:anim>
                                        <p:anim to="" calcmode="lin" valueType="num">
                                          <p:cBhvr>
                                            <p:cTn id="14" dur="1000" fill="hold">
                                              <p:stCondLst>
                                                <p:cond delay="0"/>
                                              </p:stCondLst>
                                            </p:cTn>
                                            <p:tgtEl>
                                              <p:spTgt spid="11"/>
                                            </p:tgtEl>
                                            <p:attrNameLst>
                                              <p:attrName>ppt_y</p:attrName>
                                            </p:attrNameLst>
                                          </p:cBhvr>
                                          <p:tavLst>
                                            <p:tav tm="0" fmla="#ppt_y+(8/9)*(#ppt_y-(#ppt_y+#ppt_h/2))*((1.5-1.5*$)^2-(1.5-1.5*$)^3)">
                                              <p:val>
                                                <p:strVal val="0"/>
                                              </p:val>
                                            </p:tav>
                                            <p:tav tm="100000">
                                              <p:val>
                                                <p:strVal val="1"/>
                                              </p:val>
                                            </p:tav>
                                          </p:tavLst>
                                        </p:anim>
                                        <p:anim to="" calcmode="lin" valueType="num">
                                          <p:cBhvr>
                                            <p:cTn id="15" dur="1000" fill="hold">
                                              <p:stCondLst>
                                                <p:cond delay="0"/>
                                              </p:stCondLst>
                                            </p:cTn>
                                            <p:tgtEl>
                                              <p:spTgt spid="11"/>
                                            </p:tgtEl>
                                            <p:attrNameLst>
                                              <p:attrName>ppt_w</p:attrName>
                                            </p:attrNameLst>
                                          </p:cBhvr>
                                          <p:tavLst>
                                            <p:tav tm="0" fmla="#ppt_w+(8/9)*(#ppt_w-0)*((1.5-1.5*$)^2-(1.5-1.5*$)^3)">
                                              <p:val>
                                                <p:strVal val="0"/>
                                              </p:val>
                                            </p:tav>
                                            <p:tav tm="100000">
                                              <p:val>
                                                <p:strVal val="1"/>
                                              </p:val>
                                            </p:tav>
                                          </p:tavLst>
                                        </p:anim>
                                        <p:anim to="" calcmode="lin" valueType="num">
                                          <p:cBhvr>
                                            <p:cTn id="16" dur="1000" fill="hold">
                                              <p:stCondLst>
                                                <p:cond delay="0"/>
                                              </p:stCondLst>
                                            </p:cTn>
                                            <p:tgtEl>
                                              <p:spTgt spid="11"/>
                                            </p:tgtEl>
                                            <p:attrNameLst>
                                              <p:attrName>ppt_h</p:attrName>
                                            </p:attrNameLst>
                                          </p:cBhvr>
                                          <p:tavLst>
                                            <p:tav tm="0" fmla="#ppt_h+(8/9)*(#ppt_h-0)*((1.5-1.5*$)^2-(1.5-1.5*$)^3)">
                                              <p:val>
                                                <p:strVal val="0"/>
                                              </p:val>
                                            </p:tav>
                                            <p:tav tm="100000">
                                              <p:val>
                                                <p:strVal val="1"/>
                                              </p:val>
                                            </p:tav>
                                          </p:tavLst>
                                        </p:anim>
                                      </p:childTnLst>
                                    </p:cTn>
                                  </p:par>
                                </p:childTnLst>
                              </p:cTn>
                            </p:par>
                            <p:par>
                              <p:cTn id="17" fill="hold">
                                <p:stCondLst>
                                  <p:cond delay="2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1000" fill="hold"/>
                                            <p:tgtEl>
                                              <p:spTgt spid="13"/>
                                            </p:tgtEl>
                                            <p:attrNameLst>
                                              <p:attrName>ppt_x</p:attrName>
                                            </p:attrNameLst>
                                          </p:cBhvr>
                                          <p:tavLst>
                                            <p:tav tm="0">
                                              <p:val>
                                                <p:strVal val="#ppt_x"/>
                                              </p:val>
                                            </p:tav>
                                            <p:tav tm="100000">
                                              <p:val>
                                                <p:strVal val="#ppt_x"/>
                                              </p:val>
                                            </p:tav>
                                          </p:tavLst>
                                        </p:anim>
                                        <p:anim calcmode="lin" valueType="num">
                                          <p:cBhvr additive="base">
                                            <p:cTn id="21" dur="10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1+#ppt_h/2"/>
                                              </p:val>
                                            </p:tav>
                                            <p:tav tm="100000">
                                              <p:val>
                                                <p:strVal val="#ppt_y"/>
                                              </p:val>
                                            </p:tav>
                                          </p:tavLst>
                                        </p:anim>
                                      </p:childTnLst>
                                    </p:cTn>
                                  </p:par>
                                  <p:par>
                                    <p:cTn id="26" presetID="14" presetClass="entr" presetSubtype="10" fill="hold" grpId="0" nodeType="withEffect">
                                      <p:stCondLst>
                                        <p:cond delay="500"/>
                                      </p:stCondLst>
                                      <p:iterate type="lt">
                                        <p:tmPct val="10000"/>
                                      </p:iterate>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childTnLst>
                              </p:cTn>
                            </p:par>
                            <p:par>
                              <p:cTn id="29" fill="hold">
                                <p:stCondLst>
                                  <p:cond delay="4000"/>
                                </p:stCondLst>
                                <p:childTnLst>
                                  <p:par>
                                    <p:cTn id="30" presetID="2" presetClass="entr" presetSubtype="4"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2000" fill="hold"/>
                                            <p:tgtEl>
                                              <p:spTgt spid="24"/>
                                            </p:tgtEl>
                                            <p:attrNameLst>
                                              <p:attrName>ppt_x</p:attrName>
                                            </p:attrNameLst>
                                          </p:cBhvr>
                                          <p:tavLst>
                                            <p:tav tm="0">
                                              <p:val>
                                                <p:strVal val="#ppt_x"/>
                                              </p:val>
                                            </p:tav>
                                            <p:tav tm="100000">
                                              <p:val>
                                                <p:strVal val="#ppt_x"/>
                                              </p:val>
                                            </p:tav>
                                          </p:tavLst>
                                        </p:anim>
                                        <p:anim calcmode="lin" valueType="num">
                                          <p:cBhvr additive="base">
                                            <p:cTn id="33" dur="2000" fill="hold"/>
                                            <p:tgtEl>
                                              <p:spTgt spid="24"/>
                                            </p:tgtEl>
                                            <p:attrNameLst>
                                              <p:attrName>ppt_y</p:attrName>
                                            </p:attrNameLst>
                                          </p:cBhvr>
                                          <p:tavLst>
                                            <p:tav tm="0">
                                              <p:val>
                                                <p:strVal val="1+#ppt_h/2"/>
                                              </p:val>
                                            </p:tav>
                                            <p:tav tm="100000">
                                              <p:val>
                                                <p:strVal val="#ppt_y"/>
                                              </p:val>
                                            </p:tav>
                                          </p:tavLst>
                                        </p:anim>
                                      </p:childTnLst>
                                    </p:cTn>
                                  </p:par>
                                  <p:par>
                                    <p:cTn id="34" presetID="8" presetClass="emph" presetSubtype="0" repeatCount="indefinite" fill="hold" nodeType="withEffect">
                                      <p:stCondLst>
                                        <p:cond delay="0"/>
                                      </p:stCondLst>
                                      <p:childTnLst>
                                        <p:animRot by="21600000">
                                          <p:cBhvr>
                                            <p:cTn id="35" dur="2000" fill="hold"/>
                                            <p:tgtEl>
                                              <p:spTgt spid="24"/>
                                            </p:tgtEl>
                                            <p:attrNameLst>
                                              <p:attrName>r</p:attrName>
                                            </p:attrNameLst>
                                          </p:cBhvr>
                                        </p:animRot>
                                      </p:childTnLst>
                                    </p:cTn>
                                  </p:par>
                                  <p:par>
                                    <p:cTn id="36" presetID="2" presetClass="entr" presetSubtype="4" fill="hold" nodeType="withEffect">
                                      <p:stCondLst>
                                        <p:cond delay="20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2000" fill="hold"/>
                                            <p:tgtEl>
                                              <p:spTgt spid="25"/>
                                            </p:tgtEl>
                                            <p:attrNameLst>
                                              <p:attrName>ppt_x</p:attrName>
                                            </p:attrNameLst>
                                          </p:cBhvr>
                                          <p:tavLst>
                                            <p:tav tm="0">
                                              <p:val>
                                                <p:strVal val="#ppt_x"/>
                                              </p:val>
                                            </p:tav>
                                            <p:tav tm="100000">
                                              <p:val>
                                                <p:strVal val="#ppt_x"/>
                                              </p:val>
                                            </p:tav>
                                          </p:tavLst>
                                        </p:anim>
                                        <p:anim calcmode="lin" valueType="num">
                                          <p:cBhvr additive="base">
                                            <p:cTn id="39" dur="2000" fill="hold"/>
                                            <p:tgtEl>
                                              <p:spTgt spid="25"/>
                                            </p:tgtEl>
                                            <p:attrNameLst>
                                              <p:attrName>ppt_y</p:attrName>
                                            </p:attrNameLst>
                                          </p:cBhvr>
                                          <p:tavLst>
                                            <p:tav tm="0">
                                              <p:val>
                                                <p:strVal val="1+#ppt_h/2"/>
                                              </p:val>
                                            </p:tav>
                                            <p:tav tm="100000">
                                              <p:val>
                                                <p:strVal val="#ppt_y"/>
                                              </p:val>
                                            </p:tav>
                                          </p:tavLst>
                                        </p:anim>
                                      </p:childTnLst>
                                    </p:cTn>
                                  </p:par>
                                  <p:par>
                                    <p:cTn id="40" presetID="8" presetClass="emph" presetSubtype="0" repeatCount="indefinite" fill="hold" nodeType="withEffect">
                                      <p:stCondLst>
                                        <p:cond delay="200"/>
                                      </p:stCondLst>
                                      <p:childTnLst>
                                        <p:animRot by="21600000">
                                          <p:cBhvr>
                                            <p:cTn id="41" dur="2000" fill="hold"/>
                                            <p:tgtEl>
                                              <p:spTgt spid="25"/>
                                            </p:tgtEl>
                                            <p:attrNameLst>
                                              <p:attrName>r</p:attrName>
                                            </p:attrNameLst>
                                          </p:cBhvr>
                                        </p:animRot>
                                      </p:childTnLst>
                                    </p:cTn>
                                  </p:par>
                                  <p:par>
                                    <p:cTn id="42" presetID="2" presetClass="entr" presetSubtype="4" fill="hold" nodeType="withEffect">
                                      <p:stCondLst>
                                        <p:cond delay="500"/>
                                      </p:stCondLst>
                                      <p:childTnLst>
                                        <p:set>
                                          <p:cBhvr>
                                            <p:cTn id="43" dur="1" fill="hold">
                                              <p:stCondLst>
                                                <p:cond delay="0"/>
                                              </p:stCondLst>
                                            </p:cTn>
                                            <p:tgtEl>
                                              <p:spTgt spid="26"/>
                                            </p:tgtEl>
                                            <p:attrNameLst>
                                              <p:attrName>style.visibility</p:attrName>
                                            </p:attrNameLst>
                                          </p:cBhvr>
                                          <p:to>
                                            <p:strVal val="visible"/>
                                          </p:to>
                                        </p:set>
                                        <p:anim calcmode="lin" valueType="num">
                                          <p:cBhvr additive="base">
                                            <p:cTn id="44" dur="2000" fill="hold"/>
                                            <p:tgtEl>
                                              <p:spTgt spid="26"/>
                                            </p:tgtEl>
                                            <p:attrNameLst>
                                              <p:attrName>ppt_x</p:attrName>
                                            </p:attrNameLst>
                                          </p:cBhvr>
                                          <p:tavLst>
                                            <p:tav tm="0">
                                              <p:val>
                                                <p:strVal val="#ppt_x"/>
                                              </p:val>
                                            </p:tav>
                                            <p:tav tm="100000">
                                              <p:val>
                                                <p:strVal val="#ppt_x"/>
                                              </p:val>
                                            </p:tav>
                                          </p:tavLst>
                                        </p:anim>
                                        <p:anim calcmode="lin" valueType="num">
                                          <p:cBhvr additive="base">
                                            <p:cTn id="45" dur="2000" fill="hold"/>
                                            <p:tgtEl>
                                              <p:spTgt spid="26"/>
                                            </p:tgtEl>
                                            <p:attrNameLst>
                                              <p:attrName>ppt_y</p:attrName>
                                            </p:attrNameLst>
                                          </p:cBhvr>
                                          <p:tavLst>
                                            <p:tav tm="0">
                                              <p:val>
                                                <p:strVal val="1+#ppt_h/2"/>
                                              </p:val>
                                            </p:tav>
                                            <p:tav tm="100000">
                                              <p:val>
                                                <p:strVal val="#ppt_y"/>
                                              </p:val>
                                            </p:tav>
                                          </p:tavLst>
                                        </p:anim>
                                      </p:childTnLst>
                                    </p:cTn>
                                  </p:par>
                                  <p:par>
                                    <p:cTn id="46" presetID="8" presetClass="emph" presetSubtype="0" repeatCount="indefinite" fill="hold" nodeType="withEffect">
                                      <p:stCondLst>
                                        <p:cond delay="500"/>
                                      </p:stCondLst>
                                      <p:childTnLst>
                                        <p:animRot by="21600000">
                                          <p:cBhvr>
                                            <p:cTn id="47" dur="2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P spid="15"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02EDB8E-4165-400F-BA9B-C8CD83C3A5FA}"/>
              </a:ext>
            </a:extLst>
          </p:cNvPr>
          <p:cNvGrpSpPr/>
          <p:nvPr/>
        </p:nvGrpSpPr>
        <p:grpSpPr>
          <a:xfrm>
            <a:off x="389738" y="366112"/>
            <a:ext cx="691563" cy="691563"/>
            <a:chOff x="2367572" y="4118895"/>
            <a:chExt cx="921196" cy="921196"/>
          </a:xfrm>
          <a:effectLst>
            <a:outerShdw blurRad="63500" sx="102000" sy="102000" algn="ctr" rotWithShape="0">
              <a:prstClr val="black">
                <a:alpha val="40000"/>
              </a:prstClr>
            </a:outerShdw>
          </a:effectLst>
        </p:grpSpPr>
        <p:grpSp>
          <p:nvGrpSpPr>
            <p:cNvPr id="3" name="组合 2">
              <a:extLst>
                <a:ext uri="{FF2B5EF4-FFF2-40B4-BE49-F238E27FC236}">
                  <a16:creationId xmlns:a16="http://schemas.microsoft.com/office/drawing/2014/main" id="{5AEB7B65-F73C-4986-8DC4-82D9A8373202}"/>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EDF54FB9-F47C-492A-8E89-8850FA33B3CF}"/>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a:extLst>
                  <a:ext uri="{FF2B5EF4-FFF2-40B4-BE49-F238E27FC236}">
                    <a16:creationId xmlns:a16="http://schemas.microsoft.com/office/drawing/2014/main" id="{E031DAA2-C794-4D1A-9FCB-DCCCDD009F45}"/>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a:extLst>
                  <a:ext uri="{FF2B5EF4-FFF2-40B4-BE49-F238E27FC236}">
                    <a16:creationId xmlns:a16="http://schemas.microsoft.com/office/drawing/2014/main" id="{0963E0DA-B340-4591-86F7-37B4F67ABE4D}"/>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a:extLst>
                <a:ext uri="{FF2B5EF4-FFF2-40B4-BE49-F238E27FC236}">
                  <a16:creationId xmlns:a16="http://schemas.microsoft.com/office/drawing/2014/main" id="{2BD59C5D-BE19-497A-B6EE-0D178113031F}"/>
                </a:ext>
              </a:extLst>
            </p:cNvPr>
            <p:cNvSpPr txBox="1"/>
            <p:nvPr>
              <p:custDataLst>
                <p:tags r:id="rId1"/>
              </p:custDataLst>
            </p:nvPr>
          </p:nvSpPr>
          <p:spPr>
            <a:xfrm>
              <a:off x="2616776" y="4317883"/>
              <a:ext cx="422787" cy="532966"/>
            </a:xfrm>
            <a:prstGeom prst="rect">
              <a:avLst/>
            </a:prstGeom>
            <a:noFill/>
          </p:spPr>
          <p:txBody>
            <a:bodyPr wrap="none" lIns="0" rIns="0" rtlCol="0">
              <a:spAutoFit/>
            </a:bodyPr>
            <a:lstStyle/>
            <a:p>
              <a:pPr algn="ctr" defTabSz="914102"/>
              <a:r>
                <a:rPr lang="en-US" sz="2000" b="1" dirty="0">
                  <a:solidFill>
                    <a:schemeClr val="accent1">
                      <a:lumMod val="50000"/>
                    </a:schemeClr>
                  </a:solidFill>
                  <a:cs typeface="+mn-ea"/>
                  <a:sym typeface="+mn-lt"/>
                </a:rPr>
                <a:t>01</a:t>
              </a:r>
            </a:p>
          </p:txBody>
        </p:sp>
      </p:grpSp>
      <p:sp>
        <p:nvSpPr>
          <p:cNvPr id="8" name="TextBox 14">
            <a:extLst>
              <a:ext uri="{FF2B5EF4-FFF2-40B4-BE49-F238E27FC236}">
                <a16:creationId xmlns:a16="http://schemas.microsoft.com/office/drawing/2014/main" id="{38ED7941-FD63-4444-B4C2-3D6A644E3341}"/>
              </a:ext>
            </a:extLst>
          </p:cNvPr>
          <p:cNvSpPr txBox="1"/>
          <p:nvPr/>
        </p:nvSpPr>
        <p:spPr>
          <a:xfrm>
            <a:off x="1369560" y="299948"/>
            <a:ext cx="7292943" cy="830997"/>
          </a:xfrm>
          <a:prstGeom prst="rect">
            <a:avLst/>
          </a:prstGeom>
          <a:noFill/>
          <a:effectLst/>
        </p:spPr>
        <p:txBody>
          <a:bodyPr wrap="square" rtlCol="0">
            <a:spAutoFit/>
          </a:bodyPr>
          <a:lstStyle/>
          <a:p>
            <a:pPr defTabSz="285750"/>
            <a:r>
              <a:rPr lang="zh-CN" altLang="en-US" sz="2400" b="1" dirty="0">
                <a:solidFill>
                  <a:schemeClr val="accent1">
                    <a:lumMod val="50000"/>
                  </a:schemeClr>
                </a:solidFill>
                <a:cs typeface="+mn-ea"/>
                <a:sym typeface="+mn-lt"/>
              </a:rPr>
              <a:t>过去十年，社消零售总额强劲增长，</a:t>
            </a:r>
            <a:endParaRPr lang="en-US" altLang="zh-CN" sz="2400" b="1" dirty="0">
              <a:solidFill>
                <a:schemeClr val="accent1">
                  <a:lumMod val="50000"/>
                </a:schemeClr>
              </a:solidFill>
              <a:cs typeface="+mn-ea"/>
              <a:sym typeface="+mn-lt"/>
            </a:endParaRPr>
          </a:p>
          <a:p>
            <a:pPr defTabSz="285750"/>
            <a:r>
              <a:rPr lang="zh-CN" altLang="en-US" sz="2400" b="1" dirty="0">
                <a:solidFill>
                  <a:schemeClr val="accent1">
                    <a:lumMod val="50000"/>
                  </a:schemeClr>
                </a:solidFill>
                <a:cs typeface="+mn-ea"/>
                <a:sym typeface="+mn-lt"/>
              </a:rPr>
              <a:t>占比达</a:t>
            </a:r>
            <a:r>
              <a:rPr lang="en-US" altLang="zh-CN" sz="2400" b="1" dirty="0">
                <a:solidFill>
                  <a:schemeClr val="accent1">
                    <a:lumMod val="50000"/>
                  </a:schemeClr>
                </a:solidFill>
                <a:cs typeface="+mn-ea"/>
                <a:sym typeface="+mn-lt"/>
              </a:rPr>
              <a:t>GDP40%</a:t>
            </a:r>
            <a:r>
              <a:rPr lang="zh-CN" altLang="en-US" sz="2400" b="1" dirty="0">
                <a:solidFill>
                  <a:schemeClr val="accent1">
                    <a:lumMod val="50000"/>
                  </a:schemeClr>
                </a:solidFill>
                <a:cs typeface="+mn-ea"/>
                <a:sym typeface="+mn-lt"/>
              </a:rPr>
              <a:t>左右，成为经济增长主要动力</a:t>
            </a:r>
          </a:p>
        </p:txBody>
      </p:sp>
      <p:graphicFrame>
        <p:nvGraphicFramePr>
          <p:cNvPr id="9" name="图表 8">
            <a:extLst>
              <a:ext uri="{FF2B5EF4-FFF2-40B4-BE49-F238E27FC236}">
                <a16:creationId xmlns:a16="http://schemas.microsoft.com/office/drawing/2014/main" id="{DD2129C0-7E99-39FC-F2BF-4A78A2AC3595}"/>
              </a:ext>
            </a:extLst>
          </p:cNvPr>
          <p:cNvGraphicFramePr/>
          <p:nvPr>
            <p:extLst>
              <p:ext uri="{D42A27DB-BD31-4B8C-83A1-F6EECF244321}">
                <p14:modId xmlns:p14="http://schemas.microsoft.com/office/powerpoint/2010/main" val="4100911955"/>
              </p:ext>
            </p:extLst>
          </p:nvPr>
        </p:nvGraphicFramePr>
        <p:xfrm>
          <a:off x="894217" y="1648755"/>
          <a:ext cx="10677366" cy="5057891"/>
        </p:xfrm>
        <a:graphic>
          <a:graphicData uri="http://schemas.openxmlformats.org/drawingml/2006/chart">
            <c:chart xmlns:c="http://schemas.openxmlformats.org/drawingml/2006/chart" xmlns:r="http://schemas.openxmlformats.org/officeDocument/2006/relationships" r:id="rId7"/>
          </a:graphicData>
        </a:graphic>
      </p:graphicFrame>
      <p:sp>
        <p:nvSpPr>
          <p:cNvPr id="15" name="ïṡ1íḑè">
            <a:extLst>
              <a:ext uri="{FF2B5EF4-FFF2-40B4-BE49-F238E27FC236}">
                <a16:creationId xmlns:a16="http://schemas.microsoft.com/office/drawing/2014/main" id="{669DE84E-C723-EB5D-A21C-40ECC9415D25}"/>
              </a:ext>
            </a:extLst>
          </p:cNvPr>
          <p:cNvSpPr/>
          <p:nvPr/>
        </p:nvSpPr>
        <p:spPr>
          <a:xfrm>
            <a:off x="1297028" y="1312058"/>
            <a:ext cx="4164241" cy="679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zh-CN" altLang="en-US" sz="3000" dirty="0">
                <a:solidFill>
                  <a:schemeClr val="tx1"/>
                </a:solidFill>
              </a:rPr>
              <a:t>宏观环境</a:t>
            </a:r>
            <a:endParaRPr kumimoji="1" lang="en-US" altLang="zh-CN" sz="3000" dirty="0">
              <a:solidFill>
                <a:schemeClr val="tx1"/>
              </a:solidFill>
            </a:endParaRPr>
          </a:p>
        </p:txBody>
      </p:sp>
      <p:sp>
        <p:nvSpPr>
          <p:cNvPr id="17" name="文本框 16">
            <a:extLst>
              <a:ext uri="{FF2B5EF4-FFF2-40B4-BE49-F238E27FC236}">
                <a16:creationId xmlns:a16="http://schemas.microsoft.com/office/drawing/2014/main" id="{0A027AF5-A1E1-626F-7612-7C44FDDC37B6}"/>
              </a:ext>
            </a:extLst>
          </p:cNvPr>
          <p:cNvSpPr txBox="1"/>
          <p:nvPr/>
        </p:nvSpPr>
        <p:spPr>
          <a:xfrm>
            <a:off x="120655" y="6541336"/>
            <a:ext cx="4466896" cy="215444"/>
          </a:xfrm>
          <a:prstGeom prst="rect">
            <a:avLst/>
          </a:prstGeom>
          <a:noFill/>
        </p:spPr>
        <p:txBody>
          <a:bodyPr wrap="square" rtlCol="0">
            <a:spAutoFit/>
          </a:bodyPr>
          <a:lstStyle/>
          <a:p>
            <a:pPr marL="171450" indent="-171450">
              <a:buFont typeface="Arial" panose="020B0604020202020204" pitchFamily="34" charset="0"/>
              <a:buChar char="•"/>
            </a:pPr>
            <a:r>
              <a:rPr lang="zh-CN" altLang="en-US" sz="800" dirty="0"/>
              <a:t>来源：国家统计局，</a:t>
            </a:r>
            <a:r>
              <a:rPr lang="en-US" altLang="zh-CN" sz="800" dirty="0"/>
              <a:t>2021</a:t>
            </a:r>
          </a:p>
        </p:txBody>
      </p:sp>
      <p:grpSp>
        <p:nvGrpSpPr>
          <p:cNvPr id="11" name="组合 10">
            <a:extLst>
              <a:ext uri="{FF2B5EF4-FFF2-40B4-BE49-F238E27FC236}">
                <a16:creationId xmlns:a16="http://schemas.microsoft.com/office/drawing/2014/main" id="{4198DA7B-5EB1-E77D-4172-4AA7849E3000}"/>
              </a:ext>
            </a:extLst>
          </p:cNvPr>
          <p:cNvGrpSpPr/>
          <p:nvPr/>
        </p:nvGrpSpPr>
        <p:grpSpPr>
          <a:xfrm>
            <a:off x="-21407" y="1394372"/>
            <a:ext cx="1200150" cy="488496"/>
            <a:chOff x="0" y="254454"/>
            <a:chExt cx="1795510" cy="732518"/>
          </a:xfrm>
        </p:grpSpPr>
        <p:sp>
          <p:nvSpPr>
            <p:cNvPr id="13" name="矩形 1">
              <a:extLst>
                <a:ext uri="{FF2B5EF4-FFF2-40B4-BE49-F238E27FC236}">
                  <a16:creationId xmlns:a16="http://schemas.microsoft.com/office/drawing/2014/main" id="{995F16BA-7FBC-1C3C-1B03-F1EF5DD6404F}"/>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任意多边形 4">
              <a:extLst>
                <a:ext uri="{FF2B5EF4-FFF2-40B4-BE49-F238E27FC236}">
                  <a16:creationId xmlns:a16="http://schemas.microsoft.com/office/drawing/2014/main" id="{93BD4E46-4A9B-A017-FB52-055D8C9E8297}"/>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extLst>
      <p:ext uri="{BB962C8B-B14F-4D97-AF65-F5344CB8AC3E}">
        <p14:creationId xmlns:p14="http://schemas.microsoft.com/office/powerpoint/2010/main" val="13662848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02EDB8E-4165-400F-BA9B-C8CD83C3A5FA}"/>
              </a:ext>
            </a:extLst>
          </p:cNvPr>
          <p:cNvGrpSpPr/>
          <p:nvPr/>
        </p:nvGrpSpPr>
        <p:grpSpPr>
          <a:xfrm>
            <a:off x="389738" y="366112"/>
            <a:ext cx="691563" cy="691563"/>
            <a:chOff x="2367572" y="4118895"/>
            <a:chExt cx="921196" cy="921196"/>
          </a:xfrm>
          <a:effectLst>
            <a:outerShdw blurRad="63500" sx="102000" sy="102000" algn="ctr" rotWithShape="0">
              <a:prstClr val="black">
                <a:alpha val="40000"/>
              </a:prstClr>
            </a:outerShdw>
          </a:effectLst>
        </p:grpSpPr>
        <p:grpSp>
          <p:nvGrpSpPr>
            <p:cNvPr id="3" name="组合 2">
              <a:extLst>
                <a:ext uri="{FF2B5EF4-FFF2-40B4-BE49-F238E27FC236}">
                  <a16:creationId xmlns:a16="http://schemas.microsoft.com/office/drawing/2014/main" id="{5AEB7B65-F73C-4986-8DC4-82D9A8373202}"/>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EDF54FB9-F47C-492A-8E89-8850FA33B3CF}"/>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a:extLst>
                  <a:ext uri="{FF2B5EF4-FFF2-40B4-BE49-F238E27FC236}">
                    <a16:creationId xmlns:a16="http://schemas.microsoft.com/office/drawing/2014/main" id="{E031DAA2-C794-4D1A-9FCB-DCCCDD009F45}"/>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a:extLst>
                  <a:ext uri="{FF2B5EF4-FFF2-40B4-BE49-F238E27FC236}">
                    <a16:creationId xmlns:a16="http://schemas.microsoft.com/office/drawing/2014/main" id="{0963E0DA-B340-4591-86F7-37B4F67ABE4D}"/>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a:extLst>
                <a:ext uri="{FF2B5EF4-FFF2-40B4-BE49-F238E27FC236}">
                  <a16:creationId xmlns:a16="http://schemas.microsoft.com/office/drawing/2014/main" id="{2BD59C5D-BE19-497A-B6EE-0D178113031F}"/>
                </a:ext>
              </a:extLst>
            </p:cNvPr>
            <p:cNvSpPr txBox="1"/>
            <p:nvPr>
              <p:custDataLst>
                <p:tags r:id="rId1"/>
              </p:custDataLst>
            </p:nvPr>
          </p:nvSpPr>
          <p:spPr>
            <a:xfrm>
              <a:off x="2616776" y="4317883"/>
              <a:ext cx="422787" cy="532966"/>
            </a:xfrm>
            <a:prstGeom prst="rect">
              <a:avLst/>
            </a:prstGeom>
            <a:noFill/>
          </p:spPr>
          <p:txBody>
            <a:bodyPr wrap="none" lIns="0" rIns="0" rtlCol="0">
              <a:spAutoFit/>
            </a:bodyPr>
            <a:lstStyle/>
            <a:p>
              <a:pPr algn="ctr" defTabSz="914102"/>
              <a:r>
                <a:rPr lang="en-US" sz="2000" b="1" dirty="0">
                  <a:solidFill>
                    <a:schemeClr val="accent1">
                      <a:lumMod val="50000"/>
                    </a:schemeClr>
                  </a:solidFill>
                  <a:cs typeface="+mn-ea"/>
                  <a:sym typeface="+mn-lt"/>
                </a:rPr>
                <a:t>01</a:t>
              </a:r>
            </a:p>
          </p:txBody>
        </p:sp>
      </p:grpSp>
      <p:sp>
        <p:nvSpPr>
          <p:cNvPr id="8" name="TextBox 14">
            <a:extLst>
              <a:ext uri="{FF2B5EF4-FFF2-40B4-BE49-F238E27FC236}">
                <a16:creationId xmlns:a16="http://schemas.microsoft.com/office/drawing/2014/main" id="{38ED7941-FD63-4444-B4C2-3D6A644E3341}"/>
              </a:ext>
            </a:extLst>
          </p:cNvPr>
          <p:cNvSpPr txBox="1"/>
          <p:nvPr/>
        </p:nvSpPr>
        <p:spPr>
          <a:xfrm>
            <a:off x="1369561" y="313203"/>
            <a:ext cx="6697129" cy="830997"/>
          </a:xfrm>
          <a:prstGeom prst="rect">
            <a:avLst/>
          </a:prstGeom>
          <a:noFill/>
          <a:effectLst/>
        </p:spPr>
        <p:txBody>
          <a:bodyPr wrap="square" rtlCol="0">
            <a:spAutoFit/>
          </a:bodyPr>
          <a:lstStyle/>
          <a:p>
            <a:pPr defTabSz="285750"/>
            <a:r>
              <a:rPr lang="zh-CN" altLang="en-US" sz="2400" b="1" dirty="0">
                <a:solidFill>
                  <a:schemeClr val="accent1">
                    <a:lumMod val="50000"/>
                  </a:schemeClr>
                </a:solidFill>
                <a:cs typeface="+mn-ea"/>
                <a:sym typeface="+mn-lt"/>
              </a:rPr>
              <a:t>网络零售总额占社销总额比例不断攀升，</a:t>
            </a:r>
            <a:endParaRPr lang="en-US" altLang="zh-CN" sz="2400" b="1" dirty="0">
              <a:solidFill>
                <a:schemeClr val="accent1">
                  <a:lumMod val="50000"/>
                </a:schemeClr>
              </a:solidFill>
              <a:cs typeface="+mn-ea"/>
              <a:sym typeface="+mn-lt"/>
            </a:endParaRPr>
          </a:p>
          <a:p>
            <a:pPr defTabSz="285750"/>
            <a:r>
              <a:rPr lang="zh-CN" altLang="en-US" sz="2400" b="1" dirty="0">
                <a:solidFill>
                  <a:schemeClr val="accent1">
                    <a:lumMod val="50000"/>
                  </a:schemeClr>
                </a:solidFill>
                <a:cs typeface="+mn-ea"/>
                <a:sym typeface="+mn-lt"/>
              </a:rPr>
              <a:t>线上市场重要性持续升高</a:t>
            </a:r>
          </a:p>
        </p:txBody>
      </p:sp>
      <p:graphicFrame>
        <p:nvGraphicFramePr>
          <p:cNvPr id="9" name="图表 8">
            <a:extLst>
              <a:ext uri="{FF2B5EF4-FFF2-40B4-BE49-F238E27FC236}">
                <a16:creationId xmlns:a16="http://schemas.microsoft.com/office/drawing/2014/main" id="{14EEDDBA-15BD-ABCC-F614-A4090273A138}"/>
              </a:ext>
            </a:extLst>
          </p:cNvPr>
          <p:cNvGraphicFramePr/>
          <p:nvPr>
            <p:extLst>
              <p:ext uri="{D42A27DB-BD31-4B8C-83A1-F6EECF244321}">
                <p14:modId xmlns:p14="http://schemas.microsoft.com/office/powerpoint/2010/main" val="2613163766"/>
              </p:ext>
            </p:extLst>
          </p:nvPr>
        </p:nvGraphicFramePr>
        <p:xfrm>
          <a:off x="894217" y="1648755"/>
          <a:ext cx="10677366" cy="5057891"/>
        </p:xfrm>
        <a:graphic>
          <a:graphicData uri="http://schemas.openxmlformats.org/drawingml/2006/chart">
            <c:chart xmlns:c="http://schemas.openxmlformats.org/drawingml/2006/chart" xmlns:r="http://schemas.openxmlformats.org/officeDocument/2006/relationships" r:id="rId7"/>
          </a:graphicData>
        </a:graphic>
      </p:graphicFrame>
      <p:sp>
        <p:nvSpPr>
          <p:cNvPr id="12" name="ïṡ1íḑè">
            <a:extLst>
              <a:ext uri="{FF2B5EF4-FFF2-40B4-BE49-F238E27FC236}">
                <a16:creationId xmlns:a16="http://schemas.microsoft.com/office/drawing/2014/main" id="{3DCEA9B6-E6E2-1E4C-802E-A3A15CD8A378}"/>
              </a:ext>
            </a:extLst>
          </p:cNvPr>
          <p:cNvSpPr/>
          <p:nvPr/>
        </p:nvSpPr>
        <p:spPr>
          <a:xfrm>
            <a:off x="1297028" y="1312058"/>
            <a:ext cx="4164241" cy="679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zh-CN" altLang="en-US" sz="3000" dirty="0">
                <a:solidFill>
                  <a:schemeClr val="tx1"/>
                </a:solidFill>
              </a:rPr>
              <a:t>宏观环境</a:t>
            </a:r>
            <a:endParaRPr kumimoji="1" lang="en-US" altLang="zh-CN" sz="3000" dirty="0">
              <a:solidFill>
                <a:schemeClr val="tx1"/>
              </a:solidFill>
            </a:endParaRPr>
          </a:p>
        </p:txBody>
      </p:sp>
      <p:sp>
        <p:nvSpPr>
          <p:cNvPr id="13" name="文本框 12">
            <a:extLst>
              <a:ext uri="{FF2B5EF4-FFF2-40B4-BE49-F238E27FC236}">
                <a16:creationId xmlns:a16="http://schemas.microsoft.com/office/drawing/2014/main" id="{03AB28FF-9298-C1B2-DD5C-0A0C384EB89A}"/>
              </a:ext>
            </a:extLst>
          </p:cNvPr>
          <p:cNvSpPr txBox="1"/>
          <p:nvPr/>
        </p:nvSpPr>
        <p:spPr>
          <a:xfrm>
            <a:off x="120655" y="6541336"/>
            <a:ext cx="4466896" cy="215444"/>
          </a:xfrm>
          <a:prstGeom prst="rect">
            <a:avLst/>
          </a:prstGeom>
          <a:noFill/>
        </p:spPr>
        <p:txBody>
          <a:bodyPr wrap="square" rtlCol="0">
            <a:spAutoFit/>
          </a:bodyPr>
          <a:lstStyle/>
          <a:p>
            <a:pPr marL="171450" indent="-171450">
              <a:buFont typeface="Arial" panose="020B0604020202020204" pitchFamily="34" charset="0"/>
              <a:buChar char="•"/>
            </a:pPr>
            <a:r>
              <a:rPr lang="zh-CN" altLang="en-US" sz="800" dirty="0"/>
              <a:t>来源：国家统计局，</a:t>
            </a:r>
            <a:r>
              <a:rPr lang="en-US" altLang="zh-CN" sz="800" dirty="0"/>
              <a:t>2021</a:t>
            </a:r>
          </a:p>
        </p:txBody>
      </p:sp>
      <p:grpSp>
        <p:nvGrpSpPr>
          <p:cNvPr id="11" name="组合 10">
            <a:extLst>
              <a:ext uri="{FF2B5EF4-FFF2-40B4-BE49-F238E27FC236}">
                <a16:creationId xmlns:a16="http://schemas.microsoft.com/office/drawing/2014/main" id="{5263064B-67E1-D2F7-78F7-B9F7F5C45E53}"/>
              </a:ext>
            </a:extLst>
          </p:cNvPr>
          <p:cNvGrpSpPr/>
          <p:nvPr/>
        </p:nvGrpSpPr>
        <p:grpSpPr>
          <a:xfrm>
            <a:off x="-21407" y="1394372"/>
            <a:ext cx="1200150" cy="488496"/>
            <a:chOff x="0" y="254454"/>
            <a:chExt cx="1795510" cy="732518"/>
          </a:xfrm>
        </p:grpSpPr>
        <p:sp>
          <p:nvSpPr>
            <p:cNvPr id="14" name="矩形 1">
              <a:extLst>
                <a:ext uri="{FF2B5EF4-FFF2-40B4-BE49-F238E27FC236}">
                  <a16:creationId xmlns:a16="http://schemas.microsoft.com/office/drawing/2014/main" id="{572189E9-FDEE-CB18-41BF-CEFD2534E964}"/>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任意多边形 4">
              <a:extLst>
                <a:ext uri="{FF2B5EF4-FFF2-40B4-BE49-F238E27FC236}">
                  <a16:creationId xmlns:a16="http://schemas.microsoft.com/office/drawing/2014/main" id="{D9826B19-182F-4BD9-A234-C3993FC5239A}"/>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extLst>
      <p:ext uri="{BB962C8B-B14F-4D97-AF65-F5344CB8AC3E}">
        <p14:creationId xmlns:p14="http://schemas.microsoft.com/office/powerpoint/2010/main" val="344288253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C76F018-74F5-0F0D-8A6E-76B4A9FBF8CC}"/>
              </a:ext>
            </a:extLst>
          </p:cNvPr>
          <p:cNvGrpSpPr/>
          <p:nvPr/>
        </p:nvGrpSpPr>
        <p:grpSpPr>
          <a:xfrm>
            <a:off x="389738" y="366112"/>
            <a:ext cx="691563" cy="691563"/>
            <a:chOff x="2367572" y="4118895"/>
            <a:chExt cx="921196" cy="921196"/>
          </a:xfrm>
          <a:effectLst>
            <a:outerShdw blurRad="63500" sx="102000" sy="102000" algn="ctr" rotWithShape="0">
              <a:prstClr val="black">
                <a:alpha val="40000"/>
              </a:prstClr>
            </a:outerShdw>
          </a:effectLst>
        </p:grpSpPr>
        <p:grpSp>
          <p:nvGrpSpPr>
            <p:cNvPr id="3" name="组合 2">
              <a:extLst>
                <a:ext uri="{FF2B5EF4-FFF2-40B4-BE49-F238E27FC236}">
                  <a16:creationId xmlns:a16="http://schemas.microsoft.com/office/drawing/2014/main" id="{79F9C888-31C6-922B-1C3F-7A043E3F8F58}"/>
                </a:ext>
              </a:extLst>
            </p:cNvPr>
            <p:cNvGrpSpPr/>
            <p:nvPr/>
          </p:nvGrpSpPr>
          <p:grpSpPr>
            <a:xfrm>
              <a:off x="2367572" y="4118895"/>
              <a:ext cx="921196" cy="921196"/>
              <a:chOff x="1333481" y="1593118"/>
              <a:chExt cx="1418785" cy="1418785"/>
            </a:xfrm>
          </p:grpSpPr>
          <p:sp>
            <p:nvSpPr>
              <p:cNvPr id="5" name="PA-↖">
                <a:extLst>
                  <a:ext uri="{FF2B5EF4-FFF2-40B4-BE49-F238E27FC236}">
                    <a16:creationId xmlns:a16="http://schemas.microsoft.com/office/drawing/2014/main" id="{D008F19A-5579-A15B-D8D2-44651749D7E6}"/>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6" name="PA-↘">
                <a:extLst>
                  <a:ext uri="{FF2B5EF4-FFF2-40B4-BE49-F238E27FC236}">
                    <a16:creationId xmlns:a16="http://schemas.microsoft.com/office/drawing/2014/main" id="{DD2D43A0-BEE2-E22A-A7E9-11C8A9FA642F}"/>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1">
                <a:extLst>
                  <a:ext uri="{FF2B5EF4-FFF2-40B4-BE49-F238E27FC236}">
                    <a16:creationId xmlns:a16="http://schemas.microsoft.com/office/drawing/2014/main" id="{7875FC93-D85E-6A2E-F882-690E6EEAFCF4}"/>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4" name="PA-文本框 24">
              <a:extLst>
                <a:ext uri="{FF2B5EF4-FFF2-40B4-BE49-F238E27FC236}">
                  <a16:creationId xmlns:a16="http://schemas.microsoft.com/office/drawing/2014/main" id="{F5D13501-27F7-E2EB-6321-0F131D75B398}"/>
                </a:ext>
              </a:extLst>
            </p:cNvPr>
            <p:cNvSpPr txBox="1"/>
            <p:nvPr>
              <p:custDataLst>
                <p:tags r:id="rId1"/>
              </p:custDataLst>
            </p:nvPr>
          </p:nvSpPr>
          <p:spPr>
            <a:xfrm>
              <a:off x="2616776" y="4317883"/>
              <a:ext cx="422787" cy="532966"/>
            </a:xfrm>
            <a:prstGeom prst="rect">
              <a:avLst/>
            </a:prstGeom>
            <a:noFill/>
          </p:spPr>
          <p:txBody>
            <a:bodyPr wrap="none" lIns="0" rIns="0" rtlCol="0">
              <a:spAutoFit/>
            </a:bodyPr>
            <a:lstStyle/>
            <a:p>
              <a:pPr algn="ctr" defTabSz="914102"/>
              <a:r>
                <a:rPr lang="en-US" sz="2000" b="1" dirty="0">
                  <a:solidFill>
                    <a:schemeClr val="accent1">
                      <a:lumMod val="50000"/>
                    </a:schemeClr>
                  </a:solidFill>
                  <a:cs typeface="+mn-ea"/>
                  <a:sym typeface="+mn-lt"/>
                </a:rPr>
                <a:t>01</a:t>
              </a:r>
            </a:p>
          </p:txBody>
        </p:sp>
      </p:grpSp>
      <p:graphicFrame>
        <p:nvGraphicFramePr>
          <p:cNvPr id="10" name="图表 9">
            <a:extLst>
              <a:ext uri="{FF2B5EF4-FFF2-40B4-BE49-F238E27FC236}">
                <a16:creationId xmlns:a16="http://schemas.microsoft.com/office/drawing/2014/main" id="{3F82CF87-1675-B6BF-62A7-6784D26FCFF3}"/>
              </a:ext>
            </a:extLst>
          </p:cNvPr>
          <p:cNvGraphicFramePr/>
          <p:nvPr>
            <p:extLst>
              <p:ext uri="{D42A27DB-BD31-4B8C-83A1-F6EECF244321}">
                <p14:modId xmlns:p14="http://schemas.microsoft.com/office/powerpoint/2010/main" val="2955333450"/>
              </p:ext>
            </p:extLst>
          </p:nvPr>
        </p:nvGraphicFramePr>
        <p:xfrm>
          <a:off x="-164047" y="1309476"/>
          <a:ext cx="9381620" cy="5117600"/>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4">
            <a:extLst>
              <a:ext uri="{FF2B5EF4-FFF2-40B4-BE49-F238E27FC236}">
                <a16:creationId xmlns:a16="http://schemas.microsoft.com/office/drawing/2014/main" id="{C326710D-C1F1-06D8-9C93-819D602029BC}"/>
              </a:ext>
            </a:extLst>
          </p:cNvPr>
          <p:cNvSpPr txBox="1"/>
          <p:nvPr/>
        </p:nvSpPr>
        <p:spPr>
          <a:xfrm>
            <a:off x="1369560" y="481061"/>
            <a:ext cx="8336743" cy="461665"/>
          </a:xfrm>
          <a:prstGeom prst="rect">
            <a:avLst/>
          </a:prstGeom>
          <a:noFill/>
          <a:effectLst/>
        </p:spPr>
        <p:txBody>
          <a:bodyPr wrap="square" rtlCol="0">
            <a:spAutoFit/>
          </a:bodyPr>
          <a:lstStyle/>
          <a:p>
            <a:pPr defTabSz="285750"/>
            <a:r>
              <a:rPr lang="zh-CN" altLang="en-US" sz="2400" b="1" dirty="0">
                <a:solidFill>
                  <a:schemeClr val="accent1">
                    <a:lumMod val="50000"/>
                  </a:schemeClr>
                </a:solidFill>
                <a:cs typeface="+mn-ea"/>
                <a:sym typeface="+mn-lt"/>
              </a:rPr>
              <a:t>未来，居民收入结构将不断优化，消费需求还将进一步增长</a:t>
            </a:r>
          </a:p>
        </p:txBody>
      </p:sp>
      <p:sp>
        <p:nvSpPr>
          <p:cNvPr id="14" name="文本框 13">
            <a:extLst>
              <a:ext uri="{FF2B5EF4-FFF2-40B4-BE49-F238E27FC236}">
                <a16:creationId xmlns:a16="http://schemas.microsoft.com/office/drawing/2014/main" id="{FD92590F-23DD-1251-D688-7A81CD985870}"/>
              </a:ext>
            </a:extLst>
          </p:cNvPr>
          <p:cNvSpPr txBox="1"/>
          <p:nvPr/>
        </p:nvSpPr>
        <p:spPr>
          <a:xfrm>
            <a:off x="9217573" y="3090446"/>
            <a:ext cx="2102069" cy="338554"/>
          </a:xfrm>
          <a:prstGeom prst="rect">
            <a:avLst/>
          </a:prstGeom>
          <a:noFill/>
        </p:spPr>
        <p:txBody>
          <a:bodyPr wrap="square" rtlCol="0">
            <a:spAutoFit/>
          </a:bodyPr>
          <a:lstStyle/>
          <a:p>
            <a:r>
              <a:rPr lang="zh-CN" altLang="en-US" sz="1600" b="1" dirty="0">
                <a:solidFill>
                  <a:srgbClr val="595959"/>
                </a:solidFill>
              </a:rPr>
              <a:t>超过</a:t>
            </a:r>
            <a:r>
              <a:rPr lang="en-US" altLang="zh-CN" sz="1600" b="1" dirty="0">
                <a:solidFill>
                  <a:srgbClr val="595959"/>
                </a:solidFill>
              </a:rPr>
              <a:t>20</a:t>
            </a:r>
            <a:r>
              <a:rPr lang="zh-CN" altLang="en-US" sz="1600" b="1" dirty="0">
                <a:solidFill>
                  <a:srgbClr val="595959"/>
                </a:solidFill>
              </a:rPr>
              <a:t>万人民币</a:t>
            </a:r>
            <a:r>
              <a:rPr lang="en-US" altLang="zh-CN" sz="1600" b="1" dirty="0">
                <a:solidFill>
                  <a:srgbClr val="595959"/>
                </a:solidFill>
              </a:rPr>
              <a:t>/</a:t>
            </a:r>
            <a:r>
              <a:rPr lang="zh-CN" altLang="en-US" sz="1600" b="1" dirty="0">
                <a:solidFill>
                  <a:srgbClr val="595959"/>
                </a:solidFill>
              </a:rPr>
              <a:t>年</a:t>
            </a:r>
          </a:p>
        </p:txBody>
      </p:sp>
      <p:sp>
        <p:nvSpPr>
          <p:cNvPr id="15" name="文本框 14">
            <a:extLst>
              <a:ext uri="{FF2B5EF4-FFF2-40B4-BE49-F238E27FC236}">
                <a16:creationId xmlns:a16="http://schemas.microsoft.com/office/drawing/2014/main" id="{4683E9A2-4CF2-988E-5A74-C0FA32632F2D}"/>
              </a:ext>
            </a:extLst>
          </p:cNvPr>
          <p:cNvSpPr txBox="1"/>
          <p:nvPr/>
        </p:nvSpPr>
        <p:spPr>
          <a:xfrm>
            <a:off x="9217572" y="3680801"/>
            <a:ext cx="2102069" cy="338554"/>
          </a:xfrm>
          <a:prstGeom prst="rect">
            <a:avLst/>
          </a:prstGeom>
          <a:noFill/>
        </p:spPr>
        <p:txBody>
          <a:bodyPr wrap="square" rtlCol="0">
            <a:spAutoFit/>
          </a:bodyPr>
          <a:lstStyle/>
          <a:p>
            <a:r>
              <a:rPr lang="zh-CN" altLang="en-US" sz="1600" b="1" dirty="0">
                <a:solidFill>
                  <a:srgbClr val="595959"/>
                </a:solidFill>
              </a:rPr>
              <a:t>不足</a:t>
            </a:r>
            <a:r>
              <a:rPr lang="en-US" altLang="zh-CN" sz="1600" b="1" dirty="0">
                <a:solidFill>
                  <a:srgbClr val="595959"/>
                </a:solidFill>
              </a:rPr>
              <a:t>20</a:t>
            </a:r>
            <a:r>
              <a:rPr lang="zh-CN" altLang="en-US" sz="1600" b="1" dirty="0">
                <a:solidFill>
                  <a:srgbClr val="595959"/>
                </a:solidFill>
              </a:rPr>
              <a:t>万人民币</a:t>
            </a:r>
            <a:r>
              <a:rPr lang="en-US" altLang="zh-CN" sz="1600" b="1" dirty="0">
                <a:solidFill>
                  <a:srgbClr val="595959"/>
                </a:solidFill>
              </a:rPr>
              <a:t>/</a:t>
            </a:r>
            <a:r>
              <a:rPr lang="zh-CN" altLang="en-US" sz="1600" b="1" dirty="0">
                <a:solidFill>
                  <a:srgbClr val="595959"/>
                </a:solidFill>
              </a:rPr>
              <a:t>年</a:t>
            </a:r>
          </a:p>
        </p:txBody>
      </p:sp>
      <p:sp>
        <p:nvSpPr>
          <p:cNvPr id="16" name="文本框 15">
            <a:extLst>
              <a:ext uri="{FF2B5EF4-FFF2-40B4-BE49-F238E27FC236}">
                <a16:creationId xmlns:a16="http://schemas.microsoft.com/office/drawing/2014/main" id="{7E986DCF-D0B7-D8F1-61C7-360F680448B1}"/>
              </a:ext>
            </a:extLst>
          </p:cNvPr>
          <p:cNvSpPr txBox="1"/>
          <p:nvPr/>
        </p:nvSpPr>
        <p:spPr>
          <a:xfrm>
            <a:off x="9217571" y="4294306"/>
            <a:ext cx="2102069" cy="338554"/>
          </a:xfrm>
          <a:prstGeom prst="rect">
            <a:avLst/>
          </a:prstGeom>
          <a:noFill/>
        </p:spPr>
        <p:txBody>
          <a:bodyPr wrap="square" rtlCol="0">
            <a:spAutoFit/>
          </a:bodyPr>
          <a:lstStyle/>
          <a:p>
            <a:r>
              <a:rPr lang="zh-CN" altLang="en-US" sz="1600" b="1" dirty="0">
                <a:solidFill>
                  <a:srgbClr val="595959"/>
                </a:solidFill>
              </a:rPr>
              <a:t>不足</a:t>
            </a:r>
            <a:r>
              <a:rPr lang="en-US" altLang="zh-CN" sz="1600" b="1" dirty="0">
                <a:solidFill>
                  <a:srgbClr val="595959"/>
                </a:solidFill>
              </a:rPr>
              <a:t>6.7</a:t>
            </a:r>
            <a:r>
              <a:rPr lang="zh-CN" altLang="en-US" sz="1600" b="1" dirty="0">
                <a:solidFill>
                  <a:srgbClr val="595959"/>
                </a:solidFill>
              </a:rPr>
              <a:t>万人民币</a:t>
            </a:r>
            <a:r>
              <a:rPr lang="en-US" altLang="zh-CN" sz="1600" b="1" dirty="0">
                <a:solidFill>
                  <a:srgbClr val="595959"/>
                </a:solidFill>
              </a:rPr>
              <a:t>/</a:t>
            </a:r>
            <a:r>
              <a:rPr lang="zh-CN" altLang="en-US" sz="1600" b="1" dirty="0">
                <a:solidFill>
                  <a:srgbClr val="595959"/>
                </a:solidFill>
              </a:rPr>
              <a:t>年</a:t>
            </a:r>
          </a:p>
        </p:txBody>
      </p:sp>
      <p:sp>
        <p:nvSpPr>
          <p:cNvPr id="17" name="文本框 16">
            <a:extLst>
              <a:ext uri="{FF2B5EF4-FFF2-40B4-BE49-F238E27FC236}">
                <a16:creationId xmlns:a16="http://schemas.microsoft.com/office/drawing/2014/main" id="{9C41607D-DA6B-9540-A9BC-1A092F628369}"/>
              </a:ext>
            </a:extLst>
          </p:cNvPr>
          <p:cNvSpPr txBox="1"/>
          <p:nvPr/>
        </p:nvSpPr>
        <p:spPr>
          <a:xfrm>
            <a:off x="9217570" y="4884661"/>
            <a:ext cx="2102069" cy="338554"/>
          </a:xfrm>
          <a:prstGeom prst="rect">
            <a:avLst/>
          </a:prstGeom>
          <a:noFill/>
        </p:spPr>
        <p:txBody>
          <a:bodyPr wrap="square" rtlCol="0">
            <a:spAutoFit/>
          </a:bodyPr>
          <a:lstStyle/>
          <a:p>
            <a:r>
              <a:rPr lang="zh-CN" altLang="en-US" sz="1600" b="1" dirty="0">
                <a:solidFill>
                  <a:srgbClr val="595959"/>
                </a:solidFill>
              </a:rPr>
              <a:t>不足</a:t>
            </a:r>
            <a:r>
              <a:rPr lang="en-US" altLang="zh-CN" sz="1600" b="1" dirty="0">
                <a:solidFill>
                  <a:srgbClr val="595959"/>
                </a:solidFill>
              </a:rPr>
              <a:t>1.3</a:t>
            </a:r>
            <a:r>
              <a:rPr lang="zh-CN" altLang="en-US" sz="1600" b="1" dirty="0">
                <a:solidFill>
                  <a:srgbClr val="595959"/>
                </a:solidFill>
              </a:rPr>
              <a:t>万人民币</a:t>
            </a:r>
            <a:r>
              <a:rPr lang="en-US" altLang="zh-CN" sz="1600" b="1" dirty="0">
                <a:solidFill>
                  <a:srgbClr val="595959"/>
                </a:solidFill>
              </a:rPr>
              <a:t>/</a:t>
            </a:r>
            <a:r>
              <a:rPr lang="zh-CN" altLang="en-US" sz="1600" b="1" dirty="0">
                <a:solidFill>
                  <a:srgbClr val="595959"/>
                </a:solidFill>
              </a:rPr>
              <a:t>年</a:t>
            </a:r>
          </a:p>
        </p:txBody>
      </p:sp>
      <p:sp>
        <p:nvSpPr>
          <p:cNvPr id="18" name="文本框 17">
            <a:extLst>
              <a:ext uri="{FF2B5EF4-FFF2-40B4-BE49-F238E27FC236}">
                <a16:creationId xmlns:a16="http://schemas.microsoft.com/office/drawing/2014/main" id="{D3FC4141-E66C-D32F-B967-2683C9F360EE}"/>
              </a:ext>
            </a:extLst>
          </p:cNvPr>
          <p:cNvSpPr txBox="1"/>
          <p:nvPr/>
        </p:nvSpPr>
        <p:spPr>
          <a:xfrm>
            <a:off x="120655" y="6541336"/>
            <a:ext cx="4466896" cy="215444"/>
          </a:xfrm>
          <a:prstGeom prst="rect">
            <a:avLst/>
          </a:prstGeom>
          <a:noFill/>
        </p:spPr>
        <p:txBody>
          <a:bodyPr wrap="square" rtlCol="0">
            <a:spAutoFit/>
          </a:bodyPr>
          <a:lstStyle/>
          <a:p>
            <a:pPr marL="171450" indent="-171450">
              <a:buFont typeface="Arial" panose="020B0604020202020204" pitchFamily="34" charset="0"/>
              <a:buChar char="•"/>
            </a:pPr>
            <a:r>
              <a:rPr lang="zh-CN" altLang="en-US" sz="800" dirty="0"/>
              <a:t>来源：经济学人智库，</a:t>
            </a:r>
            <a:r>
              <a:rPr lang="en-US" altLang="zh-CN" sz="800" dirty="0"/>
              <a:t>2019</a:t>
            </a:r>
          </a:p>
        </p:txBody>
      </p:sp>
      <p:sp>
        <p:nvSpPr>
          <p:cNvPr id="13" name="ïṡ1íḑè">
            <a:extLst>
              <a:ext uri="{FF2B5EF4-FFF2-40B4-BE49-F238E27FC236}">
                <a16:creationId xmlns:a16="http://schemas.microsoft.com/office/drawing/2014/main" id="{5CDD1B59-0FD6-9B30-C553-258BCC61A809}"/>
              </a:ext>
            </a:extLst>
          </p:cNvPr>
          <p:cNvSpPr/>
          <p:nvPr/>
        </p:nvSpPr>
        <p:spPr>
          <a:xfrm>
            <a:off x="1297028" y="1312058"/>
            <a:ext cx="4164241" cy="679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zh-CN" altLang="en-US" sz="3000" dirty="0">
                <a:solidFill>
                  <a:schemeClr val="tx1"/>
                </a:solidFill>
              </a:rPr>
              <a:t>宏观环境</a:t>
            </a:r>
            <a:endParaRPr kumimoji="1" lang="en-US" altLang="zh-CN" sz="3000" dirty="0">
              <a:solidFill>
                <a:schemeClr val="tx1"/>
              </a:solidFill>
            </a:endParaRPr>
          </a:p>
        </p:txBody>
      </p:sp>
      <p:grpSp>
        <p:nvGrpSpPr>
          <p:cNvPr id="19" name="组合 18">
            <a:extLst>
              <a:ext uri="{FF2B5EF4-FFF2-40B4-BE49-F238E27FC236}">
                <a16:creationId xmlns:a16="http://schemas.microsoft.com/office/drawing/2014/main" id="{F7D9AD5F-1E3B-9F46-5342-92FB31942170}"/>
              </a:ext>
            </a:extLst>
          </p:cNvPr>
          <p:cNvGrpSpPr/>
          <p:nvPr/>
        </p:nvGrpSpPr>
        <p:grpSpPr>
          <a:xfrm>
            <a:off x="-21407" y="1394372"/>
            <a:ext cx="1200150" cy="488496"/>
            <a:chOff x="0" y="254454"/>
            <a:chExt cx="1795510" cy="732518"/>
          </a:xfrm>
        </p:grpSpPr>
        <p:sp>
          <p:nvSpPr>
            <p:cNvPr id="20" name="矩形 1">
              <a:extLst>
                <a:ext uri="{FF2B5EF4-FFF2-40B4-BE49-F238E27FC236}">
                  <a16:creationId xmlns:a16="http://schemas.microsoft.com/office/drawing/2014/main" id="{3525992D-EE36-B7DA-74D8-4DC86D66777B}"/>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任意多边形 4">
              <a:extLst>
                <a:ext uri="{FF2B5EF4-FFF2-40B4-BE49-F238E27FC236}">
                  <a16:creationId xmlns:a16="http://schemas.microsoft.com/office/drawing/2014/main" id="{92BF2885-8F29-0202-FA12-D6E3DB7B3269}"/>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extLst>
      <p:ext uri="{BB962C8B-B14F-4D97-AF65-F5344CB8AC3E}">
        <p14:creationId xmlns:p14="http://schemas.microsoft.com/office/powerpoint/2010/main" val="257882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63191CB-B706-122A-57F4-6C86CC522FD2}"/>
              </a:ext>
            </a:extLst>
          </p:cNvPr>
          <p:cNvGrpSpPr/>
          <p:nvPr/>
        </p:nvGrpSpPr>
        <p:grpSpPr>
          <a:xfrm>
            <a:off x="389738" y="366112"/>
            <a:ext cx="691563" cy="691563"/>
            <a:chOff x="2367572" y="4118895"/>
            <a:chExt cx="921196" cy="921196"/>
          </a:xfrm>
          <a:effectLst>
            <a:outerShdw blurRad="63500" sx="102000" sy="102000" algn="ctr" rotWithShape="0">
              <a:prstClr val="black">
                <a:alpha val="40000"/>
              </a:prstClr>
            </a:outerShdw>
          </a:effectLst>
        </p:grpSpPr>
        <p:grpSp>
          <p:nvGrpSpPr>
            <p:cNvPr id="4" name="组合 3">
              <a:extLst>
                <a:ext uri="{FF2B5EF4-FFF2-40B4-BE49-F238E27FC236}">
                  <a16:creationId xmlns:a16="http://schemas.microsoft.com/office/drawing/2014/main" id="{4642650A-3E6E-3351-12D0-CE4386A12010}"/>
                </a:ext>
              </a:extLst>
            </p:cNvPr>
            <p:cNvGrpSpPr/>
            <p:nvPr/>
          </p:nvGrpSpPr>
          <p:grpSpPr>
            <a:xfrm>
              <a:off x="2367572" y="4118895"/>
              <a:ext cx="921196" cy="921196"/>
              <a:chOff x="1333481" y="1593118"/>
              <a:chExt cx="1418785" cy="1418785"/>
            </a:xfrm>
          </p:grpSpPr>
          <p:sp>
            <p:nvSpPr>
              <p:cNvPr id="6" name="PA-↖">
                <a:extLst>
                  <a:ext uri="{FF2B5EF4-FFF2-40B4-BE49-F238E27FC236}">
                    <a16:creationId xmlns:a16="http://schemas.microsoft.com/office/drawing/2014/main" id="{4988ACB7-5618-9226-9838-464F7D5BE8C9}"/>
                  </a:ext>
                </a:extLst>
              </p:cNvPr>
              <p:cNvSpPr/>
              <p:nvPr>
                <p:custDataLst>
                  <p:tags r:id="rId2"/>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508000" dist="190500" dir="13500000" algn="br" rotWithShape="0">
                  <a:srgbClr val="FFFFFF"/>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7" name="PA-↘">
                <a:extLst>
                  <a:ext uri="{FF2B5EF4-FFF2-40B4-BE49-F238E27FC236}">
                    <a16:creationId xmlns:a16="http://schemas.microsoft.com/office/drawing/2014/main" id="{11FAF9B8-7FB0-FD5A-1C03-9DEE68EF7341}"/>
                  </a:ext>
                </a:extLst>
              </p:cNvPr>
              <p:cNvSpPr/>
              <p:nvPr>
                <p:custDataLst>
                  <p:tags r:id="rId3"/>
                </p:custDataLst>
              </p:nvPr>
            </p:nvSpPr>
            <p:spPr>
              <a:xfrm>
                <a:off x="1333481" y="1593118"/>
                <a:ext cx="1418785" cy="1418785"/>
              </a:xfrm>
              <a:prstGeom prst="ellipse">
                <a:avLst/>
              </a:prstGeom>
              <a:solidFill>
                <a:srgbClr val="EEF2F9"/>
              </a:solidFill>
              <a:ln w="12700" cap="flat" cmpd="sng" algn="ctr">
                <a:noFill/>
                <a:prstDash val="solid"/>
                <a:miter lim="800000"/>
              </a:ln>
              <a:effectLst>
                <a:outerShdw blurRad="381000" dist="127000" dir="2700000" algn="tl" rotWithShape="0">
                  <a:srgbClr val="CACED4">
                    <a:alpha val="5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sp>
            <p:nvSpPr>
              <p:cNvPr id="8" name="PA-1">
                <a:extLst>
                  <a:ext uri="{FF2B5EF4-FFF2-40B4-BE49-F238E27FC236}">
                    <a16:creationId xmlns:a16="http://schemas.microsoft.com/office/drawing/2014/main" id="{398AA7A8-D13A-D311-F901-8D0CF02475AD}"/>
                  </a:ext>
                </a:extLst>
              </p:cNvPr>
              <p:cNvSpPr/>
              <p:nvPr>
                <p:custDataLst>
                  <p:tags r:id="rId4"/>
                </p:custDataLst>
              </p:nvPr>
            </p:nvSpPr>
            <p:spPr>
              <a:xfrm>
                <a:off x="1333481" y="1593118"/>
                <a:ext cx="1418785" cy="1418785"/>
              </a:xfrm>
              <a:prstGeom prst="ellipse">
                <a:avLst/>
              </a:prstGeom>
              <a:solidFill>
                <a:srgbClr val="EEF2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5" name="PA-文本框 24">
              <a:extLst>
                <a:ext uri="{FF2B5EF4-FFF2-40B4-BE49-F238E27FC236}">
                  <a16:creationId xmlns:a16="http://schemas.microsoft.com/office/drawing/2014/main" id="{8B403876-90F3-C29A-F116-C28A95513D47}"/>
                </a:ext>
              </a:extLst>
            </p:cNvPr>
            <p:cNvSpPr txBox="1"/>
            <p:nvPr>
              <p:custDataLst>
                <p:tags r:id="rId1"/>
              </p:custDataLst>
            </p:nvPr>
          </p:nvSpPr>
          <p:spPr>
            <a:xfrm>
              <a:off x="2616776" y="4317883"/>
              <a:ext cx="422787" cy="532966"/>
            </a:xfrm>
            <a:prstGeom prst="rect">
              <a:avLst/>
            </a:prstGeom>
            <a:noFill/>
          </p:spPr>
          <p:txBody>
            <a:bodyPr wrap="none" lIns="0" rIns="0" rtlCol="0">
              <a:spAutoFit/>
            </a:bodyPr>
            <a:lstStyle/>
            <a:p>
              <a:pPr algn="ctr" defTabSz="914102"/>
              <a:r>
                <a:rPr lang="en-US" sz="2000" b="1" dirty="0">
                  <a:solidFill>
                    <a:schemeClr val="accent1">
                      <a:lumMod val="50000"/>
                    </a:schemeClr>
                  </a:solidFill>
                  <a:cs typeface="+mn-ea"/>
                  <a:sym typeface="+mn-lt"/>
                </a:rPr>
                <a:t>01</a:t>
              </a:r>
            </a:p>
          </p:txBody>
        </p:sp>
      </p:grpSp>
      <p:sp>
        <p:nvSpPr>
          <p:cNvPr id="9" name="TextBox 14">
            <a:extLst>
              <a:ext uri="{FF2B5EF4-FFF2-40B4-BE49-F238E27FC236}">
                <a16:creationId xmlns:a16="http://schemas.microsoft.com/office/drawing/2014/main" id="{B290E957-5E2E-8C23-4C12-420DB8238932}"/>
              </a:ext>
            </a:extLst>
          </p:cNvPr>
          <p:cNvSpPr txBox="1"/>
          <p:nvPr/>
        </p:nvSpPr>
        <p:spPr>
          <a:xfrm>
            <a:off x="1369560" y="481061"/>
            <a:ext cx="7292943" cy="461665"/>
          </a:xfrm>
          <a:prstGeom prst="rect">
            <a:avLst/>
          </a:prstGeom>
          <a:noFill/>
          <a:effectLst/>
        </p:spPr>
        <p:txBody>
          <a:bodyPr wrap="square" rtlCol="0">
            <a:spAutoFit/>
          </a:bodyPr>
          <a:lstStyle/>
          <a:p>
            <a:pPr defTabSz="285750"/>
            <a:r>
              <a:rPr lang="zh-CN" altLang="en-US" sz="2400" b="1" dirty="0">
                <a:solidFill>
                  <a:schemeClr val="accent1">
                    <a:lumMod val="50000"/>
                  </a:schemeClr>
                </a:solidFill>
                <a:cs typeface="+mn-ea"/>
                <a:sym typeface="+mn-lt"/>
              </a:rPr>
              <a:t>当前阿里体量最大但份额被蚕食，抖音快速增长</a:t>
            </a:r>
          </a:p>
        </p:txBody>
      </p:sp>
      <p:graphicFrame>
        <p:nvGraphicFramePr>
          <p:cNvPr id="10" name="图表 9">
            <a:extLst>
              <a:ext uri="{FF2B5EF4-FFF2-40B4-BE49-F238E27FC236}">
                <a16:creationId xmlns:a16="http://schemas.microsoft.com/office/drawing/2014/main" id="{BBD42EC3-457B-20C9-BB06-01A42A6885D1}"/>
              </a:ext>
            </a:extLst>
          </p:cNvPr>
          <p:cNvGraphicFramePr/>
          <p:nvPr>
            <p:extLst>
              <p:ext uri="{D42A27DB-BD31-4B8C-83A1-F6EECF244321}">
                <p14:modId xmlns:p14="http://schemas.microsoft.com/office/powerpoint/2010/main" val="543727608"/>
              </p:ext>
            </p:extLst>
          </p:nvPr>
        </p:nvGraphicFramePr>
        <p:xfrm>
          <a:off x="735519" y="1481960"/>
          <a:ext cx="10312399" cy="4713284"/>
        </p:xfrm>
        <a:graphic>
          <a:graphicData uri="http://schemas.openxmlformats.org/drawingml/2006/chart">
            <c:chart xmlns:c="http://schemas.openxmlformats.org/drawingml/2006/chart" xmlns:r="http://schemas.openxmlformats.org/officeDocument/2006/relationships" r:id="rId6"/>
          </a:graphicData>
        </a:graphic>
      </p:graphicFrame>
      <p:sp>
        <p:nvSpPr>
          <p:cNvPr id="11" name="文本框 10">
            <a:extLst>
              <a:ext uri="{FF2B5EF4-FFF2-40B4-BE49-F238E27FC236}">
                <a16:creationId xmlns:a16="http://schemas.microsoft.com/office/drawing/2014/main" id="{79C8FA49-169E-4285-E6B0-15776D93252C}"/>
              </a:ext>
            </a:extLst>
          </p:cNvPr>
          <p:cNvSpPr txBox="1"/>
          <p:nvPr/>
        </p:nvSpPr>
        <p:spPr>
          <a:xfrm>
            <a:off x="120655" y="6541336"/>
            <a:ext cx="4466896" cy="215444"/>
          </a:xfrm>
          <a:prstGeom prst="rect">
            <a:avLst/>
          </a:prstGeom>
          <a:noFill/>
        </p:spPr>
        <p:txBody>
          <a:bodyPr wrap="square" rtlCol="0">
            <a:spAutoFit/>
          </a:bodyPr>
          <a:lstStyle/>
          <a:p>
            <a:pPr marL="171450" indent="-171450">
              <a:buFont typeface="Arial" panose="020B0604020202020204" pitchFamily="34" charset="0"/>
              <a:buChar char="•"/>
            </a:pPr>
            <a:r>
              <a:rPr lang="zh-CN" altLang="en-US" sz="800" dirty="0"/>
              <a:t>来源：国海证券，星图数据，</a:t>
            </a:r>
            <a:r>
              <a:rPr lang="en-US" altLang="zh-CN" sz="800" dirty="0"/>
              <a:t>2021</a:t>
            </a:r>
          </a:p>
        </p:txBody>
      </p:sp>
      <p:pic>
        <p:nvPicPr>
          <p:cNvPr id="16" name="图片 15">
            <a:extLst>
              <a:ext uri="{FF2B5EF4-FFF2-40B4-BE49-F238E27FC236}">
                <a16:creationId xmlns:a16="http://schemas.microsoft.com/office/drawing/2014/main" id="{B42F9350-C055-2D81-1883-A37A7E62A6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8972" y="3993025"/>
            <a:ext cx="534056" cy="534056"/>
          </a:xfrm>
          <a:prstGeom prst="rect">
            <a:avLst/>
          </a:prstGeom>
        </p:spPr>
      </p:pic>
      <p:pic>
        <p:nvPicPr>
          <p:cNvPr id="18" name="图片 17">
            <a:extLst>
              <a:ext uri="{FF2B5EF4-FFF2-40B4-BE49-F238E27FC236}">
                <a16:creationId xmlns:a16="http://schemas.microsoft.com/office/drawing/2014/main" id="{F4451BCC-7E6D-373B-876B-F44916E6EC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74946" y="3622863"/>
            <a:ext cx="637190" cy="637190"/>
          </a:xfrm>
          <a:prstGeom prst="rect">
            <a:avLst/>
          </a:prstGeom>
        </p:spPr>
      </p:pic>
      <p:pic>
        <p:nvPicPr>
          <p:cNvPr id="20" name="图片 19">
            <a:extLst>
              <a:ext uri="{FF2B5EF4-FFF2-40B4-BE49-F238E27FC236}">
                <a16:creationId xmlns:a16="http://schemas.microsoft.com/office/drawing/2014/main" id="{D58DA8F4-01E8-6D00-8527-DDFBC69333C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85780" y="4350358"/>
            <a:ext cx="541515" cy="541515"/>
          </a:xfrm>
          <a:prstGeom prst="rect">
            <a:avLst/>
          </a:prstGeom>
        </p:spPr>
      </p:pic>
      <p:pic>
        <p:nvPicPr>
          <p:cNvPr id="22" name="图片 21">
            <a:extLst>
              <a:ext uri="{FF2B5EF4-FFF2-40B4-BE49-F238E27FC236}">
                <a16:creationId xmlns:a16="http://schemas.microsoft.com/office/drawing/2014/main" id="{D2F2C988-04C4-86D6-93BF-9AE888450D5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92504" y="2249666"/>
            <a:ext cx="1047093" cy="1047093"/>
          </a:xfrm>
          <a:prstGeom prst="rect">
            <a:avLst/>
          </a:prstGeom>
        </p:spPr>
      </p:pic>
      <p:pic>
        <p:nvPicPr>
          <p:cNvPr id="25" name="图片 24">
            <a:extLst>
              <a:ext uri="{FF2B5EF4-FFF2-40B4-BE49-F238E27FC236}">
                <a16:creationId xmlns:a16="http://schemas.microsoft.com/office/drawing/2014/main" id="{00FB92AD-BFFC-E5B0-E35F-00F8EE43D34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80360" y="4146388"/>
            <a:ext cx="488088" cy="488088"/>
          </a:xfrm>
          <a:prstGeom prst="rect">
            <a:avLst/>
          </a:prstGeom>
        </p:spPr>
      </p:pic>
      <p:pic>
        <p:nvPicPr>
          <p:cNvPr id="26" name="i$ḻîďé" descr="前引号">
            <a:extLst>
              <a:ext uri="{FF2B5EF4-FFF2-40B4-BE49-F238E27FC236}">
                <a16:creationId xmlns:a16="http://schemas.microsoft.com/office/drawing/2014/main" id="{45D9668D-3BA3-D0CD-00C7-22125FDB256D}"/>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89738" y="1253501"/>
            <a:ext cx="914400" cy="914400"/>
          </a:xfrm>
          <a:prstGeom prst="rect">
            <a:avLst/>
          </a:prstGeom>
        </p:spPr>
      </p:pic>
      <p:sp>
        <p:nvSpPr>
          <p:cNvPr id="27" name="文本框 26">
            <a:extLst>
              <a:ext uri="{FF2B5EF4-FFF2-40B4-BE49-F238E27FC236}">
                <a16:creationId xmlns:a16="http://schemas.microsoft.com/office/drawing/2014/main" id="{7D7AA3C2-1842-D798-7781-9F52677BCAAD}"/>
              </a:ext>
            </a:extLst>
          </p:cNvPr>
          <p:cNvSpPr txBox="1"/>
          <p:nvPr/>
        </p:nvSpPr>
        <p:spPr>
          <a:xfrm>
            <a:off x="1369560" y="1222670"/>
            <a:ext cx="10678510" cy="369332"/>
          </a:xfrm>
          <a:prstGeom prst="rect">
            <a:avLst/>
          </a:prstGeom>
          <a:noFill/>
        </p:spPr>
        <p:txBody>
          <a:bodyPr wrap="square" rtlCol="0">
            <a:spAutoFit/>
          </a:bodyPr>
          <a:lstStyle/>
          <a:p>
            <a:r>
              <a:rPr lang="zh-CN" altLang="en-US" dirty="0"/>
              <a:t>预计阿里今年</a:t>
            </a:r>
            <a:r>
              <a:rPr lang="en-US" altLang="zh-CN" dirty="0"/>
              <a:t>GMV</a:t>
            </a:r>
            <a:r>
              <a:rPr lang="zh-CN" altLang="en-US" dirty="0"/>
              <a:t>占比为</a:t>
            </a:r>
            <a:r>
              <a:rPr lang="en-US" altLang="zh-CN" dirty="0"/>
              <a:t>44.2%</a:t>
            </a:r>
            <a:r>
              <a:rPr lang="zh-CN" altLang="en-US" dirty="0"/>
              <a:t>，较去年同期下滑，京东、拼多多、抖音、快手有望继续提升市场份额。</a:t>
            </a:r>
          </a:p>
        </p:txBody>
      </p:sp>
      <p:sp>
        <p:nvSpPr>
          <p:cNvPr id="3" name="文本框 1">
            <a:extLst>
              <a:ext uri="{FF2B5EF4-FFF2-40B4-BE49-F238E27FC236}">
                <a16:creationId xmlns:a16="http://schemas.microsoft.com/office/drawing/2014/main" id="{5AB7EA82-5E41-20C0-784F-AB37A5B67758}"/>
              </a:ext>
            </a:extLst>
          </p:cNvPr>
          <p:cNvSpPr txBox="1"/>
          <p:nvPr/>
        </p:nvSpPr>
        <p:spPr>
          <a:xfrm>
            <a:off x="9479299" y="4998376"/>
            <a:ext cx="876693" cy="37084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zh-CN" sz="1400" b="1" dirty="0">
                <a:solidFill>
                  <a:srgbClr val="FF0000"/>
                </a:solidFill>
              </a:rPr>
              <a:t>+1.2%</a:t>
            </a:r>
            <a:endParaRPr lang="zh-CN" altLang="en-US" sz="1400" b="1" dirty="0">
              <a:solidFill>
                <a:srgbClr val="FF0000"/>
              </a:solidFill>
            </a:endParaRPr>
          </a:p>
        </p:txBody>
      </p:sp>
    </p:spTree>
    <p:extLst>
      <p:ext uri="{BB962C8B-B14F-4D97-AF65-F5344CB8AC3E}">
        <p14:creationId xmlns:p14="http://schemas.microsoft.com/office/powerpoint/2010/main" val="10716945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2.9"/>
</p:tagLst>
</file>

<file path=ppt/tags/tag10.xml><?xml version="1.0" encoding="utf-8"?>
<p:tagLst xmlns:a="http://schemas.openxmlformats.org/drawingml/2006/main" xmlns:r="http://schemas.openxmlformats.org/officeDocument/2006/relationships" xmlns:p="http://schemas.openxmlformats.org/presentationml/2006/main">
  <p:tag name="MH" val="20160511165102"/>
  <p:tag name="MH_LIBRARY" val="GRAPHIC"/>
  <p:tag name="MH_TYPE" val="Other"/>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511165102"/>
  <p:tag name="MH_LIBRARY" val="GRAPHIC"/>
  <p:tag name="MH_TYPE" val="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511165102"/>
  <p:tag name="MH_LIBRARY" val="GRAPHIC"/>
  <p:tag name="MH_TYPE" val="Other"/>
  <p:tag name="MH_ORDER" val="7"/>
</p:tagLst>
</file>

<file path=ppt/tags/tag13.xml><?xml version="1.0" encoding="utf-8"?>
<p:tagLst xmlns:a="http://schemas.openxmlformats.org/drawingml/2006/main" xmlns:r="http://schemas.openxmlformats.org/officeDocument/2006/relationships" xmlns:p="http://schemas.openxmlformats.org/presentationml/2006/main">
  <p:tag name="MH" val="20160511165102"/>
  <p:tag name="MH_LIBRARY" val="GRAPHIC"/>
  <p:tag name="MH_TYPE" val="Other"/>
  <p:tag name="MH_ORDER" val="8"/>
</p:tagLst>
</file>

<file path=ppt/tags/tag14.xml><?xml version="1.0" encoding="utf-8"?>
<p:tagLst xmlns:a="http://schemas.openxmlformats.org/drawingml/2006/main" xmlns:r="http://schemas.openxmlformats.org/officeDocument/2006/relationships" xmlns:p="http://schemas.openxmlformats.org/presentationml/2006/main">
  <p:tag name="MH" val="20160511165102"/>
  <p:tag name="MH_LIBRARY" val="GRAPHIC"/>
  <p:tag name="MH_TYPE" val="Other"/>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60511165102"/>
  <p:tag name="MH_LIBRARY" val="GRAPHIC"/>
  <p:tag name="MH_TYPE" val="Other"/>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PA" val="v5.2.9"/>
</p:tagLst>
</file>

<file path=ppt/tags/tag24.xml><?xml version="1.0" encoding="utf-8"?>
<p:tagLst xmlns:a="http://schemas.openxmlformats.org/drawingml/2006/main" xmlns:r="http://schemas.openxmlformats.org/officeDocument/2006/relationships" xmlns:p="http://schemas.openxmlformats.org/presentationml/2006/main">
  <p:tag name="PA" val="v5.2.9"/>
</p:tagLst>
</file>

<file path=ppt/tags/tag25.xml><?xml version="1.0" encoding="utf-8"?>
<p:tagLst xmlns:a="http://schemas.openxmlformats.org/drawingml/2006/main" xmlns:r="http://schemas.openxmlformats.org/officeDocument/2006/relationships" xmlns:p="http://schemas.openxmlformats.org/presentationml/2006/main">
  <p:tag name="PA" val="v5.2.9"/>
</p:tagLst>
</file>

<file path=ppt/tags/tag26.xml><?xml version="1.0" encoding="utf-8"?>
<p:tagLst xmlns:a="http://schemas.openxmlformats.org/drawingml/2006/main" xmlns:r="http://schemas.openxmlformats.org/officeDocument/2006/relationships" xmlns:p="http://schemas.openxmlformats.org/presentationml/2006/main">
  <p:tag name="PA" val="v5.2.9"/>
</p:tagLst>
</file>

<file path=ppt/tags/tag27.xml><?xml version="1.0" encoding="utf-8"?>
<p:tagLst xmlns:a="http://schemas.openxmlformats.org/drawingml/2006/main" xmlns:r="http://schemas.openxmlformats.org/officeDocument/2006/relationships" xmlns:p="http://schemas.openxmlformats.org/presentationml/2006/main">
  <p:tag name="PA" val="v5.2.9"/>
</p:tagLst>
</file>

<file path=ppt/tags/tag28.xml><?xml version="1.0" encoding="utf-8"?>
<p:tagLst xmlns:a="http://schemas.openxmlformats.org/drawingml/2006/main" xmlns:r="http://schemas.openxmlformats.org/officeDocument/2006/relationships" xmlns:p="http://schemas.openxmlformats.org/presentationml/2006/main">
  <p:tag name="PA" val="v5.2.9"/>
</p:tagLst>
</file>

<file path=ppt/tags/tag29.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30.xml><?xml version="1.0" encoding="utf-8"?>
<p:tagLst xmlns:a="http://schemas.openxmlformats.org/drawingml/2006/main" xmlns:r="http://schemas.openxmlformats.org/officeDocument/2006/relationships" xmlns:p="http://schemas.openxmlformats.org/presentationml/2006/main">
  <p:tag name="PA" val="v5.2.9"/>
</p:tagLst>
</file>

<file path=ppt/tags/tag31.xml><?xml version="1.0" encoding="utf-8"?>
<p:tagLst xmlns:a="http://schemas.openxmlformats.org/drawingml/2006/main" xmlns:r="http://schemas.openxmlformats.org/officeDocument/2006/relationships" xmlns:p="http://schemas.openxmlformats.org/presentationml/2006/main">
  <p:tag name="PA" val="v5.2.9"/>
</p:tagLst>
</file>

<file path=ppt/tags/tag32.xml><?xml version="1.0" encoding="utf-8"?>
<p:tagLst xmlns:a="http://schemas.openxmlformats.org/drawingml/2006/main" xmlns:r="http://schemas.openxmlformats.org/officeDocument/2006/relationships" xmlns:p="http://schemas.openxmlformats.org/presentationml/2006/main">
  <p:tag name="PA" val="v5.2.9"/>
</p:tagLst>
</file>

<file path=ppt/tags/tag33.xml><?xml version="1.0" encoding="utf-8"?>
<p:tagLst xmlns:a="http://schemas.openxmlformats.org/drawingml/2006/main" xmlns:r="http://schemas.openxmlformats.org/officeDocument/2006/relationships" xmlns:p="http://schemas.openxmlformats.org/presentationml/2006/main">
  <p:tag name="PA" val="v5.2.9"/>
</p:tagLst>
</file>

<file path=ppt/tags/tag34.xml><?xml version="1.0" encoding="utf-8"?>
<p:tagLst xmlns:a="http://schemas.openxmlformats.org/drawingml/2006/main" xmlns:r="http://schemas.openxmlformats.org/officeDocument/2006/relationships" xmlns:p="http://schemas.openxmlformats.org/presentationml/2006/main">
  <p:tag name="PA" val="v5.2.9"/>
</p:tagLst>
</file>

<file path=ppt/tags/tag35.xml><?xml version="1.0" encoding="utf-8"?>
<p:tagLst xmlns:a="http://schemas.openxmlformats.org/drawingml/2006/main" xmlns:r="http://schemas.openxmlformats.org/officeDocument/2006/relationships" xmlns:p="http://schemas.openxmlformats.org/presentationml/2006/main">
  <p:tag name="PA" val="v5.2.9"/>
</p:tagLst>
</file>

<file path=ppt/tags/tag36.xml><?xml version="1.0" encoding="utf-8"?>
<p:tagLst xmlns:a="http://schemas.openxmlformats.org/drawingml/2006/main" xmlns:r="http://schemas.openxmlformats.org/officeDocument/2006/relationships" xmlns:p="http://schemas.openxmlformats.org/presentationml/2006/main">
  <p:tag name="PA" val="v5.2.9"/>
</p:tagLst>
</file>

<file path=ppt/tags/tag37.xml><?xml version="1.0" encoding="utf-8"?>
<p:tagLst xmlns:a="http://schemas.openxmlformats.org/drawingml/2006/main" xmlns:r="http://schemas.openxmlformats.org/officeDocument/2006/relationships" xmlns:p="http://schemas.openxmlformats.org/presentationml/2006/main">
  <p:tag name="PA" val="v5.2.9"/>
</p:tagLst>
</file>

<file path=ppt/tags/tag38.xml><?xml version="1.0" encoding="utf-8"?>
<p:tagLst xmlns:a="http://schemas.openxmlformats.org/drawingml/2006/main" xmlns:r="http://schemas.openxmlformats.org/officeDocument/2006/relationships" xmlns:p="http://schemas.openxmlformats.org/presentationml/2006/main">
  <p:tag name="PA" val="v5.2.9"/>
</p:tagLst>
</file>

<file path=ppt/tags/tag39.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40.xml><?xml version="1.0" encoding="utf-8"?>
<p:tagLst xmlns:a="http://schemas.openxmlformats.org/drawingml/2006/main" xmlns:r="http://schemas.openxmlformats.org/officeDocument/2006/relationships" xmlns:p="http://schemas.openxmlformats.org/presentationml/2006/main">
  <p:tag name="PA" val="v5.2.9"/>
</p:tagLst>
</file>

<file path=ppt/tags/tag41.xml><?xml version="1.0" encoding="utf-8"?>
<p:tagLst xmlns:a="http://schemas.openxmlformats.org/drawingml/2006/main" xmlns:r="http://schemas.openxmlformats.org/officeDocument/2006/relationships" xmlns:p="http://schemas.openxmlformats.org/presentationml/2006/main">
  <p:tag name="PA" val="v5.2.9"/>
</p:tagLst>
</file>

<file path=ppt/tags/tag42.xml><?xml version="1.0" encoding="utf-8"?>
<p:tagLst xmlns:a="http://schemas.openxmlformats.org/drawingml/2006/main" xmlns:r="http://schemas.openxmlformats.org/officeDocument/2006/relationships" xmlns:p="http://schemas.openxmlformats.org/presentationml/2006/main">
  <p:tag name="PA" val="v5.2.9"/>
</p:tagLst>
</file>

<file path=ppt/tags/tag43.xml><?xml version="1.0" encoding="utf-8"?>
<p:tagLst xmlns:a="http://schemas.openxmlformats.org/drawingml/2006/main" xmlns:r="http://schemas.openxmlformats.org/officeDocument/2006/relationships" xmlns:p="http://schemas.openxmlformats.org/presentationml/2006/main">
  <p:tag name="PA" val="v5.2.9"/>
</p:tagLst>
</file>

<file path=ppt/tags/tag44.xml><?xml version="1.0" encoding="utf-8"?>
<p:tagLst xmlns:a="http://schemas.openxmlformats.org/drawingml/2006/main" xmlns:r="http://schemas.openxmlformats.org/officeDocument/2006/relationships" xmlns:p="http://schemas.openxmlformats.org/presentationml/2006/main">
  <p:tag name="PA" val="v5.2.9"/>
</p:tagLst>
</file>

<file path=ppt/tags/tag45.xml><?xml version="1.0" encoding="utf-8"?>
<p:tagLst xmlns:a="http://schemas.openxmlformats.org/drawingml/2006/main" xmlns:r="http://schemas.openxmlformats.org/officeDocument/2006/relationships" xmlns:p="http://schemas.openxmlformats.org/presentationml/2006/main">
  <p:tag name="PA" val="v5.2.9"/>
</p:tagLst>
</file>

<file path=ppt/tags/tag46.xml><?xml version="1.0" encoding="utf-8"?>
<p:tagLst xmlns:a="http://schemas.openxmlformats.org/drawingml/2006/main" xmlns:r="http://schemas.openxmlformats.org/officeDocument/2006/relationships" xmlns:p="http://schemas.openxmlformats.org/presentationml/2006/main">
  <p:tag name="PA" val="v5.2.9"/>
</p:tagLst>
</file>

<file path=ppt/tags/tag47.xml><?xml version="1.0" encoding="utf-8"?>
<p:tagLst xmlns:a="http://schemas.openxmlformats.org/drawingml/2006/main" xmlns:r="http://schemas.openxmlformats.org/officeDocument/2006/relationships" xmlns:p="http://schemas.openxmlformats.org/presentationml/2006/main">
  <p:tag name="PA" val="v5.2.9"/>
</p:tagLst>
</file>

<file path=ppt/tags/tag48.xml><?xml version="1.0" encoding="utf-8"?>
<p:tagLst xmlns:a="http://schemas.openxmlformats.org/drawingml/2006/main" xmlns:r="http://schemas.openxmlformats.org/officeDocument/2006/relationships" xmlns:p="http://schemas.openxmlformats.org/presentationml/2006/main">
  <p:tag name="PA" val="v5.2.9"/>
</p:tagLst>
</file>

<file path=ppt/tags/tag49.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50.xml><?xml version="1.0" encoding="utf-8"?>
<p:tagLst xmlns:a="http://schemas.openxmlformats.org/drawingml/2006/main" xmlns:r="http://schemas.openxmlformats.org/officeDocument/2006/relationships" xmlns:p="http://schemas.openxmlformats.org/presentationml/2006/main">
  <p:tag name="PA" val="v5.2.9"/>
</p:tagLst>
</file>

<file path=ppt/tags/tag51.xml><?xml version="1.0" encoding="utf-8"?>
<p:tagLst xmlns:a="http://schemas.openxmlformats.org/drawingml/2006/main" xmlns:r="http://schemas.openxmlformats.org/officeDocument/2006/relationships" xmlns:p="http://schemas.openxmlformats.org/presentationml/2006/main">
  <p:tag name="PA" val="v5.2.9"/>
</p:tagLst>
</file>

<file path=ppt/tags/tag52.xml><?xml version="1.0" encoding="utf-8"?>
<p:tagLst xmlns:a="http://schemas.openxmlformats.org/drawingml/2006/main" xmlns:r="http://schemas.openxmlformats.org/officeDocument/2006/relationships" xmlns:p="http://schemas.openxmlformats.org/presentationml/2006/main">
  <p:tag name="PA" val="v5.2.9"/>
</p:tagLst>
</file>

<file path=ppt/tags/tag53.xml><?xml version="1.0" encoding="utf-8"?>
<p:tagLst xmlns:a="http://schemas.openxmlformats.org/drawingml/2006/main" xmlns:r="http://schemas.openxmlformats.org/officeDocument/2006/relationships" xmlns:p="http://schemas.openxmlformats.org/presentationml/2006/main">
  <p:tag name="PA" val="v5.2.9"/>
</p:tagLst>
</file>

<file path=ppt/tags/tag54.xml><?xml version="1.0" encoding="utf-8"?>
<p:tagLst xmlns:a="http://schemas.openxmlformats.org/drawingml/2006/main" xmlns:r="http://schemas.openxmlformats.org/officeDocument/2006/relationships" xmlns:p="http://schemas.openxmlformats.org/presentationml/2006/main">
  <p:tag name="PA" val="v5.2.9"/>
</p:tagLst>
</file>

<file path=ppt/tags/tag55.xml><?xml version="1.0" encoding="utf-8"?>
<p:tagLst xmlns:a="http://schemas.openxmlformats.org/drawingml/2006/main" xmlns:r="http://schemas.openxmlformats.org/officeDocument/2006/relationships" xmlns:p="http://schemas.openxmlformats.org/presentationml/2006/main">
  <p:tag name="PA" val="v5.2.9"/>
</p:tagLst>
</file>

<file path=ppt/tags/tag56.xml><?xml version="1.0" encoding="utf-8"?>
<p:tagLst xmlns:a="http://schemas.openxmlformats.org/drawingml/2006/main" xmlns:r="http://schemas.openxmlformats.org/officeDocument/2006/relationships" xmlns:p="http://schemas.openxmlformats.org/presentationml/2006/main">
  <p:tag name="ISLIDE.ICON" val="#13337;"/>
</p:tagLst>
</file>

<file path=ppt/tags/tag57.xml><?xml version="1.0" encoding="utf-8"?>
<p:tagLst xmlns:a="http://schemas.openxmlformats.org/drawingml/2006/main" xmlns:r="http://schemas.openxmlformats.org/officeDocument/2006/relationships" xmlns:p="http://schemas.openxmlformats.org/presentationml/2006/main">
  <p:tag name="PA" val="v5.2.9"/>
</p:tagLst>
</file>

<file path=ppt/tags/tag58.xml><?xml version="1.0" encoding="utf-8"?>
<p:tagLst xmlns:a="http://schemas.openxmlformats.org/drawingml/2006/main" xmlns:r="http://schemas.openxmlformats.org/officeDocument/2006/relationships" xmlns:p="http://schemas.openxmlformats.org/presentationml/2006/main">
  <p:tag name="PA" val="v5.2.9"/>
</p:tagLst>
</file>

<file path=ppt/tags/tag59.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60.xml><?xml version="1.0" encoding="utf-8"?>
<p:tagLst xmlns:a="http://schemas.openxmlformats.org/drawingml/2006/main" xmlns:r="http://schemas.openxmlformats.org/officeDocument/2006/relationships" xmlns:p="http://schemas.openxmlformats.org/presentationml/2006/main">
  <p:tag name="PA" val="v5.2.9"/>
</p:tagLst>
</file>

<file path=ppt/tags/tag61.xml><?xml version="1.0" encoding="utf-8"?>
<p:tagLst xmlns:a="http://schemas.openxmlformats.org/drawingml/2006/main" xmlns:r="http://schemas.openxmlformats.org/officeDocument/2006/relationships" xmlns:p="http://schemas.openxmlformats.org/presentationml/2006/main">
  <p:tag name="PA" val="v5.2.9"/>
</p:tagLst>
</file>

<file path=ppt/tags/tag62.xml><?xml version="1.0" encoding="utf-8"?>
<p:tagLst xmlns:a="http://schemas.openxmlformats.org/drawingml/2006/main" xmlns:r="http://schemas.openxmlformats.org/officeDocument/2006/relationships" xmlns:p="http://schemas.openxmlformats.org/presentationml/2006/main">
  <p:tag name="PA" val="v5.2.9"/>
</p:tagLst>
</file>

<file path=ppt/tags/tag63.xml><?xml version="1.0" encoding="utf-8"?>
<p:tagLst xmlns:a="http://schemas.openxmlformats.org/drawingml/2006/main" xmlns:r="http://schemas.openxmlformats.org/officeDocument/2006/relationships" xmlns:p="http://schemas.openxmlformats.org/presentationml/2006/main">
  <p:tag name="PA" val="v5.2.9"/>
</p:tagLst>
</file>

<file path=ppt/tags/tag64.xml><?xml version="1.0" encoding="utf-8"?>
<p:tagLst xmlns:a="http://schemas.openxmlformats.org/drawingml/2006/main" xmlns:r="http://schemas.openxmlformats.org/officeDocument/2006/relationships" xmlns:p="http://schemas.openxmlformats.org/presentationml/2006/main">
  <p:tag name="PA" val="v5.2.9"/>
</p:tagLst>
</file>

<file path=ppt/tags/tag65.xml><?xml version="1.0" encoding="utf-8"?>
<p:tagLst xmlns:a="http://schemas.openxmlformats.org/drawingml/2006/main" xmlns:r="http://schemas.openxmlformats.org/officeDocument/2006/relationships" xmlns:p="http://schemas.openxmlformats.org/presentationml/2006/main">
  <p:tag name="PA" val="v5.2.9"/>
</p:tagLst>
</file>

<file path=ppt/tags/tag66.xml><?xml version="1.0" encoding="utf-8"?>
<p:tagLst xmlns:a="http://schemas.openxmlformats.org/drawingml/2006/main" xmlns:r="http://schemas.openxmlformats.org/officeDocument/2006/relationships" xmlns:p="http://schemas.openxmlformats.org/presentationml/2006/main">
  <p:tag name="PA" val="v5.2.9"/>
</p:tagLst>
</file>

<file path=ppt/tags/tag67.xml><?xml version="1.0" encoding="utf-8"?>
<p:tagLst xmlns:a="http://schemas.openxmlformats.org/drawingml/2006/main" xmlns:r="http://schemas.openxmlformats.org/officeDocument/2006/relationships" xmlns:p="http://schemas.openxmlformats.org/presentationml/2006/main">
  <p:tag name="PA" val="v5.2.9"/>
</p:tagLst>
</file>

<file path=ppt/tags/tag68.xml><?xml version="1.0" encoding="utf-8"?>
<p:tagLst xmlns:a="http://schemas.openxmlformats.org/drawingml/2006/main" xmlns:r="http://schemas.openxmlformats.org/officeDocument/2006/relationships" xmlns:p="http://schemas.openxmlformats.org/presentationml/2006/main">
  <p:tag name="PA" val="v5.2.9"/>
</p:tagLst>
</file>

<file path=ppt/tags/tag69.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70.xml><?xml version="1.0" encoding="utf-8"?>
<p:tagLst xmlns:a="http://schemas.openxmlformats.org/drawingml/2006/main" xmlns:r="http://schemas.openxmlformats.org/officeDocument/2006/relationships" xmlns:p="http://schemas.openxmlformats.org/presentationml/2006/main">
  <p:tag name="PA" val="v5.2.9"/>
</p:tagLst>
</file>

<file path=ppt/tags/tag71.xml><?xml version="1.0" encoding="utf-8"?>
<p:tagLst xmlns:a="http://schemas.openxmlformats.org/drawingml/2006/main" xmlns:r="http://schemas.openxmlformats.org/officeDocument/2006/relationships" xmlns:p="http://schemas.openxmlformats.org/presentationml/2006/main">
  <p:tag name="PA" val="v5.2.9"/>
</p:tagLst>
</file>

<file path=ppt/tags/tag72.xml><?xml version="1.0" encoding="utf-8"?>
<p:tagLst xmlns:a="http://schemas.openxmlformats.org/drawingml/2006/main" xmlns:r="http://schemas.openxmlformats.org/officeDocument/2006/relationships" xmlns:p="http://schemas.openxmlformats.org/presentationml/2006/main">
  <p:tag name="PA" val="v5.2.9"/>
</p:tagLst>
</file>

<file path=ppt/tags/tag73.xml><?xml version="1.0" encoding="utf-8"?>
<p:tagLst xmlns:a="http://schemas.openxmlformats.org/drawingml/2006/main" xmlns:r="http://schemas.openxmlformats.org/officeDocument/2006/relationships" xmlns:p="http://schemas.openxmlformats.org/presentationml/2006/main">
  <p:tag name="PA" val="v5.2.9"/>
</p:tagLst>
</file>

<file path=ppt/tags/tag74.xml><?xml version="1.0" encoding="utf-8"?>
<p:tagLst xmlns:a="http://schemas.openxmlformats.org/drawingml/2006/main" xmlns:r="http://schemas.openxmlformats.org/officeDocument/2006/relationships" xmlns:p="http://schemas.openxmlformats.org/presentationml/2006/main">
  <p:tag name="PA" val="v5.2.9"/>
</p:tagLst>
</file>

<file path=ppt/tags/tag75.xml><?xml version="1.0" encoding="utf-8"?>
<p:tagLst xmlns:a="http://schemas.openxmlformats.org/drawingml/2006/main" xmlns:r="http://schemas.openxmlformats.org/officeDocument/2006/relationships" xmlns:p="http://schemas.openxmlformats.org/presentationml/2006/main">
  <p:tag name="PA" val="v5.2.9"/>
</p:tagLst>
</file>

<file path=ppt/tags/tag76.xml><?xml version="1.0" encoding="utf-8"?>
<p:tagLst xmlns:a="http://schemas.openxmlformats.org/drawingml/2006/main" xmlns:r="http://schemas.openxmlformats.org/officeDocument/2006/relationships" xmlns:p="http://schemas.openxmlformats.org/presentationml/2006/main">
  <p:tag name="PA" val="v5.2.9"/>
</p:tagLst>
</file>

<file path=ppt/tags/tag77.xml><?xml version="1.0" encoding="utf-8"?>
<p:tagLst xmlns:a="http://schemas.openxmlformats.org/drawingml/2006/main" xmlns:r="http://schemas.openxmlformats.org/officeDocument/2006/relationships" xmlns:p="http://schemas.openxmlformats.org/presentationml/2006/main">
  <p:tag name="PA" val="v5.2.9"/>
</p:tagLst>
</file>

<file path=ppt/tags/tag78.xml><?xml version="1.0" encoding="utf-8"?>
<p:tagLst xmlns:a="http://schemas.openxmlformats.org/drawingml/2006/main" xmlns:r="http://schemas.openxmlformats.org/officeDocument/2006/relationships" xmlns:p="http://schemas.openxmlformats.org/presentationml/2006/main">
  <p:tag name="PA" val="v5.2.9"/>
</p:tagLst>
</file>

<file path=ppt/tags/tag79.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80.xml><?xml version="1.0" encoding="utf-8"?>
<p:tagLst xmlns:a="http://schemas.openxmlformats.org/drawingml/2006/main" xmlns:r="http://schemas.openxmlformats.org/officeDocument/2006/relationships" xmlns:p="http://schemas.openxmlformats.org/presentationml/2006/main">
  <p:tag name="PA" val="v5.2.9"/>
</p:tagLst>
</file>

<file path=ppt/tags/tag81.xml><?xml version="1.0" encoding="utf-8"?>
<p:tagLst xmlns:a="http://schemas.openxmlformats.org/drawingml/2006/main" xmlns:r="http://schemas.openxmlformats.org/officeDocument/2006/relationships" xmlns:p="http://schemas.openxmlformats.org/presentationml/2006/main">
  <p:tag name="PA" val="v5.2.9"/>
</p:tagLst>
</file>

<file path=ppt/tags/tag82.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MH" val="20160511165102"/>
  <p:tag name="MH_LIBRARY" val="GRAPHIC"/>
  <p:tag name="MH_TYPE" val="Other"/>
  <p:tag name="MH_ORDER" val="1"/>
</p:tagLst>
</file>

<file path=ppt/theme/theme1.xml><?xml version="1.0" encoding="utf-8"?>
<a:theme xmlns:a="http://schemas.openxmlformats.org/drawingml/2006/main" name="第一PPT，www.1ppt.com​">
  <a:themeElements>
    <a:clrScheme name="Office">
      <a:dk1>
        <a:srgbClr val="000000"/>
      </a:dk1>
      <a:lt1>
        <a:srgbClr val="FFFFFF"/>
      </a:lt1>
      <a:dk2>
        <a:srgbClr val="768394"/>
      </a:dk2>
      <a:lt2>
        <a:srgbClr val="F0F0F0"/>
      </a:lt2>
      <a:accent1>
        <a:srgbClr val="406196"/>
      </a:accent1>
      <a:accent2>
        <a:srgbClr val="F4B414"/>
      </a:accent2>
      <a:accent3>
        <a:srgbClr val="77649B"/>
      </a:accent3>
      <a:accent4>
        <a:srgbClr val="385D77"/>
      </a:accent4>
      <a:accent5>
        <a:srgbClr val="576270"/>
      </a:accent5>
      <a:accent6>
        <a:srgbClr val="778495"/>
      </a:accent6>
      <a:hlink>
        <a:srgbClr val="406196"/>
      </a:hlink>
      <a:folHlink>
        <a:srgbClr val="BFBFBF"/>
      </a:folHlink>
    </a:clrScheme>
    <a:fontScheme name="s3kgcrrv">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rgbClr val="000000"/>
      </a:dk1>
      <a:lt1>
        <a:srgbClr val="FFFFFF"/>
      </a:lt1>
      <a:dk2>
        <a:srgbClr val="768394"/>
      </a:dk2>
      <a:lt2>
        <a:srgbClr val="F0F0F0"/>
      </a:lt2>
      <a:accent1>
        <a:srgbClr val="406196"/>
      </a:accent1>
      <a:accent2>
        <a:srgbClr val="F4B414"/>
      </a:accent2>
      <a:accent3>
        <a:srgbClr val="77649B"/>
      </a:accent3>
      <a:accent4>
        <a:srgbClr val="385D77"/>
      </a:accent4>
      <a:accent5>
        <a:srgbClr val="576270"/>
      </a:accent5>
      <a:accent6>
        <a:srgbClr val="778495"/>
      </a:accent6>
      <a:hlink>
        <a:srgbClr val="406196"/>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4"/>
    </a:dk2>
    <a:lt2>
      <a:srgbClr val="F0F0F0"/>
    </a:lt2>
    <a:accent1>
      <a:srgbClr val="406196"/>
    </a:accent1>
    <a:accent2>
      <a:srgbClr val="F4B414"/>
    </a:accent2>
    <a:accent3>
      <a:srgbClr val="77649B"/>
    </a:accent3>
    <a:accent4>
      <a:srgbClr val="385D77"/>
    </a:accent4>
    <a:accent5>
      <a:srgbClr val="576270"/>
    </a:accent5>
    <a:accent6>
      <a:srgbClr val="778495"/>
    </a:accent6>
    <a:hlink>
      <a:srgbClr val="406196"/>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9042</TotalTime>
  <Words>2825</Words>
  <Application>Microsoft Office PowerPoint</Application>
  <PresentationFormat>宽屏</PresentationFormat>
  <Paragraphs>331</Paragraphs>
  <Slides>23</Slides>
  <Notes>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23</vt:i4>
      </vt:variant>
    </vt:vector>
  </HeadingPairs>
  <TitlesOfParts>
    <vt:vector size="32" baseType="lpstr">
      <vt:lpstr>Neris Thin</vt:lpstr>
      <vt:lpstr>等线</vt:lpstr>
      <vt:lpstr>微软雅黑</vt:lpstr>
      <vt:lpstr>Agency FB</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dc:creator>
  <cp:keywords>www.1ppt.com</cp:keywords>
  <dc:description>www.1ppt.com</dc:description>
  <cp:lastModifiedBy>丁 星元</cp:lastModifiedBy>
  <cp:revision>414</cp:revision>
  <dcterms:created xsi:type="dcterms:W3CDTF">2020-07-04T02:07:19Z</dcterms:created>
  <dcterms:modified xsi:type="dcterms:W3CDTF">2022-10-03T02:57:32Z</dcterms:modified>
</cp:coreProperties>
</file>