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41"/>
  </p:notesMasterIdLst>
  <p:handoutMasterIdLst>
    <p:handoutMasterId r:id="rId42"/>
  </p:handoutMasterIdLst>
  <p:sldIdLst>
    <p:sldId id="256" r:id="rId5"/>
    <p:sldId id="402" r:id="rId6"/>
    <p:sldId id="403" r:id="rId7"/>
    <p:sldId id="406" r:id="rId8"/>
    <p:sldId id="435" r:id="rId9"/>
    <p:sldId id="433" r:id="rId10"/>
    <p:sldId id="436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37" r:id="rId19"/>
    <p:sldId id="438" r:id="rId20"/>
    <p:sldId id="417" r:id="rId21"/>
    <p:sldId id="418" r:id="rId22"/>
    <p:sldId id="419" r:id="rId23"/>
    <p:sldId id="421" r:id="rId24"/>
    <p:sldId id="422" r:id="rId25"/>
    <p:sldId id="439" r:id="rId26"/>
    <p:sldId id="440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42" r:id="rId38"/>
    <p:sldId id="441" r:id="rId39"/>
    <p:sldId id="394" r:id="rId40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60958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3047924" algn="l" defTabSz="121917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3657509" algn="l" defTabSz="121917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4267093" algn="l" defTabSz="121917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4876678" algn="l" defTabSz="121917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9DA6"/>
    <a:srgbClr val="69B920"/>
    <a:srgbClr val="91CE44"/>
    <a:srgbClr val="C8E396"/>
    <a:srgbClr val="005362"/>
    <a:srgbClr val="FFC000"/>
    <a:srgbClr val="E6DB74"/>
    <a:srgbClr val="029DC2"/>
    <a:srgbClr val="00B0DA"/>
    <a:srgbClr val="00B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158" autoAdjust="0"/>
  </p:normalViewPr>
  <p:slideViewPr>
    <p:cSldViewPr>
      <p:cViewPr varScale="1">
        <p:scale>
          <a:sx n="87" d="100"/>
          <a:sy n="87" d="100"/>
        </p:scale>
        <p:origin x="389" y="62"/>
      </p:cViewPr>
      <p:guideLst>
        <p:guide orient="horz" pos="96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706" y="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737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34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91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313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331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40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1975519"/>
            <a:ext cx="9982200" cy="1446550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Presentation Title 16:9 Main </a:t>
            </a:r>
            <a:b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(Two lines)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0" hasCustomPrompt="1"/>
          </p:nvPr>
        </p:nvSpPr>
        <p:spPr>
          <a:xfrm>
            <a:off x="975815" y="4013580"/>
            <a:ext cx="5486400" cy="15240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TW" dirty="0"/>
              <a:t>Presenter’s Name </a:t>
            </a:r>
          </a:p>
          <a:p>
            <a:pPr lvl="0"/>
            <a:r>
              <a:rPr lang="en-US" altLang="zh-TW" dirty="0"/>
              <a:t>Presenter’s title </a:t>
            </a:r>
          </a:p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2">
    <p:bg>
      <p:bgPr>
        <a:solidFill>
          <a:srgbClr val="619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FCFCB5E-3A53-44C3-A69C-7D8632A3F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3">
    <p:bg>
      <p:bgPr>
        <a:solidFill>
          <a:srgbClr val="91C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55CCAF4-A86F-4190-838E-B3F43116E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9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4">
    <p:bg>
      <p:bgPr>
        <a:solidFill>
          <a:srgbClr val="C8E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6DCF54C-C99C-434D-9D90-ECB5BD26B9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0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5">
    <p:bg>
      <p:bgPr>
        <a:solidFill>
          <a:srgbClr val="69B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ACACDAC-38F6-4CBD-8DBF-D3BF20671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6">
    <p:bg>
      <p:bgPr>
        <a:solidFill>
          <a:srgbClr val="ADD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6421882-2A69-4562-9E72-0FB29B6F1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9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7">
    <p:bg>
      <p:bgPr>
        <a:solidFill>
          <a:srgbClr val="8B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8DC4147-0DAE-4832-88A0-550238F05F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5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8">
    <p:bg>
      <p:bgPr>
        <a:solidFill>
          <a:srgbClr val="AFA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B3766A3-1A06-476C-8E92-22D2378DE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2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9"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4232DC4-C583-4C4C-B74E-1A4DC5E7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2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0">
    <p:bg>
      <p:bgPr>
        <a:solidFill>
          <a:srgbClr val="FEA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0A427BF-8EDD-4620-96DB-7B28830D3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41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1">
    <p:bg>
      <p:bgPr>
        <a:solidFill>
          <a:srgbClr val="CB8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871E8AA-4E3E-45B1-A7BB-53BFF9788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2">
    <p:bg>
      <p:bgPr>
        <a:solidFill>
          <a:srgbClr val="D8A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48620B7-69FA-42A0-B697-8D9A11F5C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4846721" cy="769441"/>
          </a:xfrm>
        </p:spPr>
        <p:txBody>
          <a:bodyPr anchor="ctr"/>
          <a:lstStyle>
            <a:lvl1pPr>
              <a:defRPr sz="4400" b="1" baseline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標題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52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_全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4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3"/>
            <a:ext cx="10363200" cy="943848"/>
          </a:xfrm>
        </p:spPr>
        <p:txBody>
          <a:bodyPr/>
          <a:lstStyle>
            <a:lvl1pPr algn="l">
              <a:defRPr sz="5333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5080000" cy="639763"/>
          </a:xfrm>
        </p:spPr>
        <p:txBody>
          <a:bodyPr anchor="b"/>
          <a:lstStyle>
            <a:lvl1pPr marL="0" indent="0">
              <a:buNone/>
              <a:defRPr sz="2933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69" y="1535113"/>
            <a:ext cx="5287433" cy="639763"/>
          </a:xfrm>
        </p:spPr>
        <p:txBody>
          <a:bodyPr anchor="b"/>
          <a:lstStyle>
            <a:lvl1pPr marL="0" indent="0">
              <a:buNone/>
              <a:defRPr sz="2933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69" y="2174875"/>
            <a:ext cx="5287433" cy="3951288"/>
          </a:xfrm>
        </p:spPr>
        <p:txBody>
          <a:bodyPr/>
          <a:lstStyle>
            <a:lvl1pPr>
              <a:defRPr sz="29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6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10464800" cy="70788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08" y="228601"/>
            <a:ext cx="1661993" cy="5897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3"/>
          <p:cNvSpPr txBox="1">
            <a:spLocks/>
          </p:cNvSpPr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609585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121917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243833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3047924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3657509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4267093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4876678" algn="l" defTabSz="121917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">
    <p:bg>
      <p:bgPr>
        <a:solidFill>
          <a:srgbClr val="005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84FE52-4D78-449A-ABCA-EE79F5E68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/>
              <a:t>Click to edit divider </a:t>
            </a:r>
            <a:br>
              <a:rPr lang="en-US" altLang="zh-TW" dirty="0"/>
            </a:br>
            <a:r>
              <a:rPr lang="en-US" altLang="zh-TW" dirty="0"/>
              <a:t>slide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4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D2294D-2266-4C5D-B60D-D89CC79C583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7803"/>
            <a:ext cx="1046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5062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64380"/>
            <a:ext cx="914400" cy="38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930" r:id="rId3"/>
    <p:sldLayoutId id="2147483897" r:id="rId4"/>
    <p:sldLayoutId id="2147483899" r:id="rId5"/>
    <p:sldLayoutId id="2147483900" r:id="rId6"/>
    <p:sldLayoutId id="2147483904" r:id="rId7"/>
    <p:sldLayoutId id="2147483905" r:id="rId8"/>
    <p:sldLayoutId id="2147483935" r:id="rId9"/>
    <p:sldLayoutId id="2147483914" r:id="rId10"/>
    <p:sldLayoutId id="2147483915" r:id="rId11"/>
    <p:sldLayoutId id="2147483916" r:id="rId12"/>
    <p:sldLayoutId id="2147483933" r:id="rId13"/>
    <p:sldLayoutId id="2147483934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  <p:sldLayoutId id="2147483932" r:id="rId21"/>
    <p:sldLayoutId id="214748392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baseline="0">
          <a:solidFill>
            <a:srgbClr val="029DC2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charset="0"/>
          <a:ea typeface="新細明體" charset="-120"/>
        </a:defRPr>
      </a:lvl5pPr>
      <a:lvl6pPr marL="609570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6pPr>
      <a:lvl7pPr marL="1219140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7pPr>
      <a:lvl8pPr marL="1828709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8pPr>
      <a:lvl9pPr marL="2438278" algn="l" rtl="0" fontAlgn="base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457178" indent="-457178" algn="l" rtl="0" eaLnBrk="0" fontAlgn="base" hangingPunct="0">
        <a:spcBef>
          <a:spcPct val="20000"/>
        </a:spcBef>
        <a:spcAft>
          <a:spcPct val="0"/>
        </a:spcAft>
        <a:buChar char="•"/>
        <a:defRPr kumimoji="1" sz="3600" baseline="0">
          <a:solidFill>
            <a:srgbClr val="4D4D4D"/>
          </a:solidFill>
          <a:latin typeface="+mn-lt"/>
          <a:ea typeface="+mn-ea"/>
          <a:cs typeface="+mn-cs"/>
        </a:defRPr>
      </a:lvl1pPr>
      <a:lvl2pPr marL="990550" indent="-380981" algn="l" rtl="0" eaLnBrk="0" fontAlgn="base" hangingPunct="0">
        <a:spcBef>
          <a:spcPct val="20000"/>
        </a:spcBef>
        <a:spcAft>
          <a:spcPct val="0"/>
        </a:spcAft>
        <a:buChar char="–"/>
        <a:defRPr kumimoji="1" sz="3200" baseline="0">
          <a:solidFill>
            <a:srgbClr val="4D4D4D"/>
          </a:solidFill>
          <a:latin typeface="+mn-lt"/>
          <a:ea typeface="+mn-ea"/>
        </a:defRPr>
      </a:lvl2pPr>
      <a:lvl3pPr marL="1523925" indent="-304784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aseline="0">
          <a:solidFill>
            <a:srgbClr val="4D4D4D"/>
          </a:solidFill>
          <a:latin typeface="+mn-lt"/>
          <a:ea typeface="+mn-ea"/>
        </a:defRPr>
      </a:lvl3pPr>
      <a:lvl4pPr marL="2133493" indent="-304784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4pPr>
      <a:lvl5pPr marL="2743062" indent="-304784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5pPr>
      <a:lvl6pPr marL="335263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6pPr>
      <a:lvl7pPr marL="396220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7pPr>
      <a:lvl8pPr marL="4571772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8pPr>
      <a:lvl9pPr marL="5181341" indent="-304784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archive.apache.org/dist/nifi/1.9.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ontab.gur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fi.apache.org/docs.html" TargetMode="External"/><Relationship Id="rId5" Type="http://schemas.openxmlformats.org/officeDocument/2006/relationships/hyperlink" Target="https://regexr.com/" TargetMode="External"/><Relationship Id="rId4" Type="http://schemas.openxmlformats.org/officeDocument/2006/relationships/hyperlink" Target="https://extendsclass.com/jsonpath-tester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4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://10.37.37.139/apps/course/agenda_collec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era.com/t5/Community-Articles/ExecuteScript-Cookbook-part-2/ta-p/249018" TargetMode="External"/><Relationship Id="rId2" Type="http://schemas.openxmlformats.org/officeDocument/2006/relationships/hyperlink" Target="https://community.cloudera.com/t5/Community-Articles/ExecuteScript-Cookbook-part-1/ta-p/2489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cloudera.com/t5/Community-Articles/ExecuteScript-Cookbook-part-3/ta-p/249148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0.62.170.5\kdlp00$\Y2020&#35506;&#31243;&#35222;&#38971;\Tom_NiFi_Advanc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ifiqas.wcd.wistron.com:8090/nifi/?processGroupId=156e1c1f-1180-1043-af5c-5fe7eea69cf7&amp;componentIds=" TargetMode="External"/><Relationship Id="rId2" Type="http://schemas.openxmlformats.org/officeDocument/2006/relationships/hyperlink" Target="http://10.62.240.45:13011/gpuusag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>
                <a:ea typeface="文鼎粗黑" pitchFamily="49" charset="-120"/>
                <a:cs typeface="Arial" panose="020B0604020202020204" pitchFamily="34" charset="0"/>
              </a:rPr>
              <a:t>Apache </a:t>
            </a:r>
            <a:r>
              <a:rPr lang="en-US" altLang="zh-CN" dirty="0" err="1">
                <a:ea typeface="文鼎粗黑" pitchFamily="49" charset="-120"/>
                <a:cs typeface="Arial" panose="020B0604020202020204" pitchFamily="34" charset="0"/>
              </a:rPr>
              <a:t>Nifi</a:t>
            </a:r>
            <a:r>
              <a:rPr lang="en-US" altLang="en-US" dirty="0">
                <a:ea typeface="文鼎粗黑" pitchFamily="49" charset="-120"/>
                <a:cs typeface="Arial" panose="020B0604020202020204" pitchFamily="34" charset="0"/>
              </a:rPr>
              <a:t/>
            </a:r>
            <a:br>
              <a:rPr lang="en-US" altLang="en-US" dirty="0">
                <a:ea typeface="文鼎粗黑" pitchFamily="49" charset="-120"/>
                <a:cs typeface="Arial" panose="020B0604020202020204" pitchFamily="34" charset="0"/>
              </a:rPr>
            </a:b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r>
              <a:rPr lang="zh-CN" altLang="en-US" dirty="0"/>
              <a:t>：</a:t>
            </a:r>
            <a:r>
              <a:rPr lang="en-US" altLang="zh-CN" dirty="0"/>
              <a:t>Dylan Duan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核准</a:t>
            </a:r>
            <a:r>
              <a:rPr lang="zh-CN" altLang="en-US" dirty="0"/>
              <a:t>：</a:t>
            </a:r>
            <a:r>
              <a:rPr lang="en-US" altLang="zh-CN" dirty="0"/>
              <a:t>Hart Huang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zh-CN" altLang="en-US" dirty="0"/>
              <a:t>：</a:t>
            </a:r>
            <a:r>
              <a:rPr lang="en-US" altLang="zh-CN" dirty="0"/>
              <a:t>V01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著作日期</a:t>
            </a:r>
            <a:r>
              <a:rPr lang="zh-CN" altLang="en-US" dirty="0"/>
              <a:t>：</a:t>
            </a:r>
            <a:r>
              <a:rPr lang="en-US" altLang="zh-CN" dirty="0"/>
              <a:t>20221214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有效期</a:t>
            </a:r>
            <a:r>
              <a:rPr lang="zh-CN" altLang="en-US" dirty="0"/>
              <a:t>：</a:t>
            </a:r>
            <a:r>
              <a:rPr lang="en-US" altLang="zh-CN" dirty="0"/>
              <a:t>20231214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264687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模板操作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導出模板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1534"/>
          <a:stretch/>
        </p:blipFill>
        <p:spPr>
          <a:xfrm>
            <a:off x="382420" y="2562446"/>
            <a:ext cx="2451434" cy="23739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r="337"/>
          <a:stretch/>
        </p:blipFill>
        <p:spPr>
          <a:xfrm>
            <a:off x="2935831" y="2372692"/>
            <a:ext cx="9122428" cy="29613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21915" y="4424936"/>
            <a:ext cx="1676400" cy="5214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dirty="0"/>
              <a:t>点击</a:t>
            </a:r>
            <a:r>
              <a:rPr kumimoji="0" lang="en-US" altLang="zh-CN" sz="1200" dirty="0">
                <a:solidFill>
                  <a:srgbClr val="FF0000"/>
                </a:solidFill>
              </a:rPr>
              <a:t>Global Menu</a:t>
            </a:r>
            <a:r>
              <a:rPr kumimoji="0" lang="zh-CN" altLang="en-US" sz="1200" dirty="0"/>
              <a:t>，然后选择</a:t>
            </a:r>
            <a:r>
              <a:rPr kumimoji="0" lang="en-US" altLang="zh-CN" sz="1200" dirty="0">
                <a:solidFill>
                  <a:srgbClr val="FF0000"/>
                </a:solidFill>
              </a:rPr>
              <a:t>Templates</a:t>
            </a:r>
            <a:endParaRPr kumimoji="0"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62379" y="2591021"/>
            <a:ext cx="381000" cy="2472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直線單箭頭接點 8"/>
          <p:cNvCxnSpPr>
            <a:stCxn id="8" idx="2"/>
            <a:endCxn id="10" idx="0"/>
          </p:cNvCxnSpPr>
          <p:nvPr/>
        </p:nvCxnSpPr>
        <p:spPr bwMode="auto">
          <a:xfrm flipH="1">
            <a:off x="2105736" y="2838226"/>
            <a:ext cx="547143" cy="11241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1419936" y="3962400"/>
            <a:ext cx="1371600" cy="2762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直線單箭頭接點 10"/>
          <p:cNvCxnSpPr>
            <a:stCxn id="10" idx="1"/>
            <a:endCxn id="7" idx="0"/>
          </p:cNvCxnSpPr>
          <p:nvPr/>
        </p:nvCxnSpPr>
        <p:spPr bwMode="auto">
          <a:xfrm flipH="1">
            <a:off x="1060115" y="4100513"/>
            <a:ext cx="359821" cy="3244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3065606" y="5661497"/>
            <a:ext cx="2146966" cy="564205"/>
          </a:xfrm>
          <a:prstGeom prst="rect">
            <a:avLst/>
          </a:prstGeom>
          <a:solidFill>
            <a:srgbClr val="F9FA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166498" y="5661497"/>
            <a:ext cx="2619799" cy="5642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注意：导出后的模板是一个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微軟正黑體" panose="020B0604030504040204" pitchFamily="34" charset="-120"/>
              </a:rPr>
              <a:t>xml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格式的文件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4"/>
          <a:srcRect l="4564" t="31699" r="40654" b="11398"/>
          <a:stretch/>
        </p:blipFill>
        <p:spPr>
          <a:xfrm>
            <a:off x="3152934" y="5768501"/>
            <a:ext cx="1828800" cy="45720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 bwMode="auto">
          <a:xfrm>
            <a:off x="11125200" y="3464652"/>
            <a:ext cx="838200" cy="3453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067800" y="3933825"/>
            <a:ext cx="2743200" cy="517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找到刚刚打包好的程式点击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Download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即可导出创建好的模板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264687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模板操作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導入模板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748543"/>
            <a:ext cx="4998265" cy="39418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679880" y="3051105"/>
            <a:ext cx="2743200" cy="668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选择要导入模板的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processor group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，点击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operate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栏中的</a:t>
            </a:r>
            <a:r>
              <a:rPr kumimoji="0" lang="en-US" altLang="zh-CN" sz="1200" dirty="0">
                <a:solidFill>
                  <a:srgbClr val="FF0000"/>
                </a:solidFill>
              </a:rPr>
              <a:t>Upload Template</a:t>
            </a:r>
            <a:r>
              <a:rPr kumimoji="0" lang="zh-CN" altLang="en-US" sz="1200" dirty="0"/>
              <a:t>进行模板导入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00275" y="5500847"/>
            <a:ext cx="518563" cy="1894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直線單箭頭接點 8"/>
          <p:cNvCxnSpPr>
            <a:stCxn id="8" idx="0"/>
            <a:endCxn id="10" idx="2"/>
          </p:cNvCxnSpPr>
          <p:nvPr/>
        </p:nvCxnSpPr>
        <p:spPr bwMode="auto">
          <a:xfrm flipH="1" flipV="1">
            <a:off x="2238375" y="4357848"/>
            <a:ext cx="221182" cy="11429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1819275" y="4034498"/>
            <a:ext cx="838200" cy="32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直線單箭頭接點 10"/>
          <p:cNvCxnSpPr>
            <a:stCxn id="10" idx="3"/>
            <a:endCxn id="7" idx="2"/>
          </p:cNvCxnSpPr>
          <p:nvPr/>
        </p:nvCxnSpPr>
        <p:spPr bwMode="auto">
          <a:xfrm flipV="1">
            <a:off x="2657475" y="3719444"/>
            <a:ext cx="1394005" cy="4767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83" y="2741348"/>
            <a:ext cx="2534231" cy="1956192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8001000" y="1312828"/>
            <a:ext cx="3783732" cy="2759770"/>
            <a:chOff x="3048000" y="971550"/>
            <a:chExt cx="4562588" cy="3375854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971550"/>
              <a:ext cx="4562588" cy="3375854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 bwMode="auto">
            <a:xfrm>
              <a:off x="3048000" y="971550"/>
              <a:ext cx="4562588" cy="33758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9010145" y="5018979"/>
            <a:ext cx="2743200" cy="668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Browse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，选择需要导入的模板，然后点击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開啟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，最后点击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UPLOAD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即可完成模板的导入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712284" y="3276601"/>
            <a:ext cx="838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0" name="直線單箭頭接點 19"/>
          <p:cNvCxnSpPr>
            <a:stCxn id="19" idx="3"/>
            <a:endCxn id="21" idx="1"/>
          </p:cNvCxnSpPr>
          <p:nvPr/>
        </p:nvCxnSpPr>
        <p:spPr bwMode="auto">
          <a:xfrm flipV="1">
            <a:off x="7550484" y="2110981"/>
            <a:ext cx="1958872" cy="13942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9509356" y="2012161"/>
            <a:ext cx="2051749" cy="1976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535231" y="3838576"/>
            <a:ext cx="497504" cy="1959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3" name="直線單箭頭接點 22"/>
          <p:cNvCxnSpPr>
            <a:stCxn id="21" idx="2"/>
            <a:endCxn id="22" idx="0"/>
          </p:cNvCxnSpPr>
          <p:nvPr/>
        </p:nvCxnSpPr>
        <p:spPr bwMode="auto">
          <a:xfrm>
            <a:off x="10535231" y="2209800"/>
            <a:ext cx="248752" cy="16287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7391400" y="4415573"/>
            <a:ext cx="776914" cy="2819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5" name="直線單箭頭接點 24"/>
          <p:cNvCxnSpPr>
            <a:stCxn id="22" idx="2"/>
            <a:endCxn id="24" idx="0"/>
          </p:cNvCxnSpPr>
          <p:nvPr/>
        </p:nvCxnSpPr>
        <p:spPr bwMode="auto">
          <a:xfrm flipH="1">
            <a:off x="7779857" y="4034498"/>
            <a:ext cx="3004126" cy="3810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24" idx="3"/>
            <a:endCxn id="18" idx="1"/>
          </p:cNvCxnSpPr>
          <p:nvPr/>
        </p:nvCxnSpPr>
        <p:spPr bwMode="auto">
          <a:xfrm>
            <a:off x="8168314" y="4556557"/>
            <a:ext cx="841831" cy="7965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5882406" y="2160937"/>
            <a:ext cx="4876800" cy="3276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06" y="2131124"/>
            <a:ext cx="5372401" cy="364260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85" y="1835052"/>
            <a:ext cx="2362200" cy="18484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 bwMode="auto">
          <a:xfrm>
            <a:off x="9379284" y="4260570"/>
            <a:ext cx="2743200" cy="668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dirty="0"/>
              <a:t>选择要导入的模板，点击</a:t>
            </a:r>
            <a:r>
              <a:rPr kumimoji="0" lang="en-US" altLang="zh-CN" sz="1200" dirty="0">
                <a:solidFill>
                  <a:srgbClr val="FF0000"/>
                </a:solidFill>
              </a:rPr>
              <a:t>ADD</a:t>
            </a:r>
            <a:r>
              <a:rPr kumimoji="0" lang="zh-CN" altLang="en-US" sz="1200" dirty="0"/>
              <a:t>后即可在当前</a:t>
            </a:r>
            <a:r>
              <a:rPr kumimoji="0" lang="en-US" altLang="zh-CN" sz="1200" dirty="0"/>
              <a:t>Process Group</a:t>
            </a:r>
            <a:r>
              <a:rPr kumimoji="0" lang="zh-CN" altLang="en-US" sz="1200" dirty="0"/>
              <a:t>中导入模板，然后调整模板为对应的配置即可使用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607285" y="2520458"/>
            <a:ext cx="2057400" cy="3047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10545916" y="2853452"/>
            <a:ext cx="625155" cy="5319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/>
          <p:nvPr/>
        </p:nvCxnSpPr>
        <p:spPr bwMode="auto">
          <a:xfrm flipH="1">
            <a:off x="8382000" y="3721574"/>
            <a:ext cx="2964015" cy="6491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264687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模板操作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導入模板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/>
          <a:srcRect b="505"/>
          <a:stretch/>
        </p:blipFill>
        <p:spPr>
          <a:xfrm>
            <a:off x="533400" y="1828800"/>
            <a:ext cx="4198620" cy="408277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 bwMode="auto">
          <a:xfrm>
            <a:off x="2975142" y="4419600"/>
            <a:ext cx="2743200" cy="668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Browse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，选择需要导入的模板，然后点击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開啟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，最后点击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UPLOAD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即可完成模板的导入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25981" y="5727343"/>
            <a:ext cx="457200" cy="1956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0" name="直線單箭頭接點 29"/>
          <p:cNvCxnSpPr>
            <a:stCxn id="29" idx="0"/>
            <a:endCxn id="31" idx="2"/>
          </p:cNvCxnSpPr>
          <p:nvPr/>
        </p:nvCxnSpPr>
        <p:spPr bwMode="auto">
          <a:xfrm flipV="1">
            <a:off x="2354581" y="2406372"/>
            <a:ext cx="1104899" cy="3320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3192780" y="1817370"/>
            <a:ext cx="533400" cy="5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2" name="直線單箭頭接點 31"/>
          <p:cNvCxnSpPr>
            <a:stCxn id="31" idx="3"/>
            <a:endCxn id="28" idx="0"/>
          </p:cNvCxnSpPr>
          <p:nvPr/>
        </p:nvCxnSpPr>
        <p:spPr bwMode="auto">
          <a:xfrm>
            <a:off x="3726180" y="2111871"/>
            <a:ext cx="620562" cy="23077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11031046" y="3458417"/>
            <a:ext cx="762000" cy="206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4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21" y="2272125"/>
            <a:ext cx="4747757" cy="10907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數據查看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flow 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數據内容及屬性，方便進行數據清洗。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connection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查看數據內容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45623" y="2469453"/>
            <a:ext cx="1881188" cy="1905000"/>
            <a:chOff x="838201" y="819151"/>
            <a:chExt cx="1881188" cy="1905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819151"/>
              <a:ext cx="1881188" cy="1905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841852" y="832780"/>
              <a:ext cx="1524001" cy="30479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172" y="971550"/>
              <a:ext cx="1612185" cy="1752601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 bwMode="auto">
            <a:xfrm>
              <a:off x="1105450" y="1366334"/>
              <a:ext cx="1603628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436790"/>
            <a:ext cx="4229414" cy="3116410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11" idx="3"/>
            <a:endCxn id="17" idx="1"/>
          </p:cNvCxnSpPr>
          <p:nvPr/>
        </p:nvCxnSpPr>
        <p:spPr bwMode="auto">
          <a:xfrm flipV="1">
            <a:off x="2516500" y="3059814"/>
            <a:ext cx="703641" cy="711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23885"/>
          <a:stretch/>
        </p:blipFill>
        <p:spPr>
          <a:xfrm>
            <a:off x="184484" y="4769237"/>
            <a:ext cx="4419600" cy="116698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3220141" y="2932406"/>
            <a:ext cx="428207" cy="2548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39000" y="5486400"/>
            <a:ext cx="624974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9" name="直線單箭頭接點 18"/>
          <p:cNvCxnSpPr>
            <a:cxnSpLocks/>
            <a:stCxn id="17" idx="2"/>
            <a:endCxn id="24" idx="1"/>
          </p:cNvCxnSpPr>
          <p:nvPr/>
        </p:nvCxnSpPr>
        <p:spPr bwMode="auto">
          <a:xfrm>
            <a:off x="3434245" y="3187222"/>
            <a:ext cx="1169839" cy="762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702168" y="5226592"/>
            <a:ext cx="3938986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2" name="直線單箭頭接點 21"/>
          <p:cNvCxnSpPr>
            <a:cxnSpLocks/>
            <a:stCxn id="18" idx="1"/>
            <a:endCxn id="21" idx="3"/>
          </p:cNvCxnSpPr>
          <p:nvPr/>
        </p:nvCxnSpPr>
        <p:spPr bwMode="auto">
          <a:xfrm flipH="1" flipV="1">
            <a:off x="4641154" y="5378992"/>
            <a:ext cx="2597846" cy="2217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4604084" y="3834898"/>
            <a:ext cx="612511" cy="230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5" name="直線單箭頭接點 24"/>
          <p:cNvCxnSpPr>
            <a:cxnSpLocks/>
            <a:stCxn id="24" idx="2"/>
          </p:cNvCxnSpPr>
          <p:nvPr/>
        </p:nvCxnSpPr>
        <p:spPr bwMode="auto">
          <a:xfrm>
            <a:off x="4910340" y="4065276"/>
            <a:ext cx="2665937" cy="1436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0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777761" y="2263239"/>
            <a:ext cx="2593787" cy="2068720"/>
            <a:chOff x="853440" y="692711"/>
            <a:chExt cx="3650296" cy="3347303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440" y="702165"/>
              <a:ext cx="3650296" cy="3337849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 bwMode="auto">
            <a:xfrm>
              <a:off x="853440" y="692711"/>
              <a:ext cx="2423160" cy="89902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939" y="1047750"/>
              <a:ext cx="2064797" cy="2992264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 bwMode="auto">
            <a:xfrm>
              <a:off x="2418619" y="1651211"/>
              <a:ext cx="2085117" cy="38713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4"/>
          <a:srcRect b="19670"/>
          <a:stretch/>
        </p:blipFill>
        <p:spPr>
          <a:xfrm>
            <a:off x="5543405" y="3430548"/>
            <a:ext cx="4038600" cy="23904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數據查看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flow 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數據内容及屬性，方便進行數據清洗。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查看數據內容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29" y="1887651"/>
            <a:ext cx="5317880" cy="135614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4036947"/>
            <a:ext cx="4726436" cy="125777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 bwMode="auto">
          <a:xfrm>
            <a:off x="6863928" y="3839816"/>
            <a:ext cx="572103" cy="2173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 flipV="1">
            <a:off x="4838729" y="2894819"/>
            <a:ext cx="285338" cy="267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173162" y="5436329"/>
            <a:ext cx="545022" cy="216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9344148" y="4557468"/>
            <a:ext cx="4306945" cy="216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40" name="直線單箭頭接點 39"/>
          <p:cNvCxnSpPr>
            <a:stCxn id="30" idx="3"/>
            <a:endCxn id="35" idx="1"/>
          </p:cNvCxnSpPr>
          <p:nvPr/>
        </p:nvCxnSpPr>
        <p:spPr bwMode="auto">
          <a:xfrm>
            <a:off x="3371548" y="2975248"/>
            <a:ext cx="1467181" cy="5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>
            <a:cxnSpLocks/>
            <a:stCxn id="35" idx="0"/>
            <a:endCxn id="34" idx="0"/>
          </p:cNvCxnSpPr>
          <p:nvPr/>
        </p:nvCxnSpPr>
        <p:spPr bwMode="auto">
          <a:xfrm>
            <a:off x="4981398" y="3162812"/>
            <a:ext cx="2168582" cy="6770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線單箭頭接點 42"/>
          <p:cNvCxnSpPr>
            <a:stCxn id="34" idx="2"/>
            <a:endCxn id="37" idx="0"/>
          </p:cNvCxnSpPr>
          <p:nvPr/>
        </p:nvCxnSpPr>
        <p:spPr bwMode="auto">
          <a:xfrm>
            <a:off x="7149980" y="4057140"/>
            <a:ext cx="1295693" cy="13791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37" idx="3"/>
            <a:endCxn id="38" idx="1"/>
          </p:cNvCxnSpPr>
          <p:nvPr/>
        </p:nvCxnSpPr>
        <p:spPr bwMode="auto">
          <a:xfrm flipV="1">
            <a:off x="8718184" y="4665836"/>
            <a:ext cx="625964" cy="8788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報錯查看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通過當前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右上角的報錯提示查看問題，能及時發現並處理問題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缺點：報錯内容不能複製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3">
            <a:extLst>
              <a:ext uri="{FF2B5EF4-FFF2-40B4-BE49-F238E27FC236}">
                <a16:creationId xmlns:a16="http://schemas.microsoft.com/office/drawing/2014/main" id="{652529CE-3337-4044-A26E-BD6E9017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3200"/>
            <a:ext cx="5975284" cy="1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報錯查看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通過佈告欄來查看錯誤，可以發現全局所有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的報錯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Tips: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儅報錯十分密集時，可能很難鎖定一條報錯，可關閉左下角的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Auto-refresh</a:t>
            </a:r>
          </a:p>
        </p:txBody>
      </p:sp>
      <p:pic>
        <p:nvPicPr>
          <p:cNvPr id="7" name="圖片 3">
            <a:extLst>
              <a:ext uri="{FF2B5EF4-FFF2-40B4-BE49-F238E27FC236}">
                <a16:creationId xmlns:a16="http://schemas.microsoft.com/office/drawing/2014/main" id="{C6A16C9E-CE7B-4DC2-9073-864277D51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78"/>
          <a:stretch/>
        </p:blipFill>
        <p:spPr>
          <a:xfrm>
            <a:off x="649135" y="2274111"/>
            <a:ext cx="1332065" cy="1981200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35BC37B7-5DC8-4317-B610-EE6E6DC7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12312"/>
            <a:ext cx="6841045" cy="3124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1DE4F2-5DDD-41EE-BAB1-8C15D6806FFC}"/>
              </a:ext>
            </a:extLst>
          </p:cNvPr>
          <p:cNvSpPr/>
          <p:nvPr/>
        </p:nvSpPr>
        <p:spPr bwMode="auto">
          <a:xfrm>
            <a:off x="1715935" y="2307413"/>
            <a:ext cx="265265" cy="2714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6B5301-C917-43E4-86D7-DA51BBA8CDE7}"/>
              </a:ext>
            </a:extLst>
          </p:cNvPr>
          <p:cNvSpPr/>
          <p:nvPr/>
        </p:nvSpPr>
        <p:spPr bwMode="auto">
          <a:xfrm>
            <a:off x="649135" y="2857716"/>
            <a:ext cx="1332065" cy="1783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456B45-5116-4035-9BA5-6FD77D02F16D}"/>
              </a:ext>
            </a:extLst>
          </p:cNvPr>
          <p:cNvSpPr/>
          <p:nvPr/>
        </p:nvSpPr>
        <p:spPr bwMode="auto">
          <a:xfrm>
            <a:off x="2096935" y="3721911"/>
            <a:ext cx="5334000" cy="2714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直線單箭頭接點 13">
            <a:extLst>
              <a:ext uri="{FF2B5EF4-FFF2-40B4-BE49-F238E27FC236}">
                <a16:creationId xmlns:a16="http://schemas.microsoft.com/office/drawing/2014/main" id="{A13A5934-9116-4A0D-8FDE-E5EA19FFD97E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1315168" y="2578910"/>
            <a:ext cx="533400" cy="2788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7">
            <a:extLst>
              <a:ext uri="{FF2B5EF4-FFF2-40B4-BE49-F238E27FC236}">
                <a16:creationId xmlns:a16="http://schemas.microsoft.com/office/drawing/2014/main" id="{F871682A-120C-4B3B-8EB2-593347BCD692}"/>
              </a:ext>
            </a:extLst>
          </p:cNvPr>
          <p:cNvCxnSpPr>
            <a:stCxn id="10" idx="2"/>
            <a:endCxn id="11" idx="1"/>
          </p:cNvCxnSpPr>
          <p:nvPr/>
        </p:nvCxnSpPr>
        <p:spPr bwMode="auto">
          <a:xfrm>
            <a:off x="1315168" y="3036112"/>
            <a:ext cx="781767" cy="821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CDD5D0E-4ACD-4FF0-801E-4C6C5C5FA5F6}"/>
              </a:ext>
            </a:extLst>
          </p:cNvPr>
          <p:cNvSpPr/>
          <p:nvPr/>
        </p:nvSpPr>
        <p:spPr bwMode="auto">
          <a:xfrm>
            <a:off x="1981200" y="5931713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7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環境搭建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1.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准备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java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环境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下載安裝包並在本地解壓</a:t>
            </a:r>
            <a:endParaRPr lang="en-US" altLang="zh-CN" dirty="0"/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https://archive.apache.org/dist/nifi/1.9.2/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</a:p>
          <a:p>
            <a:pPr lvl="1"/>
            <a:r>
              <a:rPr lang="en-US" altLang="zh-CN" dirty="0"/>
              <a:t> 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运行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目錄下的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run-nifi.bat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1300" b="65036"/>
          <a:stretch/>
        </p:blipFill>
        <p:spPr>
          <a:xfrm>
            <a:off x="914400" y="1971483"/>
            <a:ext cx="8153400" cy="7380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86" y="3344190"/>
            <a:ext cx="6027942" cy="853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b="75873"/>
          <a:stretch/>
        </p:blipFill>
        <p:spPr>
          <a:xfrm>
            <a:off x="914400" y="5308722"/>
            <a:ext cx="9320068" cy="580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1320E3-4730-4760-9D9F-4C97322F1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46" y="3349580"/>
            <a:ext cx="4504540" cy="14510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01569C-CAF0-46FF-806B-6634D72A5E3E}"/>
              </a:ext>
            </a:extLst>
          </p:cNvPr>
          <p:cNvSpPr/>
          <p:nvPr/>
        </p:nvSpPr>
        <p:spPr bwMode="auto">
          <a:xfrm>
            <a:off x="891746" y="4495800"/>
            <a:ext cx="2537254" cy="1494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5A4308-2259-4163-B045-21829EA76203}"/>
              </a:ext>
            </a:extLst>
          </p:cNvPr>
          <p:cNvSpPr/>
          <p:nvPr/>
        </p:nvSpPr>
        <p:spPr bwMode="auto">
          <a:xfrm>
            <a:off x="5527088" y="3929188"/>
            <a:ext cx="2550111" cy="1856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8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環境搭建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9050" y="1585882"/>
            <a:ext cx="1120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访问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localhost:8080/</a:t>
            </a:r>
            <a:r>
              <a:rPr lang="en-US" altLang="zh-CN" dirty="0" err="1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/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12" y="2022006"/>
            <a:ext cx="9612060" cy="45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262"/>
          <a:stretch/>
        </p:blipFill>
        <p:spPr>
          <a:xfrm>
            <a:off x="533400" y="1752599"/>
            <a:ext cx="3276600" cy="428034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10000" y="1982450"/>
            <a:ext cx="282000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可執行文件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配置文件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flowfile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的內容存儲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用戶訪問和流控制歷史訊息存儲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使用文檔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擴展組件目錄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flowfile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屬性和狀態存儲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nar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包目錄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日誌目錄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Data Provenance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相關信息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存儲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status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pid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</a:t>
            </a:r>
            <a:r>
              <a:rPr lang="en-US" altLang="zh-TW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ar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插件工作目錄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Processor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狀態訊息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45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76400" y="1752600"/>
            <a:ext cx="5157537" cy="3048000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619DA6"/>
                </a:solidFill>
                <a:latin typeface="Century Gothic" panose="020B0502020202020204" pitchFamily="34" charset="0"/>
              </a:rPr>
              <a:t>Nifi</a:t>
            </a:r>
            <a:r>
              <a:rPr lang="en-US" altLang="zh-CN" sz="2400" dirty="0">
                <a:solidFill>
                  <a:srgbClr val="619DA6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2400" dirty="0">
                <a:solidFill>
                  <a:srgbClr val="619DA6"/>
                </a:solidFill>
              </a:rPr>
              <a:t>初階學習</a:t>
            </a:r>
            <a:endParaRPr lang="en-US" altLang="zh-CN" sz="2400" dirty="0">
              <a:solidFill>
                <a:srgbClr val="619DA6"/>
              </a:solidFill>
            </a:endParaRPr>
          </a:p>
          <a:p>
            <a:pPr lvl="1"/>
            <a:r>
              <a:rPr lang="zh-CN" altLang="en-US" sz="2000" dirty="0"/>
              <a:t>簡介</a:t>
            </a:r>
            <a:endParaRPr lang="en-US" altLang="zh-CN" sz="2000" dirty="0"/>
          </a:p>
          <a:p>
            <a:pPr lvl="1"/>
            <a:r>
              <a:rPr lang="en-US" altLang="zh-CN" sz="2000" dirty="0">
                <a:latin typeface="Century Gothic" panose="020B0502020202020204" pitchFamily="34" charset="0"/>
              </a:rPr>
              <a:t>UI</a:t>
            </a:r>
            <a:r>
              <a:rPr lang="zh-CN" altLang="en-US" sz="2000" dirty="0"/>
              <a:t>介紹</a:t>
            </a:r>
            <a:endParaRPr lang="en-US" altLang="zh-CN" sz="2000" dirty="0"/>
          </a:p>
          <a:p>
            <a:pPr lvl="1"/>
            <a:r>
              <a:rPr lang="zh-CN" altLang="en-US" sz="2000" dirty="0"/>
              <a:t>組件介紹</a:t>
            </a:r>
            <a:endParaRPr lang="en-US" altLang="zh-CN" sz="2000" dirty="0"/>
          </a:p>
          <a:p>
            <a:pPr lvl="1"/>
            <a:r>
              <a:rPr lang="zh-CN" altLang="en-US" sz="2000" dirty="0"/>
              <a:t>模板操作</a:t>
            </a:r>
            <a:endParaRPr lang="en-US" altLang="zh-CN" sz="2000" dirty="0"/>
          </a:p>
          <a:p>
            <a:pPr lvl="1"/>
            <a:r>
              <a:rPr lang="zh-CN" altLang="en-US" sz="2000" dirty="0"/>
              <a:t>數據查看</a:t>
            </a:r>
            <a:endParaRPr lang="en-US" altLang="zh-CN" sz="2000" dirty="0"/>
          </a:p>
          <a:p>
            <a:pPr lvl="1"/>
            <a:r>
              <a:rPr lang="zh-CN" altLang="en-US" sz="2000" dirty="0"/>
              <a:t>報錯查看</a:t>
            </a:r>
            <a:endParaRPr lang="en-US" altLang="zh-CN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72200" y="1752600"/>
            <a:ext cx="5088646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78" lvl="0" indent="-457178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kern="0" dirty="0" err="1">
                <a:solidFill>
                  <a:srgbClr val="619DA6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en-US" altLang="zh-CN" sz="2400" kern="0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kern="0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中階學習</a:t>
            </a:r>
            <a:endParaRPr lang="en-US" altLang="zh-CN" sz="2400" kern="0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550" lvl="1" indent="-380981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環境搭建</a:t>
            </a:r>
            <a:endParaRPr lang="en-US" altLang="zh-CN" sz="2000" kern="0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550" lvl="1" indent="-380981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en-US" altLang="zh-CN" sz="2000" kern="0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550" lvl="1" indent="-380981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endParaRPr lang="en-US" altLang="zh-CN" sz="2000" kern="0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78" lvl="0" indent="-457178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kern="0" dirty="0" err="1">
                <a:solidFill>
                  <a:srgbClr val="619DA6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en-US" altLang="zh-CN" sz="2400" kern="0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kern="0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高階學習</a:t>
            </a:r>
            <a:endParaRPr lang="en-US" altLang="zh-CN" sz="2400" kern="0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550" lvl="1" indent="-380981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endParaRPr lang="en-US" altLang="zh-CN" sz="2000" kern="0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550" lvl="1" indent="-380981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客制化組件</a:t>
            </a:r>
            <a:r>
              <a:rPr lang="en-US" altLang="zh-CN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CN" sz="2000" kern="0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09569" lvl="1" eaLnBrk="0" hangingPunct="0">
              <a:spcBef>
                <a:spcPct val="20000"/>
              </a:spcBef>
            </a:pPr>
            <a:endParaRPr lang="en-US" altLang="zh-CN" sz="2000" kern="0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1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108543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查看技術文檔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286000"/>
            <a:ext cx="3846923" cy="29431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209800" y="3529734"/>
            <a:ext cx="1524000" cy="186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752600"/>
            <a:ext cx="7772400" cy="37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397084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四種表達式語言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9050" y="1585882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1.CRON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運行頻率設定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https://crontab.guru/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2.Jsonpath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用於匹配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數組中的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值，將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值提升為屬性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https://extendsclass.com/jsonpath-tester.html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正則表達式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用於匹配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中的內容，進行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的內容修改或路由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https://regexr.com/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自己的表達式語言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用來處理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屬性的，提供了字符串，布爾，數字類型運算等處理方法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>
                <a:hlinkClick r:id="rId6"/>
              </a:rPr>
              <a:t>https://nifi.apache.org/docs.html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8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27358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——Processor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3">
            <a:extLst>
              <a:ext uri="{FF2B5EF4-FFF2-40B4-BE49-F238E27FC236}">
                <a16:creationId xmlns:a16="http://schemas.microsoft.com/office/drawing/2014/main" id="{403D4360-1623-488B-A8A5-06AF070E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0412"/>
            <a:ext cx="5476931" cy="3833852"/>
          </a:xfrm>
          <a:prstGeom prst="rect">
            <a:avLst/>
          </a:prstGeom>
        </p:spPr>
      </p:pic>
      <p:cxnSp>
        <p:nvCxnSpPr>
          <p:cNvPr id="16" name="直線單箭頭接點 6">
            <a:extLst>
              <a:ext uri="{FF2B5EF4-FFF2-40B4-BE49-F238E27FC236}">
                <a16:creationId xmlns:a16="http://schemas.microsoft.com/office/drawing/2014/main" id="{FBA7111C-8111-446C-A4A4-B9DE6C84300A}"/>
              </a:ext>
            </a:extLst>
          </p:cNvPr>
          <p:cNvCxnSpPr>
            <a:endCxn id="18" idx="3"/>
          </p:cNvCxnSpPr>
          <p:nvPr/>
        </p:nvCxnSpPr>
        <p:spPr bwMode="auto">
          <a:xfrm flipH="1" flipV="1">
            <a:off x="1841286" y="2234287"/>
            <a:ext cx="654374" cy="27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0D1E70D2-DF4B-4F3D-B363-6E105AAA603F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2101137" y="2856305"/>
            <a:ext cx="394524" cy="140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8">
            <a:extLst>
              <a:ext uri="{FF2B5EF4-FFF2-40B4-BE49-F238E27FC236}">
                <a16:creationId xmlns:a16="http://schemas.microsoft.com/office/drawing/2014/main" id="{5FCE58E7-3382-478B-83EB-616EC8D54AE2}"/>
              </a:ext>
            </a:extLst>
          </p:cNvPr>
          <p:cNvSpPr txBox="1"/>
          <p:nvPr/>
        </p:nvSpPr>
        <p:spPr>
          <a:xfrm>
            <a:off x="1285931" y="2095787"/>
            <a:ext cx="55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设置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9">
            <a:extLst>
              <a:ext uri="{FF2B5EF4-FFF2-40B4-BE49-F238E27FC236}">
                <a16:creationId xmlns:a16="http://schemas.microsoft.com/office/drawing/2014/main" id="{620084F0-50DF-40B0-BA1D-DB88C57C31F3}"/>
              </a:ext>
            </a:extLst>
          </p:cNvPr>
          <p:cNvSpPr txBox="1"/>
          <p:nvPr/>
        </p:nvSpPr>
        <p:spPr>
          <a:xfrm>
            <a:off x="1066800" y="2717805"/>
            <a:ext cx="1034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名称</a:t>
            </a:r>
            <a:r>
              <a:rPr lang="en-US" altLang="zh-CN" sz="1200" dirty="0">
                <a:solidFill>
                  <a:srgbClr val="FF0000"/>
                </a:solidFill>
              </a:rPr>
              <a:t>-</a:t>
            </a:r>
            <a:r>
              <a:rPr lang="zh-CN" altLang="en-US" sz="1200" dirty="0">
                <a:solidFill>
                  <a:srgbClr val="FF0000"/>
                </a:solidFill>
              </a:rPr>
              <a:t>可修改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0">
            <a:extLst>
              <a:ext uri="{FF2B5EF4-FFF2-40B4-BE49-F238E27FC236}">
                <a16:creationId xmlns:a16="http://schemas.microsoft.com/office/drawing/2014/main" id="{7E336325-4D43-402E-9B8C-BC31724BB3EF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 bwMode="auto">
          <a:xfrm flipH="1" flipV="1">
            <a:off x="2116885" y="3531744"/>
            <a:ext cx="397715" cy="18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107AD06-1906-4D2B-A926-B5A38D439F48}"/>
              </a:ext>
            </a:extLst>
          </p:cNvPr>
          <p:cNvSpPr/>
          <p:nvPr/>
        </p:nvSpPr>
        <p:spPr bwMode="auto">
          <a:xfrm>
            <a:off x="2514600" y="3112241"/>
            <a:ext cx="2217647" cy="8756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文字方塊 12">
            <a:extLst>
              <a:ext uri="{FF2B5EF4-FFF2-40B4-BE49-F238E27FC236}">
                <a16:creationId xmlns:a16="http://schemas.microsoft.com/office/drawing/2014/main" id="{8A3785CD-C034-409F-BDA1-D2FFDD7B07D6}"/>
              </a:ext>
            </a:extLst>
          </p:cNvPr>
          <p:cNvSpPr txBox="1"/>
          <p:nvPr/>
        </p:nvSpPr>
        <p:spPr>
          <a:xfrm>
            <a:off x="807724" y="3300911"/>
            <a:ext cx="130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r>
              <a:rPr lang="zh-CN" altLang="en-US" sz="1200" dirty="0">
                <a:solidFill>
                  <a:srgbClr val="FF0000"/>
                </a:solidFill>
              </a:rPr>
              <a:t>、类型及</a:t>
            </a:r>
            <a:r>
              <a:rPr lang="en-US" altLang="zh-CN" sz="1200" dirty="0">
                <a:solidFill>
                  <a:srgbClr val="FF0000"/>
                </a:solidFill>
              </a:rPr>
              <a:t>NAR</a:t>
            </a:r>
            <a:r>
              <a:rPr lang="zh-CN" altLang="en-US" sz="1200" dirty="0">
                <a:solidFill>
                  <a:srgbClr val="FF0000"/>
                </a:solidFill>
              </a:rPr>
              <a:t>包不能修改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11F1C6-5655-48FC-9A21-A6FE164831C1}"/>
              </a:ext>
            </a:extLst>
          </p:cNvPr>
          <p:cNvSpPr/>
          <p:nvPr/>
        </p:nvSpPr>
        <p:spPr bwMode="auto">
          <a:xfrm>
            <a:off x="2581331" y="4511174"/>
            <a:ext cx="1087758" cy="4512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4" name="直線單箭頭接點 12">
            <a:extLst>
              <a:ext uri="{FF2B5EF4-FFF2-40B4-BE49-F238E27FC236}">
                <a16:creationId xmlns:a16="http://schemas.microsoft.com/office/drawing/2014/main" id="{CAA0BD93-1A03-4CBD-935F-C9DFD20310A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 bwMode="auto">
          <a:xfrm>
            <a:off x="2101137" y="4736823"/>
            <a:ext cx="4801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17">
            <a:extLst>
              <a:ext uri="{FF2B5EF4-FFF2-40B4-BE49-F238E27FC236}">
                <a16:creationId xmlns:a16="http://schemas.microsoft.com/office/drawing/2014/main" id="{AFEDC27A-58DA-421B-99F7-DD9EBF8AD21A}"/>
              </a:ext>
            </a:extLst>
          </p:cNvPr>
          <p:cNvSpPr txBox="1"/>
          <p:nvPr/>
        </p:nvSpPr>
        <p:spPr>
          <a:xfrm>
            <a:off x="1219200" y="4598323"/>
            <a:ext cx="881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公告级别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5321CB-9654-4D08-AF29-BE34A9381B85}"/>
              </a:ext>
            </a:extLst>
          </p:cNvPr>
          <p:cNvSpPr/>
          <p:nvPr/>
        </p:nvSpPr>
        <p:spPr bwMode="auto">
          <a:xfrm>
            <a:off x="5274308" y="2674173"/>
            <a:ext cx="1802823" cy="2282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文字方塊 17">
            <a:extLst>
              <a:ext uri="{FF2B5EF4-FFF2-40B4-BE49-F238E27FC236}">
                <a16:creationId xmlns:a16="http://schemas.microsoft.com/office/drawing/2014/main" id="{F0612A05-B3D2-4646-830F-DCEB946A21B6}"/>
              </a:ext>
            </a:extLst>
          </p:cNvPr>
          <p:cNvSpPr txBox="1"/>
          <p:nvPr/>
        </p:nvSpPr>
        <p:spPr>
          <a:xfrm>
            <a:off x="8010470" y="2674173"/>
            <a:ext cx="110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自动终止关系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12">
            <a:extLst>
              <a:ext uri="{FF2B5EF4-FFF2-40B4-BE49-F238E27FC236}">
                <a16:creationId xmlns:a16="http://schemas.microsoft.com/office/drawing/2014/main" id="{45B223C1-3DD5-47C4-A77E-4D519360F271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7088747" y="2812673"/>
            <a:ext cx="921723" cy="24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039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27358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——Processor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id="{A1B3E32E-1E20-43F4-AD7E-765CD6A9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5477143" cy="3834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575B675-8EEF-4AA3-87EF-46BF410219B5}"/>
              </a:ext>
            </a:extLst>
          </p:cNvPr>
          <p:cNvCxnSpPr>
            <a:endCxn id="9" idx="3"/>
          </p:cNvCxnSpPr>
          <p:nvPr/>
        </p:nvCxnSpPr>
        <p:spPr bwMode="auto">
          <a:xfrm flipH="1" flipV="1">
            <a:off x="2406149" y="2356884"/>
            <a:ext cx="1569988" cy="225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731ADB-3478-4D78-865B-7017825B63A9}"/>
              </a:ext>
            </a:extLst>
          </p:cNvPr>
          <p:cNvCxnSpPr/>
          <p:nvPr/>
        </p:nvCxnSpPr>
        <p:spPr bwMode="auto">
          <a:xfrm flipH="1">
            <a:off x="2108484" y="3061479"/>
            <a:ext cx="5313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71BD22-4E31-4CAB-BDED-DC58F55E4614}"/>
              </a:ext>
            </a:extLst>
          </p:cNvPr>
          <p:cNvSpPr txBox="1"/>
          <p:nvPr/>
        </p:nvSpPr>
        <p:spPr>
          <a:xfrm>
            <a:off x="1690136" y="2218384"/>
            <a:ext cx="71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调度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9C932C-B459-42EC-880D-4EECBC36737B}"/>
              </a:ext>
            </a:extLst>
          </p:cNvPr>
          <p:cNvSpPr txBox="1"/>
          <p:nvPr/>
        </p:nvSpPr>
        <p:spPr>
          <a:xfrm>
            <a:off x="1362343" y="28967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调度策略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0773FC-6B69-4C1B-9045-AB1420A2C388}"/>
              </a:ext>
            </a:extLst>
          </p:cNvPr>
          <p:cNvCxnSpPr>
            <a:stCxn id="12" idx="1"/>
            <a:endCxn id="14" idx="3"/>
          </p:cNvCxnSpPr>
          <p:nvPr/>
        </p:nvCxnSpPr>
        <p:spPr bwMode="auto">
          <a:xfrm flipH="1" flipV="1">
            <a:off x="2276743" y="3407960"/>
            <a:ext cx="389839" cy="73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B847911-EBFE-4B89-86C1-BAD035AEE50D}"/>
              </a:ext>
            </a:extLst>
          </p:cNvPr>
          <p:cNvSpPr/>
          <p:nvPr/>
        </p:nvSpPr>
        <p:spPr bwMode="auto">
          <a:xfrm>
            <a:off x="2666582" y="3295437"/>
            <a:ext cx="1134161" cy="3720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6EA7ADA2-0B33-4DED-9632-82710989D7D6}"/>
              </a:ext>
            </a:extLst>
          </p:cNvPr>
          <p:cNvSpPr txBox="1"/>
          <p:nvPr/>
        </p:nvSpPr>
        <p:spPr>
          <a:xfrm>
            <a:off x="1438543" y="32694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并发任务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396298-0E7B-4793-AAC5-E801BB7E83F1}"/>
              </a:ext>
            </a:extLst>
          </p:cNvPr>
          <p:cNvSpPr/>
          <p:nvPr/>
        </p:nvSpPr>
        <p:spPr bwMode="auto">
          <a:xfrm>
            <a:off x="2646714" y="2853528"/>
            <a:ext cx="1350427" cy="3872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97CCFD-C5EB-4996-88A9-5F6E01E97804}"/>
              </a:ext>
            </a:extLst>
          </p:cNvPr>
          <p:cNvSpPr/>
          <p:nvPr/>
        </p:nvSpPr>
        <p:spPr bwMode="auto">
          <a:xfrm>
            <a:off x="2662235" y="3743476"/>
            <a:ext cx="1142854" cy="3833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7" name="直線單箭頭接點 15">
            <a:extLst>
              <a:ext uri="{FF2B5EF4-FFF2-40B4-BE49-F238E27FC236}">
                <a16:creationId xmlns:a16="http://schemas.microsoft.com/office/drawing/2014/main" id="{C5AC1A04-1BE6-40FE-A288-793A0D9C69C8}"/>
              </a:ext>
            </a:extLst>
          </p:cNvPr>
          <p:cNvCxnSpPr>
            <a:stCxn id="16" idx="1"/>
            <a:endCxn id="18" idx="3"/>
          </p:cNvCxnSpPr>
          <p:nvPr/>
        </p:nvCxnSpPr>
        <p:spPr bwMode="auto">
          <a:xfrm flipH="1">
            <a:off x="2276743" y="3935172"/>
            <a:ext cx="385492" cy="90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6">
            <a:extLst>
              <a:ext uri="{FF2B5EF4-FFF2-40B4-BE49-F238E27FC236}">
                <a16:creationId xmlns:a16="http://schemas.microsoft.com/office/drawing/2014/main" id="{D19F09AC-6460-414C-AFF0-DCD6213FB308}"/>
              </a:ext>
            </a:extLst>
          </p:cNvPr>
          <p:cNvSpPr txBox="1"/>
          <p:nvPr/>
        </p:nvSpPr>
        <p:spPr>
          <a:xfrm>
            <a:off x="1438543" y="3886917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运行节点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A91984-F9D0-4C69-81D2-9E869A373EEA}"/>
              </a:ext>
            </a:extLst>
          </p:cNvPr>
          <p:cNvSpPr/>
          <p:nvPr/>
        </p:nvSpPr>
        <p:spPr bwMode="auto">
          <a:xfrm>
            <a:off x="4249356" y="3299270"/>
            <a:ext cx="1151587" cy="3395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0" name="直線單箭頭接點 18">
            <a:extLst>
              <a:ext uri="{FF2B5EF4-FFF2-40B4-BE49-F238E27FC236}">
                <a16:creationId xmlns:a16="http://schemas.microsoft.com/office/drawing/2014/main" id="{E6281320-91B6-47C8-836C-7F60F0B4A659}"/>
              </a:ext>
            </a:extLst>
          </p:cNvPr>
          <p:cNvCxnSpPr>
            <a:endCxn id="21" idx="1"/>
          </p:cNvCxnSpPr>
          <p:nvPr/>
        </p:nvCxnSpPr>
        <p:spPr bwMode="auto">
          <a:xfrm flipV="1">
            <a:off x="5394102" y="3444718"/>
            <a:ext cx="614307" cy="5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字方塊 19">
            <a:extLst>
              <a:ext uri="{FF2B5EF4-FFF2-40B4-BE49-F238E27FC236}">
                <a16:creationId xmlns:a16="http://schemas.microsoft.com/office/drawing/2014/main" id="{1050B45D-92A5-4E7B-8B77-259F4E84B49E}"/>
              </a:ext>
            </a:extLst>
          </p:cNvPr>
          <p:cNvSpPr txBox="1"/>
          <p:nvPr/>
        </p:nvSpPr>
        <p:spPr>
          <a:xfrm>
            <a:off x="6008409" y="330621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运行频率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57020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數據處理常用手法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9050" y="1585882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需求：改變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josn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5410"/>
            <a:ext cx="2072820" cy="105927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 bwMode="auto">
          <a:xfrm>
            <a:off x="2833783" y="2438400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73" y="2154254"/>
            <a:ext cx="2110923" cy="86113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990600"/>
            <a:ext cx="2987299" cy="495342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7439137" y="2324314"/>
            <a:ext cx="2987299" cy="228600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9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57020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數據處理常用手法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9050" y="1585882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需求：根據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數組中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值不同的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做不同的處理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1864"/>
            <a:ext cx="3025402" cy="25605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 bwMode="auto">
          <a:xfrm>
            <a:off x="3886200" y="2891836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3886200" y="4107784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02" y="2451042"/>
            <a:ext cx="2507197" cy="12040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02" y="3877788"/>
            <a:ext cx="2659610" cy="105927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622504"/>
            <a:ext cx="2110923" cy="861135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 bwMode="auto">
          <a:xfrm>
            <a:off x="7523261" y="2906648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向右箭號 16"/>
          <p:cNvSpPr/>
          <p:nvPr/>
        </p:nvSpPr>
        <p:spPr bwMode="auto">
          <a:xfrm>
            <a:off x="7523261" y="4315721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4054437"/>
            <a:ext cx="246147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57020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數據處理常用手法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81000"/>
            <a:ext cx="6370872" cy="605080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7897679" y="513128"/>
            <a:ext cx="2987299" cy="1104686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935892" y="1794907"/>
            <a:ext cx="2987299" cy="1104686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6" y="4038600"/>
            <a:ext cx="3802710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中階學習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339376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數據接收與拋送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Tips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上進行相同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查看文檔進行使用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對於一些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屬性不是很清楚地可以查看對應的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代碼實現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4.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培訓網站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http://10.37.37.139/apps/course/agenda_collect.html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42" y="3067692"/>
            <a:ext cx="10972800" cy="19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660874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ExecuteProcess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主要用來執行指令，可以實現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文件夾下文件查看，判斷網絡链接状况等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en-US" altLang="zh-CN" dirty="0"/>
              <a:t>	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3" y="2577806"/>
            <a:ext cx="2527934" cy="203498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737209" y="2638863"/>
            <a:ext cx="2239689" cy="82887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27411"/>
          <a:stretch/>
        </p:blipFill>
        <p:spPr>
          <a:xfrm>
            <a:off x="3674730" y="2583172"/>
            <a:ext cx="4648200" cy="256535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 bwMode="auto">
          <a:xfrm>
            <a:off x="3253756" y="3719425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58000" y="34568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指令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90465" y="3657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參數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503" y="2776096"/>
            <a:ext cx="2994920" cy="2179509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 bwMode="auto">
          <a:xfrm>
            <a:off x="8515304" y="3719426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6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457357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是一个多功能处理器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允许用户使用编程语言编写自定义逻辑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每次触发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处理器时都会执行该编程语言。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该组件提供以下变量来对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进行操作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session: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负责对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flowfile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进行操作，例如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create(),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putAttribute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transfer(),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write()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用于检索处理器属性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关系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,Controller Services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StateManager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将消息记录到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NiFi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log.info('Hello World')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REL_SUCCESS: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为处理器定义的“成功”关系的引用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REL_FAILURE: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为处理器定义的“失败”关系的引用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761747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" y="1756089"/>
            <a:ext cx="11201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原来是</a:t>
            </a:r>
            <a:r>
              <a:rPr lang="en-US" altLang="zh-TW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NSA(National Security Agency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美国国家安全局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的一个项目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目前已经代码开源，是</a:t>
            </a:r>
            <a:r>
              <a:rPr lang="en-US" altLang="zh-TW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Apache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基金会的顶级项目之一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用于数据拉取、数据处理和分发，实现自动化管理系统间的数据流。用户可以为数据处理定义一个流程，然后进行处理。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它支持高度可配置的数据路由、转换和系统中介逻辑，支持从多种数据源动态拉取数据。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619D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工作方式</a:t>
            </a:r>
            <a:endParaRPr lang="en-US" altLang="zh-CN" dirty="0">
              <a:solidFill>
                <a:srgbClr val="619DA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基于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Web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方式工作，后台在服务器上进行调度，后台具有数据处理引擎、任务调度等组件。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solidFill>
                <a:srgbClr val="619D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916457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實操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對數據做如下處理</a:t>
            </a:r>
            <a:r>
              <a:rPr lang="en-US" altLang="zh-CN" dirty="0"/>
              <a:t>	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1668925" cy="7315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7223"/>
            <a:ext cx="1554615" cy="67061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>
            <a:off x="2514600" y="2367104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2511068" y="3857856"/>
            <a:ext cx="457200" cy="292845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071527"/>
            <a:ext cx="2065199" cy="8839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39" y="3544690"/>
            <a:ext cx="1798476" cy="83065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76600" y="2794838"/>
            <a:ext cx="1726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entury Gothic" panose="020B0502020202020204" pitchFamily="34" charset="0"/>
              </a:rPr>
              <a:t>Relationship_success</a:t>
            </a:r>
            <a:endParaRPr lang="zh-TW" altLang="en-US" sz="1200" dirty="0">
              <a:latin typeface="Century Gothic" panose="020B0502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76600" y="4295001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entury Gothic" panose="020B0502020202020204" pitchFamily="34" charset="0"/>
              </a:rPr>
              <a:t>Relationship_fail</a:t>
            </a:r>
            <a:endParaRPr lang="zh-TW" altLang="en-US" sz="1200" dirty="0">
              <a:latin typeface="Century Gothic" panose="020B0502020202020204" pitchFamily="34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656" y="499928"/>
            <a:ext cx="5197290" cy="575359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7386007" y="2895600"/>
            <a:ext cx="2438401" cy="962256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73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916457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實操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代碼解析</a:t>
            </a:r>
            <a:r>
              <a:rPr lang="en-US" altLang="zh-CN" dirty="0"/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3025942" y="1955214"/>
            <a:ext cx="6096000" cy="452431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session.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session.get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獲取流文件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通過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flowFile.getAttribute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獲取流文件屬性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array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getAttribute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'array'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 type = 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Object.prototype.toString.call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(array);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session.putAttribute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, 'type', type);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sortarray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array){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(array[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])){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sortarray.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(array[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2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b;}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sortarray.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sortarray.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session.putAttribute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向流文件寫入屬性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session.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putAttribute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sortarray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sortarray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200" dirty="0" err="1">
                <a:solidFill>
                  <a:srgbClr val="75715E"/>
                </a:solidFill>
                <a:latin typeface="Consolas" panose="020B0609020204030204" pitchFamily="49" charset="0"/>
              </a:rPr>
              <a:t>session.transfer</a:t>
            </a:r>
            <a:r>
              <a:rPr lang="en-US" altLang="zh-TW" sz="1200" dirty="0">
                <a:solidFill>
                  <a:srgbClr val="75715E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200" dirty="0">
                <a:solidFill>
                  <a:srgbClr val="75715E"/>
                </a:solidFill>
                <a:latin typeface="Consolas" panose="020B0609020204030204" pitchFamily="49" charset="0"/>
              </a:rPr>
              <a:t>將流文件傳輸到指定關係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session.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transfer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REL_SUCCESS);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session.</a:t>
            </a:r>
            <a:r>
              <a:rPr lang="en-US" altLang="zh-TW" sz="1200" dirty="0" err="1">
                <a:solidFill>
                  <a:srgbClr val="66D9EF"/>
                </a:solidFill>
                <a:latin typeface="Consolas" panose="020B0609020204030204" pitchFamily="49" charset="0"/>
              </a:rPr>
              <a:t>transfer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flowFile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REL_FAILURE);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3916457" cy="406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實驗性組件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實操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0" y="1585882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Cookbook (part 1)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https://community.cloudera.com/t5/Community-Articles/ExecuteScript-Cookbook-part-1/ta-p/248922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Cookbook (part 2)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https://community.cloudera.com/t5/Community-Articles/ExecuteScript-Cookbook-part-2/ta-p/249018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Cookbook (part 3)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https://community.cloudera.com/t5/Community-Articles/ExecuteScript-Cookbook-part-3/ta-p/249148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6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高階學習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45424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客制化組件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828800"/>
            <a:ext cx="1120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  <a:p>
            <a:pPr lvl="1"/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Y2020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視頻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\\10.62.170.5\kdlp00$\Y2020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課程視頻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\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file"/>
              </a:rPr>
              <a:t>Tom_NiFi_Advance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 smtClean="0"/>
              <a:t>隨堂考試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隨堂測試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42" y="1617814"/>
            <a:ext cx="4876800" cy="4876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33016" y="1617814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姓名時請輸入自己的</a:t>
            </a:r>
            <a:r>
              <a:rPr lang="zh-CN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中文姓名</a:t>
            </a:r>
            <a:endParaRPr lang="zh-CN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7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课后作业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作业要求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97CC59-B1FD-482B-A493-99C2E321BDEE}"/>
              </a:ext>
            </a:extLst>
          </p:cNvPr>
          <p:cNvSpPr/>
          <p:nvPr/>
        </p:nvSpPr>
        <p:spPr>
          <a:xfrm>
            <a:off x="-19050" y="1585882"/>
            <a:ext cx="1120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每小时使用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方法获取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http://10.62.240.45:13011/gpuusages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路径的数据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次，并根据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traintype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对数据进行路由处理。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ExecuteProcess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EvaluateJsonPath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RouteOnAttribute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提交路径：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https://nifiqas.wcd.wistron.com:8090/nifi/?processGroupId=156e1c1f-1180-1043-af5c-5fe7eea69cf7&amp;componentIds=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6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感謝您的支持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5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89" y="1593256"/>
            <a:ext cx="10439400" cy="489890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3"/>
          <a:srcRect t="96438" r="76066" b="451"/>
          <a:stretch/>
        </p:blipFill>
        <p:spPr>
          <a:xfrm>
            <a:off x="958814" y="6308691"/>
            <a:ext cx="2498558" cy="152400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3"/>
          <a:srcRect t="49774" r="81905" b="28449"/>
          <a:stretch/>
        </p:blipFill>
        <p:spPr>
          <a:xfrm>
            <a:off x="956404" y="4033632"/>
            <a:ext cx="1888958" cy="1066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3"/>
          <a:srcRect t="17110" r="81905" b="54892"/>
          <a:stretch/>
        </p:blipFill>
        <p:spPr>
          <a:xfrm>
            <a:off x="953489" y="2428202"/>
            <a:ext cx="1888958" cy="13716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3"/>
          <a:srcRect l="95467" t="7778" r="2343" b="87556"/>
          <a:stretch/>
        </p:blipFill>
        <p:spPr>
          <a:xfrm>
            <a:off x="10903284" y="1972224"/>
            <a:ext cx="228600" cy="22860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3"/>
          <a:srcRect t="7777" r="14753" b="89112"/>
          <a:stretch/>
        </p:blipFill>
        <p:spPr>
          <a:xfrm>
            <a:off x="1016100" y="2005787"/>
            <a:ext cx="8899358" cy="1524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3"/>
          <a:srcRect l="96927" b="93778"/>
          <a:stretch/>
        </p:blipFill>
        <p:spPr>
          <a:xfrm>
            <a:off x="11069164" y="1597512"/>
            <a:ext cx="320842" cy="3048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3"/>
          <a:srcRect l="91087" r="3804" b="93778"/>
          <a:stretch/>
        </p:blipFill>
        <p:spPr>
          <a:xfrm>
            <a:off x="10484184" y="1616024"/>
            <a:ext cx="533400" cy="3048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3"/>
          <a:srcRect l="8029" r="59124" b="93778"/>
          <a:stretch/>
        </p:blipFill>
        <p:spPr>
          <a:xfrm>
            <a:off x="1793692" y="1598983"/>
            <a:ext cx="3429000" cy="304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1843634" y="1583192"/>
            <a:ext cx="3185566" cy="319598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rot="10800000">
            <a:off x="5041463" y="1755926"/>
            <a:ext cx="685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5718342" y="1607137"/>
            <a:ext cx="268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Components Toolbar(</a:t>
            </a:r>
            <a:r>
              <a:rPr lang="zh-CN" altLang="en-US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工具欄</a:t>
            </a:r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)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82986" y="1972224"/>
            <a:ext cx="8846814" cy="21642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057828" y="1638844"/>
            <a:ext cx="287143" cy="27607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515600" y="1638844"/>
            <a:ext cx="530372" cy="281980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933527" y="1958442"/>
            <a:ext cx="267873" cy="230202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55460" y="2339466"/>
            <a:ext cx="1940139" cy="1562974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91166" y="3976443"/>
            <a:ext cx="1904434" cy="1166118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9" name="直線單箭頭接點 18"/>
          <p:cNvCxnSpPr>
            <a:endCxn id="12" idx="0"/>
          </p:cNvCxnSpPr>
          <p:nvPr/>
        </p:nvCxnSpPr>
        <p:spPr bwMode="auto">
          <a:xfrm>
            <a:off x="10916738" y="1284950"/>
            <a:ext cx="284662" cy="3538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9998755" y="224806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Search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直線單箭頭接點 20"/>
          <p:cNvCxnSpPr>
            <a:stCxn id="20" idx="0"/>
            <a:endCxn id="15" idx="1"/>
          </p:cNvCxnSpPr>
          <p:nvPr/>
        </p:nvCxnSpPr>
        <p:spPr bwMode="auto">
          <a:xfrm flipV="1">
            <a:off x="10395659" y="2073543"/>
            <a:ext cx="537868" cy="174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 flipV="1">
            <a:off x="9829800" y="1777827"/>
            <a:ext cx="622341" cy="35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953489" y="6280828"/>
            <a:ext cx="2649811" cy="225944"/>
          </a:xfrm>
          <a:prstGeom prst="rect">
            <a:avLst/>
          </a:prstGeom>
          <a:noFill/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70901" y="3163560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Navigate</a:t>
            </a:r>
          </a:p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Palette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91634" y="559841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Breadcrumbes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6" name="直線單箭頭接點 25"/>
          <p:cNvCxnSpPr>
            <a:stCxn id="24" idx="1"/>
          </p:cNvCxnSpPr>
          <p:nvPr/>
        </p:nvCxnSpPr>
        <p:spPr bwMode="auto">
          <a:xfrm flipH="1" flipV="1">
            <a:off x="2915489" y="3156742"/>
            <a:ext cx="555412" cy="268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3449039" y="4119375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Operate</a:t>
            </a:r>
          </a:p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Palette(</a:t>
            </a:r>
            <a:r>
              <a:rPr lang="zh-CN" altLang="en-US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操作面板</a:t>
            </a:r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)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直線單箭頭接點 27"/>
          <p:cNvCxnSpPr>
            <a:stCxn id="27" idx="1"/>
          </p:cNvCxnSpPr>
          <p:nvPr/>
        </p:nvCxnSpPr>
        <p:spPr bwMode="auto">
          <a:xfrm flipH="1">
            <a:off x="2949413" y="4380985"/>
            <a:ext cx="499626" cy="1691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>
            <a:off x="3177134" y="5892344"/>
            <a:ext cx="33588" cy="3136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5624413" y="2536229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0066FF"/>
                </a:solidFill>
                <a:latin typeface="Century Gothic" panose="020B0502020202020204" pitchFamily="34" charset="0"/>
              </a:rPr>
              <a:t>Ststus</a:t>
            </a:r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 Bar(</a:t>
            </a:r>
            <a:r>
              <a:rPr lang="zh-CN" altLang="en-US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狀態欄</a:t>
            </a:r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)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193522" y="101146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Global Menu(</a:t>
            </a:r>
            <a:r>
              <a:rPr lang="zh-CN" altLang="en-US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菜單</a:t>
            </a:r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)</a:t>
            </a:r>
            <a:endParaRPr lang="zh-TW" altLang="en-US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直線單箭頭接點 36"/>
          <p:cNvCxnSpPr>
            <a:stCxn id="35" idx="0"/>
          </p:cNvCxnSpPr>
          <p:nvPr/>
        </p:nvCxnSpPr>
        <p:spPr bwMode="auto">
          <a:xfrm flipH="1" flipV="1">
            <a:off x="6130325" y="2223511"/>
            <a:ext cx="315788" cy="3127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8948791" y="16297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User Info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9733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CN" b="1" dirty="0">
                <a:latin typeface="Century Gothic" panose="020B0502020202020204" pitchFamily="34" charset="0"/>
              </a:rPr>
              <a:t>UI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6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766830" cy="404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CN" b="1" dirty="0">
                <a:latin typeface="Century Gothic" panose="020B0502020202020204" pitchFamily="34" charset="0"/>
              </a:rPr>
              <a:t>UI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工具欄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25">
            <a:extLst>
              <a:ext uri="{FF2B5EF4-FFF2-40B4-BE49-F238E27FC236}">
                <a16:creationId xmlns:a16="http://schemas.microsoft.com/office/drawing/2014/main" id="{7D94FAC4-6349-42F9-834A-E5E7AADCA82B}"/>
              </a:ext>
            </a:extLst>
          </p:cNvPr>
          <p:cNvSpPr txBox="1"/>
          <p:nvPr/>
        </p:nvSpPr>
        <p:spPr>
          <a:xfrm>
            <a:off x="1295400" y="1927272"/>
            <a:ext cx="93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中使用最多也是最重要的组件，使用不同的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对数据做不同的操作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26">
            <a:extLst>
              <a:ext uri="{FF2B5EF4-FFF2-40B4-BE49-F238E27FC236}">
                <a16:creationId xmlns:a16="http://schemas.microsoft.com/office/drawing/2014/main" id="{79C73F03-6F10-4924-8435-E8DD6FBE1EAC}"/>
              </a:ext>
            </a:extLst>
          </p:cNvPr>
          <p:cNvSpPr txBox="1"/>
          <p:nvPr/>
        </p:nvSpPr>
        <p:spPr>
          <a:xfrm>
            <a:off x="1295400" y="2398194"/>
            <a:ext cx="533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Port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：用于接收多个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处理后的数据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27">
            <a:extLst>
              <a:ext uri="{FF2B5EF4-FFF2-40B4-BE49-F238E27FC236}">
                <a16:creationId xmlns:a16="http://schemas.microsoft.com/office/drawing/2014/main" id="{DA8AFD19-B761-453F-8515-11918D3B9CC7}"/>
              </a:ext>
            </a:extLst>
          </p:cNvPr>
          <p:cNvSpPr txBox="1"/>
          <p:nvPr/>
        </p:nvSpPr>
        <p:spPr>
          <a:xfrm>
            <a:off x="1291258" y="3331475"/>
            <a:ext cx="62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 Group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：用于存放管理多个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组成的组群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28">
            <a:extLst>
              <a:ext uri="{FF2B5EF4-FFF2-40B4-BE49-F238E27FC236}">
                <a16:creationId xmlns:a16="http://schemas.microsoft.com/office/drawing/2014/main" id="{5D6DD571-EC9B-4E2B-9F7D-A9210C757D3E}"/>
              </a:ext>
            </a:extLst>
          </p:cNvPr>
          <p:cNvSpPr txBox="1"/>
          <p:nvPr/>
        </p:nvSpPr>
        <p:spPr>
          <a:xfrm>
            <a:off x="1295400" y="2894491"/>
            <a:ext cx="554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Port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：用于输出多个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处理后的数据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29">
            <a:extLst>
              <a:ext uri="{FF2B5EF4-FFF2-40B4-BE49-F238E27FC236}">
                <a16:creationId xmlns:a16="http://schemas.microsoft.com/office/drawing/2014/main" id="{12EF3603-D943-48DB-9C59-2267423EA433}"/>
              </a:ext>
            </a:extLst>
          </p:cNvPr>
          <p:cNvSpPr txBox="1"/>
          <p:nvPr/>
        </p:nvSpPr>
        <p:spPr>
          <a:xfrm>
            <a:off x="1291258" y="3769825"/>
            <a:ext cx="78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Processor Group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：用于存放管理远端的多个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组成的组群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30">
            <a:extLst>
              <a:ext uri="{FF2B5EF4-FFF2-40B4-BE49-F238E27FC236}">
                <a16:creationId xmlns:a16="http://schemas.microsoft.com/office/drawing/2014/main" id="{97A3A0A0-B38E-40F3-8C6E-5503229E7AD6}"/>
              </a:ext>
            </a:extLst>
          </p:cNvPr>
          <p:cNvSpPr txBox="1"/>
          <p:nvPr/>
        </p:nvSpPr>
        <p:spPr>
          <a:xfrm>
            <a:off x="1295377" y="514244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：提供一个标签，用于标注一些信息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31">
            <a:extLst>
              <a:ext uri="{FF2B5EF4-FFF2-40B4-BE49-F238E27FC236}">
                <a16:creationId xmlns:a16="http://schemas.microsoft.com/office/drawing/2014/main" id="{69E35B86-7729-4A4F-990E-2905180609DB}"/>
              </a:ext>
            </a:extLst>
          </p:cNvPr>
          <p:cNvSpPr txBox="1"/>
          <p:nvPr/>
        </p:nvSpPr>
        <p:spPr>
          <a:xfrm>
            <a:off x="1291258" y="4240747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Funnel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：用于将多个连接合并为单个连接，是界面更加简洁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32">
            <a:extLst>
              <a:ext uri="{FF2B5EF4-FFF2-40B4-BE49-F238E27FC236}">
                <a16:creationId xmlns:a16="http://schemas.microsoft.com/office/drawing/2014/main" id="{02CCFB38-C3F7-4D2A-85E8-D5310AE1AE77}"/>
              </a:ext>
            </a:extLst>
          </p:cNvPr>
          <p:cNvSpPr txBox="1"/>
          <p:nvPr/>
        </p:nvSpPr>
        <p:spPr>
          <a:xfrm>
            <a:off x="1291258" y="4687404"/>
            <a:ext cx="440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用于部署外部导入的一些模板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36">
            <a:extLst>
              <a:ext uri="{FF2B5EF4-FFF2-40B4-BE49-F238E27FC236}">
                <a16:creationId xmlns:a16="http://schemas.microsoft.com/office/drawing/2014/main" id="{F5D9FE6A-7477-4951-9936-D908EA9F59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4186334"/>
            <a:ext cx="360000" cy="360000"/>
          </a:xfrm>
          <a:prstGeom prst="rect">
            <a:avLst/>
          </a:prstGeom>
        </p:spPr>
      </p:pic>
      <p:pic>
        <p:nvPicPr>
          <p:cNvPr id="16" name="圖片 37">
            <a:extLst>
              <a:ext uri="{FF2B5EF4-FFF2-40B4-BE49-F238E27FC236}">
                <a16:creationId xmlns:a16="http://schemas.microsoft.com/office/drawing/2014/main" id="{955F8883-FA66-4DEA-A4C7-8A1A984240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2402860"/>
            <a:ext cx="360000" cy="360000"/>
          </a:xfrm>
          <a:prstGeom prst="rect">
            <a:avLst/>
          </a:prstGeom>
        </p:spPr>
      </p:pic>
      <p:pic>
        <p:nvPicPr>
          <p:cNvPr id="17" name="圖片 38">
            <a:extLst>
              <a:ext uri="{FF2B5EF4-FFF2-40B4-BE49-F238E27FC236}">
                <a16:creationId xmlns:a16="http://schemas.microsoft.com/office/drawing/2014/main" id="{77072A09-DDE2-4149-A472-A9F3839CE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7" y="5155873"/>
            <a:ext cx="360000" cy="360000"/>
          </a:xfrm>
          <a:prstGeom prst="rect">
            <a:avLst/>
          </a:prstGeom>
        </p:spPr>
      </p:pic>
      <p:pic>
        <p:nvPicPr>
          <p:cNvPr id="18" name="圖片 39">
            <a:extLst>
              <a:ext uri="{FF2B5EF4-FFF2-40B4-BE49-F238E27FC236}">
                <a16:creationId xmlns:a16="http://schemas.microsoft.com/office/drawing/2014/main" id="{73A3F44A-CFE5-4D36-A36F-4F1AE30F90B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2842838"/>
            <a:ext cx="360000" cy="360000"/>
          </a:xfrm>
          <a:prstGeom prst="rect">
            <a:avLst/>
          </a:prstGeom>
        </p:spPr>
      </p:pic>
      <p:pic>
        <p:nvPicPr>
          <p:cNvPr id="19" name="圖片 40">
            <a:extLst>
              <a:ext uri="{FF2B5EF4-FFF2-40B4-BE49-F238E27FC236}">
                <a16:creationId xmlns:a16="http://schemas.microsoft.com/office/drawing/2014/main" id="{4BF2BA87-27AD-4737-8D0F-BEAC9C43916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3291186"/>
            <a:ext cx="360000" cy="360000"/>
          </a:xfrm>
          <a:prstGeom prst="rect">
            <a:avLst/>
          </a:prstGeom>
        </p:spPr>
      </p:pic>
      <p:pic>
        <p:nvPicPr>
          <p:cNvPr id="20" name="圖片 41">
            <a:extLst>
              <a:ext uri="{FF2B5EF4-FFF2-40B4-BE49-F238E27FC236}">
                <a16:creationId xmlns:a16="http://schemas.microsoft.com/office/drawing/2014/main" id="{312EA1E2-E680-4164-BE67-BCD0DBEF0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1936082"/>
            <a:ext cx="360000" cy="360000"/>
          </a:xfrm>
          <a:prstGeom prst="rect">
            <a:avLst/>
          </a:prstGeom>
        </p:spPr>
      </p:pic>
      <p:pic>
        <p:nvPicPr>
          <p:cNvPr id="21" name="圖片 42">
            <a:extLst>
              <a:ext uri="{FF2B5EF4-FFF2-40B4-BE49-F238E27FC236}">
                <a16:creationId xmlns:a16="http://schemas.microsoft.com/office/drawing/2014/main" id="{90656AA1-4698-4B9E-A0DA-BB39EA4466E9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6" y="3733547"/>
            <a:ext cx="360000" cy="360000"/>
          </a:xfrm>
          <a:prstGeom prst="rect">
            <a:avLst/>
          </a:prstGeom>
        </p:spPr>
      </p:pic>
      <p:pic>
        <p:nvPicPr>
          <p:cNvPr id="22" name="圖片 43">
            <a:extLst>
              <a:ext uri="{FF2B5EF4-FFF2-40B4-BE49-F238E27FC236}">
                <a16:creationId xmlns:a16="http://schemas.microsoft.com/office/drawing/2014/main" id="{A9AE315C-B684-4DAB-A20F-E9AD27070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7" y="46671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766830" cy="404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CN" b="1" dirty="0">
                <a:latin typeface="Century Gothic" panose="020B0502020202020204" pitchFamily="34" charset="0"/>
              </a:rPr>
              <a:t>UI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狀態欄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7" name="圖片 4">
            <a:extLst>
              <a:ext uri="{FF2B5EF4-FFF2-40B4-BE49-F238E27FC236}">
                <a16:creationId xmlns:a16="http://schemas.microsoft.com/office/drawing/2014/main" id="{D2EA6CE4-BF55-4216-9D19-D9EE7546D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167" b="-67617"/>
          <a:stretch/>
        </p:blipFill>
        <p:spPr>
          <a:xfrm>
            <a:off x="500373" y="2127127"/>
            <a:ext cx="533400" cy="349855"/>
          </a:xfrm>
          <a:prstGeom prst="rect">
            <a:avLst/>
          </a:prstGeom>
        </p:spPr>
      </p:pic>
      <p:pic>
        <p:nvPicPr>
          <p:cNvPr id="48" name="圖片 5">
            <a:extLst>
              <a:ext uri="{FF2B5EF4-FFF2-40B4-BE49-F238E27FC236}">
                <a16:creationId xmlns:a16="http://schemas.microsoft.com/office/drawing/2014/main" id="{32230702-788C-4E7D-8948-8F57C2D20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" t="-61" r="83333" b="-9462"/>
          <a:stretch/>
        </p:blipFill>
        <p:spPr>
          <a:xfrm>
            <a:off x="500373" y="2572891"/>
            <a:ext cx="914400" cy="228599"/>
          </a:xfrm>
          <a:prstGeom prst="rect">
            <a:avLst/>
          </a:prstGeom>
        </p:spPr>
      </p:pic>
      <p:pic>
        <p:nvPicPr>
          <p:cNvPr id="49" name="圖片 6">
            <a:extLst>
              <a:ext uri="{FF2B5EF4-FFF2-40B4-BE49-F238E27FC236}">
                <a16:creationId xmlns:a16="http://schemas.microsoft.com/office/drawing/2014/main" id="{4E2AAAA2-28E8-4D8B-9F0C-667C66E90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6" t="-51494" r="65834" b="5462"/>
          <a:stretch/>
        </p:blipFill>
        <p:spPr>
          <a:xfrm>
            <a:off x="500373" y="2872553"/>
            <a:ext cx="457200" cy="304800"/>
          </a:xfrm>
          <a:prstGeom prst="rect">
            <a:avLst/>
          </a:prstGeom>
        </p:spPr>
      </p:pic>
      <p:pic>
        <p:nvPicPr>
          <p:cNvPr id="50" name="圖片 7">
            <a:extLst>
              <a:ext uri="{FF2B5EF4-FFF2-40B4-BE49-F238E27FC236}">
                <a16:creationId xmlns:a16="http://schemas.microsoft.com/office/drawing/2014/main" id="{97896F91-5375-4012-AD2F-9333C24E1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67" t="-12516" r="52500" b="2992"/>
          <a:stretch/>
        </p:blipFill>
        <p:spPr>
          <a:xfrm>
            <a:off x="490151" y="3920408"/>
            <a:ext cx="533400" cy="228600"/>
          </a:xfrm>
          <a:prstGeom prst="rect">
            <a:avLst/>
          </a:prstGeom>
        </p:spPr>
      </p:pic>
      <p:pic>
        <p:nvPicPr>
          <p:cNvPr id="51" name="圖片 8">
            <a:extLst>
              <a:ext uri="{FF2B5EF4-FFF2-40B4-BE49-F238E27FC236}">
                <a16:creationId xmlns:a16="http://schemas.microsoft.com/office/drawing/2014/main" id="{B6AA85D1-A0BE-4D3C-95DB-51412A49E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96" t="-19788" r="59004" b="-26245"/>
          <a:stretch/>
        </p:blipFill>
        <p:spPr>
          <a:xfrm>
            <a:off x="500373" y="3448189"/>
            <a:ext cx="457200" cy="304799"/>
          </a:xfrm>
          <a:prstGeom prst="rect">
            <a:avLst/>
          </a:prstGeom>
        </p:spPr>
      </p:pic>
      <p:pic>
        <p:nvPicPr>
          <p:cNvPr id="52" name="圖片 9">
            <a:extLst>
              <a:ext uri="{FF2B5EF4-FFF2-40B4-BE49-F238E27FC236}">
                <a16:creationId xmlns:a16="http://schemas.microsoft.com/office/drawing/2014/main" id="{1DA4055C-26A4-4529-954F-101C10C90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61" t="1462" r="46606" b="-10986"/>
          <a:stretch/>
        </p:blipFill>
        <p:spPr>
          <a:xfrm>
            <a:off x="490151" y="4468827"/>
            <a:ext cx="533400" cy="228599"/>
          </a:xfrm>
          <a:prstGeom prst="rect">
            <a:avLst/>
          </a:prstGeom>
        </p:spPr>
      </p:pic>
      <p:sp>
        <p:nvSpPr>
          <p:cNvPr id="53" name="文字方塊 11">
            <a:extLst>
              <a:ext uri="{FF2B5EF4-FFF2-40B4-BE49-F238E27FC236}">
                <a16:creationId xmlns:a16="http://schemas.microsoft.com/office/drawing/2014/main" id="{68D759C2-D3E7-429F-A479-5D80F45A42F1}"/>
              </a:ext>
            </a:extLst>
          </p:cNvPr>
          <p:cNvSpPr txBox="1"/>
          <p:nvPr/>
        </p:nvSpPr>
        <p:spPr>
          <a:xfrm>
            <a:off x="1643067" y="20310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当前活动的线程数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7F1FA4B0-ED9E-4D2F-9842-A158852C7138}"/>
              </a:ext>
            </a:extLst>
          </p:cNvPr>
          <p:cNvSpPr txBox="1"/>
          <p:nvPr/>
        </p:nvSpPr>
        <p:spPr>
          <a:xfrm>
            <a:off x="1638948" y="249044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当前排队的数据条数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13">
            <a:extLst>
              <a:ext uri="{FF2B5EF4-FFF2-40B4-BE49-F238E27FC236}">
                <a16:creationId xmlns:a16="http://schemas.microsoft.com/office/drawing/2014/main" id="{45369A15-59A2-4D4B-8C3B-4E89B9B0EBE7}"/>
              </a:ext>
            </a:extLst>
          </p:cNvPr>
          <p:cNvSpPr txBox="1"/>
          <p:nvPr/>
        </p:nvSpPr>
        <p:spPr>
          <a:xfrm>
            <a:off x="1638948" y="2896568"/>
            <a:ext cx="28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当前开启的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14">
            <a:extLst>
              <a:ext uri="{FF2B5EF4-FFF2-40B4-BE49-F238E27FC236}">
                <a16:creationId xmlns:a16="http://schemas.microsoft.com/office/drawing/2014/main" id="{5CAB513D-2349-479D-9393-B2C3394FED03}"/>
              </a:ext>
            </a:extLst>
          </p:cNvPr>
          <p:cNvSpPr txBox="1"/>
          <p:nvPr/>
        </p:nvSpPr>
        <p:spPr>
          <a:xfrm>
            <a:off x="1638947" y="3400472"/>
            <a:ext cx="28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当前关闭的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16">
            <a:extLst>
              <a:ext uri="{FF2B5EF4-FFF2-40B4-BE49-F238E27FC236}">
                <a16:creationId xmlns:a16="http://schemas.microsoft.com/office/drawing/2014/main" id="{1E5A4C14-AFE5-454D-911E-A376C321BC55}"/>
              </a:ext>
            </a:extLst>
          </p:cNvPr>
          <p:cNvSpPr txBox="1"/>
          <p:nvPr/>
        </p:nvSpPr>
        <p:spPr>
          <a:xfrm>
            <a:off x="1638947" y="4398461"/>
            <a:ext cx="30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当前禁用的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的数量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15">
            <a:extLst>
              <a:ext uri="{FF2B5EF4-FFF2-40B4-BE49-F238E27FC236}">
                <a16:creationId xmlns:a16="http://schemas.microsoft.com/office/drawing/2014/main" id="{BFC81415-D37E-4B84-928E-C99934E544A0}"/>
              </a:ext>
            </a:extLst>
          </p:cNvPr>
          <p:cNvSpPr txBox="1"/>
          <p:nvPr/>
        </p:nvSpPr>
        <p:spPr>
          <a:xfrm>
            <a:off x="1638947" y="3859827"/>
            <a:ext cx="332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当前存在问题的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64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997663" cy="404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en-US" altLang="zh-CN" b="1" dirty="0">
                <a:latin typeface="Century Gothic" panose="020B0502020202020204" pitchFamily="34" charset="0"/>
              </a:rPr>
              <a:t>UI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操作面板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3">
            <a:extLst>
              <a:ext uri="{FF2B5EF4-FFF2-40B4-BE49-F238E27FC236}">
                <a16:creationId xmlns:a16="http://schemas.microsoft.com/office/drawing/2014/main" id="{6787E086-BD38-4235-97AE-48F216F2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9" y="2682381"/>
            <a:ext cx="2751058" cy="1684166"/>
          </a:xfrm>
          <a:prstGeom prst="rect">
            <a:avLst/>
          </a:prstGeom>
        </p:spPr>
      </p:pic>
      <p:pic>
        <p:nvPicPr>
          <p:cNvPr id="18" name="圖片 4">
            <a:extLst>
              <a:ext uri="{FF2B5EF4-FFF2-40B4-BE49-F238E27FC236}">
                <a16:creationId xmlns:a16="http://schemas.microsoft.com/office/drawing/2014/main" id="{238321C5-1C78-42CD-A264-2E94AE74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099" y="1872989"/>
            <a:ext cx="2743438" cy="670618"/>
          </a:xfrm>
          <a:prstGeom prst="rect">
            <a:avLst/>
          </a:prstGeom>
        </p:spPr>
      </p:pic>
      <p:cxnSp>
        <p:nvCxnSpPr>
          <p:cNvPr id="19" name="直線單箭頭接點 5">
            <a:extLst>
              <a:ext uri="{FF2B5EF4-FFF2-40B4-BE49-F238E27FC236}">
                <a16:creationId xmlns:a16="http://schemas.microsoft.com/office/drawing/2014/main" id="{C2C72A1F-932A-4461-931C-ADBA5019F052}"/>
              </a:ext>
            </a:extLst>
          </p:cNvPr>
          <p:cNvCxnSpPr/>
          <p:nvPr/>
        </p:nvCxnSpPr>
        <p:spPr bwMode="auto">
          <a:xfrm>
            <a:off x="6100699" y="2025389"/>
            <a:ext cx="1981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6">
            <a:extLst>
              <a:ext uri="{FF2B5EF4-FFF2-40B4-BE49-F238E27FC236}">
                <a16:creationId xmlns:a16="http://schemas.microsoft.com/office/drawing/2014/main" id="{6273DB58-B286-476D-9557-7213FD7651C3}"/>
              </a:ext>
            </a:extLst>
          </p:cNvPr>
          <p:cNvSpPr txBox="1"/>
          <p:nvPr/>
        </p:nvSpPr>
        <p:spPr>
          <a:xfrm>
            <a:off x="8081900" y="18715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66FF"/>
                </a:solidFill>
              </a:rPr>
              <a:t>名称</a:t>
            </a:r>
            <a:endParaRPr lang="en-US" altLang="zh-CN" sz="1400" dirty="0">
              <a:solidFill>
                <a:srgbClr val="0066FF"/>
              </a:solidFill>
            </a:endParaRPr>
          </a:p>
        </p:txBody>
      </p:sp>
      <p:cxnSp>
        <p:nvCxnSpPr>
          <p:cNvPr id="21" name="直線單箭頭接點 8">
            <a:extLst>
              <a:ext uri="{FF2B5EF4-FFF2-40B4-BE49-F238E27FC236}">
                <a16:creationId xmlns:a16="http://schemas.microsoft.com/office/drawing/2014/main" id="{F42FCDFA-B8BD-470D-98ED-C4B248C4081B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5511880" y="2190103"/>
            <a:ext cx="2507674" cy="661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字方塊 9">
            <a:extLst>
              <a:ext uri="{FF2B5EF4-FFF2-40B4-BE49-F238E27FC236}">
                <a16:creationId xmlns:a16="http://schemas.microsoft.com/office/drawing/2014/main" id="{28CB9AD5-AE2F-4D74-9B6C-373886F4CE09}"/>
              </a:ext>
            </a:extLst>
          </p:cNvPr>
          <p:cNvSpPr txBox="1"/>
          <p:nvPr/>
        </p:nvSpPr>
        <p:spPr>
          <a:xfrm>
            <a:off x="8019554" y="2102332"/>
            <a:ext cx="97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66FF"/>
                </a:solidFill>
              </a:rPr>
              <a:t>类型</a:t>
            </a:r>
            <a:endParaRPr lang="en-US" altLang="zh-CN" sz="1400" dirty="0">
              <a:solidFill>
                <a:srgbClr val="0066FF"/>
              </a:solidFill>
            </a:endParaRPr>
          </a:p>
        </p:txBody>
      </p:sp>
      <p:cxnSp>
        <p:nvCxnSpPr>
          <p:cNvPr id="23" name="直線單箭頭接點 11">
            <a:extLst>
              <a:ext uri="{FF2B5EF4-FFF2-40B4-BE49-F238E27FC236}">
                <a16:creationId xmlns:a16="http://schemas.microsoft.com/office/drawing/2014/main" id="{5EDE4D43-1204-4B9F-BDB2-358A346BBB29}"/>
              </a:ext>
            </a:extLst>
          </p:cNvPr>
          <p:cNvCxnSpPr/>
          <p:nvPr/>
        </p:nvCxnSpPr>
        <p:spPr bwMode="auto">
          <a:xfrm>
            <a:off x="7001483" y="2411843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圖片 13">
            <a:extLst>
              <a:ext uri="{FF2B5EF4-FFF2-40B4-BE49-F238E27FC236}">
                <a16:creationId xmlns:a16="http://schemas.microsoft.com/office/drawing/2014/main" id="{DBD535E1-66BF-4510-AC9D-15CA87200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099" y="2694447"/>
            <a:ext cx="266723" cy="266723"/>
          </a:xfrm>
          <a:prstGeom prst="rect">
            <a:avLst/>
          </a:prstGeom>
        </p:spPr>
      </p:pic>
      <p:pic>
        <p:nvPicPr>
          <p:cNvPr id="25" name="圖片 14">
            <a:extLst>
              <a:ext uri="{FF2B5EF4-FFF2-40B4-BE49-F238E27FC236}">
                <a16:creationId xmlns:a16="http://schemas.microsoft.com/office/drawing/2014/main" id="{7D581AB0-1563-405C-8932-EBDDE0242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099" y="3141451"/>
            <a:ext cx="266723" cy="266723"/>
          </a:xfrm>
          <a:prstGeom prst="rect">
            <a:avLst/>
          </a:prstGeom>
        </p:spPr>
      </p:pic>
      <p:pic>
        <p:nvPicPr>
          <p:cNvPr id="26" name="圖片 15">
            <a:extLst>
              <a:ext uri="{FF2B5EF4-FFF2-40B4-BE49-F238E27FC236}">
                <a16:creationId xmlns:a16="http://schemas.microsoft.com/office/drawing/2014/main" id="{830675BC-5C4B-49D7-A531-47686D575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099" y="3588455"/>
            <a:ext cx="266723" cy="266723"/>
          </a:xfrm>
          <a:prstGeom prst="rect">
            <a:avLst/>
          </a:prstGeom>
        </p:spPr>
      </p:pic>
      <p:pic>
        <p:nvPicPr>
          <p:cNvPr id="27" name="圖片 16">
            <a:extLst>
              <a:ext uri="{FF2B5EF4-FFF2-40B4-BE49-F238E27FC236}">
                <a16:creationId xmlns:a16="http://schemas.microsoft.com/office/drawing/2014/main" id="{4537CD6B-91C5-4D37-B66C-94115E3B2E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9099" y="4035459"/>
            <a:ext cx="266723" cy="266723"/>
          </a:xfrm>
          <a:prstGeom prst="rect">
            <a:avLst/>
          </a:prstGeom>
        </p:spPr>
      </p:pic>
      <p:pic>
        <p:nvPicPr>
          <p:cNvPr id="28" name="圖片 17">
            <a:extLst>
              <a:ext uri="{FF2B5EF4-FFF2-40B4-BE49-F238E27FC236}">
                <a16:creationId xmlns:a16="http://schemas.microsoft.com/office/drawing/2014/main" id="{5DA150E9-7E07-4DB4-B7A3-37E99F7E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9098" y="4482463"/>
            <a:ext cx="266723" cy="266723"/>
          </a:xfrm>
          <a:prstGeom prst="rect">
            <a:avLst/>
          </a:prstGeom>
        </p:spPr>
      </p:pic>
      <p:pic>
        <p:nvPicPr>
          <p:cNvPr id="29" name="圖片 18">
            <a:extLst>
              <a:ext uri="{FF2B5EF4-FFF2-40B4-BE49-F238E27FC236}">
                <a16:creationId xmlns:a16="http://schemas.microsoft.com/office/drawing/2014/main" id="{196F6257-A577-467B-9F5E-1BCD9B40F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9097" y="5362450"/>
            <a:ext cx="266723" cy="266723"/>
          </a:xfrm>
          <a:prstGeom prst="rect">
            <a:avLst/>
          </a:prstGeom>
        </p:spPr>
      </p:pic>
      <p:pic>
        <p:nvPicPr>
          <p:cNvPr id="30" name="圖片 19">
            <a:extLst>
              <a:ext uri="{FF2B5EF4-FFF2-40B4-BE49-F238E27FC236}">
                <a16:creationId xmlns:a16="http://schemas.microsoft.com/office/drawing/2014/main" id="{17B605F4-4658-466E-BA22-4AA152D37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1299" y="2694447"/>
            <a:ext cx="266723" cy="266723"/>
          </a:xfrm>
          <a:prstGeom prst="rect">
            <a:avLst/>
          </a:prstGeom>
        </p:spPr>
      </p:pic>
      <p:pic>
        <p:nvPicPr>
          <p:cNvPr id="31" name="圖片 20">
            <a:extLst>
              <a:ext uri="{FF2B5EF4-FFF2-40B4-BE49-F238E27FC236}">
                <a16:creationId xmlns:a16="http://schemas.microsoft.com/office/drawing/2014/main" id="{4B7B0404-D0B8-4ACA-A675-7463C6AD1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299" y="3137121"/>
            <a:ext cx="266723" cy="266723"/>
          </a:xfrm>
          <a:prstGeom prst="rect">
            <a:avLst/>
          </a:prstGeom>
        </p:spPr>
      </p:pic>
      <p:pic>
        <p:nvPicPr>
          <p:cNvPr id="32" name="圖片 21">
            <a:extLst>
              <a:ext uri="{FF2B5EF4-FFF2-40B4-BE49-F238E27FC236}">
                <a16:creationId xmlns:a16="http://schemas.microsoft.com/office/drawing/2014/main" id="{07E61B07-6952-4B50-93AC-B4EC332244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1298" y="3590187"/>
            <a:ext cx="266723" cy="266723"/>
          </a:xfrm>
          <a:prstGeom prst="rect">
            <a:avLst/>
          </a:prstGeom>
        </p:spPr>
      </p:pic>
      <p:pic>
        <p:nvPicPr>
          <p:cNvPr id="33" name="圖片 22">
            <a:extLst>
              <a:ext uri="{FF2B5EF4-FFF2-40B4-BE49-F238E27FC236}">
                <a16:creationId xmlns:a16="http://schemas.microsoft.com/office/drawing/2014/main" id="{8A2483F5-6F9E-495A-A13F-2E97AE0F1C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1297" y="4032861"/>
            <a:ext cx="266723" cy="266723"/>
          </a:xfrm>
          <a:prstGeom prst="rect">
            <a:avLst/>
          </a:prstGeom>
        </p:spPr>
      </p:pic>
      <p:pic>
        <p:nvPicPr>
          <p:cNvPr id="34" name="圖片 23">
            <a:extLst>
              <a:ext uri="{FF2B5EF4-FFF2-40B4-BE49-F238E27FC236}">
                <a16:creationId xmlns:a16="http://schemas.microsoft.com/office/drawing/2014/main" id="{88F537D6-3701-4A65-9946-DF82CAF0B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1296" y="4482463"/>
            <a:ext cx="266723" cy="266723"/>
          </a:xfrm>
          <a:prstGeom prst="rect">
            <a:avLst/>
          </a:prstGeom>
        </p:spPr>
      </p:pic>
      <p:pic>
        <p:nvPicPr>
          <p:cNvPr id="35" name="圖片 24">
            <a:extLst>
              <a:ext uri="{FF2B5EF4-FFF2-40B4-BE49-F238E27FC236}">
                <a16:creationId xmlns:a16="http://schemas.microsoft.com/office/drawing/2014/main" id="{055EE183-4382-45DB-A861-D3C68A8502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1296" y="4932065"/>
            <a:ext cx="716342" cy="266723"/>
          </a:xfrm>
          <a:prstGeom prst="rect">
            <a:avLst/>
          </a:prstGeom>
        </p:spPr>
      </p:pic>
      <p:sp>
        <p:nvSpPr>
          <p:cNvPr id="36" name="文字方塊 25">
            <a:extLst>
              <a:ext uri="{FF2B5EF4-FFF2-40B4-BE49-F238E27FC236}">
                <a16:creationId xmlns:a16="http://schemas.microsoft.com/office/drawing/2014/main" id="{ADC48741-C511-4343-B89E-90EB2044AFF0}"/>
              </a:ext>
            </a:extLst>
          </p:cNvPr>
          <p:cNvSpPr txBox="1"/>
          <p:nvPr/>
        </p:nvSpPr>
        <p:spPr>
          <a:xfrm>
            <a:off x="5019438" y="26841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配置</a:t>
            </a:r>
            <a:endParaRPr lang="zh-TW" altLang="en-US" sz="1200" b="1" dirty="0"/>
          </a:p>
        </p:txBody>
      </p:sp>
      <p:sp>
        <p:nvSpPr>
          <p:cNvPr id="37" name="文字方塊 26">
            <a:extLst>
              <a:ext uri="{FF2B5EF4-FFF2-40B4-BE49-F238E27FC236}">
                <a16:creationId xmlns:a16="http://schemas.microsoft.com/office/drawing/2014/main" id="{179F7058-1A00-473D-AED1-3F28EAE08970}"/>
              </a:ext>
            </a:extLst>
          </p:cNvPr>
          <p:cNvSpPr txBox="1"/>
          <p:nvPr/>
        </p:nvSpPr>
        <p:spPr>
          <a:xfrm>
            <a:off x="4995821" y="31402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策略</a:t>
            </a:r>
            <a:endParaRPr lang="zh-TW" altLang="en-US" sz="1200" b="1" dirty="0"/>
          </a:p>
        </p:txBody>
      </p:sp>
      <p:sp>
        <p:nvSpPr>
          <p:cNvPr id="38" name="文字方塊 27">
            <a:extLst>
              <a:ext uri="{FF2B5EF4-FFF2-40B4-BE49-F238E27FC236}">
                <a16:creationId xmlns:a16="http://schemas.microsoft.com/office/drawing/2014/main" id="{B38D48F2-AFED-48C3-995B-7A51C7735486}"/>
              </a:ext>
            </a:extLst>
          </p:cNvPr>
          <p:cNvSpPr txBox="1"/>
          <p:nvPr/>
        </p:nvSpPr>
        <p:spPr>
          <a:xfrm>
            <a:off x="5019438" y="3596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启用</a:t>
            </a:r>
            <a:endParaRPr lang="zh-TW" altLang="en-US" sz="1200" b="1" dirty="0"/>
          </a:p>
        </p:txBody>
      </p:sp>
      <p:sp>
        <p:nvSpPr>
          <p:cNvPr id="39" name="文字方塊 28">
            <a:extLst>
              <a:ext uri="{FF2B5EF4-FFF2-40B4-BE49-F238E27FC236}">
                <a16:creationId xmlns:a16="http://schemas.microsoft.com/office/drawing/2014/main" id="{948D34DB-744F-4E14-88E7-675268DEA590}"/>
              </a:ext>
            </a:extLst>
          </p:cNvPr>
          <p:cNvSpPr txBox="1"/>
          <p:nvPr/>
        </p:nvSpPr>
        <p:spPr>
          <a:xfrm>
            <a:off x="4995820" y="4032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禁用</a:t>
            </a:r>
            <a:endParaRPr lang="zh-TW" altLang="en-US" sz="1200" b="1" dirty="0"/>
          </a:p>
        </p:txBody>
      </p:sp>
      <p:sp>
        <p:nvSpPr>
          <p:cNvPr id="40" name="文字方塊 29">
            <a:extLst>
              <a:ext uri="{FF2B5EF4-FFF2-40B4-BE49-F238E27FC236}">
                <a16:creationId xmlns:a16="http://schemas.microsoft.com/office/drawing/2014/main" id="{DA0C8C3C-9C3B-40B0-B366-152F57C911D9}"/>
              </a:ext>
            </a:extLst>
          </p:cNvPr>
          <p:cNvSpPr txBox="1"/>
          <p:nvPr/>
        </p:nvSpPr>
        <p:spPr>
          <a:xfrm>
            <a:off x="5019438" y="44694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打开</a:t>
            </a:r>
            <a:endParaRPr lang="zh-TW" altLang="en-US" sz="1200" b="1" dirty="0"/>
          </a:p>
        </p:txBody>
      </p:sp>
      <p:sp>
        <p:nvSpPr>
          <p:cNvPr id="41" name="文字方塊 30">
            <a:extLst>
              <a:ext uri="{FF2B5EF4-FFF2-40B4-BE49-F238E27FC236}">
                <a16:creationId xmlns:a16="http://schemas.microsoft.com/office/drawing/2014/main" id="{DC326B5B-B5A0-4EF0-B160-F2308C9B608B}"/>
              </a:ext>
            </a:extLst>
          </p:cNvPr>
          <p:cNvSpPr txBox="1"/>
          <p:nvPr/>
        </p:nvSpPr>
        <p:spPr>
          <a:xfrm>
            <a:off x="4995820" y="53521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创建模板</a:t>
            </a:r>
            <a:endParaRPr lang="zh-TW" altLang="en-US" sz="1200" b="1" dirty="0"/>
          </a:p>
        </p:txBody>
      </p:sp>
      <p:sp>
        <p:nvSpPr>
          <p:cNvPr id="42" name="文字方塊 31">
            <a:extLst>
              <a:ext uri="{FF2B5EF4-FFF2-40B4-BE49-F238E27FC236}">
                <a16:creationId xmlns:a16="http://schemas.microsoft.com/office/drawing/2014/main" id="{F8D38FE7-6864-4788-8086-794374EA0F3E}"/>
              </a:ext>
            </a:extLst>
          </p:cNvPr>
          <p:cNvSpPr txBox="1"/>
          <p:nvPr/>
        </p:nvSpPr>
        <p:spPr>
          <a:xfrm>
            <a:off x="7348744" y="2682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上传模板</a:t>
            </a:r>
            <a:endParaRPr lang="zh-TW" altLang="en-US" sz="1200" b="1" dirty="0"/>
          </a:p>
        </p:txBody>
      </p:sp>
      <p:sp>
        <p:nvSpPr>
          <p:cNvPr id="43" name="文字方塊 32">
            <a:extLst>
              <a:ext uri="{FF2B5EF4-FFF2-40B4-BE49-F238E27FC236}">
                <a16:creationId xmlns:a16="http://schemas.microsoft.com/office/drawing/2014/main" id="{D6998B24-683B-44E2-88F7-9E1D44CB7AE5}"/>
              </a:ext>
            </a:extLst>
          </p:cNvPr>
          <p:cNvSpPr txBox="1"/>
          <p:nvPr/>
        </p:nvSpPr>
        <p:spPr>
          <a:xfrm>
            <a:off x="7391726" y="31268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复制</a:t>
            </a:r>
            <a:endParaRPr lang="zh-TW" altLang="en-US" sz="1200" b="1" dirty="0"/>
          </a:p>
        </p:txBody>
      </p:sp>
      <p:sp>
        <p:nvSpPr>
          <p:cNvPr id="44" name="文字方塊 33">
            <a:extLst>
              <a:ext uri="{FF2B5EF4-FFF2-40B4-BE49-F238E27FC236}">
                <a16:creationId xmlns:a16="http://schemas.microsoft.com/office/drawing/2014/main" id="{5EF40FDB-0CBC-475D-AA6C-E80BF3787F8D}"/>
              </a:ext>
            </a:extLst>
          </p:cNvPr>
          <p:cNvSpPr txBox="1"/>
          <p:nvPr/>
        </p:nvSpPr>
        <p:spPr>
          <a:xfrm>
            <a:off x="7391726" y="3582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粘贴</a:t>
            </a:r>
            <a:endParaRPr lang="zh-TW" altLang="en-US" sz="1200" b="1" dirty="0"/>
          </a:p>
        </p:txBody>
      </p:sp>
      <p:sp>
        <p:nvSpPr>
          <p:cNvPr id="45" name="文字方塊 34">
            <a:extLst>
              <a:ext uri="{FF2B5EF4-FFF2-40B4-BE49-F238E27FC236}">
                <a16:creationId xmlns:a16="http://schemas.microsoft.com/office/drawing/2014/main" id="{989EE362-5023-46BA-B263-AD67EF083AAD}"/>
              </a:ext>
            </a:extLst>
          </p:cNvPr>
          <p:cNvSpPr txBox="1"/>
          <p:nvPr/>
        </p:nvSpPr>
        <p:spPr>
          <a:xfrm>
            <a:off x="7391726" y="40277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分组</a:t>
            </a:r>
            <a:endParaRPr lang="zh-TW" altLang="en-US" sz="1200" b="1" dirty="0"/>
          </a:p>
        </p:txBody>
      </p:sp>
      <p:sp>
        <p:nvSpPr>
          <p:cNvPr id="46" name="文字方塊 35">
            <a:extLst>
              <a:ext uri="{FF2B5EF4-FFF2-40B4-BE49-F238E27FC236}">
                <a16:creationId xmlns:a16="http://schemas.microsoft.com/office/drawing/2014/main" id="{462EB73C-32EF-4248-A998-1BA6B988C284}"/>
              </a:ext>
            </a:extLst>
          </p:cNvPr>
          <p:cNvSpPr txBox="1"/>
          <p:nvPr/>
        </p:nvSpPr>
        <p:spPr>
          <a:xfrm>
            <a:off x="7391726" y="44694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变更颜色</a:t>
            </a:r>
            <a:endParaRPr lang="zh-TW" altLang="en-US" sz="1200" b="1" dirty="0"/>
          </a:p>
        </p:txBody>
      </p:sp>
      <p:pic>
        <p:nvPicPr>
          <p:cNvPr id="59" name="圖片 36">
            <a:extLst>
              <a:ext uri="{FF2B5EF4-FFF2-40B4-BE49-F238E27FC236}">
                <a16:creationId xmlns:a16="http://schemas.microsoft.com/office/drawing/2014/main" id="{8AB7E79D-6C88-4B4F-8FCB-3EF2E8CF6B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29097" y="4925834"/>
            <a:ext cx="266723" cy="266723"/>
          </a:xfrm>
          <a:prstGeom prst="rect">
            <a:avLst/>
          </a:prstGeom>
        </p:spPr>
      </p:pic>
      <p:sp>
        <p:nvSpPr>
          <p:cNvPr id="60" name="文字方塊 37">
            <a:extLst>
              <a:ext uri="{FF2B5EF4-FFF2-40B4-BE49-F238E27FC236}">
                <a16:creationId xmlns:a16="http://schemas.microsoft.com/office/drawing/2014/main" id="{E9142568-5497-4722-B57C-7E32CC4F008C}"/>
              </a:ext>
            </a:extLst>
          </p:cNvPr>
          <p:cNvSpPr txBox="1"/>
          <p:nvPr/>
        </p:nvSpPr>
        <p:spPr>
          <a:xfrm>
            <a:off x="5019437" y="4920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关闭</a:t>
            </a:r>
            <a:endParaRPr lang="zh-TW" altLang="en-US" sz="1200" b="1" dirty="0"/>
          </a:p>
        </p:txBody>
      </p:sp>
      <p:sp>
        <p:nvSpPr>
          <p:cNvPr id="61" name="文字方塊 38">
            <a:extLst>
              <a:ext uri="{FF2B5EF4-FFF2-40B4-BE49-F238E27FC236}">
                <a16:creationId xmlns:a16="http://schemas.microsoft.com/office/drawing/2014/main" id="{C830BE16-9157-4FCE-940B-CC3B782E2421}"/>
              </a:ext>
            </a:extLst>
          </p:cNvPr>
          <p:cNvSpPr txBox="1"/>
          <p:nvPr/>
        </p:nvSpPr>
        <p:spPr>
          <a:xfrm>
            <a:off x="7824263" y="49206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删除</a:t>
            </a:r>
            <a:endParaRPr lang="zh-TW" altLang="en-US" sz="1200" b="1" dirty="0"/>
          </a:p>
        </p:txBody>
      </p:sp>
      <p:sp>
        <p:nvSpPr>
          <p:cNvPr id="62" name="文字方塊 12">
            <a:extLst>
              <a:ext uri="{FF2B5EF4-FFF2-40B4-BE49-F238E27FC236}">
                <a16:creationId xmlns:a16="http://schemas.microsoft.com/office/drawing/2014/main" id="{51881580-D5B3-4A13-A44F-CC730D9C4492}"/>
              </a:ext>
            </a:extLst>
          </p:cNvPr>
          <p:cNvSpPr txBox="1"/>
          <p:nvPr/>
        </p:nvSpPr>
        <p:spPr>
          <a:xfrm>
            <a:off x="8691500" y="2254542"/>
            <a:ext cx="97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66FF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214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/>
              <a:t>Nifi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1223412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組件介紹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" y="1756089"/>
            <a:ext cx="1120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Flow File</a:t>
            </a:r>
            <a:r>
              <a:rPr lang="zh-CN" altLang="en-US" dirty="0">
                <a:latin typeface="Century Gothic" panose="020B0502020202020204" pitchFamily="34" charset="0"/>
              </a:rPr>
              <a:t>：</a:t>
            </a:r>
            <a:r>
              <a:rPr lang="en-US" altLang="zh-CN" dirty="0">
                <a:latin typeface="Century Gothic" panose="020B0502020202020204" pitchFamily="34" charset="0"/>
              </a:rPr>
              <a:t>flow file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dirty="0">
                <a:latin typeface="Century Gothic" panose="020B0502020202020204" pitchFamily="34" charset="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中的最小单位</a:t>
            </a:r>
            <a:r>
              <a:rPr lang="zh-CN" altLang="en-US" dirty="0">
                <a:latin typeface="Century Gothic" panose="020B0502020202020204" pitchFamily="34" charset="0"/>
              </a:rPr>
              <a:t>， </a:t>
            </a:r>
            <a:r>
              <a:rPr lang="en-US" altLang="zh-CN" dirty="0" err="1">
                <a:latin typeface="Century Gothic" panose="020B0502020202020204" pitchFamily="34" charset="0"/>
              </a:rPr>
              <a:t>FlowFile</a:t>
            </a:r>
            <a:r>
              <a:rPr lang="zh-CN" altLang="en-US" dirty="0">
                <a:latin typeface="Century Gothic" panose="020B0502020202020204" pitchFamily="34" charset="0"/>
              </a:rPr>
              <a:t>由两个组件组成</a:t>
            </a:r>
            <a:r>
              <a:rPr lang="en-US" altLang="zh-CN" dirty="0">
                <a:latin typeface="Century Gothic" panose="020B0502020202020204" pitchFamily="34" charset="0"/>
              </a:rPr>
              <a:t>:</a:t>
            </a:r>
            <a:r>
              <a:rPr lang="en-US" altLang="zh-CN" dirty="0" err="1">
                <a:latin typeface="Century Gothic" panose="020B0502020202020204" pitchFamily="34" charset="0"/>
              </a:rPr>
              <a:t>FlowFile</a:t>
            </a:r>
            <a:r>
              <a:rPr lang="zh-CN" altLang="en-US" dirty="0">
                <a:latin typeface="Century Gothic" panose="020B0502020202020204" pitchFamily="34" charset="0"/>
              </a:rPr>
              <a:t>属性和</a:t>
            </a:r>
            <a:r>
              <a:rPr lang="en-US" altLang="zh-CN" dirty="0" err="1">
                <a:latin typeface="Century Gothic" panose="020B0502020202020204" pitchFamily="34" charset="0"/>
              </a:rPr>
              <a:t>FlowFile</a:t>
            </a:r>
            <a:r>
              <a:rPr lang="zh-CN" altLang="en-US" dirty="0">
                <a:latin typeface="Century Gothic" panose="020B0502020202020204" pitchFamily="34" charset="0"/>
              </a:rPr>
              <a:t>内容。 内容是由</a:t>
            </a:r>
            <a:r>
              <a:rPr lang="en-US" altLang="zh-CN" dirty="0" err="1">
                <a:latin typeface="Century Gothic" panose="020B0502020202020204" pitchFamily="34" charset="0"/>
              </a:rPr>
              <a:t>FlowFile</a:t>
            </a:r>
            <a:r>
              <a:rPr lang="zh-CN" altLang="en-US" dirty="0">
                <a:latin typeface="Century Gothic" panose="020B0502020202020204" pitchFamily="34" charset="0"/>
              </a:rPr>
              <a:t>表示的数据、 属性是提供关于数据的信息或上下文的特性，它们由键值对组成。</a:t>
            </a:r>
            <a:endParaRPr lang="en-US" altLang="zh-CN" dirty="0">
              <a:latin typeface="Century Gothic" panose="020B0502020202020204" pitchFamily="34" charset="0"/>
            </a:endParaRPr>
          </a:p>
          <a:p>
            <a:pPr lvl="1"/>
            <a:endParaRPr lang="zh-TW" altLang="en-US" dirty="0">
              <a:latin typeface="Century Gothic" panose="020B0502020202020204" pitchFamily="34" charset="0"/>
            </a:endParaRP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Processor</a:t>
            </a:r>
            <a:r>
              <a:rPr lang="zh-CN" altLang="en-US" dirty="0">
                <a:latin typeface="Century Gothic" panose="020B0502020202020204" pitchFamily="34" charset="0"/>
              </a:rPr>
              <a:t>：</a:t>
            </a:r>
            <a:r>
              <a:rPr lang="en-US" altLang="zh-CN" dirty="0">
                <a:latin typeface="Century Gothic" panose="020B0502020202020204" pitchFamily="34" charset="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是负责处理数据的组件，在</a:t>
            </a:r>
            <a:r>
              <a:rPr lang="en-US" altLang="zh-CN" dirty="0">
                <a:latin typeface="Century Gothic" panose="020B0502020202020204" pitchFamily="34" charset="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中有各种功能不同的组件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entury Gothic" panose="020B0502020202020204" pitchFamily="34" charset="0"/>
              </a:rPr>
              <a:t>Connection</a:t>
            </a:r>
            <a:r>
              <a:rPr lang="zh-CN" altLang="en-US" dirty="0">
                <a:latin typeface="Century Gothic" panose="020B0502020202020204" pitchFamily="34" charset="0"/>
              </a:rPr>
              <a:t>：</a:t>
            </a:r>
            <a:r>
              <a:rPr lang="en-US" altLang="zh-CN" dirty="0">
                <a:latin typeface="Century Gothic" panose="020B0502020202020204" pitchFamily="34" charset="0"/>
              </a:rPr>
              <a:t>connection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用于连接两个</a:t>
            </a:r>
            <a:r>
              <a:rPr lang="en-US" altLang="zh-CN" dirty="0">
                <a:latin typeface="Century Gothic" panose="020B0502020202020204" pitchFamily="34" charset="0"/>
              </a:rPr>
              <a:t>processor</a:t>
            </a:r>
          </a:p>
          <a:p>
            <a:pPr lvl="1"/>
            <a:endParaRPr lang="zh-TW" altLang="en-US" dirty="0">
              <a:latin typeface="Century Gothic" panose="020B0502020202020204" pitchFamily="34" charset="0"/>
            </a:endParaRP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Processor Group</a:t>
            </a:r>
            <a:r>
              <a:rPr lang="zh-CN" altLang="en-US" dirty="0">
                <a:latin typeface="Century Gothic" panose="020B0502020202020204" pitchFamily="34" charset="0"/>
              </a:rPr>
              <a:t>：</a:t>
            </a:r>
            <a:r>
              <a:rPr lang="en-US" altLang="zh-CN" dirty="0">
                <a:latin typeface="Century Gothic" panose="020B0502020202020204" pitchFamily="34" charset="0"/>
              </a:rPr>
              <a:t>processor group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是用来将</a:t>
            </a:r>
            <a:r>
              <a:rPr lang="en-US" altLang="zh-CN" dirty="0">
                <a:latin typeface="Century Gothic" panose="020B0502020202020204" pitchFamily="34" charset="0"/>
              </a:rPr>
              <a:t>processor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组成组群方便管理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solidFill>
                <a:srgbClr val="619D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707886"/>
          </a:xfrm>
        </p:spPr>
        <p:txBody>
          <a:bodyPr/>
          <a:lstStyle/>
          <a:p>
            <a:r>
              <a:rPr lang="en-US" altLang="zh-CN" dirty="0" err="1"/>
              <a:t>Nifi</a:t>
            </a:r>
            <a:r>
              <a:rPr lang="en-US" altLang="zh-CN" dirty="0"/>
              <a:t> </a:t>
            </a:r>
            <a:r>
              <a:rPr lang="zh-CN" altLang="en-US" dirty="0"/>
              <a:t>初階學習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457200" y="1179232"/>
            <a:ext cx="264687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模板操作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適用場景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7039" y="1617814"/>
            <a:ext cx="1059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err="1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模板遷移：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開發環境的</a:t>
            </a:r>
            <a:r>
              <a:rPr lang="en-US" altLang="zh-CN" dirty="0" err="1">
                <a:latin typeface="Century Gothic" panose="020B0502020202020204" pitchFamily="34" charset="0"/>
                <a:ea typeface="微軟正黑體" panose="020B0604030504040204" pitchFamily="34" charset="-120"/>
              </a:rPr>
              <a:t>nifi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遷移的到正式環境；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Rollout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，由本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site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遷移到其他</a:t>
            </a:r>
            <a:r>
              <a:rPr lang="en-US" altLang="zh-CN" dirty="0">
                <a:latin typeface="Century Gothic" panose="020B0502020202020204" pitchFamily="34" charset="0"/>
                <a:ea typeface="微軟正黑體" panose="020B0604030504040204" pitchFamily="34" charset="-120"/>
              </a:rPr>
              <a:t>site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2541144"/>
            <a:ext cx="2646878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buSzPct val="110000"/>
              <a:buFont typeface="Wingdings" pitchFamily="2" charset="2"/>
              <a:buChar char="§"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模板操作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創建模板</a:t>
            </a:r>
            <a:endParaRPr lang="en-US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06" y="2541144"/>
            <a:ext cx="9181585" cy="378345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9545971" y="2996017"/>
            <a:ext cx="2409825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选中要用来创建模板的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processor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connection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注意：多选是需要按住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shift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键 、不是</a:t>
            </a:r>
            <a:r>
              <a:rPr kumimoji="0" lang="en-US" altLang="zh-CN" sz="1200" dirty="0">
                <a:solidFill>
                  <a:srgbClr val="FF0000"/>
                </a:solidFill>
              </a:rPr>
              <a:t>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trl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键</a:t>
            </a:r>
            <a:endParaRPr kumimoji="0" lang="zh-TW" alt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3810000"/>
            <a:ext cx="20574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选中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processor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connection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后点击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Create Template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进行模板的创建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dirty="0"/>
              <a:t>創建模板的命名要有一定辨識度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dirty="0"/>
          </a:p>
        </p:txBody>
      </p:sp>
      <p:sp>
        <p:nvSpPr>
          <p:cNvPr id="17" name="矩形 16"/>
          <p:cNvSpPr/>
          <p:nvPr/>
        </p:nvSpPr>
        <p:spPr bwMode="auto">
          <a:xfrm>
            <a:off x="4419600" y="5105399"/>
            <a:ext cx="304800" cy="3048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直線單箭頭接點 17"/>
          <p:cNvCxnSpPr>
            <a:stCxn id="17" idx="0"/>
            <a:endCxn id="15" idx="1"/>
          </p:cNvCxnSpPr>
          <p:nvPr/>
        </p:nvCxnSpPr>
        <p:spPr bwMode="auto">
          <a:xfrm flipV="1">
            <a:off x="4572000" y="4305300"/>
            <a:ext cx="381000" cy="800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14A5ECE207F104B8510E2684F3B1A55" ma:contentTypeVersion="0" ma:contentTypeDescription="建立新的文件。" ma:contentTypeScope="" ma:versionID="d867a9224bc5c9a0960210d5ef1d1b7b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E3856D-D4E2-4A1A-AE2F-C42228BF8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ED5719E-9918-4DEE-8A1B-1985A677C322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FD2F2C-1693-45AC-AC86-B5650736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71849</TotalTime>
  <Words>2062</Words>
  <Application>Microsoft Office PowerPoint</Application>
  <PresentationFormat>寬螢幕</PresentationFormat>
  <Paragraphs>326</Paragraphs>
  <Slides>36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文鼎粗黑</vt:lpstr>
      <vt:lpstr>微軟正黑體</vt:lpstr>
      <vt:lpstr>新細明體</vt:lpstr>
      <vt:lpstr>Arial</vt:lpstr>
      <vt:lpstr>Century Gothic</vt:lpstr>
      <vt:lpstr>Consolas</vt:lpstr>
      <vt:lpstr>Wingdings</vt:lpstr>
      <vt:lpstr>Default Design</vt:lpstr>
      <vt:lpstr>Apache Nifi </vt:lpstr>
      <vt:lpstr>课程大纲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初階學習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中階學習</vt:lpstr>
      <vt:lpstr>Nifi 高階學習</vt:lpstr>
      <vt:lpstr>Nifi 高階學習</vt:lpstr>
      <vt:lpstr>Nifi 高階學習</vt:lpstr>
      <vt:lpstr>Nifi 高階學習</vt:lpstr>
      <vt:lpstr>Nifi 高階學習</vt:lpstr>
      <vt:lpstr>Nifi 高階學習</vt:lpstr>
      <vt:lpstr>Nifi 隨堂考試</vt:lpstr>
      <vt:lpstr>Nifi 课后作业</vt:lpstr>
      <vt:lpstr>感謝您的支持!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Dylan Duan/WCD/Wistron</cp:lastModifiedBy>
  <cp:revision>381</cp:revision>
  <dcterms:created xsi:type="dcterms:W3CDTF">2008-08-07T15:44:20Z</dcterms:created>
  <dcterms:modified xsi:type="dcterms:W3CDTF">2022-12-19T05:46:02Z</dcterms:modified>
</cp:coreProperties>
</file>