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7040" saveSubsetFonts="1">
  <p:sldMasterIdLst>
    <p:sldMasterId id="2147483648" r:id="rId1"/>
    <p:sldMasterId id="2147483661" r:id="rId2"/>
  </p:sldMasterIdLst>
  <p:notesMasterIdLst>
    <p:notesMasterId r:id="rId67"/>
  </p:notes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312" r:id="rId29"/>
    <p:sldId id="313" r:id="rId30"/>
    <p:sldId id="314" r:id="rId31"/>
    <p:sldId id="315" r:id="rId32"/>
    <p:sldId id="316" r:id="rId33"/>
    <p:sldId id="317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5" r:id="rId42"/>
    <p:sldId id="296" r:id="rId43"/>
    <p:sldId id="301" r:id="rId44"/>
    <p:sldId id="302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8" r:id="rId53"/>
    <p:sldId id="329" r:id="rId54"/>
    <p:sldId id="330" r:id="rId55"/>
    <p:sldId id="331" r:id="rId56"/>
    <p:sldId id="319" r:id="rId57"/>
    <p:sldId id="320" r:id="rId58"/>
    <p:sldId id="326" r:id="rId59"/>
    <p:sldId id="321" r:id="rId60"/>
    <p:sldId id="325" r:id="rId61"/>
    <p:sldId id="324" r:id="rId62"/>
    <p:sldId id="327" r:id="rId63"/>
    <p:sldId id="323" r:id="rId64"/>
    <p:sldId id="322" r:id="rId65"/>
    <p:sldId id="257" r:id="rId6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EE91-4C16-4AF3-80FE-829B5477EEB8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10570-74FC-4CA0-A2DE-54E98B0F32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8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AEDA4-1DAD-4C53-BE6B-EFA08CFED314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706438"/>
            <a:ext cx="6024563" cy="3389312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78326"/>
            <a:ext cx="5035550" cy="2272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2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A3A-C591-4994-8699-EA1E8B21410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2860-9682-4572-9FCC-2235EE4CA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63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A3A-C591-4994-8699-EA1E8B21410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2860-9682-4572-9FCC-2235EE4CA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24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A3A-C591-4994-8699-EA1E8B21410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2860-9682-4572-9FCC-2235EE4CA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48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6" cy="6861906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368800" y="4207133"/>
            <a:ext cx="75184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Present’s Name</a:t>
            </a:r>
            <a:br>
              <a:rPr lang="en-US" altLang="zh-TW" dirty="0" smtClean="0"/>
            </a:br>
            <a:r>
              <a:rPr lang="en-US" altLang="zh-TW" dirty="0" smtClean="0"/>
              <a:t>Present’s Title</a:t>
            </a:r>
            <a:br>
              <a:rPr lang="en-US" altLang="zh-TW" dirty="0" smtClean="0"/>
            </a:br>
            <a:r>
              <a:rPr lang="en-US" altLang="zh-TW" dirty="0" smtClean="0"/>
              <a:t>Date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48" y="223286"/>
            <a:ext cx="177415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14791"/>
      </p:ext>
    </p:extLst>
  </p:cSld>
  <p:clrMapOvr>
    <a:masterClrMapping/>
  </p:clrMapOvr>
  <p:transition spd="slow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6" cy="6861906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368800" y="4207133"/>
            <a:ext cx="75184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Present’s Name</a:t>
            </a:r>
            <a:br>
              <a:rPr lang="en-US" altLang="zh-TW" dirty="0" smtClean="0"/>
            </a:br>
            <a:r>
              <a:rPr lang="en-US" altLang="zh-TW" dirty="0" smtClean="0"/>
              <a:t>Present’s Title</a:t>
            </a:r>
            <a:br>
              <a:rPr lang="en-US" altLang="zh-TW" dirty="0" smtClean="0"/>
            </a:br>
            <a:r>
              <a:rPr lang="en-US" altLang="zh-TW" dirty="0" smtClean="0"/>
              <a:t>Date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48" y="223286"/>
            <a:ext cx="177415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33218"/>
      </p:ext>
    </p:extLst>
  </p:cSld>
  <p:clrMapOvr>
    <a:masterClrMapping/>
  </p:clrMapOvr>
  <p:transition spd="slow"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1"/>
            <a:ext cx="10769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29768"/>
      </p:ext>
    </p:extLst>
  </p:cSld>
  <p:clrMapOvr>
    <a:masterClrMapping/>
  </p:clrMapOvr>
  <p:transition spd="slow"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599" y="4406900"/>
            <a:ext cx="10208684" cy="707886"/>
          </a:xfrm>
        </p:spPr>
        <p:txBody>
          <a:bodyPr/>
          <a:lstStyle>
            <a:lvl1pPr algn="l">
              <a:defRPr sz="4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599" y="2906713"/>
            <a:ext cx="1020868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5CDA1-515A-463D-A732-15F9CFB364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36228"/>
      </p:ext>
    </p:extLst>
  </p:cSld>
  <p:clrMapOvr>
    <a:masterClrMapping/>
  </p:clrMapOvr>
  <p:transition spd="slow"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274639"/>
            <a:ext cx="10464800" cy="64633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535113"/>
            <a:ext cx="4878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174875"/>
            <a:ext cx="4878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FC5AC-C91A-4C06-9CB1-22798F04CB4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64672"/>
      </p:ext>
    </p:extLst>
  </p:cSld>
  <p:clrMapOvr>
    <a:masterClrMapping/>
  </p:clrMapOvr>
  <p:transition spd="slow">
    <p:zoom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CDF4-F1C6-4C3A-9F04-64093E1656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38788"/>
      </p:ext>
    </p:extLst>
  </p:cSld>
  <p:clrMapOvr>
    <a:masterClrMapping/>
  </p:clrMapOvr>
  <p:transition spd="slow">
    <p:zoom dir="in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40665"/>
      </p:ext>
    </p:extLst>
  </p:cSld>
  <p:clrMapOvr>
    <a:masterClrMapping/>
  </p:clrMapOvr>
  <p:transition spd="slow">
    <p:zoom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1" y="1034990"/>
            <a:ext cx="3503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1" y="1435101"/>
            <a:ext cx="3503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EAE2-05FE-431D-9FC4-D647988B83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77414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A3A-C591-4994-8699-EA1E8B21410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2860-9682-4572-9FCC-2235EE4CA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093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DEDB-AEB3-43E2-BA3D-DED5F03D961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79995"/>
      </p:ext>
    </p:extLst>
  </p:cSld>
  <p:clrMapOvr>
    <a:masterClrMapping/>
  </p:clrMapOvr>
  <p:transition spd="slow">
    <p:zoom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554D-3E97-4B1A-B17A-5BB8C1E1C52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2894"/>
      </p:ext>
    </p:extLst>
  </p:cSld>
  <p:clrMapOvr>
    <a:masterClrMapping/>
  </p:clrMapOvr>
  <p:transition spd="slow">
    <p:zoom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843736" y="228601"/>
            <a:ext cx="738664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28601"/>
            <a:ext cx="7569200" cy="5897563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2F7E1-4E57-473C-8B9E-58C6DA8D48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43607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A3A-C591-4994-8699-EA1E8B21410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2860-9682-4572-9FCC-2235EE4CA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0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A3A-C591-4994-8699-EA1E8B21410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2860-9682-4572-9FCC-2235EE4CA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87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A3A-C591-4994-8699-EA1E8B21410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2860-9682-4572-9FCC-2235EE4CA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2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A3A-C591-4994-8699-EA1E8B21410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2860-9682-4572-9FCC-2235EE4CA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90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A3A-C591-4994-8699-EA1E8B21410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2860-9682-4572-9FCC-2235EE4CA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03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A3A-C591-4994-8699-EA1E8B21410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2860-9682-4572-9FCC-2235EE4CA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48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A3A-C591-4994-8699-EA1E8B21410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2860-9682-4572-9FCC-2235EE4CA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97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70A3A-C591-4994-8699-EA1E8B21410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2860-9682-4572-9FCC-2235EE4CA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1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0" cy="686060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411163"/>
            <a:ext cx="1046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600201"/>
            <a:ext cx="1046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799" y="6553200"/>
            <a:ext cx="91440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latin typeface="Arial" charset="0"/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B1FE89-9AA8-4D5B-B63B-2A1E06624653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slow"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5.xml"/><Relationship Id="rId3" Type="http://schemas.openxmlformats.org/officeDocument/2006/relationships/slide" Target="slide22.xml"/><Relationship Id="rId7" Type="http://schemas.openxmlformats.org/officeDocument/2006/relationships/slide" Target="slide51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44.xml"/><Relationship Id="rId5" Type="http://schemas.openxmlformats.org/officeDocument/2006/relationships/slide" Target="slide37.xml"/><Relationship Id="rId4" Type="http://schemas.openxmlformats.org/officeDocument/2006/relationships/slide" Target="slide33.xml"/><Relationship Id="rId9" Type="http://schemas.openxmlformats.org/officeDocument/2006/relationships/slide" Target="slide5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0.42.28.41:9000/#/rest?host=emnrdb01" TargetMode="External"/><Relationship Id="rId2" Type="http://schemas.openxmlformats.org/officeDocument/2006/relationships/hyperlink" Target="http://i4tools.wks.wistron.com.cn/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file:///\\10.62.22.5\kd0l00$\KDLP00\KDLP20\Training\too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file:///\\10.62.22.5\kd0l00$\KDLP00\KDLP20\Training\too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file:///\\10.62.22.5\kd0l00$\KDLP00\KDLP20\Training\too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Relationship Id="rId4" Type="http://schemas.openxmlformats.org/officeDocument/2006/relationships/hyperlink" Target="file:///\\10.62.22.5\kd0l00$\KDLP00\KDLP20\Training\tool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Windows\System32\drivers\etc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6867526" y="5113018"/>
            <a:ext cx="3724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342900" indent="-342900">
              <a:buFont typeface="微軟正黑體" panose="020B0604030504040204" pitchFamily="34" charset="-120"/>
              <a:buChar char="■"/>
            </a:pPr>
            <a:r>
              <a:rPr lang="en-US" altLang="zh-TW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細明體" pitchFamily="49" charset="-120"/>
              </a:rPr>
              <a:t>K</a:t>
            </a:r>
            <a:r>
              <a:rPr lang="en-US" altLang="zh-CN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細明體" pitchFamily="49" charset="-120"/>
              </a:rPr>
              <a:t>DLP20</a:t>
            </a:r>
            <a:r>
              <a:rPr lang="en-US" altLang="zh-TW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細明體" pitchFamily="49" charset="-120"/>
              </a:rPr>
              <a:t>/WC</a:t>
            </a:r>
            <a:r>
              <a:rPr lang="en-US" altLang="zh-CN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細明體" pitchFamily="49" charset="-120"/>
              </a:rPr>
              <a:t>D</a:t>
            </a:r>
            <a:r>
              <a:rPr lang="en-US" altLang="zh-TW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細明體" pitchFamily="49" charset="-120"/>
              </a:rPr>
              <a:t> </a:t>
            </a:r>
          </a:p>
          <a:p>
            <a:pPr marL="342900" indent="-342900">
              <a:buFont typeface="微軟正黑體" panose="020B0604030504040204" pitchFamily="34" charset="-120"/>
              <a:buChar char="■"/>
            </a:pPr>
            <a:r>
              <a:rPr lang="en-US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細明體" pitchFamily="49" charset="-120"/>
              </a:rPr>
              <a:t>Prepared</a:t>
            </a:r>
            <a:r>
              <a:rPr lang="en-US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細明體" pitchFamily="49" charset="-120"/>
              </a:rPr>
              <a:t>: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宋体" pitchFamily="2" charset="-122"/>
              </a:rPr>
              <a:t>Dylan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宋体" pitchFamily="2" charset="-122"/>
              </a:rPr>
              <a:t>Duan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  <a:ea typeface="宋体" pitchFamily="2" charset="-122"/>
            </a:endParaRPr>
          </a:p>
          <a:p>
            <a:pPr marL="342900" indent="-342900">
              <a:buFont typeface="微軟正黑體" panose="020B0604030504040204" pitchFamily="34" charset="-120"/>
              <a:buChar char="■"/>
            </a:pPr>
            <a:r>
              <a:rPr lang="en-US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細明體" pitchFamily="49" charset="-120"/>
              </a:rPr>
              <a:t>Date:2019/11/15</a:t>
            </a:r>
            <a:endParaRPr lang="en-US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細明體" pitchFamily="49" charset="-12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223792" y="1915758"/>
            <a:ext cx="3960440" cy="211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 algn="l">
              <a:lnSpc>
                <a:spcPct val="115000"/>
              </a:lnSpc>
              <a:spcBef>
                <a:spcPct val="0"/>
              </a:spcBef>
            </a:pPr>
            <a:r>
              <a:rPr kumimoji="1" lang="zh-CN" altLang="en-US" sz="4400" dirty="0" smtClean="0">
                <a:solidFill>
                  <a:srgbClr val="333333"/>
                </a:solidFill>
                <a:latin typeface="+mj-lt"/>
                <a:ea typeface="文鼎粗黑" pitchFamily="49" charset="-120"/>
              </a:rPr>
              <a:t>工具操作教程</a:t>
            </a:r>
            <a:endParaRPr kumimoji="1" lang="en-US" altLang="zh-CN" sz="4400" dirty="0">
              <a:solidFill>
                <a:srgbClr val="333333"/>
              </a:solidFill>
              <a:latin typeface="+mj-lt"/>
              <a:ea typeface="文鼎粗黑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115883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41" y="1162284"/>
            <a:ext cx="5931883" cy="33454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657601" y="369364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19740" y="4507754"/>
            <a:ext cx="81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按照上述填写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00595" y="7009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：添加链接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356435" y="1487853"/>
            <a:ext cx="253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任意填写，可以填写自己的英文名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356436" y="1882415"/>
            <a:ext cx="253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10.42.28.23</a:t>
            </a:r>
            <a:endParaRPr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356435" y="2281286"/>
            <a:ext cx="253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kafka</a:t>
            </a:r>
            <a:endParaRPr lang="en-US" altLang="zh-TW" sz="1200" dirty="0" smtClean="0"/>
          </a:p>
        </p:txBody>
      </p:sp>
      <p:cxnSp>
        <p:nvCxnSpPr>
          <p:cNvPr id="16" name="直線單箭頭接點 15"/>
          <p:cNvCxnSpPr>
            <a:endCxn id="3" idx="1"/>
          </p:cNvCxnSpPr>
          <p:nvPr/>
        </p:nvCxnSpPr>
        <p:spPr bwMode="auto">
          <a:xfrm>
            <a:off x="8626764" y="1626352"/>
            <a:ext cx="72967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>
            <a:off x="8363528" y="2017535"/>
            <a:ext cx="17872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>
            <a:off x="8705274" y="2408717"/>
            <a:ext cx="156095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7309691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73" y="1162284"/>
            <a:ext cx="5923219" cy="33454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657601" y="369364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19740" y="4507754"/>
            <a:ext cx="81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点击“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test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”进行测试，如果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successful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，点击“是”进行添加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00595" y="7009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新細明體"/>
              </a:rPr>
              <a:t>测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试链接是否可用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044873" y="4267200"/>
            <a:ext cx="277091" cy="2405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574145" y="2927927"/>
            <a:ext cx="618837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29066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57601" y="369364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75157" y="4956309"/>
            <a:ext cx="81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Filter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输入想要查询的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Topic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700595" y="7009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：进行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Topic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查询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26" y="1154923"/>
            <a:ext cx="6056313" cy="37221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7647709" y="1976582"/>
            <a:ext cx="1573430" cy="3971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483964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57601" y="369364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65922" y="5483915"/>
            <a:ext cx="81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dirty="0"/>
              <a:t>修改选择查看文档的呈现格式，再点击</a:t>
            </a:r>
            <a:r>
              <a:rPr lang="en-US" altLang="zh-CN" dirty="0"/>
              <a:t>Update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00595" y="7009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属性设置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75" y="1307907"/>
            <a:ext cx="6682028" cy="4123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403273" y="2835564"/>
            <a:ext cx="4274430" cy="45258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79346" y="3298309"/>
            <a:ext cx="606025" cy="22743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122215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57601" y="369364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75157" y="5326118"/>
            <a:ext cx="8146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Messages</a:t>
            </a:r>
            <a:r>
              <a:rPr lang="zh-CN" altLang="en-US" dirty="0"/>
              <a:t>下可选择</a:t>
            </a:r>
            <a:r>
              <a:rPr lang="en-US" altLang="zh-CN" dirty="0"/>
              <a:t>Oldest</a:t>
            </a:r>
            <a:r>
              <a:rPr lang="zh-CN" altLang="en-US" dirty="0"/>
              <a:t>（</a:t>
            </a:r>
            <a:r>
              <a:rPr lang="zh-CN" altLang="en-US" dirty="0" smtClean="0"/>
              <a:t>最</a:t>
            </a:r>
            <a:r>
              <a:rPr lang="zh-CN" altLang="en-US" dirty="0"/>
              <a:t>久</a:t>
            </a:r>
            <a:r>
              <a:rPr lang="zh-CN" altLang="en-US" dirty="0" smtClean="0"/>
              <a:t>的</a:t>
            </a:r>
            <a:r>
              <a:rPr lang="zh-CN" altLang="en-US" dirty="0"/>
              <a:t>一条消息），</a:t>
            </a:r>
            <a:r>
              <a:rPr lang="en-US" altLang="zh-CN" dirty="0"/>
              <a:t>Newest(</a:t>
            </a:r>
            <a:r>
              <a:rPr lang="zh-CN" altLang="en-US" dirty="0"/>
              <a:t>最新的一条消息</a:t>
            </a:r>
            <a:r>
              <a:rPr lang="en-US" altLang="zh-CN" dirty="0"/>
              <a:t>)</a:t>
            </a:r>
            <a:r>
              <a:rPr lang="zh-CN" altLang="en-US" dirty="0"/>
              <a:t>两种数据查看模式。</a:t>
            </a:r>
            <a:r>
              <a:rPr lang="en-US" altLang="zh-CN" dirty="0"/>
              <a:t>Offset</a:t>
            </a:r>
            <a:r>
              <a:rPr lang="zh-CN" altLang="en-US" dirty="0"/>
              <a:t>旁小三角形可以对当前数据进行排序</a:t>
            </a:r>
            <a:r>
              <a:rPr lang="en-US" altLang="zh-CN" dirty="0"/>
              <a:t>(</a:t>
            </a:r>
            <a:r>
              <a:rPr lang="zh-CN" altLang="en-US" dirty="0"/>
              <a:t>根据其下数字大小为依据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。点击其中一条信息即可进行查看。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00595" y="7009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：信息查看设置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53" y="1146710"/>
            <a:ext cx="6671694" cy="410300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5324476" y="2133600"/>
            <a:ext cx="342900" cy="2638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624888" y="2170624"/>
            <a:ext cx="1060483" cy="5065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286625" y="2437763"/>
            <a:ext cx="1112871" cy="3106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023823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95600" y="33265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Arial"/>
                <a:ea typeface="新細明體"/>
              </a:rPr>
              <a:t>MQTT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安装与配置使用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95600" y="110836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准备文件：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95600" y="2075211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\\10.62.170.5\kdlp00$\KDLP20\Training\tool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95600" y="3516767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：双击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mqttfx-1.5.0-windows-x64.exe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进行安装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01012" y="5651783"/>
            <a:ext cx="338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等待加载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00411" y="268657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MQTT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安装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22" y="1116489"/>
            <a:ext cx="6462320" cy="3406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22" y="4061436"/>
            <a:ext cx="3368332" cy="147078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23822" y="1668628"/>
            <a:ext cx="521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注意软件版本要大于</a:t>
            </a:r>
            <a:r>
              <a:rPr lang="en-US" altLang="zh-CN" dirty="0" smtClean="0"/>
              <a:t>1.5.0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875485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4302" y="4211782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点击‘是’确认安装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69383" y="4211782"/>
            <a:ext cx="3997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选择“</a:t>
            </a:r>
            <a:r>
              <a:rPr lang="en-US" altLang="zh-CN" dirty="0"/>
              <a:t>Y</a:t>
            </a:r>
            <a:r>
              <a:rPr lang="en-US" altLang="zh-CN" dirty="0" smtClean="0"/>
              <a:t>es</a:t>
            </a:r>
            <a:r>
              <a:rPr lang="zh-CN" altLang="en-US" dirty="0" smtClean="0"/>
              <a:t>”点击“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”进行下一步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729" y="823038"/>
            <a:ext cx="4020543" cy="3388744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6525" y="1148277"/>
            <a:ext cx="4351397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8185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790E0-BEF4-4832-A75A-9EE1100ED3A6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8049" y="4211782"/>
            <a:ext cx="4083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新細明體"/>
              </a:rPr>
              <a:t>选择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安装目录，点击“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next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”进行安装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85" y="1200097"/>
            <a:ext cx="4212701" cy="30116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1200096"/>
            <a:ext cx="4247201" cy="301168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411912" y="4211782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点击“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next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”继续安装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63686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790E0-BEF4-4832-A75A-9EE1100ED3A6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4961" y="4590473"/>
            <a:ext cx="264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点击“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新細明體"/>
              </a:rPr>
              <a:t>Finish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”完成安装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323" y="456563"/>
            <a:ext cx="4778154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9326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Arial"/>
                <a:ea typeface="新細明體"/>
              </a:rPr>
              <a:t>MQTT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配置连接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02182" y="3808242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38212" y="4886444"/>
            <a:ext cx="81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双击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  <a:ea typeface="新細明體"/>
              </a:rPr>
              <a:t>mqttfx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.exe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运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行程序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19067" y="107966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：运行程序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39957"/>
          <a:stretch/>
        </p:blipFill>
        <p:spPr>
          <a:xfrm>
            <a:off x="2171346" y="1647940"/>
            <a:ext cx="8154107" cy="30395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602182" y="3589020"/>
            <a:ext cx="5818909" cy="2988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63631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56012" y="237551"/>
            <a:ext cx="698477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 smtClean="0">
                <a:solidFill>
                  <a:srgbClr val="000000"/>
                </a:solidFill>
                <a:latin typeface="Arial"/>
                <a:ea typeface="新細明體"/>
                <a:hlinkClick r:id="" action="ppaction://hlinkshowjump?jump=nextslide"/>
              </a:rPr>
              <a:t>Kafka</a:t>
            </a:r>
            <a:endParaRPr lang="en-US" altLang="zh-CN" sz="2600" dirty="0">
              <a:solidFill>
                <a:srgbClr val="000000"/>
              </a:solidFill>
              <a:latin typeface="Arial"/>
              <a:ea typeface="新細明體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000000"/>
                </a:solidFill>
                <a:latin typeface="Arial"/>
                <a:ea typeface="新細明體"/>
                <a:hlinkClick r:id="rId2" action="ppaction://hlinksldjump"/>
              </a:rPr>
              <a:t>MQTT</a:t>
            </a:r>
            <a:endParaRPr lang="en-US" altLang="zh-CN" sz="2600" dirty="0">
              <a:solidFill>
                <a:srgbClr val="000000"/>
              </a:solidFill>
              <a:latin typeface="Arial"/>
              <a:ea typeface="新細明體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000000"/>
                </a:solidFill>
                <a:latin typeface="Arial"/>
                <a:ea typeface="新細明體"/>
                <a:hlinkClick r:id="rId3" action="ppaction://hlinksldjump"/>
              </a:rPr>
              <a:t>ES</a:t>
            </a:r>
            <a:endParaRPr lang="en-US" altLang="zh-CN" sz="2600" dirty="0">
              <a:solidFill>
                <a:srgbClr val="000000"/>
              </a:solidFill>
              <a:latin typeface="Arial"/>
              <a:ea typeface="新細明體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 err="1" smtClean="0">
                <a:solidFill>
                  <a:srgbClr val="000000"/>
                </a:solidFill>
                <a:latin typeface="Arial"/>
                <a:ea typeface="新細明體"/>
                <a:hlinkClick r:id="rId4" action="ppaction://hlinksldjump"/>
              </a:rPr>
              <a:t>PuTTY</a:t>
            </a:r>
            <a:endParaRPr lang="en-US" altLang="zh-CN" sz="2600" dirty="0" smtClean="0">
              <a:solidFill>
                <a:srgbClr val="000000"/>
              </a:solidFill>
              <a:latin typeface="Arial"/>
              <a:ea typeface="新細明體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 err="1" smtClean="0">
                <a:solidFill>
                  <a:srgbClr val="000000"/>
                </a:solidFill>
                <a:hlinkClick r:id="rId5" action="ppaction://hlinksldjump"/>
              </a:rPr>
              <a:t>Filezilla</a:t>
            </a:r>
            <a:endParaRPr lang="en-US" altLang="zh-CN" sz="2600" dirty="0">
              <a:solidFill>
                <a:srgbClr val="000000"/>
              </a:solidFill>
              <a:latin typeface="Arial"/>
              <a:ea typeface="新細明體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 err="1" smtClean="0">
                <a:solidFill>
                  <a:srgbClr val="000000"/>
                </a:solidFill>
                <a:latin typeface="Arial"/>
                <a:ea typeface="新細明體"/>
                <a:hlinkClick r:id="rId6" action="ppaction://hlinksldjump"/>
              </a:rPr>
              <a:t>HeidiSQL</a:t>
            </a:r>
            <a:endParaRPr lang="en-US" altLang="zh-CN" sz="2600" dirty="0" smtClean="0">
              <a:solidFill>
                <a:srgbClr val="000000"/>
              </a:solidFill>
              <a:latin typeface="Arial"/>
              <a:ea typeface="新細明體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 smtClean="0">
                <a:solidFill>
                  <a:srgbClr val="000000"/>
                </a:solidFill>
                <a:latin typeface="Arial"/>
                <a:ea typeface="新細明體"/>
                <a:hlinkClick r:id="rId7" action="ppaction://hlinksldjump"/>
              </a:rPr>
              <a:t>Everything Search</a:t>
            </a:r>
            <a:endParaRPr lang="en-US" altLang="zh-CN" sz="2600" dirty="0" smtClean="0">
              <a:solidFill>
                <a:srgbClr val="000000"/>
              </a:solidFill>
              <a:latin typeface="Arial"/>
              <a:ea typeface="新細明體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 err="1" smtClean="0">
                <a:solidFill>
                  <a:srgbClr val="000000"/>
                </a:solidFill>
                <a:latin typeface="Arial"/>
                <a:ea typeface="新細明體"/>
                <a:hlinkClick r:id="rId8" action="ppaction://hlinksldjump"/>
              </a:rPr>
              <a:t>Intellij</a:t>
            </a:r>
            <a:r>
              <a:rPr lang="en-US" altLang="zh-CN" sz="2600" dirty="0" smtClean="0">
                <a:solidFill>
                  <a:srgbClr val="000000"/>
                </a:solidFill>
                <a:latin typeface="Arial"/>
                <a:ea typeface="新細明體"/>
                <a:hlinkClick r:id="rId8" action="ppaction://hlinksldjump"/>
              </a:rPr>
              <a:t> IDEA</a:t>
            </a:r>
            <a:endParaRPr lang="en-US" altLang="zh-CN" sz="2600" dirty="0" smtClean="0">
              <a:solidFill>
                <a:srgbClr val="000000"/>
              </a:solidFill>
              <a:latin typeface="Arial"/>
              <a:ea typeface="新細明體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dirty="0" err="1">
                <a:solidFill>
                  <a:srgbClr val="000000"/>
                </a:solidFill>
                <a:latin typeface="Arial"/>
                <a:ea typeface="新細明體"/>
                <a:hlinkClick r:id="rId9" action="ppaction://hlinksldjump"/>
              </a:rPr>
              <a:t>Meven</a:t>
            </a:r>
            <a:endParaRPr lang="en-US" altLang="zh-CN" sz="2600" dirty="0">
              <a:solidFill>
                <a:srgbClr val="000000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57964419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57601" y="369364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19740" y="4507754"/>
            <a:ext cx="81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新細明體"/>
              </a:rPr>
              <a:t>点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击“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新細明體"/>
              </a:rPr>
              <a:t>Extras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新細明體"/>
                <a:sym typeface="Wingdings" panose="05000000000000000000" pitchFamily="2" charset="2"/>
              </a:rPr>
              <a:t>Edit Connection…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  <a:sym typeface="Wingdings" panose="05000000000000000000" pitchFamily="2" charset="2"/>
              </a:rPr>
              <a:t>来添加一个链接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00595" y="7009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：添加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MQTT Broker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链接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890" y="1348031"/>
            <a:ext cx="5380186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3508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57600" y="3695496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12727" y="1357807"/>
            <a:ext cx="298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Name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可以自己编辑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00595" y="7009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：添加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MQTT Broker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链接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7" y="1150649"/>
            <a:ext cx="6227726" cy="456457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3665131" y="1422118"/>
            <a:ext cx="3278909" cy="2866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5131" y="1681547"/>
            <a:ext cx="3278909" cy="2928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665131" y="1965502"/>
            <a:ext cx="3278909" cy="2318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09672" y="2231188"/>
            <a:ext cx="1134367" cy="2228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>
            <a:off x="6936508" y="1544480"/>
            <a:ext cx="181203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>
            <a:off x="6944039" y="1827980"/>
            <a:ext cx="181203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8312727" y="1668583"/>
            <a:ext cx="38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10.62.240.21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为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新細明體"/>
              </a:rPr>
              <a:t>WCD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新細明體"/>
              </a:rPr>
              <a:t>Broker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6944039" y="2113730"/>
            <a:ext cx="181203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7419427" y="1928815"/>
            <a:ext cx="38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端口为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1883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950803" y="2199216"/>
            <a:ext cx="38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生成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ClientID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避免冲突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>
            <a:off x="6944039" y="2382680"/>
            <a:ext cx="181203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6802438" y="5480007"/>
            <a:ext cx="517376" cy="1922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>
            <a:off x="7319813" y="5564030"/>
            <a:ext cx="181203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字方塊 28"/>
          <p:cNvSpPr txBox="1"/>
          <p:nvPr/>
        </p:nvSpPr>
        <p:spPr>
          <a:xfrm>
            <a:off x="8943975" y="5345888"/>
            <a:ext cx="324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点击“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apply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”再点击“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ok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新細明體"/>
              </a:rPr>
              <a:t>即可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完成添加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19222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95600" y="33265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配置与使用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95600" y="110836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准备文件：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95600" y="2075211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\\10.62.170.5\kdlp00$\KDLP20\Training\tool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95600" y="3516767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：下载准备文件边进行解压缩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01013" y="5584486"/>
            <a:ext cx="338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解压缩后如图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00411" y="268657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配置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67" y="1154265"/>
            <a:ext cx="5403048" cy="540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154" y="4281863"/>
            <a:ext cx="5639289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5724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57601" y="369364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77704" y="1681018"/>
            <a:ext cx="581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点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击</a:t>
            </a:r>
            <a:r>
              <a:rPr lang="en-US" altLang="zh-CN" noProof="0" dirty="0" smtClean="0">
                <a:solidFill>
                  <a:srgbClr val="000000"/>
                </a:solidFill>
                <a:latin typeface="Arial"/>
                <a:ea typeface="新細明體"/>
              </a:rPr>
              <a:t>     </a:t>
            </a:r>
            <a:r>
              <a:rPr lang="zh-CN" altLang="en-US" noProof="0" dirty="0" smtClean="0">
                <a:solidFill>
                  <a:srgbClr val="000000"/>
                </a:solidFill>
                <a:latin typeface="Arial"/>
                <a:ea typeface="新細明體"/>
              </a:rPr>
              <a:t>再点击“更多工具”再点击“扩展功能”进行插件添加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00595" y="7009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：向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Chrome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浏览器添加扩展插件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5202"/>
          <a:stretch/>
        </p:blipFill>
        <p:spPr>
          <a:xfrm>
            <a:off x="1163665" y="1322789"/>
            <a:ext cx="5357324" cy="50280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6031345" y="1339273"/>
            <a:ext cx="489528" cy="3417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194951" y="4881574"/>
            <a:ext cx="1967354" cy="3417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731489" y="4084400"/>
            <a:ext cx="1921165" cy="3417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437" y="1751696"/>
            <a:ext cx="312447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1409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57601" y="369364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10922" y="2247180"/>
            <a:ext cx="250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新細明體"/>
              </a:rPr>
              <a:t>允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许“开发人员模式”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新細明體"/>
              </a:rPr>
              <a:t>然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后选中解压后的准备文件，把它拖进浏览器页面中，完成插件添加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00595" y="7009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：向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Chrome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浏览器添加扩展插件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437" y="1751696"/>
            <a:ext cx="312447" cy="2667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6046" r="14374" b="40953"/>
          <a:stretch/>
        </p:blipFill>
        <p:spPr>
          <a:xfrm>
            <a:off x="632376" y="1751696"/>
            <a:ext cx="7902024" cy="31768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911927" y="2670516"/>
            <a:ext cx="1921165" cy="3417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703450" y="2919462"/>
            <a:ext cx="1967354" cy="3417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79868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57601" y="369364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39709" y="3047318"/>
            <a:ext cx="310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插件添加成功后会出现左图两处标注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00595" y="7009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：向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Chrome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浏览器添加扩展插件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15" y="1361144"/>
            <a:ext cx="5448772" cy="456477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1242285" y="3447509"/>
            <a:ext cx="3754588" cy="17433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017485" y="1747705"/>
            <a:ext cx="230915" cy="2674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957175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57601" y="369364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19740" y="1070308"/>
            <a:ext cx="81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Chrome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浏览器打开如下网址</a:t>
            </a:r>
            <a:r>
              <a:rPr lang="en-US" altLang="zh-CN" dirty="0">
                <a:solidFill>
                  <a:srgbClr val="000000"/>
                </a:solidFill>
                <a:hlinkClick r:id="rId2"/>
              </a:rPr>
              <a:t>http://i4tools.wks.wistron.com.cn</a:t>
            </a:r>
            <a:r>
              <a:rPr lang="en-US" altLang="zh-CN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</a:rPr>
              <a:t>并收藏。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00595" y="7009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：配置第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新細明體"/>
              </a:rPr>
              <a:t>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种工具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19740" y="2037705"/>
            <a:ext cx="814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Chrome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浏览器打开如下网址</a:t>
            </a:r>
            <a:r>
              <a:rPr lang="en-US" altLang="zh-CN" dirty="0">
                <a:solidFill>
                  <a:srgbClr val="000000"/>
                </a:solidFill>
                <a:hlinkClick r:id="rId3"/>
              </a:rPr>
              <a:t>http://10.42.28.41:9000/#/</a:t>
            </a:r>
            <a:r>
              <a:rPr lang="en-US" altLang="zh-CN" dirty="0" smtClean="0">
                <a:solidFill>
                  <a:srgbClr val="000000"/>
                </a:solidFill>
                <a:hlinkClick r:id="rId3"/>
              </a:rPr>
              <a:t>rest?host=emnrdb01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并收藏。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700595" y="166837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：配置第三种工具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08726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ES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工具使用</a:t>
            </a:r>
            <a:endParaRPr lang="en-US" altLang="zh-CN" sz="3200" b="1" dirty="0" smtClean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76073" y="407233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42472" y="1791529"/>
            <a:ext cx="706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Step1:</a:t>
            </a:r>
            <a:r>
              <a:rPr lang="zh-CN" altLang="en-US" dirty="0" smtClean="0"/>
              <a:t>单击图中标注的图标即可打开工具一。</a:t>
            </a:r>
            <a:endParaRPr lang="en-US" altLang="zh-CN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719067" y="107966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工具一：本工具可以使用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SQL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语句对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数据库进行查询，同时可以将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SQL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语句转换为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查询语句格式，缺点是只能查询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200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条数据。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28" y="2742649"/>
            <a:ext cx="3633065" cy="19549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6751782" y="3055687"/>
            <a:ext cx="304801" cy="2751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989245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ES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工具使用</a:t>
            </a:r>
            <a:endParaRPr lang="en-US" altLang="zh-CN" sz="3200" b="1" dirty="0" smtClean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76073" y="407233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97890" y="1300728"/>
            <a:ext cx="706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Step2:</a:t>
            </a:r>
            <a:r>
              <a:rPr lang="zh-CN" altLang="en-US" dirty="0" smtClean="0"/>
              <a:t>在左上角输入</a:t>
            </a:r>
            <a:r>
              <a:rPr lang="en-US" altLang="zh-CN" dirty="0" smtClean="0"/>
              <a:t>ES </a:t>
            </a:r>
            <a:r>
              <a:rPr lang="zh-CN" altLang="en-US" dirty="0" smtClean="0"/>
              <a:t>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和端口。</a:t>
            </a:r>
            <a:endParaRPr lang="en-US" altLang="zh-CN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478" y="2211268"/>
            <a:ext cx="4663844" cy="20042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5888052" y="2211268"/>
            <a:ext cx="2124364" cy="4356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614930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ES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工具使用</a:t>
            </a:r>
            <a:endParaRPr lang="en-US" altLang="zh-CN" sz="3200" b="1" dirty="0" smtClean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76073" y="407233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967345" y="1327551"/>
            <a:ext cx="706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Step3:</a:t>
            </a:r>
            <a:r>
              <a:rPr lang="zh-CN" altLang="en-US" dirty="0" smtClean="0"/>
              <a:t>在图中输入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指令再点击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即可对</a:t>
            </a:r>
            <a:r>
              <a:rPr lang="en-US" altLang="zh-CN" dirty="0" smtClean="0"/>
              <a:t>ES</a:t>
            </a:r>
            <a:r>
              <a:rPr lang="zh-CN" altLang="en-US" dirty="0" smtClean="0"/>
              <a:t>数据可查询。</a:t>
            </a:r>
            <a:endParaRPr lang="en-US" altLang="zh-CN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54" y="1935188"/>
            <a:ext cx="10287892" cy="35207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3168073" y="3208949"/>
            <a:ext cx="3362036" cy="5502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626764" y="4688397"/>
            <a:ext cx="942109" cy="4896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94080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B37D7-9B9A-4D0E-AEAE-700AC7DF23E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95600" y="33265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Kafka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安装与配置连接</a:t>
            </a:r>
            <a:endParaRPr lang="en-US" altLang="zh-CN" sz="3200" b="1" dirty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95600" y="110836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准备文件：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71" y="1108364"/>
            <a:ext cx="3493982" cy="96058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495600" y="2075211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地址</a:t>
            </a:r>
            <a:r>
              <a:rPr lang="zh-CN" altLang="en-US" dirty="0" smtClean="0"/>
              <a:t>：</a:t>
            </a:r>
            <a:r>
              <a:rPr lang="en-US" altLang="zh-TW" dirty="0" smtClean="0"/>
              <a:t>\\</a:t>
            </a:r>
            <a:r>
              <a:rPr lang="en-US" altLang="zh-TW" dirty="0"/>
              <a:t>10.62.170.5\kdlp00$\KDLP20\Training\tool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95600" y="3516767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：双击</a:t>
            </a:r>
            <a:r>
              <a:rPr lang="en-US" altLang="zh-CN" dirty="0" smtClean="0"/>
              <a:t>Kafkatool_64bit.exe</a:t>
            </a:r>
            <a:r>
              <a:rPr lang="zh-CN" altLang="en-US" dirty="0" smtClean="0"/>
              <a:t>进行安装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13" y="4083216"/>
            <a:ext cx="3383573" cy="150127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201013" y="5584486"/>
            <a:ext cx="338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等待加载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00411" y="268657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Kafka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安装</a:t>
            </a:r>
            <a:endParaRPr lang="en-US" altLang="zh-CN" sz="3200" b="1" dirty="0">
              <a:solidFill>
                <a:srgbClr val="000000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69929968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ES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工具使用</a:t>
            </a:r>
            <a:endParaRPr lang="en-US" altLang="zh-CN" sz="3200" b="1" dirty="0" smtClean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76073" y="407233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36611" y="987690"/>
            <a:ext cx="846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 查询</a:t>
            </a:r>
            <a:r>
              <a:rPr lang="en-US" altLang="zh-CN" dirty="0" smtClean="0"/>
              <a:t>Index</a:t>
            </a:r>
            <a:r>
              <a:rPr lang="zh-CN" altLang="en-US" dirty="0"/>
              <a:t> </a:t>
            </a:r>
            <a:r>
              <a:rPr lang="en-US" altLang="zh-CN" dirty="0" smtClean="0"/>
              <a:t>pcba3color_wcd_2019-12</a:t>
            </a:r>
            <a:r>
              <a:rPr lang="zh-CN" altLang="en-US" dirty="0" smtClean="0"/>
              <a:t>里 </a:t>
            </a:r>
            <a:r>
              <a:rPr lang="en-US" altLang="zh-CN" dirty="0" err="1" smtClean="0"/>
              <a:t>evt_dt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大于 </a:t>
            </a:r>
            <a:r>
              <a:rPr lang="en-US" altLang="zh-CN" dirty="0" smtClean="0"/>
              <a:t>1575307718000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1575307792000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6" y="1572465"/>
            <a:ext cx="6565153" cy="48249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71055" y="1941797"/>
            <a:ext cx="5911272" cy="5502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4800" y="4199937"/>
            <a:ext cx="5948218" cy="21975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V="1">
            <a:off x="6474691" y="2189018"/>
            <a:ext cx="1450109" cy="92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6341714" y="5289459"/>
            <a:ext cx="1450109" cy="92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字方塊 12"/>
          <p:cNvSpPr txBox="1"/>
          <p:nvPr/>
        </p:nvSpPr>
        <p:spPr>
          <a:xfrm>
            <a:off x="8017164" y="1941797"/>
            <a:ext cx="2890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指令为：</a:t>
            </a:r>
            <a:r>
              <a:rPr lang="en-US" altLang="zh-CN" dirty="0"/>
              <a:t>SELECT * FROM  pcba3color_wcd_2019-12 where </a:t>
            </a:r>
            <a:r>
              <a:rPr lang="en-US" altLang="zh-CN" dirty="0" err="1"/>
              <a:t>evt_dt</a:t>
            </a:r>
            <a:r>
              <a:rPr lang="en-US" altLang="zh-CN" dirty="0"/>
              <a:t> &gt;= 1575307718000 and </a:t>
            </a:r>
            <a:r>
              <a:rPr lang="en-US" altLang="zh-CN" dirty="0" err="1"/>
              <a:t>evt_dt</a:t>
            </a:r>
            <a:r>
              <a:rPr lang="en-US" altLang="zh-CN" dirty="0"/>
              <a:t> &lt;= 1575307792000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924800" y="5104793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具体数据如图所示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62582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ES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工具使用</a:t>
            </a:r>
            <a:endParaRPr lang="en-US" altLang="zh-CN" sz="3200" b="1" dirty="0" smtClean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76073" y="407233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19456"/>
          <a:stretch/>
        </p:blipFill>
        <p:spPr>
          <a:xfrm>
            <a:off x="2379315" y="1840320"/>
            <a:ext cx="6565153" cy="38862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6936509" y="3455684"/>
            <a:ext cx="868218" cy="4143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189017" y="1189994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Step4 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语句转换为</a:t>
            </a:r>
            <a:r>
              <a:rPr lang="en-US" altLang="zh-CN" dirty="0" smtClean="0"/>
              <a:t>ES </a:t>
            </a:r>
            <a:r>
              <a:rPr lang="zh-CN" altLang="en-US" dirty="0" smtClean="0"/>
              <a:t>查询指令，点击图中标注的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即可进行转换。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945012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ES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工具使用</a:t>
            </a:r>
            <a:endParaRPr lang="en-US" altLang="zh-CN" sz="3200" b="1" dirty="0" smtClean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76073" y="407233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189017" y="1189994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Step4 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语句转换为</a:t>
            </a:r>
            <a:r>
              <a:rPr lang="en-US" altLang="zh-CN" dirty="0" smtClean="0"/>
              <a:t>ES </a:t>
            </a:r>
            <a:r>
              <a:rPr lang="zh-CN" altLang="en-US" dirty="0" smtClean="0"/>
              <a:t>查询指令，点击图中标注的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即可进行转换。</a:t>
            </a:r>
            <a:endParaRPr lang="en-US" altLang="zh-CN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9" y="1761630"/>
            <a:ext cx="6241321" cy="44292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1173018" y="4215502"/>
            <a:ext cx="4802909" cy="18620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42036" y="4961848"/>
            <a:ext cx="320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此处为转后的</a:t>
            </a:r>
            <a:r>
              <a:rPr lang="en-US" altLang="zh-CN" dirty="0" smtClean="0"/>
              <a:t>ES </a:t>
            </a:r>
            <a:r>
              <a:rPr lang="zh-CN" altLang="en-US" dirty="0" smtClean="0"/>
              <a:t>指令，得到</a:t>
            </a:r>
            <a:r>
              <a:rPr lang="en-US" altLang="zh-CN" dirty="0" smtClean="0"/>
              <a:t>ES</a:t>
            </a:r>
            <a:r>
              <a:rPr lang="zh-CN" altLang="en-US" dirty="0" smtClean="0"/>
              <a:t>指令后就可以使用工具二进行搜索数据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6696364" y="5155750"/>
            <a:ext cx="1450109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3515884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95600" y="33265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000000"/>
                </a:solidFill>
                <a:latin typeface="Arial"/>
                <a:ea typeface="新細明體"/>
              </a:rPr>
              <a:t>PuTTY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配置与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95600" y="110836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准备文件：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95600" y="2075211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地址：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  <a:hlinkClick r:id="rId2" action="ppaction://hlinkfile"/>
              </a:rPr>
              <a:t>\\10.62.22.5\kd0l00$\KDLP00\KDLP20\Training\tool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95600" y="3516767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PuTTY.exe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文件下载至桌面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01013" y="5584486"/>
            <a:ext cx="338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下载后如图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00411" y="268657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000000"/>
                </a:solidFill>
                <a:latin typeface="Arial"/>
                <a:ea typeface="新細明體"/>
              </a:rPr>
              <a:t>PuTTY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配置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488" y="1094448"/>
            <a:ext cx="5555461" cy="3971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162" y="4312346"/>
            <a:ext cx="899238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5210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57601" y="369364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00302" y="5458712"/>
            <a:ext cx="865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双击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PuTTY.exe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图标打开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PuTTY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，在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HostName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处填写服务器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地址，点击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Open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可以连接服务器。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00595" y="7009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：使用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Putty.exe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连接服务器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64" y="1268372"/>
            <a:ext cx="4587638" cy="41380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6604000" y="5019625"/>
            <a:ext cx="841037" cy="3459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460999" y="2141297"/>
            <a:ext cx="2138224" cy="3397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67506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PuTTY</a:t>
            </a:r>
            <a:r>
              <a:rPr lang="zh-CN" altLang="en-US" sz="3200" b="1" dirty="0">
                <a:solidFill>
                  <a:srgbClr val="000000"/>
                </a:solidFill>
                <a:latin typeface="Arial"/>
                <a:ea typeface="新細明體"/>
              </a:rPr>
              <a:t>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02182" y="3808242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75157" y="5745425"/>
            <a:ext cx="81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dirty="0" smtClean="0"/>
              <a:t>注意：密</a:t>
            </a:r>
            <a:r>
              <a:rPr lang="zh-CN" altLang="en-US" dirty="0"/>
              <a:t>码输入是看不见的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19067" y="107966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：连接到服务器后需要输入用户名与密码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100" y="1426133"/>
            <a:ext cx="3802710" cy="39703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4310100" y="1652608"/>
            <a:ext cx="3648363" cy="5147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82256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PuTTY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02182" y="3808242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35906" y="4849720"/>
            <a:ext cx="882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zh-CN" altLang="en-US" dirty="0" smtClean="0"/>
              <a:t>命令行参考：</a:t>
            </a:r>
            <a:r>
              <a:rPr lang="en-US" altLang="zh-CN" dirty="0"/>
              <a:t>https://blog.csdn.net/zhyz_zheng/article/details/25244657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19067" y="107966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：登录成功后可以输入可执行命令进行操作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38" y="2293521"/>
            <a:ext cx="5578323" cy="22709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306838" y="2863274"/>
            <a:ext cx="5301453" cy="4750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67347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95600" y="33265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FileZilla</a:t>
            </a:r>
            <a:r>
              <a:rPr lang="zh-CN" altLang="en-US" sz="3200" b="1" dirty="0">
                <a:solidFill>
                  <a:srgbClr val="000000"/>
                </a:solidFill>
                <a:latin typeface="Arial"/>
                <a:ea typeface="新細明體"/>
              </a:rPr>
              <a:t>安装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与配置使用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95600" y="110836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准备文件：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95600" y="2075211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地址：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  <a:hlinkClick r:id="rId2" action="ppaction://hlinkfile"/>
              </a:rPr>
              <a:t>\\10.62.22.5\kd0l00$\KDLP00\KDLP20\Training\tool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95600" y="3516767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：双击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FileZilla_3.27.0.1_win32-setup.exe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803" y="5040499"/>
            <a:ext cx="338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选择“是”进行下一步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00411" y="268657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FileZilla</a:t>
            </a:r>
            <a:r>
              <a:rPr lang="zh-CN" altLang="en-US" sz="3200" b="1" dirty="0">
                <a:solidFill>
                  <a:srgbClr val="000000"/>
                </a:solidFill>
                <a:latin typeface="Arial"/>
                <a:ea typeface="新細明體"/>
              </a:rPr>
              <a:t>安装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43" y="1036932"/>
            <a:ext cx="5585944" cy="51004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41" y="3886099"/>
            <a:ext cx="4000003" cy="274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8446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5035" y="4211782"/>
            <a:ext cx="230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点击“</a:t>
            </a:r>
            <a:r>
              <a:rPr lang="en-US" altLang="zh-CN" dirty="0" smtClean="0"/>
              <a:t>I Agree</a:t>
            </a:r>
            <a:r>
              <a:rPr lang="zh-CN" altLang="en-US" dirty="0" smtClean="0"/>
              <a:t>”同意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70264" y="4211782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选择“</a:t>
            </a:r>
            <a:r>
              <a:rPr lang="en-US" altLang="zh-CN" dirty="0" smtClean="0"/>
              <a:t>Anyone…</a:t>
            </a:r>
            <a:r>
              <a:rPr lang="zh-CN" altLang="en-US" dirty="0" smtClean="0"/>
              <a:t>”点击“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”进行下一步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40" y="823038"/>
            <a:ext cx="4308273" cy="33608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383" y="841126"/>
            <a:ext cx="4239491" cy="33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078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790E0-BEF4-4832-A75A-9EE1100ED3A6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0547" y="4211782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点击“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next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”进行下一步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3999" y="4211782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选择安装路径，点击“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next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”继续安装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49" y="977690"/>
            <a:ext cx="4084326" cy="316943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28" y="1037138"/>
            <a:ext cx="3931109" cy="30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1563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9" y="1198627"/>
            <a:ext cx="4248176" cy="301315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4302" y="4211782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点击‘是’确认安装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9" y="1198627"/>
            <a:ext cx="4128655" cy="30131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69383" y="4211782"/>
            <a:ext cx="3997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选择“</a:t>
            </a:r>
            <a:r>
              <a:rPr lang="en-US" altLang="zh-CN" dirty="0"/>
              <a:t>Y</a:t>
            </a:r>
            <a:r>
              <a:rPr lang="en-US" altLang="zh-CN" dirty="0" smtClean="0"/>
              <a:t>es</a:t>
            </a:r>
            <a:r>
              <a:rPr lang="zh-CN" altLang="en-US" dirty="0" smtClean="0"/>
              <a:t>”点击“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”进行下一步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17777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790E0-BEF4-4832-A75A-9EE1100ED3A6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2607" y="4211782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点击“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Install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”进行安装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60754" y="4211782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等待安装完成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06" y="920331"/>
            <a:ext cx="4027055" cy="316734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9" y="925705"/>
            <a:ext cx="4054764" cy="32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871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790E0-BEF4-4832-A75A-9EE1100ED3A6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4961" y="4590473"/>
            <a:ext cx="264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点击“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新細明體"/>
              </a:rPr>
              <a:t>Finish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”完成安装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9" y="602446"/>
            <a:ext cx="4752962" cy="37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9763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FileZilla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配置使用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02182" y="3808242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44397" y="3033106"/>
            <a:ext cx="371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输入服务器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地址、用户名、密码与端口号点击快速连线连接到服务器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19067" y="107966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新細明體"/>
              </a:rPr>
              <a:t>配置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服务器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地址、用户名、密码与端口号。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27" y="1578160"/>
            <a:ext cx="5863310" cy="47464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894427" y="2108307"/>
            <a:ext cx="5341900" cy="3405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135419" y="2127396"/>
            <a:ext cx="1100908" cy="3405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92602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FileZilla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配置使用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02182" y="3808242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44397" y="3033106"/>
            <a:ext cx="371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可以对服务器文件进行处理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19067" y="107966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本地文件与服务器文件交互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28" y="1583191"/>
            <a:ext cx="5863310" cy="47464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894428" y="2918691"/>
            <a:ext cx="2938664" cy="24845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851564" y="2949583"/>
            <a:ext cx="2752436" cy="24536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16727" y="33897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本地文件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42041" y="33746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7869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95600" y="33265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000000"/>
                </a:solidFill>
                <a:latin typeface="Arial"/>
                <a:ea typeface="新細明體"/>
              </a:rPr>
              <a:t>HeidiSQL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安</a:t>
            </a:r>
            <a:r>
              <a:rPr lang="zh-CN" altLang="en-US" sz="3200" b="1" dirty="0">
                <a:solidFill>
                  <a:srgbClr val="000000"/>
                </a:solidFill>
                <a:latin typeface="Arial"/>
                <a:ea typeface="新細明體"/>
              </a:rPr>
              <a:t>装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与配置使用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95600" y="110836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准备文件：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95600" y="2075211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地址：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  <a:hlinkClick r:id="rId2" action="ppaction://hlinkfile"/>
              </a:rPr>
              <a:t>\\10.62.22.5\kd0l00$\KDLP00\KDLP20\Training\tool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95600" y="3516767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：双击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HeidiSQL_9.5.0.5196_setup.exe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803" y="5040499"/>
            <a:ext cx="338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选择“是”进行下一步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00411" y="268657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000000"/>
                </a:solidFill>
                <a:latin typeface="Arial"/>
                <a:ea typeface="新細明體"/>
              </a:rPr>
              <a:t>HeidiSQL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安</a:t>
            </a:r>
            <a:r>
              <a:rPr lang="zh-CN" altLang="en-US" sz="3200" b="1" dirty="0">
                <a:solidFill>
                  <a:srgbClr val="000000"/>
                </a:solidFill>
                <a:latin typeface="Arial"/>
                <a:ea typeface="新細明體"/>
              </a:rPr>
              <a:t>装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9" y="1123868"/>
            <a:ext cx="5919421" cy="36449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0" y="3925342"/>
            <a:ext cx="3667740" cy="25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437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7377" y="4377427"/>
            <a:ext cx="44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选</a:t>
            </a:r>
            <a:r>
              <a:rPr lang="zh-CN" altLang="en-US" dirty="0" smtClean="0"/>
              <a:t>择“</a:t>
            </a:r>
            <a:r>
              <a:rPr lang="en-US" altLang="zh-CN" dirty="0" smtClean="0"/>
              <a:t>I accept…</a:t>
            </a:r>
            <a:r>
              <a:rPr lang="zh-CN" altLang="en-US" dirty="0" smtClean="0"/>
              <a:t>”，点击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进行下一步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87258" y="4377427"/>
            <a:ext cx="4314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选择安装路径，点击“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”进行下一步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0" y="820214"/>
            <a:ext cx="4101514" cy="334560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820214"/>
            <a:ext cx="4080516" cy="334560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1128541" y="3279576"/>
            <a:ext cx="3967089" cy="2654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14941" y="2199397"/>
            <a:ext cx="3967089" cy="2654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38406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6033" y="434694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点击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进行下一步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19665" y="4350551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点击“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”进行下一步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83" y="820214"/>
            <a:ext cx="4065013" cy="334560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47" y="820213"/>
            <a:ext cx="4065013" cy="33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7188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6033" y="434694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点击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进行下一步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11922" y="4361047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点击“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”完成安装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91" y="820213"/>
            <a:ext cx="4122009" cy="334560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77" y="820213"/>
            <a:ext cx="4085157" cy="33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9312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>
                <a:solidFill>
                  <a:srgbClr val="000000"/>
                </a:solidFill>
                <a:latin typeface="Arial"/>
                <a:ea typeface="新細明體"/>
              </a:rPr>
              <a:t>HeidiSQL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配置使用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02182" y="3808242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34370" y="3171239"/>
            <a:ext cx="3711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双击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HeidiSQL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图标打开程序，出现如下界面，点击左下角“新建”新建一个连接，网络类型不需要选择，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地址填写“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10.62.201.102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（测试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MariaDB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）”账户为“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wcdmaria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新細明體"/>
              </a:rPr>
              <a:t>密码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为“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新細明體"/>
              </a:rPr>
              <a:t>wistron888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”</a:t>
            </a:r>
            <a:endParaRPr lang="en-US" altLang="zh-CN" dirty="0" smtClean="0">
              <a:solidFill>
                <a:srgbClr val="000000"/>
              </a:solidFill>
              <a:latin typeface="Arial"/>
              <a:ea typeface="新細明體"/>
            </a:endParaRPr>
          </a:p>
          <a:p>
            <a:pPr lvl="0" algn="ctr"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端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口为“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3306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”。填写完毕后点击打开即可连接测试用的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MariaDB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数据库。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19067" y="107966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配置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新細明體"/>
              </a:rPr>
              <a:t>数据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库服务器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地址、用户名、密码与端口号。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73" y="1838295"/>
            <a:ext cx="7606804" cy="43514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559843" y="5745969"/>
            <a:ext cx="797470" cy="3405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465771" y="2615278"/>
            <a:ext cx="2568307" cy="3423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465770" y="2968165"/>
            <a:ext cx="2568307" cy="3423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44916" y="3780225"/>
            <a:ext cx="2568306" cy="5604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444914" y="4340701"/>
            <a:ext cx="2568307" cy="3423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101680" y="5784302"/>
            <a:ext cx="956220" cy="3021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38401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>
                <a:solidFill>
                  <a:srgbClr val="000000"/>
                </a:solidFill>
                <a:latin typeface="Arial"/>
                <a:ea typeface="新細明體"/>
              </a:rPr>
              <a:t>HeidiSQL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配置使用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02182" y="3808242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121828" y="2153659"/>
            <a:ext cx="371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连接到测试用的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MariaDB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数据库后选择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I40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，单击右键选择“创建新的”，选择“资料库”即可创建自己的数据库。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19067" y="107966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新建自己的数据库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4" y="1855395"/>
            <a:ext cx="6734282" cy="31818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862264" y="3012074"/>
            <a:ext cx="2204950" cy="4562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20224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790E0-BEF4-4832-A75A-9EE1100ED3A6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795" y="4211782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选择“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accept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”点击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“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新細明體"/>
              </a:rPr>
              <a:t>next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”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进行下一步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60" y="1202253"/>
            <a:ext cx="4130122" cy="300952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35812" y="4211782"/>
            <a:ext cx="4083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变更安装目录，点击“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next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”进行安装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4" y="1202253"/>
            <a:ext cx="4211496" cy="3009529"/>
          </a:xfrm>
        </p:spPr>
      </p:pic>
    </p:spTree>
    <p:extLst>
      <p:ext uri="{BB962C8B-B14F-4D97-AF65-F5344CB8AC3E}">
        <p14:creationId xmlns:p14="http://schemas.microsoft.com/office/powerpoint/2010/main" val="8821594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>
                <a:solidFill>
                  <a:srgbClr val="000000"/>
                </a:solidFill>
                <a:latin typeface="Arial"/>
                <a:ea typeface="新細明體"/>
              </a:rPr>
              <a:t>HeidiSQL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配置使用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02182" y="3808242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121828" y="2153659"/>
            <a:ext cx="371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选中自己的数据库，单击右键选择“创建新的”，选择“表”</a:t>
            </a:r>
            <a:r>
              <a:rPr lang="zh-CN" altLang="en-US" noProof="0" dirty="0" smtClean="0">
                <a:solidFill>
                  <a:srgbClr val="000000"/>
                </a:solidFill>
                <a:latin typeface="Arial"/>
                <a:ea typeface="新細明體"/>
              </a:rPr>
              <a:t>，就可以在数据库中添加表格。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19067" y="107966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在数据库中新建表格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58" y="1677894"/>
            <a:ext cx="6829810" cy="215185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946958" y="1677894"/>
            <a:ext cx="2204950" cy="3568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5711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27797" b="57979"/>
          <a:stretch/>
        </p:blipFill>
        <p:spPr>
          <a:xfrm>
            <a:off x="3542442" y="1120616"/>
            <a:ext cx="6924613" cy="44334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234" y="3886099"/>
            <a:ext cx="3783129" cy="257010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495600" y="33265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Everything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安装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95600" y="108421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准备文件：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495600" y="1823757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地址：</a:t>
            </a:r>
            <a:r>
              <a:rPr lang="en-US" altLang="zh-CN" dirty="0">
                <a:hlinkClick r:id="rId4" action="ppaction://hlinkfile"/>
              </a:rPr>
              <a:t>\\10.62.22.5\kd0l00$\</a:t>
            </a:r>
            <a:r>
              <a:rPr lang="en-US" altLang="zh-CN" dirty="0" smtClean="0">
                <a:hlinkClick r:id="rId4" action="ppaction://hlinkfile"/>
              </a:rPr>
              <a:t>KDLP00\KDLP20\Training\tool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495600" y="3516767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：双击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Everything_1.4.1.877_x64-setup.exe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400411" y="268657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000000"/>
                </a:solidFill>
                <a:latin typeface="Arial"/>
                <a:ea typeface="新細明體"/>
              </a:rPr>
              <a:t>HeidiSQL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安</a:t>
            </a:r>
            <a:r>
              <a:rPr lang="zh-CN" altLang="en-US" sz="3200" b="1" dirty="0">
                <a:solidFill>
                  <a:srgbClr val="000000"/>
                </a:solidFill>
                <a:latin typeface="Arial"/>
                <a:ea typeface="新細明體"/>
              </a:rPr>
              <a:t>装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16349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6383" y="4377427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选</a:t>
            </a:r>
            <a:r>
              <a:rPr lang="zh-CN" altLang="en-US" dirty="0" smtClean="0"/>
              <a:t>择“繁体中文”，点击</a:t>
            </a:r>
            <a:r>
              <a:rPr lang="en-US" altLang="zh-CN" dirty="0" smtClean="0"/>
              <a:t>OK</a:t>
            </a:r>
            <a:r>
              <a:rPr lang="zh-CN" altLang="en-US" dirty="0" smtClean="0"/>
              <a:t>进行下一步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66931" y="437742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点击“我接受”进行下一步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65" y="1177593"/>
            <a:ext cx="4331042" cy="23090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1939637" y="2493015"/>
            <a:ext cx="3195782" cy="3702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746" y="919406"/>
            <a:ext cx="3903025" cy="282546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9134764" y="3415681"/>
            <a:ext cx="775444" cy="3291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03193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1548" y="4346948"/>
            <a:ext cx="3415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选择安装路径，点</a:t>
            </a:r>
            <a:r>
              <a:rPr lang="zh-CN" altLang="en-US" dirty="0"/>
              <a:t>击“</a:t>
            </a:r>
            <a:r>
              <a:rPr lang="zh-CN" altLang="en-US" dirty="0" smtClean="0"/>
              <a:t>下一步”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45178" y="435055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选择如上图配置，点击“下一步”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86" y="1023412"/>
            <a:ext cx="4194154" cy="303135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3888509" y="3707072"/>
            <a:ext cx="775444" cy="3291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61" y="997824"/>
            <a:ext cx="4211781" cy="305693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9379527" y="3707071"/>
            <a:ext cx="775444" cy="3291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525098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7793" y="434694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点击“安装”进行</a:t>
            </a:r>
            <a:r>
              <a:rPr lang="zh-CN" altLang="en-US" dirty="0"/>
              <a:t>安装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11922" y="4361047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点击“完成”完成安装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85239"/>
            <a:ext cx="4553527" cy="328057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13" y="863110"/>
            <a:ext cx="4579751" cy="330270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3953163" y="3827331"/>
            <a:ext cx="775444" cy="3291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467272" y="3827332"/>
            <a:ext cx="775444" cy="3291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37895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55" y="479099"/>
            <a:ext cx="8603726" cy="83827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-3868" r="-4021" b="3183"/>
          <a:stretch/>
        </p:blipFill>
        <p:spPr>
          <a:xfrm>
            <a:off x="-449568" y="1927610"/>
            <a:ext cx="13054191" cy="28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2173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186"/>
            <a:ext cx="12196026" cy="264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7860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790E0-BEF4-4832-A75A-9EE1100ED3A6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486426" y="655782"/>
            <a:ext cx="4446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 Black" panose="020B0A04020102020204" pitchFamily="34" charset="0"/>
              </a:rPr>
              <a:t>Win10</a:t>
            </a:r>
            <a:r>
              <a:rPr lang="zh-CN" altLang="en-US" sz="2800" dirty="0" smtClean="0">
                <a:latin typeface="Arial Black" panose="020B0A04020102020204" pitchFamily="34" charset="0"/>
              </a:rPr>
              <a:t>下搭建</a:t>
            </a:r>
            <a:r>
              <a:rPr lang="en-US" altLang="zh-CN" sz="2800" dirty="0" smtClean="0">
                <a:latin typeface="Arial Black" panose="020B0A04020102020204" pitchFamily="34" charset="0"/>
              </a:rPr>
              <a:t>Maven</a:t>
            </a:r>
            <a:r>
              <a:rPr lang="zh-CN" altLang="en-US" sz="2800" dirty="0" smtClean="0">
                <a:latin typeface="Arial Black" panose="020B0A04020102020204" pitchFamily="34" charset="0"/>
              </a:rPr>
              <a:t>环境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67686" y="1788318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：去官网下载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，下载后解压缩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16" y="2336108"/>
            <a:ext cx="6104149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9408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96291" y="646546"/>
            <a:ext cx="7000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：配置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</a:t>
            </a:r>
            <a:r>
              <a:rPr lang="zh-CN" altLang="en-US" dirty="0" smtClean="0"/>
              <a:t>右击本机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内容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高级系统设置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进阶系统设定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环境变数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23" y="1366768"/>
            <a:ext cx="8847587" cy="50296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4414717" y="3528077"/>
            <a:ext cx="1108628" cy="2588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03114" y="1874981"/>
            <a:ext cx="581891" cy="2401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81593" y="3943927"/>
            <a:ext cx="1025025" cy="258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005456" y="6068291"/>
            <a:ext cx="1440872" cy="2401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78290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216205" y="1634836"/>
            <a:ext cx="402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</a:t>
            </a:r>
            <a:r>
              <a:rPr lang="zh-CN" altLang="en-US" dirty="0" smtClean="0"/>
              <a:t>：新增</a:t>
            </a:r>
            <a:r>
              <a:rPr lang="en-US" altLang="zh-CN" dirty="0" smtClean="0"/>
              <a:t>MAVEN_HOME</a:t>
            </a:r>
            <a:r>
              <a:rPr lang="zh-CN" altLang="en-US" dirty="0" smtClean="0"/>
              <a:t>环境变量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42" y="2627214"/>
            <a:ext cx="6393734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21511"/>
      </p:ext>
    </p:extLst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689564" y="431821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</a:t>
            </a:r>
            <a:r>
              <a:rPr lang="zh-TW" altLang="en-US" dirty="0" smtClean="0"/>
              <a:t>將</a:t>
            </a:r>
            <a:r>
              <a:rPr lang="en-US" altLang="zh-TW" dirty="0"/>
              <a:t>kafka.7z</a:t>
            </a:r>
            <a:r>
              <a:rPr lang="zh-TW" altLang="en-US" dirty="0"/>
              <a:t>、</a:t>
            </a:r>
            <a:r>
              <a:rPr lang="en-US" altLang="zh-TW" dirty="0" smtClean="0"/>
              <a:t>kafka_2.12-1.0.0.7z</a:t>
            </a:r>
            <a:r>
              <a:rPr lang="zh-CN" altLang="en-US" dirty="0" smtClean="0"/>
              <a:t>解压缩后</a:t>
            </a:r>
            <a:r>
              <a:rPr lang="en-US" altLang="zh-TW" dirty="0" smtClean="0"/>
              <a:t>copy</a:t>
            </a:r>
            <a:r>
              <a:rPr lang="zh-TW" altLang="en-US" dirty="0"/>
              <a:t>到安裝目錄</a:t>
            </a:r>
            <a:r>
              <a:rPr lang="zh-TW" altLang="en-US" dirty="0" smtClean="0"/>
              <a:t>下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36" y="1167548"/>
            <a:ext cx="8161727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7711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75345" y="969818"/>
            <a:ext cx="44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Step4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中添加</a:t>
            </a:r>
            <a:r>
              <a:rPr lang="en-US" altLang="zh-CN" dirty="0" smtClean="0"/>
              <a:t>MAVEN_HOME</a:t>
            </a:r>
            <a:r>
              <a:rPr lang="zh-CN" altLang="en-US" dirty="0" smtClean="0"/>
              <a:t>的值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524" y="1539412"/>
            <a:ext cx="4267570" cy="40008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3703782" y="4091710"/>
            <a:ext cx="1791854" cy="3602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331237"/>
      </p:ext>
    </p:extLst>
  </p:cSld>
  <p:clrMapOvr>
    <a:masterClrMapping/>
  </p:clrMapOvr>
  <p:transition spd="slow">
    <p:zoom dir="in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790E0-BEF4-4832-A75A-9EE1100ED3A6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75345" y="969818"/>
            <a:ext cx="8126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：在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MAVan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主文件夹下找到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conf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文件夹配置其中的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setting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新細明體"/>
              </a:rPr>
              <a:t>.xml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文件，修改</a:t>
            </a:r>
            <a:endParaRPr lang="en-US" altLang="zh-CN" dirty="0" smtClean="0">
              <a:solidFill>
                <a:srgbClr val="000000"/>
              </a:solidFill>
              <a:latin typeface="Arial"/>
              <a:ea typeface="新細明體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新細明體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新細明體"/>
              </a:rPr>
              <a:t>    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如下标签下的内容</a:t>
            </a:r>
            <a:endParaRPr lang="en-US" altLang="zh-CN" dirty="0" smtClean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484" y="1809163"/>
            <a:ext cx="5075360" cy="2286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484" y="2037783"/>
            <a:ext cx="5944115" cy="42294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710546" y="1783568"/>
            <a:ext cx="2189018" cy="2542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77673" y="2196625"/>
            <a:ext cx="5080000" cy="5927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777673" y="3559759"/>
            <a:ext cx="5080000" cy="5927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98829" y="4617125"/>
            <a:ext cx="5080000" cy="5927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064000" y="5532150"/>
            <a:ext cx="5080000" cy="5927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055560"/>
      </p:ext>
    </p:extLst>
  </p:cSld>
  <p:clrMapOvr>
    <a:masterClrMapping/>
  </p:clrMapOvr>
  <p:transition spd="slow">
    <p:zoom dir="in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389745" y="674254"/>
            <a:ext cx="4133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Arial Black" panose="020B0A04020102020204" pitchFamily="34" charset="0"/>
              </a:rPr>
              <a:t>Intellij</a:t>
            </a:r>
            <a:r>
              <a:rPr lang="en-US" altLang="zh-CN" sz="2400" dirty="0" smtClean="0">
                <a:latin typeface="Arial Black" panose="020B0A04020102020204" pitchFamily="34" charset="0"/>
              </a:rPr>
              <a:t> IDEA</a:t>
            </a:r>
            <a:r>
              <a:rPr lang="zh-TW" altLang="en-US" sz="2400" dirty="0">
                <a:latin typeface="Arial Black" panose="020B0A04020102020204" pitchFamily="34" charset="0"/>
              </a:rPr>
              <a:t> </a:t>
            </a:r>
            <a:r>
              <a:rPr lang="zh-CN" altLang="en-US" sz="2400" dirty="0" smtClean="0">
                <a:latin typeface="Arial Black" panose="020B0A04020102020204" pitchFamily="34" charset="0"/>
              </a:rPr>
              <a:t>配置</a:t>
            </a:r>
            <a:r>
              <a:rPr lang="en-US" altLang="zh-CN" sz="2400" dirty="0" smtClean="0">
                <a:latin typeface="Arial Black" panose="020B0A04020102020204" pitchFamily="34" charset="0"/>
              </a:rPr>
              <a:t>MAVEN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64509" y="1533236"/>
            <a:ext cx="450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：打开</a:t>
            </a:r>
            <a:r>
              <a:rPr lang="en-US" altLang="zh-CN" dirty="0" err="1" smtClean="0"/>
              <a:t>Intellij</a:t>
            </a:r>
            <a:r>
              <a:rPr lang="en-US" altLang="zh-CN" dirty="0" smtClean="0"/>
              <a:t> IDEA </a:t>
            </a:r>
            <a:r>
              <a:rPr lang="en-US" altLang="zh-CN" dirty="0" smtClean="0">
                <a:sym typeface="Wingdings" panose="05000000000000000000" pitchFamily="2" charset="2"/>
              </a:rPr>
              <a:t>File  Settings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76" y="2176559"/>
            <a:ext cx="3961570" cy="3097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3112655" y="2416705"/>
            <a:ext cx="665017" cy="3819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92876" y="3982269"/>
            <a:ext cx="3854469" cy="3819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393266"/>
      </p:ext>
    </p:extLst>
  </p:cSld>
  <p:clrMapOvr>
    <a:masterClrMapping/>
  </p:clrMapOvr>
  <p:transition spd="slow">
    <p:zoom dir="in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17166" y="972189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r>
              <a:rPr lang="zh-CN" altLang="en-US" dirty="0"/>
              <a:t>选</a:t>
            </a:r>
            <a:r>
              <a:rPr lang="zh-CN" altLang="en-US" dirty="0" smtClean="0"/>
              <a:t>择</a:t>
            </a:r>
            <a:r>
              <a:rPr lang="en-US" altLang="zh-CN" dirty="0" err="1" smtClean="0"/>
              <a:t>Build,Execution,Deployment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MavenMaven</a:t>
            </a:r>
            <a:r>
              <a:rPr lang="en-US" altLang="zh-CN" dirty="0" smtClean="0">
                <a:sym typeface="Wingdings" panose="05000000000000000000" pitchFamily="2" charset="2"/>
              </a:rPr>
              <a:t> home directory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r="26202"/>
          <a:stretch/>
        </p:blipFill>
        <p:spPr>
          <a:xfrm>
            <a:off x="1563165" y="1533236"/>
            <a:ext cx="8936360" cy="45876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1797096" y="4095474"/>
            <a:ext cx="1029231" cy="319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62546" y="3521845"/>
            <a:ext cx="2373745" cy="3819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87896" y="5550201"/>
            <a:ext cx="5698213" cy="319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1109715"/>
      </p:ext>
    </p:extLst>
  </p:cSld>
  <p:clrMapOvr>
    <a:masterClrMapping/>
  </p:clrMapOvr>
  <p:transition spd="slow">
    <p:zoom dir="in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3204871" y="4930775"/>
            <a:ext cx="56380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08" tIns="45104" rIns="90208" bIns="45104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zh-TW" sz="710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Thank You !  </a:t>
            </a:r>
          </a:p>
        </p:txBody>
      </p:sp>
      <p:pic>
        <p:nvPicPr>
          <p:cNvPr id="40963" name="圖片 2" descr="未命名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902" y="1120775"/>
            <a:ext cx="4258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654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689564" y="431821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：在 </a:t>
            </a:r>
            <a:r>
              <a:rPr lang="en-US" altLang="zh-TW" dirty="0" smtClean="0">
                <a:hlinkClick r:id="rId2" action="ppaction://hlinkfile"/>
              </a:rPr>
              <a:t>C</a:t>
            </a:r>
            <a:r>
              <a:rPr lang="en-US" altLang="zh-TW" dirty="0">
                <a:hlinkClick r:id="rId2" action="ppaction://hlinkfile"/>
              </a:rPr>
              <a:t>:\</a:t>
            </a:r>
            <a:r>
              <a:rPr lang="en-US" altLang="zh-TW" dirty="0" smtClean="0">
                <a:hlinkClick r:id="rId2" action="ppaction://hlinkfile"/>
              </a:rPr>
              <a:t>Windows\System32\drivers\etc\hosts.txt </a:t>
            </a:r>
            <a:r>
              <a:rPr lang="zh-CN" altLang="en-US" dirty="0" smtClean="0"/>
              <a:t>文件中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新細明體"/>
              </a:rPr>
              <a:t>配置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新細明體"/>
              </a:rPr>
              <a:t>host name</a:t>
            </a:r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36" y="1250811"/>
            <a:ext cx="8161727" cy="350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9180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72447" y="2971821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TW" altLang="en-US" dirty="0" smtClean="0"/>
              <a:t>此</a:t>
            </a:r>
            <a:r>
              <a:rPr lang="zh-CN" altLang="en-US" dirty="0" smtClean="0"/>
              <a:t>处</a:t>
            </a:r>
            <a:r>
              <a:rPr lang="zh-TW" altLang="en-US" dirty="0" smtClean="0"/>
              <a:t>加入</a:t>
            </a:r>
            <a:r>
              <a:rPr lang="en-US" altLang="zh-TW" dirty="0" err="1"/>
              <a:t>kafka</a:t>
            </a:r>
            <a:r>
              <a:rPr lang="zh-TW" altLang="en-US" dirty="0"/>
              <a:t>使用到的三個</a:t>
            </a:r>
            <a:r>
              <a:rPr lang="en-US" altLang="zh-TW" dirty="0"/>
              <a:t>server</a:t>
            </a:r>
            <a:r>
              <a:rPr lang="zh-TW" altLang="en-US" dirty="0"/>
              <a:t>及</a:t>
            </a:r>
            <a:r>
              <a:rPr lang="en-US" altLang="zh-TW" dirty="0"/>
              <a:t>hostname</a:t>
            </a:r>
          </a:p>
          <a:p>
            <a:r>
              <a:rPr lang="en-US" altLang="zh-TW" dirty="0"/>
              <a:t>10.42.28.23 hadopd01</a:t>
            </a:r>
          </a:p>
          <a:p>
            <a:r>
              <a:rPr lang="en-US" altLang="zh-TW" dirty="0"/>
              <a:t>10.42.28.24 hadopd02</a:t>
            </a:r>
          </a:p>
          <a:p>
            <a:r>
              <a:rPr lang="en-US" altLang="zh-TW" dirty="0"/>
              <a:t>10.42.28.25 hadopd03 </a:t>
            </a:r>
            <a:endParaRPr lang="zh-TW" altLang="en-US" dirty="0"/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82" y="612625"/>
            <a:ext cx="675190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657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37D7-9B9A-4D0E-AEAE-700AC7DF23E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56012" y="40291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Kafka</a:t>
            </a:r>
            <a:r>
              <a:rPr lang="zh-CN" altLang="en-US" sz="3200" b="1" dirty="0" smtClean="0">
                <a:solidFill>
                  <a:srgbClr val="000000"/>
                </a:solidFill>
                <a:latin typeface="Arial"/>
                <a:ea typeface="新細明體"/>
              </a:rPr>
              <a:t>配置连接</a:t>
            </a:r>
            <a:endParaRPr lang="en-US" altLang="zh-CN" sz="3200" b="1" dirty="0">
              <a:solidFill>
                <a:srgbClr val="000000"/>
              </a:solidFill>
              <a:latin typeface="Arial"/>
              <a:ea typeface="新細明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2" y="1540974"/>
            <a:ext cx="8146486" cy="33454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676073" y="4072339"/>
            <a:ext cx="5892800" cy="2863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76073" y="4059840"/>
            <a:ext cx="5818909" cy="2988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38212" y="4886444"/>
            <a:ext cx="81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双击</a:t>
            </a:r>
            <a:r>
              <a:rPr lang="en-US" altLang="zh-CN" dirty="0" smtClean="0"/>
              <a:t>kafka.exe</a:t>
            </a:r>
            <a:r>
              <a:rPr lang="zh-CN" altLang="en-US" dirty="0"/>
              <a:t>运</a:t>
            </a:r>
            <a:r>
              <a:rPr lang="zh-CN" altLang="en-US" dirty="0" smtClean="0"/>
              <a:t>行程序</a:t>
            </a:r>
            <a:endParaRPr lang="en-US" altLang="zh-CN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719067" y="107966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Step1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：运行程序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043222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1810</Words>
  <Application>Microsoft Office PowerPoint</Application>
  <PresentationFormat>寬螢幕</PresentationFormat>
  <Paragraphs>240</Paragraphs>
  <Slides>64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64</vt:i4>
      </vt:variant>
    </vt:vector>
  </HeadingPairs>
  <TitlesOfParts>
    <vt:vector size="79" baseType="lpstr">
      <vt:lpstr>맑은 고딕</vt:lpstr>
      <vt:lpstr>宋体</vt:lpstr>
      <vt:lpstr>文鼎粗黑</vt:lpstr>
      <vt:lpstr>細明體</vt:lpstr>
      <vt:lpstr>微軟正黑體</vt:lpstr>
      <vt:lpstr>新細明體</vt:lpstr>
      <vt:lpstr>標楷體</vt:lpstr>
      <vt:lpstr>Arial</vt:lpstr>
      <vt:lpstr>Arial Black</vt:lpstr>
      <vt:lpstr>Calibri</vt:lpstr>
      <vt:lpstr>Calibri Light</vt:lpstr>
      <vt:lpstr>Comic Sans MS</vt:lpstr>
      <vt:lpstr>Wingdings</vt:lpstr>
      <vt:lpstr>Office 佈景主題</vt:lpstr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ㄊ</dc:creator>
  <cp:lastModifiedBy>w</cp:lastModifiedBy>
  <cp:revision>70</cp:revision>
  <dcterms:created xsi:type="dcterms:W3CDTF">2019-11-15T05:13:24Z</dcterms:created>
  <dcterms:modified xsi:type="dcterms:W3CDTF">2021-05-06T05:39:04Z</dcterms:modified>
</cp:coreProperties>
</file>