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71" r:id="rId10"/>
    <p:sldId id="263" r:id="rId11"/>
    <p:sldId id="273" r:id="rId12"/>
    <p:sldId id="264" r:id="rId13"/>
    <p:sldId id="274" r:id="rId14"/>
    <p:sldId id="266"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74" autoAdjust="0"/>
  </p:normalViewPr>
  <p:slideViewPr>
    <p:cSldViewPr snapToGrid="0">
      <p:cViewPr>
        <p:scale>
          <a:sx n="73" d="100"/>
          <a:sy n="73" d="100"/>
        </p:scale>
        <p:origin x="618"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34D0-274E-9D72-278C-B4056855EB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3FD0C84-B917-F068-45ED-3CFB767E7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B55041D7-AD32-9CE5-D88C-0F23653437A9}"/>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5" name="Footer Placeholder 4">
            <a:extLst>
              <a:ext uri="{FF2B5EF4-FFF2-40B4-BE49-F238E27FC236}">
                <a16:creationId xmlns:a16="http://schemas.microsoft.com/office/drawing/2014/main" id="{54D5005B-C5B7-B090-4356-112D61B4D68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DEBCF15-9963-94F8-F6D4-60FD2911D3E5}"/>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260204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19F0-476D-08D1-15AA-8263AAFE92E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6AB8AC4-2BFF-A496-223F-DE6E41C89D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83B31EE-1EA1-A2E3-6447-68C4F043BEB0}"/>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5" name="Footer Placeholder 4">
            <a:extLst>
              <a:ext uri="{FF2B5EF4-FFF2-40B4-BE49-F238E27FC236}">
                <a16:creationId xmlns:a16="http://schemas.microsoft.com/office/drawing/2014/main" id="{76A213D6-FA51-FBF9-99E7-9A6A0B35170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D3D25B1-FB07-394B-9001-2D6239800745}"/>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123258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AF193-F600-6D13-2434-23D69E74E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1AAAB1A3-2A9E-7EB7-C65C-20991F88A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3181112-1F9C-63E9-D61B-1B9ED2F3AB7E}"/>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5" name="Footer Placeholder 4">
            <a:extLst>
              <a:ext uri="{FF2B5EF4-FFF2-40B4-BE49-F238E27FC236}">
                <a16:creationId xmlns:a16="http://schemas.microsoft.com/office/drawing/2014/main" id="{F8700D12-2BE7-5C51-8D88-97A88AB79BA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C6BB47A-D51A-89A4-6068-58F038A9F54E}"/>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19241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84F7-66E8-86DD-8154-367E36BC33A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C00A963-D25D-4AC6-09C8-42739F7512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6BCF19D-462E-A711-BBB1-7EB427C8ED0E}"/>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5" name="Footer Placeholder 4">
            <a:extLst>
              <a:ext uri="{FF2B5EF4-FFF2-40B4-BE49-F238E27FC236}">
                <a16:creationId xmlns:a16="http://schemas.microsoft.com/office/drawing/2014/main" id="{6A529952-A885-18E5-204F-AEF4AF6CA62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F78D2AD-7F92-BD3B-32E1-A0F28C83FE0D}"/>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245319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54ED-5EDB-5CDD-2C54-BD336FC2F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B2FD9D7-1CBB-4332-114C-725824F767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6F51F3-2E62-2CC0-F88F-0D8BCDD49C58}"/>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5" name="Footer Placeholder 4">
            <a:extLst>
              <a:ext uri="{FF2B5EF4-FFF2-40B4-BE49-F238E27FC236}">
                <a16:creationId xmlns:a16="http://schemas.microsoft.com/office/drawing/2014/main" id="{201CDEC2-51DE-A932-D83E-C6EA20D7786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30C5034-2A8C-1968-4D7C-C255DC9294D8}"/>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340122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A4EC-A783-9D5A-F41B-7511DA98B6F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A282864-EE3E-5C04-2FD4-43249A99B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5F4D385D-9348-4974-652F-A9C0B8AE0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28CAD6C-C7A6-CB96-5215-BA3A36405C7E}"/>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6" name="Footer Placeholder 5">
            <a:extLst>
              <a:ext uri="{FF2B5EF4-FFF2-40B4-BE49-F238E27FC236}">
                <a16:creationId xmlns:a16="http://schemas.microsoft.com/office/drawing/2014/main" id="{CA6A21BF-538F-AEBF-4D5B-1FD6C8155C8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28FFE35-AB4D-D3A8-6B8A-9374D3FDB7B7}"/>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173091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EC4C-BAD5-9095-05E4-4533ED9A79D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7BC774A-D032-31E1-E2C3-4717CA7B9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4E07A8-1138-9998-8617-75EDD2559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7E93665A-A4D4-5473-B6AD-E659D6F02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E23DC-3868-FAFB-84AF-29EDA217F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5CB41E21-2B4B-CC3C-22C7-5091BF163C8B}"/>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8" name="Footer Placeholder 7">
            <a:extLst>
              <a:ext uri="{FF2B5EF4-FFF2-40B4-BE49-F238E27FC236}">
                <a16:creationId xmlns:a16="http://schemas.microsoft.com/office/drawing/2014/main" id="{C5DBEAAA-598F-0C92-7B24-B55D6A80BEC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0AD12719-931C-3D9C-603B-5DDF43F3DE25}"/>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25187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2C08-BD3C-C138-F4AF-FB9CCDD312C7}"/>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E407FC6-C7C2-B69B-F9A0-F9407B499221}"/>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4" name="Footer Placeholder 3">
            <a:extLst>
              <a:ext uri="{FF2B5EF4-FFF2-40B4-BE49-F238E27FC236}">
                <a16:creationId xmlns:a16="http://schemas.microsoft.com/office/drawing/2014/main" id="{86C5F4BD-F949-F4BE-8BCB-242657C09F75}"/>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EEBF4157-B098-3291-C0F5-007878890E7F}"/>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69685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99AC4-BE5B-BBA9-3015-BEB2C1C7EE6E}"/>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3" name="Footer Placeholder 2">
            <a:extLst>
              <a:ext uri="{FF2B5EF4-FFF2-40B4-BE49-F238E27FC236}">
                <a16:creationId xmlns:a16="http://schemas.microsoft.com/office/drawing/2014/main" id="{30AF014C-3643-D324-BE1A-EB20388B538B}"/>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27FC9917-496F-215B-9E31-CD946616136B}"/>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1766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66AB-83B3-A1D4-FB59-255CFA3EB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F811606-BE79-E6F0-E986-073C0FF0F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8D890D3-31AE-8DCE-84CA-5CDDA26E0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4B048-8AA7-EE53-B1C8-0A0773A0326F}"/>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6" name="Footer Placeholder 5">
            <a:extLst>
              <a:ext uri="{FF2B5EF4-FFF2-40B4-BE49-F238E27FC236}">
                <a16:creationId xmlns:a16="http://schemas.microsoft.com/office/drawing/2014/main" id="{3301DD5C-D49B-F8F3-BC3D-C675345C3A9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5AB6396-EAE0-AC22-4E62-675701F3E688}"/>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44854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8174-499B-CA95-F94D-1FAAA2163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C7D2AA4-8CAF-15FE-B9DB-7C6B2BD70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0D4263C9-62F1-CBAA-9F96-0C8772774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7DAD5-26C6-C7DF-49C0-61A861772ADD}"/>
              </a:ext>
            </a:extLst>
          </p:cNvPr>
          <p:cNvSpPr>
            <a:spLocks noGrp="1"/>
          </p:cNvSpPr>
          <p:nvPr>
            <p:ph type="dt" sz="half" idx="10"/>
          </p:nvPr>
        </p:nvSpPr>
        <p:spPr/>
        <p:txBody>
          <a:bodyPr/>
          <a:lstStyle/>
          <a:p>
            <a:fld id="{4CBB8A0F-0CFD-4888-B37E-6CEFD6A694D8}" type="datetimeFigureOut">
              <a:rPr lang="en-ZA" smtClean="0"/>
              <a:t>2023/10/18</a:t>
            </a:fld>
            <a:endParaRPr lang="en-ZA"/>
          </a:p>
        </p:txBody>
      </p:sp>
      <p:sp>
        <p:nvSpPr>
          <p:cNvPr id="6" name="Footer Placeholder 5">
            <a:extLst>
              <a:ext uri="{FF2B5EF4-FFF2-40B4-BE49-F238E27FC236}">
                <a16:creationId xmlns:a16="http://schemas.microsoft.com/office/drawing/2014/main" id="{B9E80900-A7B7-D4AE-F6EB-79C19FE0303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6BDC53A-9155-6CB8-4D19-14356D7B9ABB}"/>
              </a:ext>
            </a:extLst>
          </p:cNvPr>
          <p:cNvSpPr>
            <a:spLocks noGrp="1"/>
          </p:cNvSpPr>
          <p:nvPr>
            <p:ph type="sldNum" sz="quarter" idx="12"/>
          </p:nvPr>
        </p:nvSpPr>
        <p:spPr/>
        <p:txBody>
          <a:bodyPr/>
          <a:lstStyle/>
          <a:p>
            <a:fld id="{6D242EAE-06E5-4767-AF20-149301F70721}" type="slidenum">
              <a:rPr lang="en-ZA" smtClean="0"/>
              <a:t>‹#›</a:t>
            </a:fld>
            <a:endParaRPr lang="en-ZA"/>
          </a:p>
        </p:txBody>
      </p:sp>
    </p:spTree>
    <p:extLst>
      <p:ext uri="{BB962C8B-B14F-4D97-AF65-F5344CB8AC3E}">
        <p14:creationId xmlns:p14="http://schemas.microsoft.com/office/powerpoint/2010/main" val="358687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AE4F7-09AF-6343-8FE9-724B7FC13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51B8946-FCCC-6654-C482-422000B12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5712F80-C2F8-3FFC-C7F9-AA4109DAC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B8A0F-0CFD-4888-B37E-6CEFD6A694D8}" type="datetimeFigureOut">
              <a:rPr lang="en-ZA" smtClean="0"/>
              <a:t>2023/10/18</a:t>
            </a:fld>
            <a:endParaRPr lang="en-ZA"/>
          </a:p>
        </p:txBody>
      </p:sp>
      <p:sp>
        <p:nvSpPr>
          <p:cNvPr id="5" name="Footer Placeholder 4">
            <a:extLst>
              <a:ext uri="{FF2B5EF4-FFF2-40B4-BE49-F238E27FC236}">
                <a16:creationId xmlns:a16="http://schemas.microsoft.com/office/drawing/2014/main" id="{BDB34D1C-99F8-662D-4572-FD3D11783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0CCB5392-D61E-84F2-86DB-51126AC26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42EAE-06E5-4767-AF20-149301F70721}" type="slidenum">
              <a:rPr lang="en-ZA" smtClean="0"/>
              <a:t>‹#›</a:t>
            </a:fld>
            <a:endParaRPr lang="en-ZA"/>
          </a:p>
        </p:txBody>
      </p:sp>
    </p:spTree>
    <p:extLst>
      <p:ext uri="{BB962C8B-B14F-4D97-AF65-F5344CB8AC3E}">
        <p14:creationId xmlns:p14="http://schemas.microsoft.com/office/powerpoint/2010/main" val="2394380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tmp"/></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0"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pic>
        <p:nvPicPr>
          <p:cNvPr id="11" name="Picture 10" descr="A group of squares in different colors">
            <a:extLst>
              <a:ext uri="{FF2B5EF4-FFF2-40B4-BE49-F238E27FC236}">
                <a16:creationId xmlns:a16="http://schemas.microsoft.com/office/drawing/2014/main" id="{671D3744-B326-2D61-DFFB-D134CD21B006}"/>
              </a:ext>
            </a:extLst>
          </p:cNvPr>
          <p:cNvPicPr>
            <a:picLocks noChangeAspect="1"/>
          </p:cNvPicPr>
          <p:nvPr/>
        </p:nvPicPr>
        <p:blipFill rotWithShape="1">
          <a:blip r:embed="rId2">
            <a:extLst>
              <a:ext uri="{28A0092B-C50C-407E-A947-70E740481C1C}">
                <a14:useLocalDpi xmlns:a14="http://schemas.microsoft.com/office/drawing/2010/main" val="0"/>
              </a:ext>
            </a:extLst>
          </a:blip>
          <a:srcRect l="30695" r="23951"/>
          <a:stretch/>
        </p:blipFill>
        <p:spPr>
          <a:xfrm rot="19917610">
            <a:off x="-350978" y="-3813492"/>
            <a:ext cx="6779226" cy="10567377"/>
          </a:xfrm>
          <a:prstGeom prst="rect">
            <a:avLst/>
          </a:prstGeom>
        </p:spPr>
      </p:pic>
      <p:pic>
        <p:nvPicPr>
          <p:cNvPr id="14" name="Picture 13" descr="A group of squares in different colors">
            <a:extLst>
              <a:ext uri="{FF2B5EF4-FFF2-40B4-BE49-F238E27FC236}">
                <a16:creationId xmlns:a16="http://schemas.microsoft.com/office/drawing/2014/main" id="{35719908-D62B-0B09-DE9E-BFE52882C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050118">
            <a:off x="-114477" y="-4844185"/>
            <a:ext cx="13704358" cy="9688372"/>
          </a:xfrm>
          <a:prstGeom prst="rect">
            <a:avLst/>
          </a:prstGeom>
        </p:spPr>
      </p:pic>
      <p:sp>
        <p:nvSpPr>
          <p:cNvPr id="4" name="Rectangle 3">
            <a:extLst>
              <a:ext uri="{FF2B5EF4-FFF2-40B4-BE49-F238E27FC236}">
                <a16:creationId xmlns:a16="http://schemas.microsoft.com/office/drawing/2014/main" id="{BDA96445-F826-4D40-6B71-6D1B500FCA94}"/>
              </a:ext>
            </a:extLst>
          </p:cNvPr>
          <p:cNvSpPr/>
          <p:nvPr/>
        </p:nvSpPr>
        <p:spPr>
          <a:xfrm>
            <a:off x="6921894" y="5150862"/>
            <a:ext cx="415392" cy="584775"/>
          </a:xfrm>
          <a:prstGeom prst="rect">
            <a:avLst/>
          </a:prstGeom>
          <a:solidFill>
            <a:srgbClr val="2F7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443D17-E9DC-2A8E-516A-399798AB0F5F}"/>
              </a:ext>
            </a:extLst>
          </p:cNvPr>
          <p:cNvSpPr txBox="1"/>
          <p:nvPr/>
        </p:nvSpPr>
        <p:spPr>
          <a:xfrm>
            <a:off x="4094260" y="3396536"/>
            <a:ext cx="6331798" cy="1754326"/>
          </a:xfrm>
          <a:prstGeom prst="rect">
            <a:avLst/>
          </a:prstGeom>
          <a:noFill/>
        </p:spPr>
        <p:txBody>
          <a:bodyPr wrap="none" rtlCol="0">
            <a:spAutoFit/>
          </a:bodyPr>
          <a:lstStyle/>
          <a:p>
            <a:r>
              <a:rPr lang="en-US" sz="5400" b="1" dirty="0">
                <a:solidFill>
                  <a:schemeClr val="bg1"/>
                </a:solidFill>
              </a:rPr>
              <a:t>Library Management </a:t>
            </a:r>
          </a:p>
          <a:p>
            <a:r>
              <a:rPr lang="en-US" sz="5400" b="1" dirty="0">
                <a:solidFill>
                  <a:schemeClr val="bg1"/>
                </a:solidFill>
              </a:rPr>
              <a:t>System </a:t>
            </a:r>
          </a:p>
        </p:txBody>
      </p:sp>
      <p:pic>
        <p:nvPicPr>
          <p:cNvPr id="12" name="Picture 11" descr="A group of squares in different colors">
            <a:extLst>
              <a:ext uri="{FF2B5EF4-FFF2-40B4-BE49-F238E27FC236}">
                <a16:creationId xmlns:a16="http://schemas.microsoft.com/office/drawing/2014/main" id="{BD4DC540-D173-306A-7279-33717CE69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904828">
            <a:off x="8897798" y="3782022"/>
            <a:ext cx="7072988" cy="5000288"/>
          </a:xfrm>
          <a:prstGeom prst="rect">
            <a:avLst/>
          </a:prstGeom>
        </p:spPr>
      </p:pic>
      <p:sp>
        <p:nvSpPr>
          <p:cNvPr id="6" name="TextBox 5">
            <a:extLst>
              <a:ext uri="{FF2B5EF4-FFF2-40B4-BE49-F238E27FC236}">
                <a16:creationId xmlns:a16="http://schemas.microsoft.com/office/drawing/2014/main" id="{0383523A-68EC-1F40-CE6C-84E4068FF578}"/>
              </a:ext>
            </a:extLst>
          </p:cNvPr>
          <p:cNvSpPr txBox="1"/>
          <p:nvPr/>
        </p:nvSpPr>
        <p:spPr>
          <a:xfrm>
            <a:off x="4094260" y="5150861"/>
            <a:ext cx="2927404" cy="584775"/>
          </a:xfrm>
          <a:prstGeom prst="rect">
            <a:avLst/>
          </a:prstGeom>
          <a:noFill/>
          <a:ln>
            <a:noFill/>
          </a:ln>
        </p:spPr>
        <p:txBody>
          <a:bodyPr wrap="none" rtlCol="0">
            <a:spAutoFit/>
          </a:bodyPr>
          <a:lstStyle/>
          <a:p>
            <a:r>
              <a:rPr lang="en-US" sz="3200" b="1" dirty="0">
                <a:solidFill>
                  <a:srgbClr val="0066CC"/>
                </a:solidFill>
              </a:rPr>
              <a:t>The Code Ninjas</a:t>
            </a:r>
          </a:p>
        </p:txBody>
      </p:sp>
    </p:spTree>
    <p:extLst>
      <p:ext uri="{BB962C8B-B14F-4D97-AF65-F5344CB8AC3E}">
        <p14:creationId xmlns:p14="http://schemas.microsoft.com/office/powerpoint/2010/main" val="248512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3362"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194276"/>
            <a:ext cx="5178084" cy="830997"/>
          </a:xfrm>
          <a:prstGeom prst="rect">
            <a:avLst/>
          </a:prstGeom>
          <a:noFill/>
        </p:spPr>
        <p:txBody>
          <a:bodyPr wrap="square" rtlCol="0">
            <a:spAutoFit/>
          </a:bodyPr>
          <a:lstStyle/>
          <a:p>
            <a:r>
              <a:rPr lang="en-US" sz="4800" b="1" dirty="0">
                <a:solidFill>
                  <a:schemeClr val="bg1">
                    <a:lumMod val="95000"/>
                  </a:schemeClr>
                </a:solidFill>
              </a:rPr>
              <a:t>Disadvantage </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sp>
        <p:nvSpPr>
          <p:cNvPr id="3" name="Rectangle 2">
            <a:extLst>
              <a:ext uri="{FF2B5EF4-FFF2-40B4-BE49-F238E27FC236}">
                <a16:creationId xmlns:a16="http://schemas.microsoft.com/office/drawing/2014/main" id="{69C4EB1D-9969-B23F-1A14-5D41D6994999}"/>
              </a:ext>
            </a:extLst>
          </p:cNvPr>
          <p:cNvSpPr/>
          <p:nvPr/>
        </p:nvSpPr>
        <p:spPr>
          <a:xfrm>
            <a:off x="2064659" y="2279309"/>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TextBox 3">
            <a:extLst>
              <a:ext uri="{FF2B5EF4-FFF2-40B4-BE49-F238E27FC236}">
                <a16:creationId xmlns:a16="http://schemas.microsoft.com/office/drawing/2014/main" id="{9A86FF1A-5542-CE57-1E0E-6A36F288D784}"/>
              </a:ext>
            </a:extLst>
          </p:cNvPr>
          <p:cNvSpPr txBox="1"/>
          <p:nvPr/>
        </p:nvSpPr>
        <p:spPr>
          <a:xfrm>
            <a:off x="2333933" y="2166805"/>
            <a:ext cx="5178084" cy="1477328"/>
          </a:xfrm>
          <a:prstGeom prst="rect">
            <a:avLst/>
          </a:prstGeom>
          <a:noFill/>
        </p:spPr>
        <p:txBody>
          <a:bodyPr wrap="square" rtlCol="0">
            <a:spAutoFit/>
          </a:bodyPr>
          <a:lstStyle/>
          <a:p>
            <a:r>
              <a:rPr lang="en-US" b="1" dirty="0">
                <a:solidFill>
                  <a:schemeClr val="accent1">
                    <a:lumMod val="75000"/>
                  </a:schemeClr>
                </a:solidFill>
              </a:rPr>
              <a:t>Insufficient Algorithm </a:t>
            </a:r>
            <a:r>
              <a:rPr lang="en-ZA" b="1" dirty="0">
                <a:solidFill>
                  <a:schemeClr val="bg1">
                    <a:lumMod val="95000"/>
                  </a:schemeClr>
                </a:solidFill>
              </a:rPr>
              <a:t>-  Despite being straightforward, insertion sort is not the best sorting technique for larger datasets. With many books, it may perform poorly because to its average and worst-case time complexity of O(n ^2).</a:t>
            </a:r>
            <a:endParaRPr lang="en-US" b="1" dirty="0">
              <a:solidFill>
                <a:schemeClr val="bg1">
                  <a:lumMod val="95000"/>
                </a:schemeClr>
              </a:solidFill>
            </a:endParaRPr>
          </a:p>
        </p:txBody>
      </p:sp>
      <p:sp>
        <p:nvSpPr>
          <p:cNvPr id="9" name="Rectangle 8">
            <a:extLst>
              <a:ext uri="{FF2B5EF4-FFF2-40B4-BE49-F238E27FC236}">
                <a16:creationId xmlns:a16="http://schemas.microsoft.com/office/drawing/2014/main" id="{B228F821-85EC-CDC2-1578-BEFCE8F788CA}"/>
              </a:ext>
            </a:extLst>
          </p:cNvPr>
          <p:cNvSpPr/>
          <p:nvPr/>
        </p:nvSpPr>
        <p:spPr>
          <a:xfrm>
            <a:off x="2064659" y="3879234"/>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TextBox 9">
            <a:extLst>
              <a:ext uri="{FF2B5EF4-FFF2-40B4-BE49-F238E27FC236}">
                <a16:creationId xmlns:a16="http://schemas.microsoft.com/office/drawing/2014/main" id="{0741FC0C-4AF8-66F0-7C49-A95A10B58296}"/>
              </a:ext>
            </a:extLst>
          </p:cNvPr>
          <p:cNvSpPr txBox="1"/>
          <p:nvPr/>
        </p:nvSpPr>
        <p:spPr>
          <a:xfrm>
            <a:off x="2333933" y="3766730"/>
            <a:ext cx="5178084" cy="1477328"/>
          </a:xfrm>
          <a:prstGeom prst="rect">
            <a:avLst/>
          </a:prstGeom>
          <a:noFill/>
        </p:spPr>
        <p:txBody>
          <a:bodyPr wrap="square" rtlCol="0">
            <a:spAutoFit/>
          </a:bodyPr>
          <a:lstStyle/>
          <a:p>
            <a:r>
              <a:rPr lang="en-US" b="1" dirty="0">
                <a:solidFill>
                  <a:schemeClr val="accent1">
                    <a:lumMod val="75000"/>
                  </a:schemeClr>
                </a:solidFill>
              </a:rPr>
              <a:t>Limited User Interaction </a:t>
            </a:r>
            <a:r>
              <a:rPr lang="en-ZA" b="1" dirty="0">
                <a:solidFill>
                  <a:schemeClr val="bg1">
                    <a:lumMod val="95000"/>
                  </a:schemeClr>
                </a:solidFill>
              </a:rPr>
              <a:t>- </a:t>
            </a:r>
            <a:r>
              <a:rPr lang="en-US" b="1" dirty="0">
                <a:solidFill>
                  <a:schemeClr val="accent2">
                    <a:lumMod val="75000"/>
                  </a:schemeClr>
                </a:solidFill>
              </a:rPr>
              <a:t> </a:t>
            </a:r>
            <a:r>
              <a:rPr lang="en-ZA" b="1" dirty="0">
                <a:solidFill>
                  <a:schemeClr val="bg1">
                    <a:lumMod val="95000"/>
                  </a:schemeClr>
                </a:solidFill>
              </a:rPr>
              <a:t>Other than authentication and book insertion, the code seldom ever interacts with the user. Its practical utility is constrained by the absence of menu options or search or modification functionality for books.</a:t>
            </a:r>
            <a:endParaRPr lang="en-US" b="1" dirty="0">
              <a:solidFill>
                <a:schemeClr val="bg1">
                  <a:lumMod val="95000"/>
                </a:schemeClr>
              </a:solidFill>
            </a:endParaRPr>
          </a:p>
        </p:txBody>
      </p:sp>
      <p:pic>
        <p:nvPicPr>
          <p:cNvPr id="6" name="Picture 5">
            <a:extLst>
              <a:ext uri="{FF2B5EF4-FFF2-40B4-BE49-F238E27FC236}">
                <a16:creationId xmlns:a16="http://schemas.microsoft.com/office/drawing/2014/main" id="{9FCF8AC5-F846-EDC2-4387-1EAE715CE1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6870" y="828873"/>
            <a:ext cx="6527788" cy="4614855"/>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406819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3362"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063644"/>
            <a:ext cx="5178084" cy="830997"/>
          </a:xfrm>
          <a:prstGeom prst="rect">
            <a:avLst/>
          </a:prstGeom>
          <a:noFill/>
        </p:spPr>
        <p:txBody>
          <a:bodyPr wrap="square" rtlCol="0">
            <a:spAutoFit/>
          </a:bodyPr>
          <a:lstStyle/>
          <a:p>
            <a:r>
              <a:rPr lang="en-US" sz="4800" b="1" dirty="0">
                <a:solidFill>
                  <a:schemeClr val="bg1">
                    <a:lumMod val="95000"/>
                  </a:schemeClr>
                </a:solidFill>
              </a:rPr>
              <a:t>Source Code File</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sp>
        <p:nvSpPr>
          <p:cNvPr id="27" name="Rectangle 26">
            <a:extLst>
              <a:ext uri="{FF2B5EF4-FFF2-40B4-BE49-F238E27FC236}">
                <a16:creationId xmlns:a16="http://schemas.microsoft.com/office/drawing/2014/main" id="{F0A1379E-F8C5-DB98-B9B8-229C2CCC9931}"/>
              </a:ext>
            </a:extLst>
          </p:cNvPr>
          <p:cNvSpPr/>
          <p:nvPr/>
        </p:nvSpPr>
        <p:spPr>
          <a:xfrm>
            <a:off x="2064659" y="2985558"/>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Picture 3" descr="A yellow paper with a black background&#10;&#10;Description automatically generated">
            <a:extLst>
              <a:ext uri="{FF2B5EF4-FFF2-40B4-BE49-F238E27FC236}">
                <a16:creationId xmlns:a16="http://schemas.microsoft.com/office/drawing/2014/main" id="{4131EECF-8CB9-F489-9B4D-B3587929E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898" y="1333580"/>
            <a:ext cx="6462464" cy="4568675"/>
          </a:xfrm>
          <a:prstGeom prst="rect">
            <a:avLst/>
          </a:prstGeom>
          <a:effectLst>
            <a:innerShdw blurRad="63500" dist="50800" dir="13500000">
              <a:prstClr val="black">
                <a:alpha val="50000"/>
              </a:prstClr>
            </a:innerShdw>
          </a:effectLst>
        </p:spPr>
      </p:pic>
      <p:graphicFrame>
        <p:nvGraphicFramePr>
          <p:cNvPr id="9" name="Object 8">
            <a:extLst>
              <a:ext uri="{FF2B5EF4-FFF2-40B4-BE49-F238E27FC236}">
                <a16:creationId xmlns:a16="http://schemas.microsoft.com/office/drawing/2014/main" id="{D517670A-2823-E75F-97CE-FF82EF4D21F8}"/>
              </a:ext>
            </a:extLst>
          </p:cNvPr>
          <p:cNvGraphicFramePr>
            <a:graphicFrameLocks noChangeAspect="1"/>
          </p:cNvGraphicFramePr>
          <p:nvPr>
            <p:extLst>
              <p:ext uri="{D42A27DB-BD31-4B8C-83A1-F6EECF244321}">
                <p14:modId xmlns:p14="http://schemas.microsoft.com/office/powerpoint/2010/main" val="329166470"/>
              </p:ext>
            </p:extLst>
          </p:nvPr>
        </p:nvGraphicFramePr>
        <p:xfrm>
          <a:off x="2152231" y="2359511"/>
          <a:ext cx="3626317" cy="921605"/>
        </p:xfrm>
        <a:graphic>
          <a:graphicData uri="http://schemas.openxmlformats.org/presentationml/2006/ole">
            <mc:AlternateContent xmlns:mc="http://schemas.openxmlformats.org/markup-compatibility/2006">
              <mc:Choice xmlns:v="urn:schemas-microsoft-com:vml" Requires="v">
                <p:oleObj name="Packager Shell Object" showAsIcon="1" r:id="rId4" imgW="1437120" imgH="364680" progId="Package">
                  <p:embed/>
                </p:oleObj>
              </mc:Choice>
              <mc:Fallback>
                <p:oleObj name="Packager Shell Object" showAsIcon="1" r:id="rId4" imgW="1437120" imgH="364680" progId="Package">
                  <p:embed/>
                  <p:pic>
                    <p:nvPicPr>
                      <p:cNvPr id="0" name=""/>
                      <p:cNvPicPr/>
                      <p:nvPr/>
                    </p:nvPicPr>
                    <p:blipFill>
                      <a:blip r:embed="rId5"/>
                      <a:stretch>
                        <a:fillRect/>
                      </a:stretch>
                    </p:blipFill>
                    <p:spPr>
                      <a:xfrm>
                        <a:off x="2152231" y="2359511"/>
                        <a:ext cx="3626317" cy="921605"/>
                      </a:xfrm>
                      <a:prstGeom prst="rect">
                        <a:avLst/>
                      </a:prstGeom>
                    </p:spPr>
                  </p:pic>
                </p:oleObj>
              </mc:Fallback>
            </mc:AlternateContent>
          </a:graphicData>
        </a:graphic>
      </p:graphicFrame>
    </p:spTree>
    <p:extLst>
      <p:ext uri="{BB962C8B-B14F-4D97-AF65-F5344CB8AC3E}">
        <p14:creationId xmlns:p14="http://schemas.microsoft.com/office/powerpoint/2010/main" val="172091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0"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348454"/>
            <a:ext cx="6755784" cy="830997"/>
          </a:xfrm>
          <a:prstGeom prst="rect">
            <a:avLst/>
          </a:prstGeom>
          <a:noFill/>
        </p:spPr>
        <p:txBody>
          <a:bodyPr wrap="square" rtlCol="0">
            <a:spAutoFit/>
          </a:bodyPr>
          <a:lstStyle/>
          <a:p>
            <a:r>
              <a:rPr lang="en-US" sz="4800" b="1" dirty="0">
                <a:solidFill>
                  <a:schemeClr val="bg1">
                    <a:lumMod val="95000"/>
                  </a:schemeClr>
                </a:solidFill>
              </a:rPr>
              <a:t>Insertion Sort Program</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53C9DD07-C8CE-B747-ACB8-2B1649C5BA68}"/>
              </a:ext>
            </a:extLst>
          </p:cNvPr>
          <p:cNvPicPr>
            <a:picLocks noChangeAspect="1"/>
          </p:cNvPicPr>
          <p:nvPr/>
        </p:nvPicPr>
        <p:blipFill rotWithShape="1">
          <a:blip r:embed="rId3">
            <a:extLst>
              <a:ext uri="{28A0092B-C50C-407E-A947-70E740481C1C}">
                <a14:useLocalDpi xmlns:a14="http://schemas.microsoft.com/office/drawing/2010/main" val="0"/>
              </a:ext>
            </a:extLst>
          </a:blip>
          <a:srcRect l="2582" t="21430" r="38402" b="9310"/>
          <a:stretch/>
        </p:blipFill>
        <p:spPr>
          <a:xfrm>
            <a:off x="509665" y="2548388"/>
            <a:ext cx="5319767" cy="3294028"/>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34BE2255-EE9E-5287-4092-EB4779099E5D}"/>
              </a:ext>
            </a:extLst>
          </p:cNvPr>
          <p:cNvPicPr>
            <a:picLocks noChangeAspect="1"/>
          </p:cNvPicPr>
          <p:nvPr/>
        </p:nvPicPr>
        <p:blipFill rotWithShape="1">
          <a:blip r:embed="rId4">
            <a:extLst>
              <a:ext uri="{28A0092B-C50C-407E-A947-70E740481C1C}">
                <a14:useLocalDpi xmlns:a14="http://schemas.microsoft.com/office/drawing/2010/main" val="0"/>
              </a:ext>
            </a:extLst>
          </a:blip>
          <a:srcRect l="2336" t="21199" r="35859" b="9540"/>
          <a:stretch/>
        </p:blipFill>
        <p:spPr>
          <a:xfrm>
            <a:off x="6043063" y="2520242"/>
            <a:ext cx="5566628" cy="3322174"/>
          </a:xfrm>
          <a:prstGeom prst="rect">
            <a:avLst/>
          </a:prstGeom>
        </p:spPr>
      </p:pic>
    </p:spTree>
    <p:extLst>
      <p:ext uri="{BB962C8B-B14F-4D97-AF65-F5344CB8AC3E}">
        <p14:creationId xmlns:p14="http://schemas.microsoft.com/office/powerpoint/2010/main" val="370954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3362"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063644"/>
            <a:ext cx="6755784" cy="923330"/>
          </a:xfrm>
          <a:prstGeom prst="rect">
            <a:avLst/>
          </a:prstGeom>
          <a:noFill/>
        </p:spPr>
        <p:txBody>
          <a:bodyPr wrap="square" rtlCol="0">
            <a:spAutoFit/>
          </a:bodyPr>
          <a:lstStyle/>
          <a:p>
            <a:r>
              <a:rPr lang="en-US" sz="5400" b="1" dirty="0">
                <a:solidFill>
                  <a:schemeClr val="bg1">
                    <a:lumMod val="95000"/>
                  </a:schemeClr>
                </a:solidFill>
              </a:rPr>
              <a:t>Insertion Sort Program</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56EB437-2647-4E8E-B3CD-741CE8666862}"/>
              </a:ext>
            </a:extLst>
          </p:cNvPr>
          <p:cNvPicPr>
            <a:picLocks noChangeAspect="1"/>
          </p:cNvPicPr>
          <p:nvPr/>
        </p:nvPicPr>
        <p:blipFill rotWithShape="1">
          <a:blip r:embed="rId3">
            <a:extLst>
              <a:ext uri="{28A0092B-C50C-407E-A947-70E740481C1C}">
                <a14:useLocalDpi xmlns:a14="http://schemas.microsoft.com/office/drawing/2010/main" val="0"/>
              </a:ext>
            </a:extLst>
          </a:blip>
          <a:srcRect l="2857" t="21778" r="39062" b="8925"/>
          <a:stretch/>
        </p:blipFill>
        <p:spPr>
          <a:xfrm>
            <a:off x="673715" y="2400590"/>
            <a:ext cx="5422285" cy="344536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0B75BBC-35C3-6E18-130C-42450AE69ADA}"/>
              </a:ext>
            </a:extLst>
          </p:cNvPr>
          <p:cNvPicPr>
            <a:picLocks noChangeAspect="1"/>
          </p:cNvPicPr>
          <p:nvPr/>
        </p:nvPicPr>
        <p:blipFill rotWithShape="1">
          <a:blip r:embed="rId4">
            <a:extLst>
              <a:ext uri="{28A0092B-C50C-407E-A947-70E740481C1C}">
                <a14:useLocalDpi xmlns:a14="http://schemas.microsoft.com/office/drawing/2010/main" val="0"/>
              </a:ext>
            </a:extLst>
          </a:blip>
          <a:srcRect l="2380" t="19766" r="45834" b="8924"/>
          <a:stretch/>
        </p:blipFill>
        <p:spPr>
          <a:xfrm>
            <a:off x="6462979" y="2388343"/>
            <a:ext cx="4714928" cy="3457614"/>
          </a:xfrm>
          <a:prstGeom prst="rect">
            <a:avLst/>
          </a:prstGeom>
        </p:spPr>
      </p:pic>
    </p:spTree>
    <p:extLst>
      <p:ext uri="{BB962C8B-B14F-4D97-AF65-F5344CB8AC3E}">
        <p14:creationId xmlns:p14="http://schemas.microsoft.com/office/powerpoint/2010/main" val="289626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0"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Clr>
                <a:schemeClr val="accent2">
                  <a:lumMod val="75000"/>
                </a:schemeClr>
              </a:buClr>
              <a:buFont typeface="Wingdings" panose="05000000000000000000" pitchFamily="2" charset="2"/>
              <a:buChar char="q"/>
            </a:pPr>
            <a:r>
              <a:rPr lang="en-US" sz="2000" dirty="0">
                <a:solidFill>
                  <a:schemeClr val="accent2">
                    <a:lumMod val="75000"/>
                  </a:schemeClr>
                </a:solidFill>
              </a:rPr>
              <a:t>In summary, the provided C++ code creates a straightforward program that combines user identification, book data entering, and insertion sorting to arrange books according to their publication year. A simple educational example for user authentication and sorting book data is provided by this code, but it falls short in terms of security, error management, and other aspects that are anticipated in a production-ready application. Additional improvements and durable features would be required for practical use or future development.</a:t>
            </a:r>
            <a:r>
              <a:rPr lang="en-ZA" sz="2000" dirty="0">
                <a:solidFill>
                  <a:schemeClr val="accent2">
                    <a:lumMod val="75000"/>
                  </a:schemeClr>
                </a:solidFill>
              </a:rPr>
              <a:t>  </a:t>
            </a:r>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373611"/>
            <a:ext cx="6755784" cy="923330"/>
          </a:xfrm>
          <a:prstGeom prst="rect">
            <a:avLst/>
          </a:prstGeom>
          <a:noFill/>
        </p:spPr>
        <p:txBody>
          <a:bodyPr wrap="square" rtlCol="0">
            <a:spAutoFit/>
          </a:bodyPr>
          <a:lstStyle/>
          <a:p>
            <a:r>
              <a:rPr lang="en-US" sz="5400" b="1" dirty="0">
                <a:solidFill>
                  <a:schemeClr val="bg1">
                    <a:lumMod val="95000"/>
                  </a:schemeClr>
                </a:solidFill>
              </a:rPr>
              <a:t>Conclusion </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84060" y="-2520065"/>
            <a:ext cx="7129426" cy="5040187"/>
          </a:xfrm>
          <a:prstGeom prst="rect">
            <a:avLst/>
          </a:prstGeom>
        </p:spPr>
      </p:pic>
      <p:sp>
        <p:nvSpPr>
          <p:cNvPr id="8" name="TextBox 7">
            <a:extLst>
              <a:ext uri="{FF2B5EF4-FFF2-40B4-BE49-F238E27FC236}">
                <a16:creationId xmlns:a16="http://schemas.microsoft.com/office/drawing/2014/main" id="{EC4FD0C4-C3DC-2455-B2D6-7BA045CC6413}"/>
              </a:ext>
            </a:extLst>
          </p:cNvPr>
          <p:cNvSpPr txBox="1"/>
          <p:nvPr/>
        </p:nvSpPr>
        <p:spPr>
          <a:xfrm>
            <a:off x="2316025" y="2398261"/>
            <a:ext cx="5178084" cy="400110"/>
          </a:xfrm>
          <a:prstGeom prst="rect">
            <a:avLst/>
          </a:prstGeom>
          <a:noFill/>
        </p:spPr>
        <p:txBody>
          <a:bodyPr wrap="square" rtlCol="0">
            <a:spAutoFit/>
          </a:bodyPr>
          <a:lstStyle/>
          <a:p>
            <a:r>
              <a:rPr lang="en-US" sz="2000" b="1" dirty="0">
                <a:solidFill>
                  <a:schemeClr val="bg1">
                    <a:lumMod val="95000"/>
                  </a:schemeClr>
                </a:solidFill>
              </a:rPr>
              <a:t>.</a:t>
            </a:r>
          </a:p>
        </p:txBody>
      </p:sp>
    </p:spTree>
    <p:extLst>
      <p:ext uri="{BB962C8B-B14F-4D97-AF65-F5344CB8AC3E}">
        <p14:creationId xmlns:p14="http://schemas.microsoft.com/office/powerpoint/2010/main" val="56964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3362"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373611"/>
            <a:ext cx="6755784" cy="923330"/>
          </a:xfrm>
          <a:prstGeom prst="rect">
            <a:avLst/>
          </a:prstGeom>
          <a:noFill/>
        </p:spPr>
        <p:txBody>
          <a:bodyPr wrap="square" rtlCol="0">
            <a:spAutoFit/>
          </a:bodyPr>
          <a:lstStyle/>
          <a:p>
            <a:r>
              <a:rPr lang="en-US" sz="5400" b="1" dirty="0">
                <a:solidFill>
                  <a:schemeClr val="bg1">
                    <a:lumMod val="95000"/>
                  </a:schemeClr>
                </a:solidFill>
              </a:rPr>
              <a:t>Reference List</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sp>
        <p:nvSpPr>
          <p:cNvPr id="8" name="TextBox 7">
            <a:extLst>
              <a:ext uri="{FF2B5EF4-FFF2-40B4-BE49-F238E27FC236}">
                <a16:creationId xmlns:a16="http://schemas.microsoft.com/office/drawing/2014/main" id="{EC4FD0C4-C3DC-2455-B2D6-7BA045CC6413}"/>
              </a:ext>
            </a:extLst>
          </p:cNvPr>
          <p:cNvSpPr txBox="1"/>
          <p:nvPr/>
        </p:nvSpPr>
        <p:spPr>
          <a:xfrm>
            <a:off x="2316025" y="2398261"/>
            <a:ext cx="5178084" cy="400110"/>
          </a:xfrm>
          <a:prstGeom prst="rect">
            <a:avLst/>
          </a:prstGeom>
          <a:noFill/>
        </p:spPr>
        <p:txBody>
          <a:bodyPr wrap="square" rtlCol="0">
            <a:spAutoFit/>
          </a:bodyPr>
          <a:lstStyle/>
          <a:p>
            <a:r>
              <a:rPr lang="en-US" sz="2000" b="1" dirty="0">
                <a:solidFill>
                  <a:schemeClr val="bg1">
                    <a:lumMod val="95000"/>
                  </a:schemeClr>
                </a:solidFill>
              </a:rPr>
              <a:t>.</a:t>
            </a:r>
          </a:p>
        </p:txBody>
      </p:sp>
      <p:sp>
        <p:nvSpPr>
          <p:cNvPr id="4" name="TextBox 3">
            <a:extLst>
              <a:ext uri="{FF2B5EF4-FFF2-40B4-BE49-F238E27FC236}">
                <a16:creationId xmlns:a16="http://schemas.microsoft.com/office/drawing/2014/main" id="{BC2D7375-3049-5BE3-82CE-8D5684EB5D6A}"/>
              </a:ext>
            </a:extLst>
          </p:cNvPr>
          <p:cNvSpPr txBox="1"/>
          <p:nvPr/>
        </p:nvSpPr>
        <p:spPr>
          <a:xfrm>
            <a:off x="1181114" y="2598316"/>
            <a:ext cx="5870616" cy="646331"/>
          </a:xfrm>
          <a:prstGeom prst="rect">
            <a:avLst/>
          </a:prstGeom>
          <a:noFill/>
        </p:spPr>
        <p:txBody>
          <a:bodyPr wrap="square" rtlCol="0">
            <a:spAutoFit/>
          </a:bodyPr>
          <a:lstStyle/>
          <a:p>
            <a:r>
              <a:rPr lang="en-US" b="1" dirty="0">
                <a:solidFill>
                  <a:schemeClr val="accent5">
                    <a:lumMod val="75000"/>
                  </a:schemeClr>
                </a:solidFill>
              </a:rPr>
              <a:t>Malik, D.S, 6th ed. 2013. C++ Programming from Problem Analysis to Program Design. Boston, MA: Nelson Education.</a:t>
            </a:r>
          </a:p>
        </p:txBody>
      </p:sp>
      <p:pic>
        <p:nvPicPr>
          <p:cNvPr id="9" name="Picture 8" descr="A blue icons of paper and a book&#10;&#10;Description automatically generated with medium confidence">
            <a:extLst>
              <a:ext uri="{FF2B5EF4-FFF2-40B4-BE49-F238E27FC236}">
                <a16:creationId xmlns:a16="http://schemas.microsoft.com/office/drawing/2014/main" id="{073189DD-E2D8-63D2-FFE7-79E1B1B4E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270" y="1975560"/>
            <a:ext cx="3317359" cy="3085770"/>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274423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0"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3344906" y="91315"/>
            <a:ext cx="5178084" cy="830997"/>
          </a:xfrm>
          <a:prstGeom prst="rect">
            <a:avLst/>
          </a:prstGeom>
          <a:noFill/>
        </p:spPr>
        <p:txBody>
          <a:bodyPr wrap="square" rtlCol="0">
            <a:spAutoFit/>
          </a:bodyPr>
          <a:lstStyle/>
          <a:p>
            <a:r>
              <a:rPr lang="en-US" sz="4800" b="1" dirty="0">
                <a:solidFill>
                  <a:schemeClr val="bg1">
                    <a:lumMod val="95000"/>
                  </a:schemeClr>
                </a:solidFill>
              </a:rPr>
              <a:t>Table of Contents</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874691">
            <a:off x="-2444328" y="420105"/>
            <a:ext cx="6874179" cy="4859739"/>
          </a:xfrm>
          <a:prstGeom prst="rect">
            <a:avLst/>
          </a:prstGeom>
        </p:spPr>
      </p:pic>
      <p:sp>
        <p:nvSpPr>
          <p:cNvPr id="8" name="TextBox 7">
            <a:extLst>
              <a:ext uri="{FF2B5EF4-FFF2-40B4-BE49-F238E27FC236}">
                <a16:creationId xmlns:a16="http://schemas.microsoft.com/office/drawing/2014/main" id="{6601DE70-830A-D83F-2FD4-50ADC13638F5}"/>
              </a:ext>
            </a:extLst>
          </p:cNvPr>
          <p:cNvSpPr txBox="1"/>
          <p:nvPr/>
        </p:nvSpPr>
        <p:spPr>
          <a:xfrm>
            <a:off x="3902001" y="1970084"/>
            <a:ext cx="1450236" cy="369332"/>
          </a:xfrm>
          <a:prstGeom prst="rect">
            <a:avLst/>
          </a:prstGeom>
          <a:noFill/>
        </p:spPr>
        <p:txBody>
          <a:bodyPr wrap="square" rtlCol="0">
            <a:spAutoFit/>
          </a:bodyPr>
          <a:lstStyle/>
          <a:p>
            <a:pPr algn="just"/>
            <a:r>
              <a:rPr lang="en-US" b="1" dirty="0">
                <a:solidFill>
                  <a:srgbClr val="0070C0"/>
                </a:solidFill>
              </a:rPr>
              <a:t>Functions</a:t>
            </a:r>
          </a:p>
        </p:txBody>
      </p:sp>
      <p:sp>
        <p:nvSpPr>
          <p:cNvPr id="10" name="TextBox 9">
            <a:extLst>
              <a:ext uri="{FF2B5EF4-FFF2-40B4-BE49-F238E27FC236}">
                <a16:creationId xmlns:a16="http://schemas.microsoft.com/office/drawing/2014/main" id="{10947397-1642-5ACA-D86B-E8F8C48DA948}"/>
              </a:ext>
            </a:extLst>
          </p:cNvPr>
          <p:cNvSpPr txBox="1"/>
          <p:nvPr/>
        </p:nvSpPr>
        <p:spPr>
          <a:xfrm>
            <a:off x="4161013" y="2652585"/>
            <a:ext cx="1491306" cy="369332"/>
          </a:xfrm>
          <a:prstGeom prst="rect">
            <a:avLst/>
          </a:prstGeom>
          <a:noFill/>
        </p:spPr>
        <p:txBody>
          <a:bodyPr wrap="none" rtlCol="0">
            <a:spAutoFit/>
          </a:bodyPr>
          <a:lstStyle/>
          <a:p>
            <a:pPr algn="just"/>
            <a:r>
              <a:rPr lang="en-US" b="1" dirty="0">
                <a:solidFill>
                  <a:srgbClr val="0070C0"/>
                </a:solidFill>
              </a:rPr>
              <a:t>How and why</a:t>
            </a:r>
          </a:p>
        </p:txBody>
      </p:sp>
      <p:sp>
        <p:nvSpPr>
          <p:cNvPr id="14" name="TextBox 13">
            <a:extLst>
              <a:ext uri="{FF2B5EF4-FFF2-40B4-BE49-F238E27FC236}">
                <a16:creationId xmlns:a16="http://schemas.microsoft.com/office/drawing/2014/main" id="{B5852E7C-A83B-EF96-39E0-6F33ECF6D95E}"/>
              </a:ext>
            </a:extLst>
          </p:cNvPr>
          <p:cNvSpPr txBox="1"/>
          <p:nvPr/>
        </p:nvSpPr>
        <p:spPr>
          <a:xfrm>
            <a:off x="4161013" y="3320226"/>
            <a:ext cx="3136115" cy="369332"/>
          </a:xfrm>
          <a:prstGeom prst="rect">
            <a:avLst/>
          </a:prstGeom>
          <a:noFill/>
        </p:spPr>
        <p:txBody>
          <a:bodyPr wrap="none" rtlCol="0">
            <a:spAutoFit/>
          </a:bodyPr>
          <a:lstStyle/>
          <a:p>
            <a:pPr algn="just"/>
            <a:r>
              <a:rPr lang="en-US" b="1" dirty="0">
                <a:solidFill>
                  <a:srgbClr val="0070C0"/>
                </a:solidFill>
              </a:rPr>
              <a:t>Advantages and Disadvantages</a:t>
            </a:r>
          </a:p>
        </p:txBody>
      </p:sp>
      <p:sp>
        <p:nvSpPr>
          <p:cNvPr id="15" name="TextBox 14">
            <a:extLst>
              <a:ext uri="{FF2B5EF4-FFF2-40B4-BE49-F238E27FC236}">
                <a16:creationId xmlns:a16="http://schemas.microsoft.com/office/drawing/2014/main" id="{479FDF5F-A3F2-39F3-AA74-4EA7CACBB913}"/>
              </a:ext>
            </a:extLst>
          </p:cNvPr>
          <p:cNvSpPr txBox="1"/>
          <p:nvPr/>
        </p:nvSpPr>
        <p:spPr>
          <a:xfrm>
            <a:off x="4023143" y="4021584"/>
            <a:ext cx="1184876" cy="369332"/>
          </a:xfrm>
          <a:prstGeom prst="rect">
            <a:avLst/>
          </a:prstGeom>
          <a:noFill/>
        </p:spPr>
        <p:txBody>
          <a:bodyPr wrap="none" rtlCol="0">
            <a:spAutoFit/>
          </a:bodyPr>
          <a:lstStyle/>
          <a:p>
            <a:pPr algn="just"/>
            <a:r>
              <a:rPr lang="en-US" b="1" dirty="0">
                <a:solidFill>
                  <a:srgbClr val="0070C0"/>
                </a:solidFill>
              </a:rPr>
              <a:t>Source file</a:t>
            </a:r>
          </a:p>
        </p:txBody>
      </p:sp>
      <p:sp>
        <p:nvSpPr>
          <p:cNvPr id="16" name="TextBox 15">
            <a:extLst>
              <a:ext uri="{FF2B5EF4-FFF2-40B4-BE49-F238E27FC236}">
                <a16:creationId xmlns:a16="http://schemas.microsoft.com/office/drawing/2014/main" id="{BEFF53A9-74AC-7A9E-7FEA-C2A0087E9EEA}"/>
              </a:ext>
            </a:extLst>
          </p:cNvPr>
          <p:cNvSpPr txBox="1"/>
          <p:nvPr/>
        </p:nvSpPr>
        <p:spPr>
          <a:xfrm>
            <a:off x="3839459" y="4737330"/>
            <a:ext cx="2524665" cy="646331"/>
          </a:xfrm>
          <a:prstGeom prst="rect">
            <a:avLst/>
          </a:prstGeom>
          <a:noFill/>
        </p:spPr>
        <p:txBody>
          <a:bodyPr wrap="none" rtlCol="0">
            <a:spAutoFit/>
          </a:bodyPr>
          <a:lstStyle/>
          <a:p>
            <a:pPr algn="just"/>
            <a:r>
              <a:rPr lang="en-US" b="1" dirty="0">
                <a:solidFill>
                  <a:srgbClr val="0070C0"/>
                </a:solidFill>
              </a:rPr>
              <a:t>A program that runs and</a:t>
            </a:r>
          </a:p>
          <a:p>
            <a:pPr algn="just"/>
            <a:r>
              <a:rPr lang="en-US" b="1" dirty="0">
                <a:solidFill>
                  <a:srgbClr val="0070C0"/>
                </a:solidFill>
              </a:rPr>
              <a:t>gives output</a:t>
            </a:r>
          </a:p>
        </p:txBody>
      </p:sp>
      <p:sp>
        <p:nvSpPr>
          <p:cNvPr id="17" name="TextBox 16">
            <a:extLst>
              <a:ext uri="{FF2B5EF4-FFF2-40B4-BE49-F238E27FC236}">
                <a16:creationId xmlns:a16="http://schemas.microsoft.com/office/drawing/2014/main" id="{062DAB30-0CB1-ADC9-CE0D-B8F440E9726C}"/>
              </a:ext>
            </a:extLst>
          </p:cNvPr>
          <p:cNvSpPr txBox="1"/>
          <p:nvPr/>
        </p:nvSpPr>
        <p:spPr>
          <a:xfrm>
            <a:off x="3661870" y="1268416"/>
            <a:ext cx="1375569" cy="369332"/>
          </a:xfrm>
          <a:prstGeom prst="rect">
            <a:avLst/>
          </a:prstGeom>
          <a:noFill/>
        </p:spPr>
        <p:txBody>
          <a:bodyPr wrap="none" rtlCol="0">
            <a:spAutoFit/>
          </a:bodyPr>
          <a:lstStyle/>
          <a:p>
            <a:pPr algn="just"/>
            <a:r>
              <a:rPr lang="en-US" b="1" dirty="0">
                <a:solidFill>
                  <a:srgbClr val="0070C0"/>
                </a:solidFill>
              </a:rPr>
              <a:t>Introduction</a:t>
            </a:r>
          </a:p>
        </p:txBody>
      </p:sp>
      <p:sp>
        <p:nvSpPr>
          <p:cNvPr id="18" name="Oval 17">
            <a:extLst>
              <a:ext uri="{FF2B5EF4-FFF2-40B4-BE49-F238E27FC236}">
                <a16:creationId xmlns:a16="http://schemas.microsoft.com/office/drawing/2014/main" id="{55157F9A-8AD9-4201-B8C6-F3EC82C68456}"/>
              </a:ext>
            </a:extLst>
          </p:cNvPr>
          <p:cNvSpPr/>
          <p:nvPr/>
        </p:nvSpPr>
        <p:spPr>
          <a:xfrm>
            <a:off x="-1664885" y="1058474"/>
            <a:ext cx="4741052" cy="4741052"/>
          </a:xfrm>
          <a:prstGeom prst="ellipse">
            <a:avLst/>
          </a:prstGeom>
          <a:noFill/>
          <a:ln w="381000">
            <a:solidFill>
              <a:schemeClr val="bg1">
                <a:alpha val="6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ln>
                <a:solidFill>
                  <a:schemeClr val="bg1"/>
                </a:solidFill>
              </a:ln>
              <a:noFill/>
            </a:endParaRPr>
          </a:p>
        </p:txBody>
      </p:sp>
      <p:sp>
        <p:nvSpPr>
          <p:cNvPr id="20" name="Oval 19">
            <a:extLst>
              <a:ext uri="{FF2B5EF4-FFF2-40B4-BE49-F238E27FC236}">
                <a16:creationId xmlns:a16="http://schemas.microsoft.com/office/drawing/2014/main" id="{21C8A10F-D070-4C2F-C3FC-1A0A91881396}"/>
              </a:ext>
            </a:extLst>
          </p:cNvPr>
          <p:cNvSpPr/>
          <p:nvPr/>
        </p:nvSpPr>
        <p:spPr>
          <a:xfrm>
            <a:off x="-2115554" y="602840"/>
            <a:ext cx="5652319" cy="5652319"/>
          </a:xfrm>
          <a:prstGeom prst="ellipse">
            <a:avLst/>
          </a:prstGeom>
          <a:noFill/>
          <a:ln w="127000">
            <a:solidFill>
              <a:schemeClr val="bg1">
                <a:alpha val="6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ln>
                <a:solidFill>
                  <a:schemeClr val="bg1"/>
                </a:solidFill>
              </a:ln>
              <a:noFill/>
            </a:endParaRPr>
          </a:p>
        </p:txBody>
      </p:sp>
      <p:sp>
        <p:nvSpPr>
          <p:cNvPr id="21" name="Rectangle 20">
            <a:extLst>
              <a:ext uri="{FF2B5EF4-FFF2-40B4-BE49-F238E27FC236}">
                <a16:creationId xmlns:a16="http://schemas.microsoft.com/office/drawing/2014/main" id="{9E1983D8-0215-44EB-6038-EC1553A4F0F5}"/>
              </a:ext>
            </a:extLst>
          </p:cNvPr>
          <p:cNvSpPr/>
          <p:nvPr/>
        </p:nvSpPr>
        <p:spPr>
          <a:xfrm>
            <a:off x="3413726" y="1365268"/>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Rectangle 21">
            <a:extLst>
              <a:ext uri="{FF2B5EF4-FFF2-40B4-BE49-F238E27FC236}">
                <a16:creationId xmlns:a16="http://schemas.microsoft.com/office/drawing/2014/main" id="{7B0C80DB-45D0-E8F1-FF16-C4C0AA4109EC}"/>
              </a:ext>
            </a:extLst>
          </p:cNvPr>
          <p:cNvSpPr/>
          <p:nvPr/>
        </p:nvSpPr>
        <p:spPr>
          <a:xfrm>
            <a:off x="3689888" y="2062110"/>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3" name="Rectangle 22">
            <a:extLst>
              <a:ext uri="{FF2B5EF4-FFF2-40B4-BE49-F238E27FC236}">
                <a16:creationId xmlns:a16="http://schemas.microsoft.com/office/drawing/2014/main" id="{21363D0A-E265-22CA-4C87-2F5BC708741D}"/>
              </a:ext>
            </a:extLst>
          </p:cNvPr>
          <p:cNvSpPr/>
          <p:nvPr/>
        </p:nvSpPr>
        <p:spPr>
          <a:xfrm>
            <a:off x="3930012" y="2751561"/>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23">
            <a:extLst>
              <a:ext uri="{FF2B5EF4-FFF2-40B4-BE49-F238E27FC236}">
                <a16:creationId xmlns:a16="http://schemas.microsoft.com/office/drawing/2014/main" id="{4E1F0C5C-54AA-5661-BCA0-D82B37ACBA52}"/>
              </a:ext>
            </a:extLst>
          </p:cNvPr>
          <p:cNvSpPr/>
          <p:nvPr/>
        </p:nvSpPr>
        <p:spPr>
          <a:xfrm>
            <a:off x="3930011" y="3428999"/>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ZA" dirty="0"/>
          </a:p>
        </p:txBody>
      </p:sp>
      <p:sp>
        <p:nvSpPr>
          <p:cNvPr id="25" name="Rectangle 24">
            <a:extLst>
              <a:ext uri="{FF2B5EF4-FFF2-40B4-BE49-F238E27FC236}">
                <a16:creationId xmlns:a16="http://schemas.microsoft.com/office/drawing/2014/main" id="{C78130B5-FE57-F68B-9F03-1E5108683AA5}"/>
              </a:ext>
            </a:extLst>
          </p:cNvPr>
          <p:cNvSpPr/>
          <p:nvPr/>
        </p:nvSpPr>
        <p:spPr>
          <a:xfrm>
            <a:off x="3814429" y="4115329"/>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25">
            <a:extLst>
              <a:ext uri="{FF2B5EF4-FFF2-40B4-BE49-F238E27FC236}">
                <a16:creationId xmlns:a16="http://schemas.microsoft.com/office/drawing/2014/main" id="{A73A4FC4-3FEA-5427-E55D-6EF6258D00BA}"/>
              </a:ext>
            </a:extLst>
          </p:cNvPr>
          <p:cNvSpPr/>
          <p:nvPr/>
        </p:nvSpPr>
        <p:spPr>
          <a:xfrm>
            <a:off x="3574298" y="4802301"/>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26">
            <a:extLst>
              <a:ext uri="{FF2B5EF4-FFF2-40B4-BE49-F238E27FC236}">
                <a16:creationId xmlns:a16="http://schemas.microsoft.com/office/drawing/2014/main" id="{F0A1379E-F8C5-DB98-B9B8-229C2CCC9931}"/>
              </a:ext>
            </a:extLst>
          </p:cNvPr>
          <p:cNvSpPr/>
          <p:nvPr/>
        </p:nvSpPr>
        <p:spPr>
          <a:xfrm>
            <a:off x="3068331" y="5652523"/>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TextBox 27">
            <a:extLst>
              <a:ext uri="{FF2B5EF4-FFF2-40B4-BE49-F238E27FC236}">
                <a16:creationId xmlns:a16="http://schemas.microsoft.com/office/drawing/2014/main" id="{7155ED98-FE37-56FE-4A42-BD2D2004DB61}"/>
              </a:ext>
            </a:extLst>
          </p:cNvPr>
          <p:cNvSpPr txBox="1"/>
          <p:nvPr/>
        </p:nvSpPr>
        <p:spPr>
          <a:xfrm>
            <a:off x="3307515" y="5574871"/>
            <a:ext cx="1276311" cy="369332"/>
          </a:xfrm>
          <a:prstGeom prst="rect">
            <a:avLst/>
          </a:prstGeom>
          <a:noFill/>
        </p:spPr>
        <p:txBody>
          <a:bodyPr wrap="none" rtlCol="0">
            <a:spAutoFit/>
          </a:bodyPr>
          <a:lstStyle/>
          <a:p>
            <a:pPr algn="just"/>
            <a:r>
              <a:rPr lang="en-US" b="1" dirty="0">
                <a:solidFill>
                  <a:srgbClr val="0070C0"/>
                </a:solidFill>
              </a:rPr>
              <a:t>Conclusion </a:t>
            </a:r>
          </a:p>
        </p:txBody>
      </p:sp>
    </p:spTree>
    <p:extLst>
      <p:ext uri="{BB962C8B-B14F-4D97-AF65-F5344CB8AC3E}">
        <p14:creationId xmlns:p14="http://schemas.microsoft.com/office/powerpoint/2010/main" val="7547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19438" y="-44484"/>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063644"/>
            <a:ext cx="5178084" cy="830997"/>
          </a:xfrm>
          <a:prstGeom prst="rect">
            <a:avLst/>
          </a:prstGeom>
          <a:noFill/>
        </p:spPr>
        <p:txBody>
          <a:bodyPr wrap="square" rtlCol="0">
            <a:spAutoFit/>
          </a:bodyPr>
          <a:lstStyle/>
          <a:p>
            <a:r>
              <a:rPr lang="en-US" sz="4800" b="1" dirty="0">
                <a:solidFill>
                  <a:schemeClr val="bg1">
                    <a:lumMod val="95000"/>
                  </a:schemeClr>
                </a:solidFill>
              </a:rPr>
              <a:t>Introduction </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sp>
        <p:nvSpPr>
          <p:cNvPr id="27" name="Rectangle 26">
            <a:extLst>
              <a:ext uri="{FF2B5EF4-FFF2-40B4-BE49-F238E27FC236}">
                <a16:creationId xmlns:a16="http://schemas.microsoft.com/office/drawing/2014/main" id="{F0A1379E-F8C5-DB98-B9B8-229C2CCC9931}"/>
              </a:ext>
            </a:extLst>
          </p:cNvPr>
          <p:cNvSpPr/>
          <p:nvPr/>
        </p:nvSpPr>
        <p:spPr>
          <a:xfrm>
            <a:off x="2064660" y="2164567"/>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Picture 6" descr="A stack of books and glasses&#10;&#10;Description automatically generated">
            <a:extLst>
              <a:ext uri="{FF2B5EF4-FFF2-40B4-BE49-F238E27FC236}">
                <a16:creationId xmlns:a16="http://schemas.microsoft.com/office/drawing/2014/main" id="{20A1473B-B741-7A7D-0825-128AA3E60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39" y="977497"/>
            <a:ext cx="6527788" cy="4614856"/>
          </a:xfrm>
          <a:prstGeom prst="rect">
            <a:avLst/>
          </a:prstGeom>
          <a:effectLst>
            <a:innerShdw blurRad="63500" dist="50800" dir="13500000">
              <a:prstClr val="black">
                <a:alpha val="50000"/>
              </a:prstClr>
            </a:innerShdw>
          </a:effectLst>
        </p:spPr>
      </p:pic>
      <p:sp>
        <p:nvSpPr>
          <p:cNvPr id="9" name="TextBox 8">
            <a:extLst>
              <a:ext uri="{FF2B5EF4-FFF2-40B4-BE49-F238E27FC236}">
                <a16:creationId xmlns:a16="http://schemas.microsoft.com/office/drawing/2014/main" id="{6DA7821A-CE3A-EFEA-E62C-8011A856E40F}"/>
              </a:ext>
            </a:extLst>
          </p:cNvPr>
          <p:cNvSpPr txBox="1"/>
          <p:nvPr/>
        </p:nvSpPr>
        <p:spPr>
          <a:xfrm>
            <a:off x="2239805" y="2051223"/>
            <a:ext cx="5178084" cy="1200329"/>
          </a:xfrm>
          <a:prstGeom prst="rect">
            <a:avLst/>
          </a:prstGeom>
          <a:noFill/>
        </p:spPr>
        <p:txBody>
          <a:bodyPr wrap="square" rtlCol="0">
            <a:spAutoFit/>
          </a:bodyPr>
          <a:lstStyle/>
          <a:p>
            <a:r>
              <a:rPr lang="en-ZA" b="1" dirty="0">
                <a:solidFill>
                  <a:schemeClr val="accent2">
                    <a:lumMod val="75000"/>
                  </a:schemeClr>
                </a:solidFill>
              </a:rPr>
              <a:t>Insertion sort is a simple sorting algorithm that works by repeatedly taking one element from an unsorted list and inserting it in to its correct position within a sorted portion of the list.</a:t>
            </a:r>
            <a:endParaRPr lang="en-US" b="1" dirty="0">
              <a:solidFill>
                <a:schemeClr val="accent2">
                  <a:lumMod val="75000"/>
                </a:schemeClr>
              </a:solidFill>
            </a:endParaRPr>
          </a:p>
        </p:txBody>
      </p:sp>
      <p:sp>
        <p:nvSpPr>
          <p:cNvPr id="3" name="Rectangle 2">
            <a:extLst>
              <a:ext uri="{FF2B5EF4-FFF2-40B4-BE49-F238E27FC236}">
                <a16:creationId xmlns:a16="http://schemas.microsoft.com/office/drawing/2014/main" id="{44A9250B-2A6F-A881-1F51-76CC82040F8D}"/>
              </a:ext>
            </a:extLst>
          </p:cNvPr>
          <p:cNvSpPr/>
          <p:nvPr/>
        </p:nvSpPr>
        <p:spPr>
          <a:xfrm>
            <a:off x="2064661" y="3401275"/>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TextBox 3">
            <a:extLst>
              <a:ext uri="{FF2B5EF4-FFF2-40B4-BE49-F238E27FC236}">
                <a16:creationId xmlns:a16="http://schemas.microsoft.com/office/drawing/2014/main" id="{B39FCEB6-193C-7116-5812-D9A173DA8F19}"/>
              </a:ext>
            </a:extLst>
          </p:cNvPr>
          <p:cNvSpPr txBox="1"/>
          <p:nvPr/>
        </p:nvSpPr>
        <p:spPr>
          <a:xfrm>
            <a:off x="2239806" y="3287931"/>
            <a:ext cx="5178084" cy="646331"/>
          </a:xfrm>
          <a:prstGeom prst="rect">
            <a:avLst/>
          </a:prstGeom>
          <a:noFill/>
        </p:spPr>
        <p:txBody>
          <a:bodyPr wrap="square" rtlCol="0">
            <a:spAutoFit/>
          </a:bodyPr>
          <a:lstStyle/>
          <a:p>
            <a:r>
              <a:rPr lang="en-ZA" b="1" dirty="0">
                <a:solidFill>
                  <a:schemeClr val="accent2">
                    <a:lumMod val="75000"/>
                  </a:schemeClr>
                </a:solidFill>
              </a:rPr>
              <a:t>The insertion sort algorithm enhances the sorting functionality within the library management system</a:t>
            </a:r>
            <a:endParaRPr lang="en-US" b="1" dirty="0">
              <a:solidFill>
                <a:schemeClr val="accent2">
                  <a:lumMod val="75000"/>
                </a:schemeClr>
              </a:solidFill>
            </a:endParaRPr>
          </a:p>
        </p:txBody>
      </p:sp>
      <p:sp>
        <p:nvSpPr>
          <p:cNvPr id="6" name="Rectangle 5">
            <a:extLst>
              <a:ext uri="{FF2B5EF4-FFF2-40B4-BE49-F238E27FC236}">
                <a16:creationId xmlns:a16="http://schemas.microsoft.com/office/drawing/2014/main" id="{EAF0C4DB-DA8C-815C-E18C-E0556DE233F7}"/>
              </a:ext>
            </a:extLst>
          </p:cNvPr>
          <p:cNvSpPr/>
          <p:nvPr/>
        </p:nvSpPr>
        <p:spPr>
          <a:xfrm>
            <a:off x="2064660" y="4097555"/>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b="1" dirty="0"/>
          </a:p>
        </p:txBody>
      </p:sp>
      <p:sp>
        <p:nvSpPr>
          <p:cNvPr id="8" name="TextBox 7">
            <a:extLst>
              <a:ext uri="{FF2B5EF4-FFF2-40B4-BE49-F238E27FC236}">
                <a16:creationId xmlns:a16="http://schemas.microsoft.com/office/drawing/2014/main" id="{50CCAC7A-A03B-BCFA-A330-384BF3F9BEA5}"/>
              </a:ext>
            </a:extLst>
          </p:cNvPr>
          <p:cNvSpPr txBox="1"/>
          <p:nvPr/>
        </p:nvSpPr>
        <p:spPr>
          <a:xfrm>
            <a:off x="2239805" y="4006806"/>
            <a:ext cx="5178084" cy="2308324"/>
          </a:xfrm>
          <a:prstGeom prst="rect">
            <a:avLst/>
          </a:prstGeom>
          <a:noFill/>
        </p:spPr>
        <p:txBody>
          <a:bodyPr wrap="square" rtlCol="0">
            <a:spAutoFit/>
          </a:bodyPr>
          <a:lstStyle/>
          <a:p>
            <a:r>
              <a:rPr lang="en-ZA" b="1" dirty="0">
                <a:solidFill>
                  <a:schemeClr val="accent2">
                    <a:lumMod val="75000"/>
                  </a:schemeClr>
                </a:solidFill>
              </a:rPr>
              <a:t>Objective is to improve the efficiency of sorting books, making it easier for users to discover and access library resources</a:t>
            </a:r>
          </a:p>
          <a:p>
            <a:endParaRPr lang="en-ZA" b="1" dirty="0">
              <a:solidFill>
                <a:schemeClr val="accent2">
                  <a:lumMod val="75000"/>
                </a:schemeClr>
              </a:solidFill>
            </a:endParaRPr>
          </a:p>
          <a:p>
            <a:r>
              <a:rPr lang="en-ZA" b="1" dirty="0">
                <a:solidFill>
                  <a:schemeClr val="accent2">
                    <a:lumMod val="75000"/>
                  </a:schemeClr>
                </a:solidFill>
              </a:rPr>
              <a:t>The aim is to construct a library management system in which books will be arranged in ascending order according to the year of publication using insertion sorts to make it easier for students to locate books.</a:t>
            </a:r>
            <a:endParaRPr lang="en-US" b="1" dirty="0">
              <a:solidFill>
                <a:schemeClr val="accent2">
                  <a:lumMod val="75000"/>
                </a:schemeClr>
              </a:solidFill>
            </a:endParaRPr>
          </a:p>
        </p:txBody>
      </p:sp>
      <p:sp>
        <p:nvSpPr>
          <p:cNvPr id="10" name="Rectangle 9">
            <a:extLst>
              <a:ext uri="{FF2B5EF4-FFF2-40B4-BE49-F238E27FC236}">
                <a16:creationId xmlns:a16="http://schemas.microsoft.com/office/drawing/2014/main" id="{32C1AE5E-8290-481D-DF13-A34B483DE9E5}"/>
              </a:ext>
            </a:extLst>
          </p:cNvPr>
          <p:cNvSpPr/>
          <p:nvPr/>
        </p:nvSpPr>
        <p:spPr>
          <a:xfrm>
            <a:off x="2064660" y="5091208"/>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b="1" dirty="0"/>
          </a:p>
        </p:txBody>
      </p:sp>
    </p:spTree>
    <p:extLst>
      <p:ext uri="{BB962C8B-B14F-4D97-AF65-F5344CB8AC3E}">
        <p14:creationId xmlns:p14="http://schemas.microsoft.com/office/powerpoint/2010/main" val="357691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0"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172130"/>
            <a:ext cx="5178084" cy="830997"/>
          </a:xfrm>
          <a:prstGeom prst="rect">
            <a:avLst/>
          </a:prstGeom>
          <a:noFill/>
        </p:spPr>
        <p:txBody>
          <a:bodyPr wrap="square" rtlCol="0">
            <a:spAutoFit/>
          </a:bodyPr>
          <a:lstStyle/>
          <a:p>
            <a:r>
              <a:rPr lang="en-US" sz="4800" b="1" dirty="0">
                <a:solidFill>
                  <a:schemeClr val="bg1">
                    <a:lumMod val="95000"/>
                  </a:schemeClr>
                </a:solidFill>
              </a:rPr>
              <a:t>Functions </a:t>
            </a:r>
          </a:p>
        </p:txBody>
      </p:sp>
      <p:sp>
        <p:nvSpPr>
          <p:cNvPr id="27" name="Rectangle 26">
            <a:extLst>
              <a:ext uri="{FF2B5EF4-FFF2-40B4-BE49-F238E27FC236}">
                <a16:creationId xmlns:a16="http://schemas.microsoft.com/office/drawing/2014/main" id="{F0A1379E-F8C5-DB98-B9B8-229C2CCC9931}"/>
              </a:ext>
            </a:extLst>
          </p:cNvPr>
          <p:cNvSpPr/>
          <p:nvPr/>
        </p:nvSpPr>
        <p:spPr>
          <a:xfrm>
            <a:off x="2064660" y="2487295"/>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Picture 6" descr="A stack of books and glasses&#10;&#10;Description automatically generated">
            <a:extLst>
              <a:ext uri="{FF2B5EF4-FFF2-40B4-BE49-F238E27FC236}">
                <a16:creationId xmlns:a16="http://schemas.microsoft.com/office/drawing/2014/main" id="{20A1473B-B741-7A7D-0825-128AA3E6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908" y="1121572"/>
            <a:ext cx="6527788" cy="4614856"/>
          </a:xfrm>
          <a:prstGeom prst="rect">
            <a:avLst/>
          </a:prstGeom>
          <a:effectLst>
            <a:innerShdw blurRad="63500" dist="50800" dir="13500000">
              <a:prstClr val="black">
                <a:alpha val="50000"/>
              </a:prstClr>
            </a:innerShdw>
          </a:effectLst>
        </p:spPr>
      </p:pic>
      <p:sp>
        <p:nvSpPr>
          <p:cNvPr id="12" name="Rectangle 11">
            <a:extLst>
              <a:ext uri="{FF2B5EF4-FFF2-40B4-BE49-F238E27FC236}">
                <a16:creationId xmlns:a16="http://schemas.microsoft.com/office/drawing/2014/main" id="{ED392714-3790-7339-A923-29F0CAAFC4AB}"/>
              </a:ext>
            </a:extLst>
          </p:cNvPr>
          <p:cNvSpPr/>
          <p:nvPr/>
        </p:nvSpPr>
        <p:spPr>
          <a:xfrm>
            <a:off x="2064659" y="2965545"/>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b="1" dirty="0"/>
          </a:p>
        </p:txBody>
      </p:sp>
      <p:sp>
        <p:nvSpPr>
          <p:cNvPr id="29" name="Rectangle 28">
            <a:extLst>
              <a:ext uri="{FF2B5EF4-FFF2-40B4-BE49-F238E27FC236}">
                <a16:creationId xmlns:a16="http://schemas.microsoft.com/office/drawing/2014/main" id="{6E9695D1-69F2-FEEF-A9AB-1D5D135A0264}"/>
              </a:ext>
            </a:extLst>
          </p:cNvPr>
          <p:cNvSpPr/>
          <p:nvPr/>
        </p:nvSpPr>
        <p:spPr>
          <a:xfrm>
            <a:off x="2085282" y="3447772"/>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extBox 2">
            <a:extLst>
              <a:ext uri="{FF2B5EF4-FFF2-40B4-BE49-F238E27FC236}">
                <a16:creationId xmlns:a16="http://schemas.microsoft.com/office/drawing/2014/main" id="{8B93AC5E-6CA0-5D3F-F83B-BF2B3BE7543B}"/>
              </a:ext>
            </a:extLst>
          </p:cNvPr>
          <p:cNvSpPr txBox="1"/>
          <p:nvPr/>
        </p:nvSpPr>
        <p:spPr>
          <a:xfrm>
            <a:off x="2333935" y="2413337"/>
            <a:ext cx="5178084" cy="369332"/>
          </a:xfrm>
          <a:prstGeom prst="rect">
            <a:avLst/>
          </a:prstGeom>
          <a:noFill/>
        </p:spPr>
        <p:txBody>
          <a:bodyPr wrap="square" rtlCol="0">
            <a:spAutoFit/>
          </a:bodyPr>
          <a:lstStyle/>
          <a:p>
            <a:r>
              <a:rPr lang="en-US" b="1" dirty="0">
                <a:solidFill>
                  <a:schemeClr val="accent2">
                    <a:lumMod val="75000"/>
                  </a:schemeClr>
                </a:solidFill>
              </a:rPr>
              <a:t>User Authentication</a:t>
            </a:r>
          </a:p>
        </p:txBody>
      </p:sp>
      <p:sp>
        <p:nvSpPr>
          <p:cNvPr id="4" name="TextBox 3">
            <a:extLst>
              <a:ext uri="{FF2B5EF4-FFF2-40B4-BE49-F238E27FC236}">
                <a16:creationId xmlns:a16="http://schemas.microsoft.com/office/drawing/2014/main" id="{448E31A6-B598-58E4-88D7-4E7EC6F81967}"/>
              </a:ext>
            </a:extLst>
          </p:cNvPr>
          <p:cNvSpPr txBox="1"/>
          <p:nvPr/>
        </p:nvSpPr>
        <p:spPr>
          <a:xfrm>
            <a:off x="2333935" y="2879528"/>
            <a:ext cx="5178084" cy="369332"/>
          </a:xfrm>
          <a:prstGeom prst="rect">
            <a:avLst/>
          </a:prstGeom>
          <a:noFill/>
        </p:spPr>
        <p:txBody>
          <a:bodyPr wrap="square" rtlCol="0">
            <a:spAutoFit/>
          </a:bodyPr>
          <a:lstStyle/>
          <a:p>
            <a:pPr algn="just"/>
            <a:r>
              <a:rPr lang="en-US" b="1" dirty="0">
                <a:solidFill>
                  <a:schemeClr val="accent2">
                    <a:lumMod val="75000"/>
                  </a:schemeClr>
                </a:solidFill>
              </a:rPr>
              <a:t>Book Information Entry</a:t>
            </a:r>
          </a:p>
        </p:txBody>
      </p:sp>
      <p:sp>
        <p:nvSpPr>
          <p:cNvPr id="6" name="TextBox 5">
            <a:extLst>
              <a:ext uri="{FF2B5EF4-FFF2-40B4-BE49-F238E27FC236}">
                <a16:creationId xmlns:a16="http://schemas.microsoft.com/office/drawing/2014/main" id="{557619F2-7825-837C-9BDD-678CA88719AB}"/>
              </a:ext>
            </a:extLst>
          </p:cNvPr>
          <p:cNvSpPr txBox="1"/>
          <p:nvPr/>
        </p:nvSpPr>
        <p:spPr>
          <a:xfrm>
            <a:off x="2333935" y="3336667"/>
            <a:ext cx="5178084" cy="369332"/>
          </a:xfrm>
          <a:prstGeom prst="rect">
            <a:avLst/>
          </a:prstGeom>
          <a:noFill/>
        </p:spPr>
        <p:txBody>
          <a:bodyPr wrap="square" rtlCol="0">
            <a:spAutoFit/>
          </a:bodyPr>
          <a:lstStyle/>
          <a:p>
            <a:pPr algn="just"/>
            <a:r>
              <a:rPr lang="en-US" b="1" dirty="0">
                <a:solidFill>
                  <a:schemeClr val="accent2">
                    <a:lumMod val="75000"/>
                  </a:schemeClr>
                </a:solidFill>
              </a:rPr>
              <a:t>Insertion Sort </a:t>
            </a:r>
          </a:p>
        </p:txBody>
      </p:sp>
      <p:sp>
        <p:nvSpPr>
          <p:cNvPr id="8" name="Rectangle 7">
            <a:extLst>
              <a:ext uri="{FF2B5EF4-FFF2-40B4-BE49-F238E27FC236}">
                <a16:creationId xmlns:a16="http://schemas.microsoft.com/office/drawing/2014/main" id="{95208958-1B96-B37C-49C3-7E73C1986B9C}"/>
              </a:ext>
            </a:extLst>
          </p:cNvPr>
          <p:cNvSpPr/>
          <p:nvPr/>
        </p:nvSpPr>
        <p:spPr>
          <a:xfrm>
            <a:off x="2085282" y="3877222"/>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b="1" dirty="0"/>
          </a:p>
        </p:txBody>
      </p:sp>
      <p:sp>
        <p:nvSpPr>
          <p:cNvPr id="9" name="Rectangle 8">
            <a:extLst>
              <a:ext uri="{FF2B5EF4-FFF2-40B4-BE49-F238E27FC236}">
                <a16:creationId xmlns:a16="http://schemas.microsoft.com/office/drawing/2014/main" id="{A3F50651-555D-1B68-27C0-0F2D2E60B860}"/>
              </a:ext>
            </a:extLst>
          </p:cNvPr>
          <p:cNvSpPr/>
          <p:nvPr/>
        </p:nvSpPr>
        <p:spPr>
          <a:xfrm>
            <a:off x="2105905" y="4311361"/>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TextBox 9">
            <a:extLst>
              <a:ext uri="{FF2B5EF4-FFF2-40B4-BE49-F238E27FC236}">
                <a16:creationId xmlns:a16="http://schemas.microsoft.com/office/drawing/2014/main" id="{8C8E56AE-EF4E-3AEF-4A2F-B2718708F59D}"/>
              </a:ext>
            </a:extLst>
          </p:cNvPr>
          <p:cNvSpPr txBox="1"/>
          <p:nvPr/>
        </p:nvSpPr>
        <p:spPr>
          <a:xfrm>
            <a:off x="2354558" y="3742218"/>
            <a:ext cx="5178084" cy="369332"/>
          </a:xfrm>
          <a:prstGeom prst="rect">
            <a:avLst/>
          </a:prstGeom>
          <a:noFill/>
        </p:spPr>
        <p:txBody>
          <a:bodyPr wrap="square" rtlCol="0">
            <a:spAutoFit/>
          </a:bodyPr>
          <a:lstStyle/>
          <a:p>
            <a:pPr algn="just"/>
            <a:r>
              <a:rPr lang="en-US" b="1" dirty="0">
                <a:solidFill>
                  <a:schemeClr val="accent2">
                    <a:lumMod val="75000"/>
                  </a:schemeClr>
                </a:solidFill>
              </a:rPr>
              <a:t>Sound Feedback</a:t>
            </a:r>
          </a:p>
        </p:txBody>
      </p:sp>
      <p:sp>
        <p:nvSpPr>
          <p:cNvPr id="11" name="TextBox 10">
            <a:extLst>
              <a:ext uri="{FF2B5EF4-FFF2-40B4-BE49-F238E27FC236}">
                <a16:creationId xmlns:a16="http://schemas.microsoft.com/office/drawing/2014/main" id="{606DDE27-6F30-4B0F-9821-B30C0DE291A3}"/>
              </a:ext>
            </a:extLst>
          </p:cNvPr>
          <p:cNvSpPr txBox="1"/>
          <p:nvPr/>
        </p:nvSpPr>
        <p:spPr>
          <a:xfrm>
            <a:off x="2354558" y="4200256"/>
            <a:ext cx="5178084" cy="369332"/>
          </a:xfrm>
          <a:prstGeom prst="rect">
            <a:avLst/>
          </a:prstGeom>
          <a:noFill/>
        </p:spPr>
        <p:txBody>
          <a:bodyPr wrap="square" rtlCol="0">
            <a:spAutoFit/>
          </a:bodyPr>
          <a:lstStyle/>
          <a:p>
            <a:pPr algn="just"/>
            <a:r>
              <a:rPr lang="en-US" b="1" dirty="0">
                <a:solidFill>
                  <a:schemeClr val="accent2">
                    <a:lumMod val="75000"/>
                  </a:schemeClr>
                </a:solidFill>
              </a:rPr>
              <a:t>User Interface</a:t>
            </a:r>
          </a:p>
        </p:txBody>
      </p:sp>
      <p:pic>
        <p:nvPicPr>
          <p:cNvPr id="15" name="Picture 14" descr="A group of squares in different colors">
            <a:extLst>
              <a:ext uri="{FF2B5EF4-FFF2-40B4-BE49-F238E27FC236}">
                <a16:creationId xmlns:a16="http://schemas.microsoft.com/office/drawing/2014/main" id="{A6626763-B40D-5AFF-31FF-1889F7633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75655">
            <a:off x="331552" y="-2630328"/>
            <a:ext cx="6831431" cy="4829518"/>
          </a:xfrm>
          <a:prstGeom prst="rect">
            <a:avLst/>
          </a:prstGeom>
        </p:spPr>
      </p:pic>
    </p:spTree>
    <p:extLst>
      <p:ext uri="{BB962C8B-B14F-4D97-AF65-F5344CB8AC3E}">
        <p14:creationId xmlns:p14="http://schemas.microsoft.com/office/powerpoint/2010/main" val="203387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0"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172130"/>
            <a:ext cx="5178084" cy="830997"/>
          </a:xfrm>
          <a:prstGeom prst="rect">
            <a:avLst/>
          </a:prstGeom>
          <a:noFill/>
        </p:spPr>
        <p:txBody>
          <a:bodyPr wrap="square" rtlCol="0">
            <a:spAutoFit/>
          </a:bodyPr>
          <a:lstStyle/>
          <a:p>
            <a:r>
              <a:rPr lang="en-US" sz="4800" b="1" dirty="0">
                <a:solidFill>
                  <a:schemeClr val="bg1">
                    <a:lumMod val="95000"/>
                  </a:schemeClr>
                </a:solidFill>
              </a:rPr>
              <a:t>How and…</a:t>
            </a:r>
          </a:p>
        </p:txBody>
      </p:sp>
      <p:sp>
        <p:nvSpPr>
          <p:cNvPr id="3" name="Rectangle 2">
            <a:extLst>
              <a:ext uri="{FF2B5EF4-FFF2-40B4-BE49-F238E27FC236}">
                <a16:creationId xmlns:a16="http://schemas.microsoft.com/office/drawing/2014/main" id="{8452EB01-1A0F-0D56-4B3A-3EC7E9DE3A84}"/>
              </a:ext>
            </a:extLst>
          </p:cNvPr>
          <p:cNvSpPr/>
          <p:nvPr/>
        </p:nvSpPr>
        <p:spPr>
          <a:xfrm>
            <a:off x="2064660" y="2487295"/>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extBox 7">
            <a:extLst>
              <a:ext uri="{FF2B5EF4-FFF2-40B4-BE49-F238E27FC236}">
                <a16:creationId xmlns:a16="http://schemas.microsoft.com/office/drawing/2014/main" id="{BE004FB0-6DED-4312-9434-68D16261F2FA}"/>
              </a:ext>
            </a:extLst>
          </p:cNvPr>
          <p:cNvSpPr txBox="1"/>
          <p:nvPr/>
        </p:nvSpPr>
        <p:spPr>
          <a:xfrm>
            <a:off x="2333935" y="2413337"/>
            <a:ext cx="5178084" cy="646331"/>
          </a:xfrm>
          <a:prstGeom prst="rect">
            <a:avLst/>
          </a:prstGeom>
          <a:noFill/>
        </p:spPr>
        <p:txBody>
          <a:bodyPr wrap="square" rtlCol="0">
            <a:spAutoFit/>
          </a:bodyPr>
          <a:lstStyle/>
          <a:p>
            <a:r>
              <a:rPr lang="en-ZA" b="1" dirty="0">
                <a:solidFill>
                  <a:schemeClr val="accent6">
                    <a:lumMod val="75000"/>
                  </a:schemeClr>
                </a:solidFill>
              </a:rPr>
              <a:t>It prompts the user to enter their work ID and password to access the system</a:t>
            </a:r>
            <a:endParaRPr lang="en-US" b="1" dirty="0">
              <a:solidFill>
                <a:schemeClr val="accent6">
                  <a:lumMod val="75000"/>
                </a:schemeClr>
              </a:solidFill>
            </a:endParaRPr>
          </a:p>
        </p:txBody>
      </p:sp>
      <p:sp>
        <p:nvSpPr>
          <p:cNvPr id="19" name="Rectangle 18">
            <a:extLst>
              <a:ext uri="{FF2B5EF4-FFF2-40B4-BE49-F238E27FC236}">
                <a16:creationId xmlns:a16="http://schemas.microsoft.com/office/drawing/2014/main" id="{71DE5D95-1B66-CF57-3D5E-4A33BD410401}"/>
              </a:ext>
            </a:extLst>
          </p:cNvPr>
          <p:cNvSpPr/>
          <p:nvPr/>
        </p:nvSpPr>
        <p:spPr>
          <a:xfrm>
            <a:off x="2064660" y="3255214"/>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F355603A-0A3B-0C72-7D50-82003A2F6079}"/>
              </a:ext>
            </a:extLst>
          </p:cNvPr>
          <p:cNvSpPr txBox="1"/>
          <p:nvPr/>
        </p:nvSpPr>
        <p:spPr>
          <a:xfrm>
            <a:off x="2333935" y="3181256"/>
            <a:ext cx="5178084" cy="369332"/>
          </a:xfrm>
          <a:prstGeom prst="rect">
            <a:avLst/>
          </a:prstGeom>
          <a:noFill/>
        </p:spPr>
        <p:txBody>
          <a:bodyPr wrap="square" rtlCol="0">
            <a:spAutoFit/>
          </a:bodyPr>
          <a:lstStyle/>
          <a:p>
            <a:r>
              <a:rPr lang="en-ZA" b="1" dirty="0">
                <a:solidFill>
                  <a:schemeClr val="accent6">
                    <a:lumMod val="75000"/>
                  </a:schemeClr>
                </a:solidFill>
              </a:rPr>
              <a:t>It uses arrays to hold Work IDs and Passwords</a:t>
            </a:r>
            <a:endParaRPr lang="en-US" b="1" dirty="0">
              <a:solidFill>
                <a:schemeClr val="accent6">
                  <a:lumMod val="75000"/>
                </a:schemeClr>
              </a:solidFill>
            </a:endParaRPr>
          </a:p>
        </p:txBody>
      </p:sp>
      <p:sp>
        <p:nvSpPr>
          <p:cNvPr id="21" name="Rectangle 20">
            <a:extLst>
              <a:ext uri="{FF2B5EF4-FFF2-40B4-BE49-F238E27FC236}">
                <a16:creationId xmlns:a16="http://schemas.microsoft.com/office/drawing/2014/main" id="{7B2096B9-3D66-05A7-8A3D-B506948B5A50}"/>
              </a:ext>
            </a:extLst>
          </p:cNvPr>
          <p:cNvSpPr/>
          <p:nvPr/>
        </p:nvSpPr>
        <p:spPr>
          <a:xfrm>
            <a:off x="2059272" y="4478950"/>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TextBox 21">
            <a:extLst>
              <a:ext uri="{FF2B5EF4-FFF2-40B4-BE49-F238E27FC236}">
                <a16:creationId xmlns:a16="http://schemas.microsoft.com/office/drawing/2014/main" id="{CF194C68-799F-86D2-2B0E-BDDBE71E86E5}"/>
              </a:ext>
            </a:extLst>
          </p:cNvPr>
          <p:cNvSpPr txBox="1"/>
          <p:nvPr/>
        </p:nvSpPr>
        <p:spPr>
          <a:xfrm>
            <a:off x="2328547" y="4404992"/>
            <a:ext cx="5178084" cy="646331"/>
          </a:xfrm>
          <a:prstGeom prst="rect">
            <a:avLst/>
          </a:prstGeom>
          <a:noFill/>
        </p:spPr>
        <p:txBody>
          <a:bodyPr wrap="square" rtlCol="0">
            <a:spAutoFit/>
          </a:bodyPr>
          <a:lstStyle/>
          <a:p>
            <a:r>
              <a:rPr lang="en-ZA" b="1" dirty="0">
                <a:solidFill>
                  <a:schemeClr val="accent6">
                    <a:lumMod val="75000"/>
                  </a:schemeClr>
                </a:solidFill>
              </a:rPr>
              <a:t>An Insertion Sort algorithm is implemented to sort books by their publication years.</a:t>
            </a:r>
            <a:endParaRPr lang="en-US" b="1" dirty="0">
              <a:solidFill>
                <a:schemeClr val="accent6">
                  <a:lumMod val="75000"/>
                </a:schemeClr>
              </a:solidFill>
            </a:endParaRPr>
          </a:p>
        </p:txBody>
      </p:sp>
      <p:pic>
        <p:nvPicPr>
          <p:cNvPr id="6" name="Picture 5" descr="A green magnifying glass with a question mark&#10;&#10;Description automatically generated">
            <a:extLst>
              <a:ext uri="{FF2B5EF4-FFF2-40B4-BE49-F238E27FC236}">
                <a16:creationId xmlns:a16="http://schemas.microsoft.com/office/drawing/2014/main" id="{030503CF-D7A6-683F-0991-0FEB0BE31627}"/>
              </a:ext>
            </a:extLst>
          </p:cNvPr>
          <p:cNvPicPr>
            <a:picLocks noChangeAspect="1"/>
          </p:cNvPicPr>
          <p:nvPr/>
        </p:nvPicPr>
        <p:blipFill rotWithShape="1">
          <a:blip r:embed="rId2">
            <a:extLst>
              <a:ext uri="{28A0092B-C50C-407E-A947-70E740481C1C}">
                <a14:useLocalDpi xmlns:a14="http://schemas.microsoft.com/office/drawing/2010/main" val="0"/>
              </a:ext>
            </a:extLst>
          </a:blip>
          <a:srcRect l="29162" t="12549" r="30224" b="7255"/>
          <a:stretch/>
        </p:blipFill>
        <p:spPr>
          <a:xfrm>
            <a:off x="8477397" y="1736100"/>
            <a:ext cx="2743837" cy="3830135"/>
          </a:xfrm>
          <a:prstGeom prst="rect">
            <a:avLst/>
          </a:prstGeom>
          <a:effectLst>
            <a:innerShdw blurRad="63500" dist="76200" dir="13500000">
              <a:prstClr val="black">
                <a:alpha val="50000"/>
              </a:prstClr>
            </a:innerShdw>
          </a:effectLst>
        </p:spPr>
      </p:pic>
      <p:sp>
        <p:nvSpPr>
          <p:cNvPr id="9" name="Rectangle 8">
            <a:extLst>
              <a:ext uri="{FF2B5EF4-FFF2-40B4-BE49-F238E27FC236}">
                <a16:creationId xmlns:a16="http://schemas.microsoft.com/office/drawing/2014/main" id="{F1A78663-8DE4-D59F-2006-0E915A2D707C}"/>
              </a:ext>
            </a:extLst>
          </p:cNvPr>
          <p:cNvSpPr/>
          <p:nvPr/>
        </p:nvSpPr>
        <p:spPr>
          <a:xfrm>
            <a:off x="2059272" y="3717213"/>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TextBox 9">
            <a:extLst>
              <a:ext uri="{FF2B5EF4-FFF2-40B4-BE49-F238E27FC236}">
                <a16:creationId xmlns:a16="http://schemas.microsoft.com/office/drawing/2014/main" id="{EF2E7DB5-2FD6-3773-9BC8-9B41B1C29FF2}"/>
              </a:ext>
            </a:extLst>
          </p:cNvPr>
          <p:cNvSpPr txBox="1"/>
          <p:nvPr/>
        </p:nvSpPr>
        <p:spPr>
          <a:xfrm>
            <a:off x="2328547" y="3643255"/>
            <a:ext cx="5178084" cy="646331"/>
          </a:xfrm>
          <a:prstGeom prst="rect">
            <a:avLst/>
          </a:prstGeom>
          <a:noFill/>
        </p:spPr>
        <p:txBody>
          <a:bodyPr wrap="square" rtlCol="0">
            <a:spAutoFit/>
          </a:bodyPr>
          <a:lstStyle/>
          <a:p>
            <a:r>
              <a:rPr lang="en-ZA" b="1" dirty="0">
                <a:solidFill>
                  <a:schemeClr val="accent6">
                    <a:lumMod val="75000"/>
                  </a:schemeClr>
                </a:solidFill>
              </a:rPr>
              <a:t>The system uses a vector function to store book information</a:t>
            </a:r>
            <a:endParaRPr lang="en-US" b="1" dirty="0">
              <a:solidFill>
                <a:schemeClr val="accent6">
                  <a:lumMod val="75000"/>
                </a:schemeClr>
              </a:solidFill>
            </a:endParaRPr>
          </a:p>
        </p:txBody>
      </p:sp>
      <p:pic>
        <p:nvPicPr>
          <p:cNvPr id="7" name="Picture 6" descr="A group of squares in different colors">
            <a:extLst>
              <a:ext uri="{FF2B5EF4-FFF2-40B4-BE49-F238E27FC236}">
                <a16:creationId xmlns:a16="http://schemas.microsoft.com/office/drawing/2014/main" id="{DA40E2EE-9E26-32D7-B4A3-48F33FC59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spTree>
    <p:extLst>
      <p:ext uri="{BB962C8B-B14F-4D97-AF65-F5344CB8AC3E}">
        <p14:creationId xmlns:p14="http://schemas.microsoft.com/office/powerpoint/2010/main" val="397197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3362"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sp>
        <p:nvSpPr>
          <p:cNvPr id="5" name="TextBox 4">
            <a:extLst>
              <a:ext uri="{FF2B5EF4-FFF2-40B4-BE49-F238E27FC236}">
                <a16:creationId xmlns:a16="http://schemas.microsoft.com/office/drawing/2014/main" id="{13443D17-E9DC-2A8E-516A-399798AB0F5F}"/>
              </a:ext>
            </a:extLst>
          </p:cNvPr>
          <p:cNvSpPr txBox="1"/>
          <p:nvPr/>
        </p:nvSpPr>
        <p:spPr>
          <a:xfrm>
            <a:off x="2064659" y="1145289"/>
            <a:ext cx="5178084" cy="830997"/>
          </a:xfrm>
          <a:prstGeom prst="rect">
            <a:avLst/>
          </a:prstGeom>
          <a:noFill/>
        </p:spPr>
        <p:txBody>
          <a:bodyPr wrap="square" rtlCol="0">
            <a:spAutoFit/>
          </a:bodyPr>
          <a:lstStyle/>
          <a:p>
            <a:r>
              <a:rPr lang="en-US" sz="4800" b="1" dirty="0">
                <a:solidFill>
                  <a:schemeClr val="bg1">
                    <a:lumMod val="95000"/>
                  </a:schemeClr>
                </a:solidFill>
              </a:rPr>
              <a:t>Why</a:t>
            </a:r>
          </a:p>
        </p:txBody>
      </p:sp>
      <p:sp>
        <p:nvSpPr>
          <p:cNvPr id="3" name="Rectangle 2">
            <a:extLst>
              <a:ext uri="{FF2B5EF4-FFF2-40B4-BE49-F238E27FC236}">
                <a16:creationId xmlns:a16="http://schemas.microsoft.com/office/drawing/2014/main" id="{90756313-1249-65B1-FE45-440BF474FA1F}"/>
              </a:ext>
            </a:extLst>
          </p:cNvPr>
          <p:cNvSpPr/>
          <p:nvPr/>
        </p:nvSpPr>
        <p:spPr>
          <a:xfrm>
            <a:off x="2064660" y="2151120"/>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61443722-7BDC-57EB-3B89-7DB0A5B36930}"/>
              </a:ext>
            </a:extLst>
          </p:cNvPr>
          <p:cNvSpPr/>
          <p:nvPr/>
        </p:nvSpPr>
        <p:spPr>
          <a:xfrm>
            <a:off x="2064660" y="4236845"/>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extBox 7">
            <a:extLst>
              <a:ext uri="{FF2B5EF4-FFF2-40B4-BE49-F238E27FC236}">
                <a16:creationId xmlns:a16="http://schemas.microsoft.com/office/drawing/2014/main" id="{E9F1B378-CB1F-61CC-165D-1BB5A03C2BA4}"/>
              </a:ext>
            </a:extLst>
          </p:cNvPr>
          <p:cNvSpPr txBox="1"/>
          <p:nvPr/>
        </p:nvSpPr>
        <p:spPr>
          <a:xfrm>
            <a:off x="2333935" y="4162887"/>
            <a:ext cx="5178084" cy="646331"/>
          </a:xfrm>
          <a:prstGeom prst="rect">
            <a:avLst/>
          </a:prstGeom>
          <a:noFill/>
        </p:spPr>
        <p:txBody>
          <a:bodyPr wrap="square" rtlCol="0">
            <a:spAutoFit/>
          </a:bodyPr>
          <a:lstStyle/>
          <a:p>
            <a:r>
              <a:rPr lang="en-ZA" b="1" dirty="0">
                <a:solidFill>
                  <a:schemeClr val="accent6">
                    <a:lumMod val="75000"/>
                  </a:schemeClr>
                </a:solidFill>
              </a:rPr>
              <a:t>To make it simpler for users to find books of interest according to years of publication.</a:t>
            </a:r>
            <a:endParaRPr lang="en-US" b="1" dirty="0">
              <a:solidFill>
                <a:schemeClr val="bg1">
                  <a:lumMod val="95000"/>
                </a:schemeClr>
              </a:solidFill>
            </a:endParaRPr>
          </a:p>
        </p:txBody>
      </p:sp>
      <p:pic>
        <p:nvPicPr>
          <p:cNvPr id="11" name="Picture 10" descr="A green magnifying glass with a question mark&#10;&#10;Description automatically generated">
            <a:extLst>
              <a:ext uri="{FF2B5EF4-FFF2-40B4-BE49-F238E27FC236}">
                <a16:creationId xmlns:a16="http://schemas.microsoft.com/office/drawing/2014/main" id="{DD73DD5F-433F-1D6F-6BB0-6850DF0E1DC9}"/>
              </a:ext>
            </a:extLst>
          </p:cNvPr>
          <p:cNvPicPr>
            <a:picLocks noChangeAspect="1"/>
          </p:cNvPicPr>
          <p:nvPr/>
        </p:nvPicPr>
        <p:blipFill rotWithShape="1">
          <a:blip r:embed="rId3">
            <a:extLst>
              <a:ext uri="{28A0092B-C50C-407E-A947-70E740481C1C}">
                <a14:useLocalDpi xmlns:a14="http://schemas.microsoft.com/office/drawing/2010/main" val="0"/>
              </a:ext>
            </a:extLst>
          </a:blip>
          <a:srcRect l="29162" t="12549" r="30224" b="7255"/>
          <a:stretch/>
        </p:blipFill>
        <p:spPr>
          <a:xfrm>
            <a:off x="8477397" y="1736100"/>
            <a:ext cx="2743837" cy="3830135"/>
          </a:xfrm>
          <a:prstGeom prst="rect">
            <a:avLst/>
          </a:prstGeom>
          <a:effectLst>
            <a:innerShdw blurRad="63500" dist="76200" dir="13500000">
              <a:prstClr val="black">
                <a:alpha val="50000"/>
              </a:prstClr>
            </a:innerShdw>
          </a:effectLst>
        </p:spPr>
      </p:pic>
      <p:sp>
        <p:nvSpPr>
          <p:cNvPr id="12" name="Rectangle 11">
            <a:extLst>
              <a:ext uri="{FF2B5EF4-FFF2-40B4-BE49-F238E27FC236}">
                <a16:creationId xmlns:a16="http://schemas.microsoft.com/office/drawing/2014/main" id="{05A7CFA7-3789-F152-1709-7C358EC41A1A}"/>
              </a:ext>
            </a:extLst>
          </p:cNvPr>
          <p:cNvSpPr/>
          <p:nvPr/>
        </p:nvSpPr>
        <p:spPr>
          <a:xfrm>
            <a:off x="2064660" y="3501335"/>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Box 13">
            <a:extLst>
              <a:ext uri="{FF2B5EF4-FFF2-40B4-BE49-F238E27FC236}">
                <a16:creationId xmlns:a16="http://schemas.microsoft.com/office/drawing/2014/main" id="{1F5542C4-B273-1278-F24B-3111D6A26C5F}"/>
              </a:ext>
            </a:extLst>
          </p:cNvPr>
          <p:cNvSpPr txBox="1"/>
          <p:nvPr/>
        </p:nvSpPr>
        <p:spPr>
          <a:xfrm>
            <a:off x="2333935" y="3427377"/>
            <a:ext cx="5178084" cy="646331"/>
          </a:xfrm>
          <a:prstGeom prst="rect">
            <a:avLst/>
          </a:prstGeom>
          <a:noFill/>
        </p:spPr>
        <p:txBody>
          <a:bodyPr wrap="square" rtlCol="0">
            <a:spAutoFit/>
          </a:bodyPr>
          <a:lstStyle/>
          <a:p>
            <a:r>
              <a:rPr lang="en-ZA" b="1" dirty="0">
                <a:solidFill>
                  <a:schemeClr val="accent6">
                    <a:lumMod val="75000"/>
                  </a:schemeClr>
                </a:solidFill>
              </a:rPr>
              <a:t>It speed up user authentication, making it possible to verify user credentials.</a:t>
            </a:r>
            <a:endParaRPr lang="en-US" b="1" dirty="0">
              <a:solidFill>
                <a:schemeClr val="bg1">
                  <a:lumMod val="95000"/>
                </a:schemeClr>
              </a:solidFill>
            </a:endParaRPr>
          </a:p>
        </p:txBody>
      </p:sp>
      <p:sp>
        <p:nvSpPr>
          <p:cNvPr id="15" name="TextBox 14">
            <a:extLst>
              <a:ext uri="{FF2B5EF4-FFF2-40B4-BE49-F238E27FC236}">
                <a16:creationId xmlns:a16="http://schemas.microsoft.com/office/drawing/2014/main" id="{1076ECCC-6EA3-845C-B0A1-251DE1FF846C}"/>
              </a:ext>
            </a:extLst>
          </p:cNvPr>
          <p:cNvSpPr txBox="1"/>
          <p:nvPr/>
        </p:nvSpPr>
        <p:spPr>
          <a:xfrm>
            <a:off x="2331300" y="2071241"/>
            <a:ext cx="5178084" cy="1200329"/>
          </a:xfrm>
          <a:prstGeom prst="rect">
            <a:avLst/>
          </a:prstGeom>
          <a:noFill/>
        </p:spPr>
        <p:txBody>
          <a:bodyPr wrap="square" rtlCol="0">
            <a:spAutoFit/>
          </a:bodyPr>
          <a:lstStyle/>
          <a:p>
            <a:r>
              <a:rPr lang="en-ZA" b="1" dirty="0">
                <a:solidFill>
                  <a:schemeClr val="accent6">
                    <a:lumMod val="75000"/>
                  </a:schemeClr>
                </a:solidFill>
              </a:rPr>
              <a:t>The user authentication feature is crucial. It makes sure that only authorized users, like librarians, can add books to the catalogue or access particular library resources. </a:t>
            </a:r>
          </a:p>
        </p:txBody>
      </p:sp>
    </p:spTree>
    <p:extLst>
      <p:ext uri="{BB962C8B-B14F-4D97-AF65-F5344CB8AC3E}">
        <p14:creationId xmlns:p14="http://schemas.microsoft.com/office/powerpoint/2010/main" val="93893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0"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226934"/>
            <a:ext cx="5178084" cy="830997"/>
          </a:xfrm>
          <a:prstGeom prst="rect">
            <a:avLst/>
          </a:prstGeom>
          <a:noFill/>
        </p:spPr>
        <p:txBody>
          <a:bodyPr wrap="square" rtlCol="0">
            <a:spAutoFit/>
          </a:bodyPr>
          <a:lstStyle/>
          <a:p>
            <a:r>
              <a:rPr lang="en-US" sz="4800" b="1" dirty="0">
                <a:solidFill>
                  <a:schemeClr val="bg1">
                    <a:lumMod val="95000"/>
                  </a:schemeClr>
                </a:solidFill>
              </a:rPr>
              <a:t>Advantages  </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sp>
        <p:nvSpPr>
          <p:cNvPr id="27" name="Rectangle 26">
            <a:extLst>
              <a:ext uri="{FF2B5EF4-FFF2-40B4-BE49-F238E27FC236}">
                <a16:creationId xmlns:a16="http://schemas.microsoft.com/office/drawing/2014/main" id="{F0A1379E-F8C5-DB98-B9B8-229C2CCC9931}"/>
              </a:ext>
            </a:extLst>
          </p:cNvPr>
          <p:cNvSpPr/>
          <p:nvPr/>
        </p:nvSpPr>
        <p:spPr>
          <a:xfrm>
            <a:off x="2064660" y="2487295"/>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extBox 7">
            <a:extLst>
              <a:ext uri="{FF2B5EF4-FFF2-40B4-BE49-F238E27FC236}">
                <a16:creationId xmlns:a16="http://schemas.microsoft.com/office/drawing/2014/main" id="{8B77A91D-28FE-4E66-809A-A1CEDA8AAFBD}"/>
              </a:ext>
            </a:extLst>
          </p:cNvPr>
          <p:cNvSpPr txBox="1"/>
          <p:nvPr/>
        </p:nvSpPr>
        <p:spPr>
          <a:xfrm>
            <a:off x="2333934" y="2374791"/>
            <a:ext cx="5178084" cy="1477328"/>
          </a:xfrm>
          <a:prstGeom prst="rect">
            <a:avLst/>
          </a:prstGeom>
          <a:noFill/>
        </p:spPr>
        <p:txBody>
          <a:bodyPr wrap="square" rtlCol="0">
            <a:spAutoFit/>
          </a:bodyPr>
          <a:lstStyle/>
          <a:p>
            <a:r>
              <a:rPr lang="en-US" b="1" dirty="0">
                <a:solidFill>
                  <a:schemeClr val="accent1">
                    <a:lumMod val="75000"/>
                  </a:schemeClr>
                </a:solidFill>
              </a:rPr>
              <a:t>User Authentication</a:t>
            </a:r>
          </a:p>
          <a:p>
            <a:r>
              <a:rPr lang="en-ZA" b="1" dirty="0">
                <a:solidFill>
                  <a:schemeClr val="bg1">
                    <a:lumMod val="95000"/>
                  </a:schemeClr>
                </a:solidFill>
              </a:rPr>
              <a:t>- The program's code implements a straightforward user authentication method that permits authorized users to access it while prohibiting access from others.</a:t>
            </a:r>
            <a:endParaRPr lang="en-US" b="1" dirty="0">
              <a:solidFill>
                <a:schemeClr val="bg1">
                  <a:lumMod val="95000"/>
                </a:schemeClr>
              </a:solidFill>
            </a:endParaRPr>
          </a:p>
        </p:txBody>
      </p:sp>
      <p:sp>
        <p:nvSpPr>
          <p:cNvPr id="9" name="Rectangle 8">
            <a:extLst>
              <a:ext uri="{FF2B5EF4-FFF2-40B4-BE49-F238E27FC236}">
                <a16:creationId xmlns:a16="http://schemas.microsoft.com/office/drawing/2014/main" id="{150F4167-EA80-C01C-02AF-B570C34D2176}"/>
              </a:ext>
            </a:extLst>
          </p:cNvPr>
          <p:cNvSpPr/>
          <p:nvPr/>
        </p:nvSpPr>
        <p:spPr>
          <a:xfrm>
            <a:off x="2064660" y="4176439"/>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TextBox 9">
            <a:extLst>
              <a:ext uri="{FF2B5EF4-FFF2-40B4-BE49-F238E27FC236}">
                <a16:creationId xmlns:a16="http://schemas.microsoft.com/office/drawing/2014/main" id="{630A966B-F48D-791D-B0F8-85F5AA01A24C}"/>
              </a:ext>
            </a:extLst>
          </p:cNvPr>
          <p:cNvSpPr txBox="1"/>
          <p:nvPr/>
        </p:nvSpPr>
        <p:spPr>
          <a:xfrm>
            <a:off x="2333934" y="4063935"/>
            <a:ext cx="5178084" cy="1200329"/>
          </a:xfrm>
          <a:prstGeom prst="rect">
            <a:avLst/>
          </a:prstGeom>
          <a:noFill/>
        </p:spPr>
        <p:txBody>
          <a:bodyPr wrap="square" rtlCol="0">
            <a:spAutoFit/>
          </a:bodyPr>
          <a:lstStyle/>
          <a:p>
            <a:r>
              <a:rPr lang="en-US" b="1" dirty="0">
                <a:solidFill>
                  <a:schemeClr val="accent1">
                    <a:lumMod val="75000"/>
                  </a:schemeClr>
                </a:solidFill>
              </a:rPr>
              <a:t>Book Data Entry </a:t>
            </a:r>
            <a:r>
              <a:rPr lang="en-ZA" b="1" dirty="0">
                <a:solidFill>
                  <a:schemeClr val="bg1">
                    <a:lumMod val="95000"/>
                  </a:schemeClr>
                </a:solidFill>
              </a:rPr>
              <a:t>- It enables users to enter information on books, such as the title, author, genre, and year of publication, and then stores this data in a vector.</a:t>
            </a:r>
            <a:endParaRPr lang="en-US" b="1" dirty="0">
              <a:solidFill>
                <a:schemeClr val="bg1">
                  <a:lumMod val="95000"/>
                </a:schemeClr>
              </a:solidFill>
            </a:endParaRPr>
          </a:p>
        </p:txBody>
      </p:sp>
      <p:pic>
        <p:nvPicPr>
          <p:cNvPr id="4" name="Picture 3" descr="A blue thumb up symbol&#10;&#10;Description automatically generated">
            <a:extLst>
              <a:ext uri="{FF2B5EF4-FFF2-40B4-BE49-F238E27FC236}">
                <a16:creationId xmlns:a16="http://schemas.microsoft.com/office/drawing/2014/main" id="{22992EDF-79FA-122D-EC5E-000F1A2A8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405" y="749765"/>
            <a:ext cx="7135656" cy="5044591"/>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306276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3362"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063644"/>
            <a:ext cx="5178084" cy="830997"/>
          </a:xfrm>
          <a:prstGeom prst="rect">
            <a:avLst/>
          </a:prstGeom>
          <a:noFill/>
        </p:spPr>
        <p:txBody>
          <a:bodyPr wrap="square" rtlCol="0">
            <a:spAutoFit/>
          </a:bodyPr>
          <a:lstStyle/>
          <a:p>
            <a:r>
              <a:rPr lang="en-US" sz="4800" b="1" dirty="0">
                <a:solidFill>
                  <a:schemeClr val="bg1">
                    <a:lumMod val="95000"/>
                  </a:schemeClr>
                </a:solidFill>
              </a:rPr>
              <a:t>Advantages  </a:t>
            </a:r>
          </a:p>
        </p:txBody>
      </p:sp>
      <p:sp>
        <p:nvSpPr>
          <p:cNvPr id="3" name="Rectangle 2">
            <a:extLst>
              <a:ext uri="{FF2B5EF4-FFF2-40B4-BE49-F238E27FC236}">
                <a16:creationId xmlns:a16="http://schemas.microsoft.com/office/drawing/2014/main" id="{542380BC-1612-7664-3632-70B5510753BD}"/>
              </a:ext>
            </a:extLst>
          </p:cNvPr>
          <p:cNvSpPr/>
          <p:nvPr/>
        </p:nvSpPr>
        <p:spPr>
          <a:xfrm>
            <a:off x="2064659" y="2279309"/>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TextBox 3">
            <a:extLst>
              <a:ext uri="{FF2B5EF4-FFF2-40B4-BE49-F238E27FC236}">
                <a16:creationId xmlns:a16="http://schemas.microsoft.com/office/drawing/2014/main" id="{2CE73883-F178-DF2B-90D9-29271C11046A}"/>
              </a:ext>
            </a:extLst>
          </p:cNvPr>
          <p:cNvSpPr txBox="1"/>
          <p:nvPr/>
        </p:nvSpPr>
        <p:spPr>
          <a:xfrm>
            <a:off x="2333933" y="2166805"/>
            <a:ext cx="5178084" cy="923330"/>
          </a:xfrm>
          <a:prstGeom prst="rect">
            <a:avLst/>
          </a:prstGeom>
          <a:noFill/>
        </p:spPr>
        <p:txBody>
          <a:bodyPr wrap="square" rtlCol="0">
            <a:spAutoFit/>
          </a:bodyPr>
          <a:lstStyle/>
          <a:p>
            <a:r>
              <a:rPr lang="en-US" b="1" dirty="0">
                <a:solidFill>
                  <a:schemeClr val="accent1">
                    <a:lumMod val="75000"/>
                  </a:schemeClr>
                </a:solidFill>
              </a:rPr>
              <a:t>Sorting Functionality </a:t>
            </a:r>
            <a:r>
              <a:rPr lang="en-ZA" b="1" dirty="0">
                <a:solidFill>
                  <a:schemeClr val="bg1">
                    <a:lumMod val="95000"/>
                  </a:schemeClr>
                </a:solidFill>
              </a:rPr>
              <a:t>- The code includes a mechanism for sorting (insertion sort) to keep the list of books in chronological order.</a:t>
            </a:r>
            <a:endParaRPr lang="en-US" b="1" dirty="0">
              <a:solidFill>
                <a:schemeClr val="bg1">
                  <a:lumMod val="95000"/>
                </a:schemeClr>
              </a:solidFill>
            </a:endParaRPr>
          </a:p>
        </p:txBody>
      </p:sp>
      <p:sp>
        <p:nvSpPr>
          <p:cNvPr id="6" name="Rectangle 5">
            <a:extLst>
              <a:ext uri="{FF2B5EF4-FFF2-40B4-BE49-F238E27FC236}">
                <a16:creationId xmlns:a16="http://schemas.microsoft.com/office/drawing/2014/main" id="{4DA35857-D223-8A8F-7EE8-02DC8EBB1D42}"/>
              </a:ext>
            </a:extLst>
          </p:cNvPr>
          <p:cNvSpPr/>
          <p:nvPr/>
        </p:nvSpPr>
        <p:spPr>
          <a:xfrm>
            <a:off x="2064659" y="3474803"/>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extBox 7">
            <a:extLst>
              <a:ext uri="{FF2B5EF4-FFF2-40B4-BE49-F238E27FC236}">
                <a16:creationId xmlns:a16="http://schemas.microsoft.com/office/drawing/2014/main" id="{847DC77A-1390-8919-953A-5F5380E81700}"/>
              </a:ext>
            </a:extLst>
          </p:cNvPr>
          <p:cNvSpPr txBox="1"/>
          <p:nvPr/>
        </p:nvSpPr>
        <p:spPr>
          <a:xfrm>
            <a:off x="2333933" y="3362299"/>
            <a:ext cx="5178084" cy="1200329"/>
          </a:xfrm>
          <a:prstGeom prst="rect">
            <a:avLst/>
          </a:prstGeom>
          <a:noFill/>
        </p:spPr>
        <p:txBody>
          <a:bodyPr wrap="square" rtlCol="0">
            <a:spAutoFit/>
          </a:bodyPr>
          <a:lstStyle/>
          <a:p>
            <a:r>
              <a:rPr lang="en-US" b="1" dirty="0">
                <a:solidFill>
                  <a:schemeClr val="accent1">
                    <a:lumMod val="75000"/>
                  </a:schemeClr>
                </a:solidFill>
              </a:rPr>
              <a:t>Simplicity</a:t>
            </a:r>
            <a:r>
              <a:rPr lang="en-US" b="1" dirty="0">
                <a:solidFill>
                  <a:schemeClr val="accent2">
                    <a:lumMod val="75000"/>
                  </a:schemeClr>
                </a:solidFill>
              </a:rPr>
              <a:t> </a:t>
            </a:r>
            <a:r>
              <a:rPr lang="en-ZA" b="1" dirty="0">
                <a:solidFill>
                  <a:schemeClr val="bg1">
                    <a:lumMod val="95000"/>
                  </a:schemeClr>
                </a:solidFill>
              </a:rPr>
              <a:t>- The C++ code is understandable and is a wonderful teaching tool, especially for those learning about vectors, classes, and the fundamentals of user interaction.</a:t>
            </a:r>
            <a:endParaRPr lang="en-US" b="1" dirty="0">
              <a:solidFill>
                <a:schemeClr val="bg1">
                  <a:lumMod val="95000"/>
                </a:schemeClr>
              </a:solidFill>
            </a:endParaRPr>
          </a:p>
        </p:txBody>
      </p:sp>
      <p:sp>
        <p:nvSpPr>
          <p:cNvPr id="9" name="Rectangle 8">
            <a:extLst>
              <a:ext uri="{FF2B5EF4-FFF2-40B4-BE49-F238E27FC236}">
                <a16:creationId xmlns:a16="http://schemas.microsoft.com/office/drawing/2014/main" id="{1D11F1D2-2CCB-2B72-E985-D4716972A2F0}"/>
              </a:ext>
            </a:extLst>
          </p:cNvPr>
          <p:cNvSpPr/>
          <p:nvPr/>
        </p:nvSpPr>
        <p:spPr>
          <a:xfrm>
            <a:off x="2064659" y="4905288"/>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TextBox 9">
            <a:extLst>
              <a:ext uri="{FF2B5EF4-FFF2-40B4-BE49-F238E27FC236}">
                <a16:creationId xmlns:a16="http://schemas.microsoft.com/office/drawing/2014/main" id="{105C5D70-CEEC-9A87-C6CC-3138CA0F1BFE}"/>
              </a:ext>
            </a:extLst>
          </p:cNvPr>
          <p:cNvSpPr txBox="1"/>
          <p:nvPr/>
        </p:nvSpPr>
        <p:spPr>
          <a:xfrm>
            <a:off x="2333933" y="4792784"/>
            <a:ext cx="5178084" cy="1200329"/>
          </a:xfrm>
          <a:prstGeom prst="rect">
            <a:avLst/>
          </a:prstGeom>
          <a:noFill/>
        </p:spPr>
        <p:txBody>
          <a:bodyPr wrap="square" rtlCol="0">
            <a:spAutoFit/>
          </a:bodyPr>
          <a:lstStyle/>
          <a:p>
            <a:r>
              <a:rPr lang="en-US" b="1" dirty="0">
                <a:solidFill>
                  <a:schemeClr val="accent1">
                    <a:lumMod val="75000"/>
                  </a:schemeClr>
                </a:solidFill>
              </a:rPr>
              <a:t>Stable Sorting  </a:t>
            </a:r>
            <a:r>
              <a:rPr lang="en-ZA" b="1" dirty="0">
                <a:solidFill>
                  <a:schemeClr val="bg1">
                    <a:lumMod val="95000"/>
                  </a:schemeClr>
                </a:solidFill>
              </a:rPr>
              <a:t>- The code's usage of insertion sort, a stable sorting method that maintains the relative order of equal elements, can be advantageous in some circumstances.</a:t>
            </a:r>
            <a:endParaRPr lang="en-US" b="1" dirty="0">
              <a:solidFill>
                <a:schemeClr val="bg1">
                  <a:lumMod val="95000"/>
                </a:schemeClr>
              </a:solidFill>
            </a:endParaRPr>
          </a:p>
        </p:txBody>
      </p:sp>
      <p:pic>
        <p:nvPicPr>
          <p:cNvPr id="11" name="Picture 10" descr="A blue thumb up symbol&#10;&#10;Description automatically generated">
            <a:extLst>
              <a:ext uri="{FF2B5EF4-FFF2-40B4-BE49-F238E27FC236}">
                <a16:creationId xmlns:a16="http://schemas.microsoft.com/office/drawing/2014/main" id="{8A6438A2-7F73-F4C2-0F99-8B73088CF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405" y="749765"/>
            <a:ext cx="7135656" cy="5044591"/>
          </a:xfrm>
          <a:prstGeom prst="rect">
            <a:avLst/>
          </a:prstGeom>
          <a:effectLst>
            <a:innerShdw blurRad="63500" dist="50800" dir="13500000">
              <a:prstClr val="black">
                <a:alpha val="50000"/>
              </a:prstClr>
            </a:innerShdw>
          </a:effectLst>
        </p:spPr>
      </p:pic>
      <p:pic>
        <p:nvPicPr>
          <p:cNvPr id="7" name="Picture 6" descr="A group of squares in different colors">
            <a:extLst>
              <a:ext uri="{FF2B5EF4-FFF2-40B4-BE49-F238E27FC236}">
                <a16:creationId xmlns:a16="http://schemas.microsoft.com/office/drawing/2014/main" id="{FD1C000E-1B55-D92F-AFC3-7B814214E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spTree>
    <p:extLst>
      <p:ext uri="{BB962C8B-B14F-4D97-AF65-F5344CB8AC3E}">
        <p14:creationId xmlns:p14="http://schemas.microsoft.com/office/powerpoint/2010/main" val="405707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83CF96-2E0F-608A-CF03-D39D66F1772E}"/>
              </a:ext>
            </a:extLst>
          </p:cNvPr>
          <p:cNvSpPr/>
          <p:nvPr/>
        </p:nvSpPr>
        <p:spPr>
          <a:xfrm>
            <a:off x="-3362"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5" name="TextBox 4">
            <a:extLst>
              <a:ext uri="{FF2B5EF4-FFF2-40B4-BE49-F238E27FC236}">
                <a16:creationId xmlns:a16="http://schemas.microsoft.com/office/drawing/2014/main" id="{13443D17-E9DC-2A8E-516A-399798AB0F5F}"/>
              </a:ext>
            </a:extLst>
          </p:cNvPr>
          <p:cNvSpPr txBox="1"/>
          <p:nvPr/>
        </p:nvSpPr>
        <p:spPr>
          <a:xfrm>
            <a:off x="2064659" y="1194276"/>
            <a:ext cx="5178084" cy="830997"/>
          </a:xfrm>
          <a:prstGeom prst="rect">
            <a:avLst/>
          </a:prstGeom>
          <a:noFill/>
        </p:spPr>
        <p:txBody>
          <a:bodyPr wrap="square" rtlCol="0">
            <a:spAutoFit/>
          </a:bodyPr>
          <a:lstStyle/>
          <a:p>
            <a:r>
              <a:rPr lang="en-US" sz="4800" b="1" dirty="0">
                <a:solidFill>
                  <a:schemeClr val="bg1">
                    <a:lumMod val="95000"/>
                  </a:schemeClr>
                </a:solidFill>
              </a:rPr>
              <a:t>Disadvantage </a:t>
            </a:r>
          </a:p>
        </p:txBody>
      </p:sp>
      <p:pic>
        <p:nvPicPr>
          <p:cNvPr id="2" name="Picture 1" descr="A group of squares in different colors">
            <a:extLst>
              <a:ext uri="{FF2B5EF4-FFF2-40B4-BE49-F238E27FC236}">
                <a16:creationId xmlns:a16="http://schemas.microsoft.com/office/drawing/2014/main" id="{9A1D2EA3-ABDB-3AB2-68FE-91E471612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655">
            <a:off x="331552" y="-2568334"/>
            <a:ext cx="6831431" cy="4829518"/>
          </a:xfrm>
          <a:prstGeom prst="rect">
            <a:avLst/>
          </a:prstGeom>
        </p:spPr>
      </p:pic>
      <p:pic>
        <p:nvPicPr>
          <p:cNvPr id="7" name="Picture 6">
            <a:extLst>
              <a:ext uri="{FF2B5EF4-FFF2-40B4-BE49-F238E27FC236}">
                <a16:creationId xmlns:a16="http://schemas.microsoft.com/office/drawing/2014/main" id="{20A1473B-B741-7A7D-0825-128AA3E603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6870" y="828873"/>
            <a:ext cx="6527788" cy="4614855"/>
          </a:xfrm>
          <a:prstGeom prst="rect">
            <a:avLst/>
          </a:prstGeom>
          <a:effectLst>
            <a:innerShdw blurRad="63500" dist="50800" dir="13500000">
              <a:prstClr val="black">
                <a:alpha val="50000"/>
              </a:prstClr>
            </a:innerShdw>
          </a:effectLst>
        </p:spPr>
      </p:pic>
      <p:sp>
        <p:nvSpPr>
          <p:cNvPr id="3" name="Rectangle 2">
            <a:extLst>
              <a:ext uri="{FF2B5EF4-FFF2-40B4-BE49-F238E27FC236}">
                <a16:creationId xmlns:a16="http://schemas.microsoft.com/office/drawing/2014/main" id="{69C4EB1D-9969-B23F-1A14-5D41D6994999}"/>
              </a:ext>
            </a:extLst>
          </p:cNvPr>
          <p:cNvSpPr/>
          <p:nvPr/>
        </p:nvSpPr>
        <p:spPr>
          <a:xfrm>
            <a:off x="2064659" y="2279309"/>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TextBox 3">
            <a:extLst>
              <a:ext uri="{FF2B5EF4-FFF2-40B4-BE49-F238E27FC236}">
                <a16:creationId xmlns:a16="http://schemas.microsoft.com/office/drawing/2014/main" id="{9A86FF1A-5542-CE57-1E0E-6A36F288D784}"/>
              </a:ext>
            </a:extLst>
          </p:cNvPr>
          <p:cNvSpPr txBox="1"/>
          <p:nvPr/>
        </p:nvSpPr>
        <p:spPr>
          <a:xfrm>
            <a:off x="2288791" y="2166805"/>
            <a:ext cx="5178084" cy="1754326"/>
          </a:xfrm>
          <a:prstGeom prst="rect">
            <a:avLst/>
          </a:prstGeom>
          <a:noFill/>
        </p:spPr>
        <p:txBody>
          <a:bodyPr wrap="square" rtlCol="0">
            <a:spAutoFit/>
          </a:bodyPr>
          <a:lstStyle/>
          <a:p>
            <a:r>
              <a:rPr lang="en-US" b="1" dirty="0">
                <a:solidFill>
                  <a:schemeClr val="accent1">
                    <a:lumMod val="75000"/>
                  </a:schemeClr>
                </a:solidFill>
              </a:rPr>
              <a:t>Limited User Authentication </a:t>
            </a:r>
            <a:r>
              <a:rPr lang="en-ZA" b="1" dirty="0">
                <a:solidFill>
                  <a:schemeClr val="bg1">
                    <a:lumMod val="95000"/>
                  </a:schemeClr>
                </a:solidFill>
              </a:rPr>
              <a:t>- The user authentication process is quite simple and is insufficient for real-world security. It employs unsafe hard-coded arrays for work IDs and passwords. In actuality, a stronger authentication technique would be necessary.</a:t>
            </a:r>
            <a:endParaRPr lang="en-US" b="1" dirty="0">
              <a:solidFill>
                <a:schemeClr val="bg1">
                  <a:lumMod val="95000"/>
                </a:schemeClr>
              </a:solidFill>
            </a:endParaRPr>
          </a:p>
        </p:txBody>
      </p:sp>
      <p:sp>
        <p:nvSpPr>
          <p:cNvPr id="6" name="Rectangle 5">
            <a:extLst>
              <a:ext uri="{FF2B5EF4-FFF2-40B4-BE49-F238E27FC236}">
                <a16:creationId xmlns:a16="http://schemas.microsoft.com/office/drawing/2014/main" id="{685E09D6-EFCE-DC8F-686F-DDC7E38BCDA7}"/>
              </a:ext>
            </a:extLst>
          </p:cNvPr>
          <p:cNvSpPr/>
          <p:nvPr/>
        </p:nvSpPr>
        <p:spPr>
          <a:xfrm>
            <a:off x="2064659" y="4120539"/>
            <a:ext cx="175145" cy="17014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extBox 7">
            <a:extLst>
              <a:ext uri="{FF2B5EF4-FFF2-40B4-BE49-F238E27FC236}">
                <a16:creationId xmlns:a16="http://schemas.microsoft.com/office/drawing/2014/main" id="{EB88EEAB-AA73-9B66-A9B4-50DB817C5D1D}"/>
              </a:ext>
            </a:extLst>
          </p:cNvPr>
          <p:cNvSpPr txBox="1"/>
          <p:nvPr/>
        </p:nvSpPr>
        <p:spPr>
          <a:xfrm>
            <a:off x="2288791" y="4008035"/>
            <a:ext cx="5178084" cy="1477328"/>
          </a:xfrm>
          <a:prstGeom prst="rect">
            <a:avLst/>
          </a:prstGeom>
          <a:noFill/>
        </p:spPr>
        <p:txBody>
          <a:bodyPr wrap="square" rtlCol="0">
            <a:spAutoFit/>
          </a:bodyPr>
          <a:lstStyle/>
          <a:p>
            <a:r>
              <a:rPr lang="en-ZA" b="1" dirty="0">
                <a:solidFill>
                  <a:schemeClr val="accent1">
                    <a:lumMod val="75000"/>
                  </a:schemeClr>
                </a:solidFill>
              </a:rPr>
              <a:t>Lack of Error Handling </a:t>
            </a:r>
            <a:r>
              <a:rPr lang="en-ZA" b="1" dirty="0">
                <a:solidFill>
                  <a:schemeClr val="bg1">
                    <a:lumMod val="95000"/>
                  </a:schemeClr>
                </a:solidFill>
              </a:rPr>
              <a:t>- Robust error management and user input validation are lacking in the code. For instance, it doesn't look for edge situations or erroneous input data that can result in software crashes.</a:t>
            </a:r>
            <a:endParaRPr lang="en-US" b="1" dirty="0">
              <a:solidFill>
                <a:schemeClr val="bg1">
                  <a:lumMod val="95000"/>
                </a:schemeClr>
              </a:solidFill>
            </a:endParaRPr>
          </a:p>
        </p:txBody>
      </p:sp>
    </p:spTree>
    <p:extLst>
      <p:ext uri="{BB962C8B-B14F-4D97-AF65-F5344CB8AC3E}">
        <p14:creationId xmlns:p14="http://schemas.microsoft.com/office/powerpoint/2010/main" val="204145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FC3F3D98D62448B07E4C3FCCD39CDC" ma:contentTypeVersion="4" ma:contentTypeDescription="Create a new document." ma:contentTypeScope="" ma:versionID="356f123a36ae6a8d40a599c910b7ab77">
  <xsd:schema xmlns:xsd="http://www.w3.org/2001/XMLSchema" xmlns:xs="http://www.w3.org/2001/XMLSchema" xmlns:p="http://schemas.microsoft.com/office/2006/metadata/properties" xmlns:ns3="748c5fc0-14a3-4302-814f-688be7f93904" targetNamespace="http://schemas.microsoft.com/office/2006/metadata/properties" ma:root="true" ma:fieldsID="344b2928afe131433d157d0a9cc426af" ns3:_="">
    <xsd:import namespace="748c5fc0-14a3-4302-814f-688be7f9390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8c5fc0-14a3-4302-814f-688be7f939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48c5fc0-14a3-4302-814f-688be7f93904" xsi:nil="true"/>
  </documentManagement>
</p:properties>
</file>

<file path=customXml/itemProps1.xml><?xml version="1.0" encoding="utf-8"?>
<ds:datastoreItem xmlns:ds="http://schemas.openxmlformats.org/officeDocument/2006/customXml" ds:itemID="{FC35DBA7-CFCD-4FD9-A054-63597C019D78}">
  <ds:schemaRefs>
    <ds:schemaRef ds:uri="http://schemas.microsoft.com/sharepoint/v3/contenttype/forms"/>
  </ds:schemaRefs>
</ds:datastoreItem>
</file>

<file path=customXml/itemProps2.xml><?xml version="1.0" encoding="utf-8"?>
<ds:datastoreItem xmlns:ds="http://schemas.openxmlformats.org/officeDocument/2006/customXml" ds:itemID="{D9FCC829-0F41-4866-9A77-A1854FBBE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8c5fc0-14a3-4302-814f-688be7f93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DCAE34-E0D2-4E0A-AFC5-E8F4C0414050}">
  <ds:schemaRefs>
    <ds:schemaRef ds:uri="http://www.w3.org/XML/1998/namespace"/>
    <ds:schemaRef ds:uri="http://schemas.microsoft.com/office/2006/documentManagement/types"/>
    <ds:schemaRef ds:uri="http://purl.org/dc/dcmitype/"/>
    <ds:schemaRef ds:uri="http://schemas.microsoft.com/office/2006/metadata/properties"/>
    <ds:schemaRef ds:uri="748c5fc0-14a3-4302-814f-688be7f93904"/>
    <ds:schemaRef ds:uri="http://purl.org/dc/term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1161</TotalTime>
  <Words>697</Words>
  <Application>Microsoft Office PowerPoint</Application>
  <PresentationFormat>Widescreen</PresentationFormat>
  <Paragraphs>56</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Wingdings</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Mateye Sydney Selota</dc:creator>
  <cp:lastModifiedBy>Alfred Banda</cp:lastModifiedBy>
  <cp:revision>13</cp:revision>
  <dcterms:created xsi:type="dcterms:W3CDTF">2023-10-03T10:48:02Z</dcterms:created>
  <dcterms:modified xsi:type="dcterms:W3CDTF">2023-10-18T21:17:38Z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0x01010076FC3F3D98D62448B07E4C3FCCD39CDC</vt:lpwstr>
  </property>
</Properties>
</file>