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92" r:id="rId2"/>
    <p:sldId id="293" r:id="rId3"/>
    <p:sldId id="295" r:id="rId4"/>
    <p:sldId id="302" r:id="rId5"/>
    <p:sldId id="296" r:id="rId6"/>
    <p:sldId id="297" r:id="rId7"/>
    <p:sldId id="298" r:id="rId8"/>
    <p:sldId id="299" r:id="rId9"/>
    <p:sldId id="300" r:id="rId10"/>
    <p:sldId id="30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17" autoAdjust="0"/>
    <p:restoredTop sz="78892"/>
  </p:normalViewPr>
  <p:slideViewPr>
    <p:cSldViewPr snapToGrid="0">
      <p:cViewPr varScale="1">
        <p:scale>
          <a:sx n="57" d="100"/>
          <a:sy n="57" d="100"/>
        </p:scale>
        <p:origin x="176"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1AEF4A-C73F-4A43-9B46-3054350F9096}" type="doc">
      <dgm:prSet loTypeId="urn:microsoft.com/office/officeart/2008/layout/AlternatingHexagons" loCatId="list" qsTypeId="urn:microsoft.com/office/officeart/2005/8/quickstyle/simple1" qsCatId="simple" csTypeId="urn:microsoft.com/office/officeart/2005/8/colors/colorful4" csCatId="colorful" phldr="1"/>
      <dgm:spPr/>
      <dgm:t>
        <a:bodyPr/>
        <a:lstStyle/>
        <a:p>
          <a:endParaRPr lang="en-US"/>
        </a:p>
      </dgm:t>
    </dgm:pt>
    <dgm:pt modelId="{A9F539A3-FB8B-4E54-98B3-19CF27541BD2}">
      <dgm:prSet phldrT="[Text]" custT="1"/>
      <dgm:spPr/>
      <dgm:t>
        <a:bodyPr/>
        <a:lstStyle/>
        <a:p>
          <a:r>
            <a:rPr lang="en-US" sz="1400" b="1" dirty="0">
              <a:solidFill>
                <a:schemeClr val="tx1"/>
              </a:solidFill>
            </a:rPr>
            <a:t>Ayan Guha</a:t>
          </a:r>
        </a:p>
      </dgm:t>
    </dgm:pt>
    <dgm:pt modelId="{89327897-140C-4F87-A082-F36B52EE607E}" type="parTrans" cxnId="{6F5C72A9-14CE-4778-B4DF-7FA1410008AF}">
      <dgm:prSet/>
      <dgm:spPr/>
      <dgm:t>
        <a:bodyPr/>
        <a:lstStyle/>
        <a:p>
          <a:endParaRPr lang="en-US" sz="1400" b="1">
            <a:solidFill>
              <a:schemeClr val="tx1"/>
            </a:solidFill>
          </a:endParaRPr>
        </a:p>
      </dgm:t>
    </dgm:pt>
    <dgm:pt modelId="{403BACE9-2A64-4B7E-B5FC-2428E7A295F7}" type="sibTrans" cxnId="{6F5C72A9-14CE-4778-B4DF-7FA1410008AF}">
      <dgm:prSet custT="1"/>
      <dgm:spPr/>
      <dgm:t>
        <a:bodyPr/>
        <a:lstStyle/>
        <a:p>
          <a:endParaRPr lang="en-US" sz="1400" b="1">
            <a:solidFill>
              <a:schemeClr val="tx1"/>
            </a:solidFill>
          </a:endParaRPr>
        </a:p>
      </dgm:t>
    </dgm:pt>
    <dgm:pt modelId="{CA4D22E4-9F9F-4AE9-9EC1-5DE35E05FDAA}">
      <dgm:prSet phldrT="[Text]" custT="1"/>
      <dgm:spPr/>
      <dgm:t>
        <a:bodyPr/>
        <a:lstStyle/>
        <a:p>
          <a:r>
            <a:rPr lang="en-US" sz="1400" b="1" dirty="0">
              <a:solidFill>
                <a:schemeClr val="tx1"/>
              </a:solidFill>
            </a:rPr>
            <a:t>Derrik Dennis</a:t>
          </a:r>
        </a:p>
      </dgm:t>
    </dgm:pt>
    <dgm:pt modelId="{9EB83BF0-90B7-4A14-8BEB-BCD36ECEEA92}" type="parTrans" cxnId="{72B392FD-C271-4164-882F-4CDD7F257373}">
      <dgm:prSet/>
      <dgm:spPr/>
      <dgm:t>
        <a:bodyPr/>
        <a:lstStyle/>
        <a:p>
          <a:endParaRPr lang="en-US" sz="1400" b="1">
            <a:solidFill>
              <a:schemeClr val="tx1"/>
            </a:solidFill>
          </a:endParaRPr>
        </a:p>
      </dgm:t>
    </dgm:pt>
    <dgm:pt modelId="{7DB0DBD9-0D70-4B61-BD8B-AE8FA459967A}" type="sibTrans" cxnId="{72B392FD-C271-4164-882F-4CDD7F257373}">
      <dgm:prSet custT="1"/>
      <dgm:spPr/>
      <dgm:t>
        <a:bodyPr/>
        <a:lstStyle/>
        <a:p>
          <a:endParaRPr lang="en-US" sz="1400" b="1">
            <a:solidFill>
              <a:schemeClr val="tx1"/>
            </a:solidFill>
          </a:endParaRPr>
        </a:p>
      </dgm:t>
    </dgm:pt>
    <dgm:pt modelId="{401B2211-D1C7-4A5C-B7B1-8A75F97B4CAD}">
      <dgm:prSet phldrT="[Text]" custT="1"/>
      <dgm:spPr/>
      <dgm:t>
        <a:bodyPr/>
        <a:lstStyle/>
        <a:p>
          <a:r>
            <a:rPr lang="en-US" sz="1400" b="1" dirty="0">
              <a:solidFill>
                <a:schemeClr val="tx1"/>
              </a:solidFill>
            </a:rPr>
            <a:t>Matthew Elenniss</a:t>
          </a:r>
        </a:p>
      </dgm:t>
    </dgm:pt>
    <dgm:pt modelId="{905945F0-0D94-4C4D-A6E0-A3A615831F69}" type="parTrans" cxnId="{A886320A-B17E-4985-B03F-816F6E3C2794}">
      <dgm:prSet/>
      <dgm:spPr/>
      <dgm:t>
        <a:bodyPr/>
        <a:lstStyle/>
        <a:p>
          <a:endParaRPr lang="en-US" sz="1400" b="1">
            <a:solidFill>
              <a:schemeClr val="tx1"/>
            </a:solidFill>
          </a:endParaRPr>
        </a:p>
      </dgm:t>
    </dgm:pt>
    <dgm:pt modelId="{4CB89500-8D1C-4547-9D1D-5A1482AD95FE}" type="sibTrans" cxnId="{A886320A-B17E-4985-B03F-816F6E3C2794}">
      <dgm:prSet custT="1"/>
      <dgm:spPr/>
      <dgm:t>
        <a:bodyPr/>
        <a:lstStyle/>
        <a:p>
          <a:endParaRPr lang="en-US" sz="1400" b="1">
            <a:solidFill>
              <a:schemeClr val="tx1"/>
            </a:solidFill>
          </a:endParaRPr>
        </a:p>
      </dgm:t>
    </dgm:pt>
    <dgm:pt modelId="{079CB7D0-827C-4E0F-8568-70379CEEFD03}">
      <dgm:prSet custT="1"/>
      <dgm:spPr/>
      <dgm:t>
        <a:bodyPr/>
        <a:lstStyle/>
        <a:p>
          <a:r>
            <a:rPr lang="en-US" sz="1400" b="1" dirty="0">
              <a:solidFill>
                <a:schemeClr val="tx1"/>
              </a:solidFill>
            </a:rPr>
            <a:t>Odill Rodrigues</a:t>
          </a:r>
        </a:p>
      </dgm:t>
    </dgm:pt>
    <dgm:pt modelId="{243E81AA-2387-448F-BDA1-0DC47AE95D30}" type="parTrans" cxnId="{918756FB-1118-422F-965C-3DA8F785C62A}">
      <dgm:prSet/>
      <dgm:spPr/>
      <dgm:t>
        <a:bodyPr/>
        <a:lstStyle/>
        <a:p>
          <a:endParaRPr lang="en-US" sz="1400" b="1">
            <a:solidFill>
              <a:schemeClr val="tx1"/>
            </a:solidFill>
          </a:endParaRPr>
        </a:p>
      </dgm:t>
    </dgm:pt>
    <dgm:pt modelId="{2A63CCE8-D40F-4B3A-AE5E-7DA1CB2ED80E}" type="sibTrans" cxnId="{918756FB-1118-422F-965C-3DA8F785C62A}">
      <dgm:prSet custT="1"/>
      <dgm:spPr/>
      <dgm:t>
        <a:bodyPr/>
        <a:lstStyle/>
        <a:p>
          <a:endParaRPr lang="en-US" sz="1400" b="1">
            <a:solidFill>
              <a:schemeClr val="tx1"/>
            </a:solidFill>
          </a:endParaRPr>
        </a:p>
      </dgm:t>
    </dgm:pt>
    <dgm:pt modelId="{FC3F3982-4738-4E6E-AC77-5BB852B5B15E}">
      <dgm:prSet custT="1"/>
      <dgm:spPr/>
      <dgm:t>
        <a:bodyPr/>
        <a:lstStyle/>
        <a:p>
          <a:r>
            <a:rPr lang="en-US" sz="1400" b="1" dirty="0">
              <a:solidFill>
                <a:schemeClr val="tx1"/>
              </a:solidFill>
            </a:rPr>
            <a:t>Sarah Parzyck</a:t>
          </a:r>
        </a:p>
      </dgm:t>
    </dgm:pt>
    <dgm:pt modelId="{6EDC8523-EE7B-45D9-862D-1B68FC0458F8}" type="parTrans" cxnId="{45BDB448-9C5A-42D5-B90B-26E842BD0044}">
      <dgm:prSet/>
      <dgm:spPr/>
      <dgm:t>
        <a:bodyPr/>
        <a:lstStyle/>
        <a:p>
          <a:endParaRPr lang="en-US" sz="1400" b="1">
            <a:solidFill>
              <a:schemeClr val="tx1"/>
            </a:solidFill>
          </a:endParaRPr>
        </a:p>
      </dgm:t>
    </dgm:pt>
    <dgm:pt modelId="{7C73D589-5042-4C94-AE75-F7AEDB48955D}" type="sibTrans" cxnId="{45BDB448-9C5A-42D5-B90B-26E842BD0044}">
      <dgm:prSet custT="1"/>
      <dgm:spPr/>
      <dgm:t>
        <a:bodyPr/>
        <a:lstStyle/>
        <a:p>
          <a:endParaRPr lang="en-US" sz="1400" b="1">
            <a:solidFill>
              <a:schemeClr val="tx1"/>
            </a:solidFill>
          </a:endParaRPr>
        </a:p>
      </dgm:t>
    </dgm:pt>
    <dgm:pt modelId="{EC33CA1F-23C8-465F-BEC3-F25393A87D24}" type="pres">
      <dgm:prSet presAssocID="{EA1AEF4A-C73F-4A43-9B46-3054350F9096}" presName="Name0" presStyleCnt="0">
        <dgm:presLayoutVars>
          <dgm:chMax/>
          <dgm:chPref/>
          <dgm:dir/>
          <dgm:animLvl val="lvl"/>
        </dgm:presLayoutVars>
      </dgm:prSet>
      <dgm:spPr/>
    </dgm:pt>
    <dgm:pt modelId="{D23D0D38-1A50-44FE-B1DF-EAAAC8DD1839}" type="pres">
      <dgm:prSet presAssocID="{A9F539A3-FB8B-4E54-98B3-19CF27541BD2}" presName="composite" presStyleCnt="0"/>
      <dgm:spPr/>
    </dgm:pt>
    <dgm:pt modelId="{8D8FF646-B902-4438-BBAD-89ADE76F5533}" type="pres">
      <dgm:prSet presAssocID="{A9F539A3-FB8B-4E54-98B3-19CF27541BD2}" presName="Parent1" presStyleLbl="node1" presStyleIdx="0" presStyleCnt="10">
        <dgm:presLayoutVars>
          <dgm:chMax val="1"/>
          <dgm:chPref val="1"/>
          <dgm:bulletEnabled val="1"/>
        </dgm:presLayoutVars>
      </dgm:prSet>
      <dgm:spPr/>
    </dgm:pt>
    <dgm:pt modelId="{39D33D7D-FEEE-4590-A0CF-2DECB9BAE335}" type="pres">
      <dgm:prSet presAssocID="{A9F539A3-FB8B-4E54-98B3-19CF27541BD2}" presName="Childtext1" presStyleLbl="revTx" presStyleIdx="0" presStyleCnt="5">
        <dgm:presLayoutVars>
          <dgm:chMax val="0"/>
          <dgm:chPref val="0"/>
          <dgm:bulletEnabled val="1"/>
        </dgm:presLayoutVars>
      </dgm:prSet>
      <dgm:spPr/>
    </dgm:pt>
    <dgm:pt modelId="{87AEBB4F-F432-4F95-A85D-34E7F574C2C3}" type="pres">
      <dgm:prSet presAssocID="{A9F539A3-FB8B-4E54-98B3-19CF27541BD2}" presName="BalanceSpacing" presStyleCnt="0"/>
      <dgm:spPr/>
    </dgm:pt>
    <dgm:pt modelId="{83DDEBB6-2C01-4F12-8983-FCDD514C0CF4}" type="pres">
      <dgm:prSet presAssocID="{A9F539A3-FB8B-4E54-98B3-19CF27541BD2}" presName="BalanceSpacing1" presStyleCnt="0"/>
      <dgm:spPr/>
    </dgm:pt>
    <dgm:pt modelId="{A0C376DE-D237-4E15-8190-D4C24BFF8431}" type="pres">
      <dgm:prSet presAssocID="{403BACE9-2A64-4B7E-B5FC-2428E7A295F7}" presName="Accent1Text" presStyleLbl="node1" presStyleIdx="1" presStyleCnt="10"/>
      <dgm:spPr/>
    </dgm:pt>
    <dgm:pt modelId="{6A52F80A-4768-4D70-8A2E-E8BC5C919B5D}" type="pres">
      <dgm:prSet presAssocID="{403BACE9-2A64-4B7E-B5FC-2428E7A295F7}" presName="spaceBetweenRectangles" presStyleCnt="0"/>
      <dgm:spPr/>
    </dgm:pt>
    <dgm:pt modelId="{BFE3E39E-401E-44D8-96BB-6440672213A8}" type="pres">
      <dgm:prSet presAssocID="{CA4D22E4-9F9F-4AE9-9EC1-5DE35E05FDAA}" presName="composite" presStyleCnt="0"/>
      <dgm:spPr/>
    </dgm:pt>
    <dgm:pt modelId="{2C3AD04D-C091-43A1-99DD-7BEC8D1F5ED6}" type="pres">
      <dgm:prSet presAssocID="{CA4D22E4-9F9F-4AE9-9EC1-5DE35E05FDAA}" presName="Parent1" presStyleLbl="node1" presStyleIdx="2" presStyleCnt="10">
        <dgm:presLayoutVars>
          <dgm:chMax val="1"/>
          <dgm:chPref val="1"/>
          <dgm:bulletEnabled val="1"/>
        </dgm:presLayoutVars>
      </dgm:prSet>
      <dgm:spPr/>
    </dgm:pt>
    <dgm:pt modelId="{E428EC32-9364-4FF0-93AB-0AA7D2814640}" type="pres">
      <dgm:prSet presAssocID="{CA4D22E4-9F9F-4AE9-9EC1-5DE35E05FDAA}" presName="Childtext1" presStyleLbl="revTx" presStyleIdx="1" presStyleCnt="5">
        <dgm:presLayoutVars>
          <dgm:chMax val="0"/>
          <dgm:chPref val="0"/>
          <dgm:bulletEnabled val="1"/>
        </dgm:presLayoutVars>
      </dgm:prSet>
      <dgm:spPr/>
    </dgm:pt>
    <dgm:pt modelId="{9DF8653A-5207-4A1C-A6E2-FF6C1D211234}" type="pres">
      <dgm:prSet presAssocID="{CA4D22E4-9F9F-4AE9-9EC1-5DE35E05FDAA}" presName="BalanceSpacing" presStyleCnt="0"/>
      <dgm:spPr/>
    </dgm:pt>
    <dgm:pt modelId="{2C4B3763-BE1B-4AD1-AC6A-E87E94373F68}" type="pres">
      <dgm:prSet presAssocID="{CA4D22E4-9F9F-4AE9-9EC1-5DE35E05FDAA}" presName="BalanceSpacing1" presStyleCnt="0"/>
      <dgm:spPr/>
    </dgm:pt>
    <dgm:pt modelId="{69CC6139-28A6-4F5B-A2CC-408DF6787D63}" type="pres">
      <dgm:prSet presAssocID="{7DB0DBD9-0D70-4B61-BD8B-AE8FA459967A}" presName="Accent1Text" presStyleLbl="node1" presStyleIdx="3" presStyleCnt="10"/>
      <dgm:spPr/>
    </dgm:pt>
    <dgm:pt modelId="{84E2C4FC-7618-41E0-BFF6-87F35E5B1F0F}" type="pres">
      <dgm:prSet presAssocID="{7DB0DBD9-0D70-4B61-BD8B-AE8FA459967A}" presName="spaceBetweenRectangles" presStyleCnt="0"/>
      <dgm:spPr/>
    </dgm:pt>
    <dgm:pt modelId="{B839CDC1-2CFF-4A76-AD27-70194C92A120}" type="pres">
      <dgm:prSet presAssocID="{401B2211-D1C7-4A5C-B7B1-8A75F97B4CAD}" presName="composite" presStyleCnt="0"/>
      <dgm:spPr/>
    </dgm:pt>
    <dgm:pt modelId="{7ECD5328-A218-4A00-A3C4-852F5B085E54}" type="pres">
      <dgm:prSet presAssocID="{401B2211-D1C7-4A5C-B7B1-8A75F97B4CAD}" presName="Parent1" presStyleLbl="node1" presStyleIdx="4" presStyleCnt="10">
        <dgm:presLayoutVars>
          <dgm:chMax val="1"/>
          <dgm:chPref val="1"/>
          <dgm:bulletEnabled val="1"/>
        </dgm:presLayoutVars>
      </dgm:prSet>
      <dgm:spPr/>
    </dgm:pt>
    <dgm:pt modelId="{B6ADD0B0-658C-4676-84B2-4E0FDD706D35}" type="pres">
      <dgm:prSet presAssocID="{401B2211-D1C7-4A5C-B7B1-8A75F97B4CAD}" presName="Childtext1" presStyleLbl="revTx" presStyleIdx="2" presStyleCnt="5">
        <dgm:presLayoutVars>
          <dgm:chMax val="0"/>
          <dgm:chPref val="0"/>
          <dgm:bulletEnabled val="1"/>
        </dgm:presLayoutVars>
      </dgm:prSet>
      <dgm:spPr/>
    </dgm:pt>
    <dgm:pt modelId="{881EC533-20A0-47B1-96C7-FB360562FB49}" type="pres">
      <dgm:prSet presAssocID="{401B2211-D1C7-4A5C-B7B1-8A75F97B4CAD}" presName="BalanceSpacing" presStyleCnt="0"/>
      <dgm:spPr/>
    </dgm:pt>
    <dgm:pt modelId="{5F0E8D8D-39A7-4360-91D8-25C8D2DCDB99}" type="pres">
      <dgm:prSet presAssocID="{401B2211-D1C7-4A5C-B7B1-8A75F97B4CAD}" presName="BalanceSpacing1" presStyleCnt="0"/>
      <dgm:spPr/>
    </dgm:pt>
    <dgm:pt modelId="{320AC9B0-E9DB-4DE4-B216-7F87CC9B5FFB}" type="pres">
      <dgm:prSet presAssocID="{4CB89500-8D1C-4547-9D1D-5A1482AD95FE}" presName="Accent1Text" presStyleLbl="node1" presStyleIdx="5" presStyleCnt="10"/>
      <dgm:spPr/>
    </dgm:pt>
    <dgm:pt modelId="{89B83F47-521D-4DDA-8C55-FE57FA0B9263}" type="pres">
      <dgm:prSet presAssocID="{4CB89500-8D1C-4547-9D1D-5A1482AD95FE}" presName="spaceBetweenRectangles" presStyleCnt="0"/>
      <dgm:spPr/>
    </dgm:pt>
    <dgm:pt modelId="{B75F1BF9-2831-4DB5-BCDC-5CC6E6790661}" type="pres">
      <dgm:prSet presAssocID="{079CB7D0-827C-4E0F-8568-70379CEEFD03}" presName="composite" presStyleCnt="0"/>
      <dgm:spPr/>
    </dgm:pt>
    <dgm:pt modelId="{2C6A2D4E-F7DC-468E-A182-DC8FDEEF44FF}" type="pres">
      <dgm:prSet presAssocID="{079CB7D0-827C-4E0F-8568-70379CEEFD03}" presName="Parent1" presStyleLbl="node1" presStyleIdx="6" presStyleCnt="10">
        <dgm:presLayoutVars>
          <dgm:chMax val="1"/>
          <dgm:chPref val="1"/>
          <dgm:bulletEnabled val="1"/>
        </dgm:presLayoutVars>
      </dgm:prSet>
      <dgm:spPr/>
    </dgm:pt>
    <dgm:pt modelId="{932F35A9-DA40-42AA-B9ED-AD8C7EF76A8B}" type="pres">
      <dgm:prSet presAssocID="{079CB7D0-827C-4E0F-8568-70379CEEFD03}" presName="Childtext1" presStyleLbl="revTx" presStyleIdx="3" presStyleCnt="5">
        <dgm:presLayoutVars>
          <dgm:chMax val="0"/>
          <dgm:chPref val="0"/>
          <dgm:bulletEnabled val="1"/>
        </dgm:presLayoutVars>
      </dgm:prSet>
      <dgm:spPr/>
    </dgm:pt>
    <dgm:pt modelId="{52028B3C-D7F6-428D-BC29-10C70D6AF563}" type="pres">
      <dgm:prSet presAssocID="{079CB7D0-827C-4E0F-8568-70379CEEFD03}" presName="BalanceSpacing" presStyleCnt="0"/>
      <dgm:spPr/>
    </dgm:pt>
    <dgm:pt modelId="{3160CF94-4FAA-4CF0-BBF5-AEB1FB00EB7B}" type="pres">
      <dgm:prSet presAssocID="{079CB7D0-827C-4E0F-8568-70379CEEFD03}" presName="BalanceSpacing1" presStyleCnt="0"/>
      <dgm:spPr/>
    </dgm:pt>
    <dgm:pt modelId="{2D828B95-CE4E-4076-8640-5E255A265FA3}" type="pres">
      <dgm:prSet presAssocID="{2A63CCE8-D40F-4B3A-AE5E-7DA1CB2ED80E}" presName="Accent1Text" presStyleLbl="node1" presStyleIdx="7" presStyleCnt="10"/>
      <dgm:spPr/>
    </dgm:pt>
    <dgm:pt modelId="{595962D7-A73D-43CB-A025-56B4DAED68C0}" type="pres">
      <dgm:prSet presAssocID="{2A63CCE8-D40F-4B3A-AE5E-7DA1CB2ED80E}" presName="spaceBetweenRectangles" presStyleCnt="0"/>
      <dgm:spPr/>
    </dgm:pt>
    <dgm:pt modelId="{94E80E2E-4328-48B9-9395-E5CEB4D4D641}" type="pres">
      <dgm:prSet presAssocID="{FC3F3982-4738-4E6E-AC77-5BB852B5B15E}" presName="composite" presStyleCnt="0"/>
      <dgm:spPr/>
    </dgm:pt>
    <dgm:pt modelId="{9F8C911B-A339-481A-A2B0-8F04231FCFA2}" type="pres">
      <dgm:prSet presAssocID="{FC3F3982-4738-4E6E-AC77-5BB852B5B15E}" presName="Parent1" presStyleLbl="node1" presStyleIdx="8" presStyleCnt="10">
        <dgm:presLayoutVars>
          <dgm:chMax val="1"/>
          <dgm:chPref val="1"/>
          <dgm:bulletEnabled val="1"/>
        </dgm:presLayoutVars>
      </dgm:prSet>
      <dgm:spPr/>
    </dgm:pt>
    <dgm:pt modelId="{6CC66C87-5FBE-4616-824C-BB7BB0D85464}" type="pres">
      <dgm:prSet presAssocID="{FC3F3982-4738-4E6E-AC77-5BB852B5B15E}" presName="Childtext1" presStyleLbl="revTx" presStyleIdx="4" presStyleCnt="5">
        <dgm:presLayoutVars>
          <dgm:chMax val="0"/>
          <dgm:chPref val="0"/>
          <dgm:bulletEnabled val="1"/>
        </dgm:presLayoutVars>
      </dgm:prSet>
      <dgm:spPr/>
    </dgm:pt>
    <dgm:pt modelId="{67E74263-5BDC-4690-8A47-79AEE38ADE97}" type="pres">
      <dgm:prSet presAssocID="{FC3F3982-4738-4E6E-AC77-5BB852B5B15E}" presName="BalanceSpacing" presStyleCnt="0"/>
      <dgm:spPr/>
    </dgm:pt>
    <dgm:pt modelId="{4177A57D-5580-43DD-AC16-EF01990666FD}" type="pres">
      <dgm:prSet presAssocID="{FC3F3982-4738-4E6E-AC77-5BB852B5B15E}" presName="BalanceSpacing1" presStyleCnt="0"/>
      <dgm:spPr/>
    </dgm:pt>
    <dgm:pt modelId="{A635E0DE-D43D-4BA6-9D07-BD53E8AF1FB5}" type="pres">
      <dgm:prSet presAssocID="{7C73D589-5042-4C94-AE75-F7AEDB48955D}" presName="Accent1Text" presStyleLbl="node1" presStyleIdx="9" presStyleCnt="10"/>
      <dgm:spPr/>
    </dgm:pt>
  </dgm:ptLst>
  <dgm:cxnLst>
    <dgm:cxn modelId="{68BCA503-5624-4276-BD1A-711B97F61398}" type="presOf" srcId="{4CB89500-8D1C-4547-9D1D-5A1482AD95FE}" destId="{320AC9B0-E9DB-4DE4-B216-7F87CC9B5FFB}" srcOrd="0" destOrd="0" presId="urn:microsoft.com/office/officeart/2008/layout/AlternatingHexagons"/>
    <dgm:cxn modelId="{A886320A-B17E-4985-B03F-816F6E3C2794}" srcId="{EA1AEF4A-C73F-4A43-9B46-3054350F9096}" destId="{401B2211-D1C7-4A5C-B7B1-8A75F97B4CAD}" srcOrd="2" destOrd="0" parTransId="{905945F0-0D94-4C4D-A6E0-A3A615831F69}" sibTransId="{4CB89500-8D1C-4547-9D1D-5A1482AD95FE}"/>
    <dgm:cxn modelId="{FA95993C-F9AD-481E-93B9-3D1600276360}" type="presOf" srcId="{A9F539A3-FB8B-4E54-98B3-19CF27541BD2}" destId="{8D8FF646-B902-4438-BBAD-89ADE76F5533}" srcOrd="0" destOrd="0" presId="urn:microsoft.com/office/officeart/2008/layout/AlternatingHexagons"/>
    <dgm:cxn modelId="{45BDB448-9C5A-42D5-B90B-26E842BD0044}" srcId="{EA1AEF4A-C73F-4A43-9B46-3054350F9096}" destId="{FC3F3982-4738-4E6E-AC77-5BB852B5B15E}" srcOrd="4" destOrd="0" parTransId="{6EDC8523-EE7B-45D9-862D-1B68FC0458F8}" sibTransId="{7C73D589-5042-4C94-AE75-F7AEDB48955D}"/>
    <dgm:cxn modelId="{70AE834E-3D23-41B8-A5F1-B6FEE10EBC1B}" type="presOf" srcId="{401B2211-D1C7-4A5C-B7B1-8A75F97B4CAD}" destId="{7ECD5328-A218-4A00-A3C4-852F5B085E54}" srcOrd="0" destOrd="0" presId="urn:microsoft.com/office/officeart/2008/layout/AlternatingHexagons"/>
    <dgm:cxn modelId="{95995A57-C388-4078-8987-D6D98BD66FCA}" type="presOf" srcId="{2A63CCE8-D40F-4B3A-AE5E-7DA1CB2ED80E}" destId="{2D828B95-CE4E-4076-8640-5E255A265FA3}" srcOrd="0" destOrd="0" presId="urn:microsoft.com/office/officeart/2008/layout/AlternatingHexagons"/>
    <dgm:cxn modelId="{10DCC067-63FA-49AE-8924-5A396C6616F0}" type="presOf" srcId="{403BACE9-2A64-4B7E-B5FC-2428E7A295F7}" destId="{A0C376DE-D237-4E15-8190-D4C24BFF8431}" srcOrd="0" destOrd="0" presId="urn:microsoft.com/office/officeart/2008/layout/AlternatingHexagons"/>
    <dgm:cxn modelId="{0FD5FC7F-1070-4BD5-993F-BF02D327BAE5}" type="presOf" srcId="{7DB0DBD9-0D70-4B61-BD8B-AE8FA459967A}" destId="{69CC6139-28A6-4F5B-A2CC-408DF6787D63}" srcOrd="0" destOrd="0" presId="urn:microsoft.com/office/officeart/2008/layout/AlternatingHexagons"/>
    <dgm:cxn modelId="{788A8E8A-E4B4-4B2D-87FE-CA6DE6229894}" type="presOf" srcId="{CA4D22E4-9F9F-4AE9-9EC1-5DE35E05FDAA}" destId="{2C3AD04D-C091-43A1-99DD-7BEC8D1F5ED6}" srcOrd="0" destOrd="0" presId="urn:microsoft.com/office/officeart/2008/layout/AlternatingHexagons"/>
    <dgm:cxn modelId="{6F5C72A9-14CE-4778-B4DF-7FA1410008AF}" srcId="{EA1AEF4A-C73F-4A43-9B46-3054350F9096}" destId="{A9F539A3-FB8B-4E54-98B3-19CF27541BD2}" srcOrd="0" destOrd="0" parTransId="{89327897-140C-4F87-A082-F36B52EE607E}" sibTransId="{403BACE9-2A64-4B7E-B5FC-2428E7A295F7}"/>
    <dgm:cxn modelId="{84FED1B3-9F7F-4062-B7EE-024FB29AFAAB}" type="presOf" srcId="{079CB7D0-827C-4E0F-8568-70379CEEFD03}" destId="{2C6A2D4E-F7DC-468E-A182-DC8FDEEF44FF}" srcOrd="0" destOrd="0" presId="urn:microsoft.com/office/officeart/2008/layout/AlternatingHexagons"/>
    <dgm:cxn modelId="{07CF97D0-BDEB-4C81-B2A8-AFC0636E82A7}" type="presOf" srcId="{7C73D589-5042-4C94-AE75-F7AEDB48955D}" destId="{A635E0DE-D43D-4BA6-9D07-BD53E8AF1FB5}" srcOrd="0" destOrd="0" presId="urn:microsoft.com/office/officeart/2008/layout/AlternatingHexagons"/>
    <dgm:cxn modelId="{A67906E2-7CB5-4BC0-B6BA-0B6A1563BE7F}" type="presOf" srcId="{FC3F3982-4738-4E6E-AC77-5BB852B5B15E}" destId="{9F8C911B-A339-481A-A2B0-8F04231FCFA2}" srcOrd="0" destOrd="0" presId="urn:microsoft.com/office/officeart/2008/layout/AlternatingHexagons"/>
    <dgm:cxn modelId="{8776CEE6-3DF9-4E6D-BA16-731B38F28C12}" type="presOf" srcId="{EA1AEF4A-C73F-4A43-9B46-3054350F9096}" destId="{EC33CA1F-23C8-465F-BEC3-F25393A87D24}" srcOrd="0" destOrd="0" presId="urn:microsoft.com/office/officeart/2008/layout/AlternatingHexagons"/>
    <dgm:cxn modelId="{918756FB-1118-422F-965C-3DA8F785C62A}" srcId="{EA1AEF4A-C73F-4A43-9B46-3054350F9096}" destId="{079CB7D0-827C-4E0F-8568-70379CEEFD03}" srcOrd="3" destOrd="0" parTransId="{243E81AA-2387-448F-BDA1-0DC47AE95D30}" sibTransId="{2A63CCE8-D40F-4B3A-AE5E-7DA1CB2ED80E}"/>
    <dgm:cxn modelId="{72B392FD-C271-4164-882F-4CDD7F257373}" srcId="{EA1AEF4A-C73F-4A43-9B46-3054350F9096}" destId="{CA4D22E4-9F9F-4AE9-9EC1-5DE35E05FDAA}" srcOrd="1" destOrd="0" parTransId="{9EB83BF0-90B7-4A14-8BEB-BCD36ECEEA92}" sibTransId="{7DB0DBD9-0D70-4B61-BD8B-AE8FA459967A}"/>
    <dgm:cxn modelId="{A5A8ACC5-2F25-4B95-AE3A-31BD6709F7C2}" type="presParOf" srcId="{EC33CA1F-23C8-465F-BEC3-F25393A87D24}" destId="{D23D0D38-1A50-44FE-B1DF-EAAAC8DD1839}" srcOrd="0" destOrd="0" presId="urn:microsoft.com/office/officeart/2008/layout/AlternatingHexagons"/>
    <dgm:cxn modelId="{525CD933-16E0-40DB-B0C9-CE8043363787}" type="presParOf" srcId="{D23D0D38-1A50-44FE-B1DF-EAAAC8DD1839}" destId="{8D8FF646-B902-4438-BBAD-89ADE76F5533}" srcOrd="0" destOrd="0" presId="urn:microsoft.com/office/officeart/2008/layout/AlternatingHexagons"/>
    <dgm:cxn modelId="{8B573723-BB14-48CA-BE9C-A430FC2EFD50}" type="presParOf" srcId="{D23D0D38-1A50-44FE-B1DF-EAAAC8DD1839}" destId="{39D33D7D-FEEE-4590-A0CF-2DECB9BAE335}" srcOrd="1" destOrd="0" presId="urn:microsoft.com/office/officeart/2008/layout/AlternatingHexagons"/>
    <dgm:cxn modelId="{1B0298FC-0337-48D6-8AC2-CE874EB53793}" type="presParOf" srcId="{D23D0D38-1A50-44FE-B1DF-EAAAC8DD1839}" destId="{87AEBB4F-F432-4F95-A85D-34E7F574C2C3}" srcOrd="2" destOrd="0" presId="urn:microsoft.com/office/officeart/2008/layout/AlternatingHexagons"/>
    <dgm:cxn modelId="{B79F994D-19D5-47B1-8682-E102AED27BD4}" type="presParOf" srcId="{D23D0D38-1A50-44FE-B1DF-EAAAC8DD1839}" destId="{83DDEBB6-2C01-4F12-8983-FCDD514C0CF4}" srcOrd="3" destOrd="0" presId="urn:microsoft.com/office/officeart/2008/layout/AlternatingHexagons"/>
    <dgm:cxn modelId="{8969294F-2257-4180-BF7D-CEDC9C0B4735}" type="presParOf" srcId="{D23D0D38-1A50-44FE-B1DF-EAAAC8DD1839}" destId="{A0C376DE-D237-4E15-8190-D4C24BFF8431}" srcOrd="4" destOrd="0" presId="urn:microsoft.com/office/officeart/2008/layout/AlternatingHexagons"/>
    <dgm:cxn modelId="{6258F9B6-6603-4B8A-9502-005CB60B9CEC}" type="presParOf" srcId="{EC33CA1F-23C8-465F-BEC3-F25393A87D24}" destId="{6A52F80A-4768-4D70-8A2E-E8BC5C919B5D}" srcOrd="1" destOrd="0" presId="urn:microsoft.com/office/officeart/2008/layout/AlternatingHexagons"/>
    <dgm:cxn modelId="{C5FF2664-AEAE-4B4B-8397-CA186096C3C8}" type="presParOf" srcId="{EC33CA1F-23C8-465F-BEC3-F25393A87D24}" destId="{BFE3E39E-401E-44D8-96BB-6440672213A8}" srcOrd="2" destOrd="0" presId="urn:microsoft.com/office/officeart/2008/layout/AlternatingHexagons"/>
    <dgm:cxn modelId="{FC78F937-088D-4E52-8653-D4F4B5C84DF9}" type="presParOf" srcId="{BFE3E39E-401E-44D8-96BB-6440672213A8}" destId="{2C3AD04D-C091-43A1-99DD-7BEC8D1F5ED6}" srcOrd="0" destOrd="0" presId="urn:microsoft.com/office/officeart/2008/layout/AlternatingHexagons"/>
    <dgm:cxn modelId="{5752A8AB-ACCB-42C9-B5C6-A83D97CD5998}" type="presParOf" srcId="{BFE3E39E-401E-44D8-96BB-6440672213A8}" destId="{E428EC32-9364-4FF0-93AB-0AA7D2814640}" srcOrd="1" destOrd="0" presId="urn:microsoft.com/office/officeart/2008/layout/AlternatingHexagons"/>
    <dgm:cxn modelId="{36A9A272-A4F2-46D9-9B0A-B5929D6B6694}" type="presParOf" srcId="{BFE3E39E-401E-44D8-96BB-6440672213A8}" destId="{9DF8653A-5207-4A1C-A6E2-FF6C1D211234}" srcOrd="2" destOrd="0" presId="urn:microsoft.com/office/officeart/2008/layout/AlternatingHexagons"/>
    <dgm:cxn modelId="{4114C59C-3F57-4AB0-8AC6-8E75190D5F8E}" type="presParOf" srcId="{BFE3E39E-401E-44D8-96BB-6440672213A8}" destId="{2C4B3763-BE1B-4AD1-AC6A-E87E94373F68}" srcOrd="3" destOrd="0" presId="urn:microsoft.com/office/officeart/2008/layout/AlternatingHexagons"/>
    <dgm:cxn modelId="{57B754B6-480D-454F-A02D-FC3850AF8F35}" type="presParOf" srcId="{BFE3E39E-401E-44D8-96BB-6440672213A8}" destId="{69CC6139-28A6-4F5B-A2CC-408DF6787D63}" srcOrd="4" destOrd="0" presId="urn:microsoft.com/office/officeart/2008/layout/AlternatingHexagons"/>
    <dgm:cxn modelId="{A874E899-2E8E-406F-957A-00B176BD7874}" type="presParOf" srcId="{EC33CA1F-23C8-465F-BEC3-F25393A87D24}" destId="{84E2C4FC-7618-41E0-BFF6-87F35E5B1F0F}" srcOrd="3" destOrd="0" presId="urn:microsoft.com/office/officeart/2008/layout/AlternatingHexagons"/>
    <dgm:cxn modelId="{56BB66AB-5029-4CC4-B048-171AD156BC51}" type="presParOf" srcId="{EC33CA1F-23C8-465F-BEC3-F25393A87D24}" destId="{B839CDC1-2CFF-4A76-AD27-70194C92A120}" srcOrd="4" destOrd="0" presId="urn:microsoft.com/office/officeart/2008/layout/AlternatingHexagons"/>
    <dgm:cxn modelId="{33E72B11-20A2-43F7-A233-16994A0317BB}" type="presParOf" srcId="{B839CDC1-2CFF-4A76-AD27-70194C92A120}" destId="{7ECD5328-A218-4A00-A3C4-852F5B085E54}" srcOrd="0" destOrd="0" presId="urn:microsoft.com/office/officeart/2008/layout/AlternatingHexagons"/>
    <dgm:cxn modelId="{CAA3A9B7-543E-40BD-9DA5-828DA64E6796}" type="presParOf" srcId="{B839CDC1-2CFF-4A76-AD27-70194C92A120}" destId="{B6ADD0B0-658C-4676-84B2-4E0FDD706D35}" srcOrd="1" destOrd="0" presId="urn:microsoft.com/office/officeart/2008/layout/AlternatingHexagons"/>
    <dgm:cxn modelId="{B5B6BDBD-3F64-44BF-9A20-9BEF780F6AC2}" type="presParOf" srcId="{B839CDC1-2CFF-4A76-AD27-70194C92A120}" destId="{881EC533-20A0-47B1-96C7-FB360562FB49}" srcOrd="2" destOrd="0" presId="urn:microsoft.com/office/officeart/2008/layout/AlternatingHexagons"/>
    <dgm:cxn modelId="{73A74DED-6A80-4936-A329-F34B30F1AE3B}" type="presParOf" srcId="{B839CDC1-2CFF-4A76-AD27-70194C92A120}" destId="{5F0E8D8D-39A7-4360-91D8-25C8D2DCDB99}" srcOrd="3" destOrd="0" presId="urn:microsoft.com/office/officeart/2008/layout/AlternatingHexagons"/>
    <dgm:cxn modelId="{5D9C17EC-E6C8-4DAE-91EB-D3FBE3CB88BF}" type="presParOf" srcId="{B839CDC1-2CFF-4A76-AD27-70194C92A120}" destId="{320AC9B0-E9DB-4DE4-B216-7F87CC9B5FFB}" srcOrd="4" destOrd="0" presId="urn:microsoft.com/office/officeart/2008/layout/AlternatingHexagons"/>
    <dgm:cxn modelId="{1293FD4D-0B33-440E-9671-E771CEF0D44F}" type="presParOf" srcId="{EC33CA1F-23C8-465F-BEC3-F25393A87D24}" destId="{89B83F47-521D-4DDA-8C55-FE57FA0B9263}" srcOrd="5" destOrd="0" presId="urn:microsoft.com/office/officeart/2008/layout/AlternatingHexagons"/>
    <dgm:cxn modelId="{C1D5B17E-5125-4532-80CB-95D45A5F008A}" type="presParOf" srcId="{EC33CA1F-23C8-465F-BEC3-F25393A87D24}" destId="{B75F1BF9-2831-4DB5-BCDC-5CC6E6790661}" srcOrd="6" destOrd="0" presId="urn:microsoft.com/office/officeart/2008/layout/AlternatingHexagons"/>
    <dgm:cxn modelId="{8E4BC632-B1C0-4F0B-BE47-E640D49C2777}" type="presParOf" srcId="{B75F1BF9-2831-4DB5-BCDC-5CC6E6790661}" destId="{2C6A2D4E-F7DC-468E-A182-DC8FDEEF44FF}" srcOrd="0" destOrd="0" presId="urn:microsoft.com/office/officeart/2008/layout/AlternatingHexagons"/>
    <dgm:cxn modelId="{203F7F7F-190B-4AA1-A50B-64B69393D257}" type="presParOf" srcId="{B75F1BF9-2831-4DB5-BCDC-5CC6E6790661}" destId="{932F35A9-DA40-42AA-B9ED-AD8C7EF76A8B}" srcOrd="1" destOrd="0" presId="urn:microsoft.com/office/officeart/2008/layout/AlternatingHexagons"/>
    <dgm:cxn modelId="{6BC45887-9A70-4EF5-9CDB-2557B466CE54}" type="presParOf" srcId="{B75F1BF9-2831-4DB5-BCDC-5CC6E6790661}" destId="{52028B3C-D7F6-428D-BC29-10C70D6AF563}" srcOrd="2" destOrd="0" presId="urn:microsoft.com/office/officeart/2008/layout/AlternatingHexagons"/>
    <dgm:cxn modelId="{2C94BBCD-8F00-44BB-BAAC-72CB5F11F3BE}" type="presParOf" srcId="{B75F1BF9-2831-4DB5-BCDC-5CC6E6790661}" destId="{3160CF94-4FAA-4CF0-BBF5-AEB1FB00EB7B}" srcOrd="3" destOrd="0" presId="urn:microsoft.com/office/officeart/2008/layout/AlternatingHexagons"/>
    <dgm:cxn modelId="{865EFCF3-7B45-4758-B457-6342659EC3B5}" type="presParOf" srcId="{B75F1BF9-2831-4DB5-BCDC-5CC6E6790661}" destId="{2D828B95-CE4E-4076-8640-5E255A265FA3}" srcOrd="4" destOrd="0" presId="urn:microsoft.com/office/officeart/2008/layout/AlternatingHexagons"/>
    <dgm:cxn modelId="{48A7553F-20F4-4243-B719-A17C20923126}" type="presParOf" srcId="{EC33CA1F-23C8-465F-BEC3-F25393A87D24}" destId="{595962D7-A73D-43CB-A025-56B4DAED68C0}" srcOrd="7" destOrd="0" presId="urn:microsoft.com/office/officeart/2008/layout/AlternatingHexagons"/>
    <dgm:cxn modelId="{4DB978F7-04BF-4008-A931-149D6718ADDD}" type="presParOf" srcId="{EC33CA1F-23C8-465F-BEC3-F25393A87D24}" destId="{94E80E2E-4328-48B9-9395-E5CEB4D4D641}" srcOrd="8" destOrd="0" presId="urn:microsoft.com/office/officeart/2008/layout/AlternatingHexagons"/>
    <dgm:cxn modelId="{34E9B830-FEFB-42A6-BDF2-E4F21352E7D8}" type="presParOf" srcId="{94E80E2E-4328-48B9-9395-E5CEB4D4D641}" destId="{9F8C911B-A339-481A-A2B0-8F04231FCFA2}" srcOrd="0" destOrd="0" presId="urn:microsoft.com/office/officeart/2008/layout/AlternatingHexagons"/>
    <dgm:cxn modelId="{DCCF008A-C869-493E-BAA8-31B7A37F12ED}" type="presParOf" srcId="{94E80E2E-4328-48B9-9395-E5CEB4D4D641}" destId="{6CC66C87-5FBE-4616-824C-BB7BB0D85464}" srcOrd="1" destOrd="0" presId="urn:microsoft.com/office/officeart/2008/layout/AlternatingHexagons"/>
    <dgm:cxn modelId="{E5FB0B37-7740-4902-9DD2-E5C4DBA70534}" type="presParOf" srcId="{94E80E2E-4328-48B9-9395-E5CEB4D4D641}" destId="{67E74263-5BDC-4690-8A47-79AEE38ADE97}" srcOrd="2" destOrd="0" presId="urn:microsoft.com/office/officeart/2008/layout/AlternatingHexagons"/>
    <dgm:cxn modelId="{C86F5B0E-CDE4-45FD-A211-4A51F35116B9}" type="presParOf" srcId="{94E80E2E-4328-48B9-9395-E5CEB4D4D641}" destId="{4177A57D-5580-43DD-AC16-EF01990666FD}" srcOrd="3" destOrd="0" presId="urn:microsoft.com/office/officeart/2008/layout/AlternatingHexagons"/>
    <dgm:cxn modelId="{A73183FF-B934-4CFC-9C7B-42794BE713DF}" type="presParOf" srcId="{94E80E2E-4328-48B9-9395-E5CEB4D4D641}" destId="{A635E0DE-D43D-4BA6-9D07-BD53E8AF1FB5}"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FF646-B902-4438-BBAD-89ADE76F5533}">
      <dsp:nvSpPr>
        <dsp:cNvPr id="0" name=""/>
        <dsp:cNvSpPr/>
      </dsp:nvSpPr>
      <dsp:spPr>
        <a:xfrm rot="5400000">
          <a:off x="2217548" y="478230"/>
          <a:ext cx="1456422" cy="1267087"/>
        </a:xfrm>
        <a:prstGeom prst="hexagon">
          <a:avLst>
            <a:gd name="adj" fmla="val 25000"/>
            <a:gd name="vf" fmla="val 1154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Ayan Guha</a:t>
          </a:r>
        </a:p>
      </dsp:txBody>
      <dsp:txXfrm rot="-5400000">
        <a:off x="2509669" y="610522"/>
        <a:ext cx="872179" cy="1002504"/>
      </dsp:txXfrm>
    </dsp:sp>
    <dsp:sp modelId="{39D33D7D-FEEE-4590-A0CF-2DECB9BAE335}">
      <dsp:nvSpPr>
        <dsp:cNvPr id="0" name=""/>
        <dsp:cNvSpPr/>
      </dsp:nvSpPr>
      <dsp:spPr>
        <a:xfrm>
          <a:off x="3617752" y="674847"/>
          <a:ext cx="1625367" cy="873853"/>
        </a:xfrm>
        <a:prstGeom prst="rect">
          <a:avLst/>
        </a:prstGeom>
        <a:noFill/>
        <a:ln>
          <a:noFill/>
        </a:ln>
        <a:effectLst/>
      </dsp:spPr>
      <dsp:style>
        <a:lnRef idx="0">
          <a:scrgbClr r="0" g="0" b="0"/>
        </a:lnRef>
        <a:fillRef idx="0">
          <a:scrgbClr r="0" g="0" b="0"/>
        </a:fillRef>
        <a:effectRef idx="0">
          <a:scrgbClr r="0" g="0" b="0"/>
        </a:effectRef>
        <a:fontRef idx="minor"/>
      </dsp:style>
    </dsp:sp>
    <dsp:sp modelId="{A0C376DE-D237-4E15-8190-D4C24BFF8431}">
      <dsp:nvSpPr>
        <dsp:cNvPr id="0" name=""/>
        <dsp:cNvSpPr/>
      </dsp:nvSpPr>
      <dsp:spPr>
        <a:xfrm rot="5400000">
          <a:off x="849094" y="478230"/>
          <a:ext cx="1456422" cy="1267087"/>
        </a:xfrm>
        <a:prstGeom prst="hexagon">
          <a:avLst>
            <a:gd name="adj" fmla="val 25000"/>
            <a:gd name="vf" fmla="val 115470"/>
          </a:avLst>
        </a:prstGeom>
        <a:solidFill>
          <a:schemeClr val="accent4">
            <a:hueOff val="1088988"/>
            <a:satOff val="-4531"/>
            <a:lumOff val="10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chemeClr val="tx1"/>
            </a:solidFill>
          </a:endParaRPr>
        </a:p>
      </dsp:txBody>
      <dsp:txXfrm rot="-5400000">
        <a:off x="1141215" y="610522"/>
        <a:ext cx="872179" cy="1002504"/>
      </dsp:txXfrm>
    </dsp:sp>
    <dsp:sp modelId="{2C3AD04D-C091-43A1-99DD-7BEC8D1F5ED6}">
      <dsp:nvSpPr>
        <dsp:cNvPr id="0" name=""/>
        <dsp:cNvSpPr/>
      </dsp:nvSpPr>
      <dsp:spPr>
        <a:xfrm rot="5400000">
          <a:off x="1530699" y="1714441"/>
          <a:ext cx="1456422" cy="1267087"/>
        </a:xfrm>
        <a:prstGeom prst="hexagon">
          <a:avLst>
            <a:gd name="adj" fmla="val 25000"/>
            <a:gd name="vf" fmla="val 115470"/>
          </a:avLst>
        </a:prstGeom>
        <a:solidFill>
          <a:schemeClr val="accent4">
            <a:hueOff val="2177976"/>
            <a:satOff val="-9062"/>
            <a:lumOff val="21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Derrik Dennis</a:t>
          </a:r>
        </a:p>
      </dsp:txBody>
      <dsp:txXfrm rot="-5400000">
        <a:off x="1822820" y="1846733"/>
        <a:ext cx="872179" cy="1002504"/>
      </dsp:txXfrm>
    </dsp:sp>
    <dsp:sp modelId="{E428EC32-9364-4FF0-93AB-0AA7D2814640}">
      <dsp:nvSpPr>
        <dsp:cNvPr id="0" name=""/>
        <dsp:cNvSpPr/>
      </dsp:nvSpPr>
      <dsp:spPr>
        <a:xfrm>
          <a:off x="0" y="1911058"/>
          <a:ext cx="1572936" cy="873853"/>
        </a:xfrm>
        <a:prstGeom prst="rect">
          <a:avLst/>
        </a:prstGeom>
        <a:noFill/>
        <a:ln>
          <a:noFill/>
        </a:ln>
        <a:effectLst/>
      </dsp:spPr>
      <dsp:style>
        <a:lnRef idx="0">
          <a:scrgbClr r="0" g="0" b="0"/>
        </a:lnRef>
        <a:fillRef idx="0">
          <a:scrgbClr r="0" g="0" b="0"/>
        </a:fillRef>
        <a:effectRef idx="0">
          <a:scrgbClr r="0" g="0" b="0"/>
        </a:effectRef>
        <a:fontRef idx="minor"/>
      </dsp:style>
    </dsp:sp>
    <dsp:sp modelId="{69CC6139-28A6-4F5B-A2CC-408DF6787D63}">
      <dsp:nvSpPr>
        <dsp:cNvPr id="0" name=""/>
        <dsp:cNvSpPr/>
      </dsp:nvSpPr>
      <dsp:spPr>
        <a:xfrm rot="5400000">
          <a:off x="2899154" y="1714441"/>
          <a:ext cx="1456422" cy="1267087"/>
        </a:xfrm>
        <a:prstGeom prst="hexagon">
          <a:avLst>
            <a:gd name="adj" fmla="val 25000"/>
            <a:gd name="vf" fmla="val 115470"/>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chemeClr val="tx1"/>
            </a:solidFill>
          </a:endParaRPr>
        </a:p>
      </dsp:txBody>
      <dsp:txXfrm rot="-5400000">
        <a:off x="3191275" y="1846733"/>
        <a:ext cx="872179" cy="1002504"/>
      </dsp:txXfrm>
    </dsp:sp>
    <dsp:sp modelId="{7ECD5328-A218-4A00-A3C4-852F5B085E54}">
      <dsp:nvSpPr>
        <dsp:cNvPr id="0" name=""/>
        <dsp:cNvSpPr/>
      </dsp:nvSpPr>
      <dsp:spPr>
        <a:xfrm rot="5400000">
          <a:off x="2217548" y="2950652"/>
          <a:ext cx="1456422" cy="1267087"/>
        </a:xfrm>
        <a:prstGeom prst="hexagon">
          <a:avLst>
            <a:gd name="adj" fmla="val 25000"/>
            <a:gd name="vf" fmla="val 115470"/>
          </a:avLst>
        </a:prstGeom>
        <a:solidFill>
          <a:schemeClr val="accent4">
            <a:hueOff val="4355951"/>
            <a:satOff val="-18123"/>
            <a:lumOff val="42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Matthew Elenniss</a:t>
          </a:r>
        </a:p>
      </dsp:txBody>
      <dsp:txXfrm rot="-5400000">
        <a:off x="2509669" y="3082944"/>
        <a:ext cx="872179" cy="1002504"/>
      </dsp:txXfrm>
    </dsp:sp>
    <dsp:sp modelId="{B6ADD0B0-658C-4676-84B2-4E0FDD706D35}">
      <dsp:nvSpPr>
        <dsp:cNvPr id="0" name=""/>
        <dsp:cNvSpPr/>
      </dsp:nvSpPr>
      <dsp:spPr>
        <a:xfrm>
          <a:off x="3617752" y="3147269"/>
          <a:ext cx="1625367" cy="873853"/>
        </a:xfrm>
        <a:prstGeom prst="rect">
          <a:avLst/>
        </a:prstGeom>
        <a:noFill/>
        <a:ln>
          <a:noFill/>
        </a:ln>
        <a:effectLst/>
      </dsp:spPr>
      <dsp:style>
        <a:lnRef idx="0">
          <a:scrgbClr r="0" g="0" b="0"/>
        </a:lnRef>
        <a:fillRef idx="0">
          <a:scrgbClr r="0" g="0" b="0"/>
        </a:fillRef>
        <a:effectRef idx="0">
          <a:scrgbClr r="0" g="0" b="0"/>
        </a:effectRef>
        <a:fontRef idx="minor"/>
      </dsp:style>
    </dsp:sp>
    <dsp:sp modelId="{320AC9B0-E9DB-4DE4-B216-7F87CC9B5FFB}">
      <dsp:nvSpPr>
        <dsp:cNvPr id="0" name=""/>
        <dsp:cNvSpPr/>
      </dsp:nvSpPr>
      <dsp:spPr>
        <a:xfrm rot="5400000">
          <a:off x="849094" y="2950652"/>
          <a:ext cx="1456422" cy="1267087"/>
        </a:xfrm>
        <a:prstGeom prst="hexagon">
          <a:avLst>
            <a:gd name="adj" fmla="val 25000"/>
            <a:gd name="vf" fmla="val 115470"/>
          </a:avLst>
        </a:prstGeom>
        <a:solidFill>
          <a:schemeClr val="accent4">
            <a:hueOff val="5444940"/>
            <a:satOff val="-22654"/>
            <a:lumOff val="53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chemeClr val="tx1"/>
            </a:solidFill>
          </a:endParaRPr>
        </a:p>
      </dsp:txBody>
      <dsp:txXfrm rot="-5400000">
        <a:off x="1141215" y="3082944"/>
        <a:ext cx="872179" cy="1002504"/>
      </dsp:txXfrm>
    </dsp:sp>
    <dsp:sp modelId="{2C6A2D4E-F7DC-468E-A182-DC8FDEEF44FF}">
      <dsp:nvSpPr>
        <dsp:cNvPr id="0" name=""/>
        <dsp:cNvSpPr/>
      </dsp:nvSpPr>
      <dsp:spPr>
        <a:xfrm rot="5400000">
          <a:off x="1530699" y="4186864"/>
          <a:ext cx="1456422" cy="1267087"/>
        </a:xfrm>
        <a:prstGeom prst="hexagon">
          <a:avLst>
            <a:gd name="adj" fmla="val 25000"/>
            <a:gd name="vf" fmla="val 115470"/>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Odill Rodrigues</a:t>
          </a:r>
        </a:p>
      </dsp:txBody>
      <dsp:txXfrm rot="-5400000">
        <a:off x="1822820" y="4319156"/>
        <a:ext cx="872179" cy="1002504"/>
      </dsp:txXfrm>
    </dsp:sp>
    <dsp:sp modelId="{932F35A9-DA40-42AA-B9ED-AD8C7EF76A8B}">
      <dsp:nvSpPr>
        <dsp:cNvPr id="0" name=""/>
        <dsp:cNvSpPr/>
      </dsp:nvSpPr>
      <dsp:spPr>
        <a:xfrm>
          <a:off x="0" y="4383481"/>
          <a:ext cx="1572936" cy="873853"/>
        </a:xfrm>
        <a:prstGeom prst="rect">
          <a:avLst/>
        </a:prstGeom>
        <a:noFill/>
        <a:ln>
          <a:noFill/>
        </a:ln>
        <a:effectLst/>
      </dsp:spPr>
      <dsp:style>
        <a:lnRef idx="0">
          <a:scrgbClr r="0" g="0" b="0"/>
        </a:lnRef>
        <a:fillRef idx="0">
          <a:scrgbClr r="0" g="0" b="0"/>
        </a:fillRef>
        <a:effectRef idx="0">
          <a:scrgbClr r="0" g="0" b="0"/>
        </a:effectRef>
        <a:fontRef idx="minor"/>
      </dsp:style>
    </dsp:sp>
    <dsp:sp modelId="{2D828B95-CE4E-4076-8640-5E255A265FA3}">
      <dsp:nvSpPr>
        <dsp:cNvPr id="0" name=""/>
        <dsp:cNvSpPr/>
      </dsp:nvSpPr>
      <dsp:spPr>
        <a:xfrm rot="5400000">
          <a:off x="2899154" y="4186864"/>
          <a:ext cx="1456422" cy="1267087"/>
        </a:xfrm>
        <a:prstGeom prst="hexagon">
          <a:avLst>
            <a:gd name="adj" fmla="val 25000"/>
            <a:gd name="vf" fmla="val 115470"/>
          </a:avLst>
        </a:prstGeom>
        <a:solidFill>
          <a:schemeClr val="accent4">
            <a:hueOff val="7622915"/>
            <a:satOff val="-31715"/>
            <a:lumOff val="74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chemeClr val="tx1"/>
            </a:solidFill>
          </a:endParaRPr>
        </a:p>
      </dsp:txBody>
      <dsp:txXfrm rot="-5400000">
        <a:off x="3191275" y="4319156"/>
        <a:ext cx="872179" cy="1002504"/>
      </dsp:txXfrm>
    </dsp:sp>
    <dsp:sp modelId="{9F8C911B-A339-481A-A2B0-8F04231FCFA2}">
      <dsp:nvSpPr>
        <dsp:cNvPr id="0" name=""/>
        <dsp:cNvSpPr/>
      </dsp:nvSpPr>
      <dsp:spPr>
        <a:xfrm rot="5400000">
          <a:off x="2217548" y="5423075"/>
          <a:ext cx="1456422" cy="1267087"/>
        </a:xfrm>
        <a:prstGeom prst="hexagon">
          <a:avLst>
            <a:gd name="adj" fmla="val 25000"/>
            <a:gd name="vf" fmla="val 115470"/>
          </a:avLst>
        </a:prstGeom>
        <a:solidFill>
          <a:schemeClr val="accent4">
            <a:hueOff val="8711903"/>
            <a:satOff val="-36246"/>
            <a:lumOff val="85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Sarah Parzyck</a:t>
          </a:r>
        </a:p>
      </dsp:txBody>
      <dsp:txXfrm rot="-5400000">
        <a:off x="2509669" y="5555367"/>
        <a:ext cx="872179" cy="1002504"/>
      </dsp:txXfrm>
    </dsp:sp>
    <dsp:sp modelId="{6CC66C87-5FBE-4616-824C-BB7BB0D85464}">
      <dsp:nvSpPr>
        <dsp:cNvPr id="0" name=""/>
        <dsp:cNvSpPr/>
      </dsp:nvSpPr>
      <dsp:spPr>
        <a:xfrm>
          <a:off x="3617752" y="5619692"/>
          <a:ext cx="1625367" cy="873853"/>
        </a:xfrm>
        <a:prstGeom prst="rect">
          <a:avLst/>
        </a:prstGeom>
        <a:noFill/>
        <a:ln>
          <a:noFill/>
        </a:ln>
        <a:effectLst/>
      </dsp:spPr>
      <dsp:style>
        <a:lnRef idx="0">
          <a:scrgbClr r="0" g="0" b="0"/>
        </a:lnRef>
        <a:fillRef idx="0">
          <a:scrgbClr r="0" g="0" b="0"/>
        </a:fillRef>
        <a:effectRef idx="0">
          <a:scrgbClr r="0" g="0" b="0"/>
        </a:effectRef>
        <a:fontRef idx="minor"/>
      </dsp:style>
    </dsp:sp>
    <dsp:sp modelId="{A635E0DE-D43D-4BA6-9D07-BD53E8AF1FB5}">
      <dsp:nvSpPr>
        <dsp:cNvPr id="0" name=""/>
        <dsp:cNvSpPr/>
      </dsp:nvSpPr>
      <dsp:spPr>
        <a:xfrm rot="5400000">
          <a:off x="849094" y="5423075"/>
          <a:ext cx="1456422" cy="1267087"/>
        </a:xfrm>
        <a:prstGeom prst="hexagon">
          <a:avLst>
            <a:gd name="adj" fmla="val 25000"/>
            <a:gd name="vf" fmla="val 11547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chemeClr val="tx1"/>
            </a:solidFill>
          </a:endParaRPr>
        </a:p>
      </dsp:txBody>
      <dsp:txXfrm rot="-5400000">
        <a:off x="1141215" y="5555367"/>
        <a:ext cx="872179" cy="1002504"/>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87FA33-36A0-4BA6-AA24-14202E5CC49F}" type="datetimeFigureOut">
              <a:rPr lang="en-US" smtClean="0"/>
              <a:t>6/23/20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CD4E95-15EC-4946-8EB1-8EEE30E889E3}" type="slidenum">
              <a:rPr lang="en-US" smtClean="0"/>
              <a:t>‹#›</a:t>
            </a:fld>
            <a:endParaRPr lang="en-US"/>
          </a:p>
        </p:txBody>
      </p:sp>
    </p:spTree>
    <p:extLst>
      <p:ext uri="{BB962C8B-B14F-4D97-AF65-F5344CB8AC3E}">
        <p14:creationId xmlns:p14="http://schemas.microsoft.com/office/powerpoint/2010/main" val="23586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Slide</a:t>
            </a:r>
          </a:p>
        </p:txBody>
      </p:sp>
      <p:sp>
        <p:nvSpPr>
          <p:cNvPr id="4" name="Slide Number Placeholder 3"/>
          <p:cNvSpPr>
            <a:spLocks noGrp="1"/>
          </p:cNvSpPr>
          <p:nvPr>
            <p:ph type="sldNum" sz="quarter" idx="5"/>
          </p:nvPr>
        </p:nvSpPr>
        <p:spPr/>
        <p:txBody>
          <a:bodyPr/>
          <a:lstStyle/>
          <a:p>
            <a:fld id="{00CD4E95-15EC-4946-8EB1-8EEE30E889E3}" type="slidenum">
              <a:rPr lang="en-US" smtClean="0"/>
              <a:t>1</a:t>
            </a:fld>
            <a:endParaRPr lang="en-US"/>
          </a:p>
        </p:txBody>
      </p:sp>
    </p:spTree>
    <p:extLst>
      <p:ext uri="{BB962C8B-B14F-4D97-AF65-F5344CB8AC3E}">
        <p14:creationId xmlns:p14="http://schemas.microsoft.com/office/powerpoint/2010/main" val="704581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0CD4E95-15EC-4946-8EB1-8EEE30E889E3}" type="slidenum">
              <a:rPr lang="en-US" smtClean="0"/>
              <a:t>2</a:t>
            </a:fld>
            <a:endParaRPr lang="en-US"/>
          </a:p>
        </p:txBody>
      </p:sp>
    </p:spTree>
    <p:extLst>
      <p:ext uri="{BB962C8B-B14F-4D97-AF65-F5344CB8AC3E}">
        <p14:creationId xmlns:p14="http://schemas.microsoft.com/office/powerpoint/2010/main" val="3839888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Motivation &amp; Summary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 Define the core message or hypothesis of your project.</a:t>
            </a:r>
          </a:p>
          <a:p>
            <a:r>
              <a:rPr lang="en-US" sz="1200" kern="1200" dirty="0">
                <a:solidFill>
                  <a:schemeClr val="tx1"/>
                </a:solidFill>
                <a:effectLst/>
                <a:latin typeface="+mn-lt"/>
                <a:ea typeface="+mn-ea"/>
                <a:cs typeface="+mn-cs"/>
              </a:rPr>
              <a:t>  * Describe the questions you asked, and _</a:t>
            </a:r>
            <a:r>
              <a:rPr lang="en-US" sz="1200" i="1" kern="1200" dirty="0">
                <a:solidFill>
                  <a:schemeClr val="tx1"/>
                </a:solidFill>
                <a:effectLst/>
                <a:latin typeface="+mn-lt"/>
                <a:ea typeface="+mn-ea"/>
                <a:cs typeface="+mn-cs"/>
              </a:rPr>
              <a:t>why</a:t>
            </a:r>
            <a:r>
              <a:rPr lang="en-US" sz="1200" kern="1200" dirty="0">
                <a:solidFill>
                  <a:schemeClr val="tx1"/>
                </a:solidFill>
                <a:effectLst/>
                <a:latin typeface="+mn-lt"/>
                <a:ea typeface="+mn-ea"/>
                <a:cs typeface="+mn-cs"/>
              </a:rPr>
              <a:t>_ you asked them</a:t>
            </a:r>
          </a:p>
          <a:p>
            <a:r>
              <a:rPr lang="en-US" sz="1200" kern="1200" dirty="0">
                <a:solidFill>
                  <a:schemeClr val="tx1"/>
                </a:solidFill>
                <a:effectLst/>
                <a:latin typeface="+mn-lt"/>
                <a:ea typeface="+mn-ea"/>
                <a:cs typeface="+mn-cs"/>
              </a:rPr>
              <a:t>  * Describe whether you were able to answer these questions to your satisfaction, and briefly summarize your findings</a:t>
            </a:r>
            <a:endParaRPr lang="en-US" dirty="0"/>
          </a:p>
        </p:txBody>
      </p:sp>
      <p:sp>
        <p:nvSpPr>
          <p:cNvPr id="4" name="Slide Number Placeholder 3"/>
          <p:cNvSpPr>
            <a:spLocks noGrp="1"/>
          </p:cNvSpPr>
          <p:nvPr>
            <p:ph type="sldNum" sz="quarter" idx="5"/>
          </p:nvPr>
        </p:nvSpPr>
        <p:spPr/>
        <p:txBody>
          <a:bodyPr/>
          <a:lstStyle/>
          <a:p>
            <a:fld id="{00CD4E95-15EC-4946-8EB1-8EEE30E889E3}" type="slidenum">
              <a:rPr lang="en-US" smtClean="0"/>
              <a:t>4</a:t>
            </a:fld>
            <a:endParaRPr lang="en-US"/>
          </a:p>
        </p:txBody>
      </p:sp>
    </p:spTree>
    <p:extLst>
      <p:ext uri="{BB962C8B-B14F-4D97-AF65-F5344CB8AC3E}">
        <p14:creationId xmlns:p14="http://schemas.microsoft.com/office/powerpoint/2010/main" val="3930063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Questions &amp; Data</a:t>
            </a:r>
          </a:p>
          <a:p>
            <a:r>
              <a:rPr lang="en-US" sz="1200" kern="1200" dirty="0">
                <a:solidFill>
                  <a:schemeClr val="tx1"/>
                </a:solidFill>
                <a:effectLst/>
                <a:latin typeface="+mn-lt"/>
                <a:ea typeface="+mn-ea"/>
                <a:cs typeface="+mn-cs"/>
              </a:rPr>
              <a:t>  * Elaborate on the questions you asked, describing what kinds of data you needed to answer them, and where you found it</a:t>
            </a:r>
          </a:p>
        </p:txBody>
      </p:sp>
      <p:sp>
        <p:nvSpPr>
          <p:cNvPr id="4" name="Slide Number Placeholder 3"/>
          <p:cNvSpPr>
            <a:spLocks noGrp="1"/>
          </p:cNvSpPr>
          <p:nvPr>
            <p:ph type="sldNum" sz="quarter" idx="5"/>
          </p:nvPr>
        </p:nvSpPr>
        <p:spPr/>
        <p:txBody>
          <a:bodyPr/>
          <a:lstStyle/>
          <a:p>
            <a:fld id="{00CD4E95-15EC-4946-8EB1-8EEE30E889E3}" type="slidenum">
              <a:rPr lang="en-US" smtClean="0"/>
              <a:t>5</a:t>
            </a:fld>
            <a:endParaRPr lang="en-US"/>
          </a:p>
        </p:txBody>
      </p:sp>
    </p:spTree>
    <p:extLst>
      <p:ext uri="{BB962C8B-B14F-4D97-AF65-F5344CB8AC3E}">
        <p14:creationId xmlns:p14="http://schemas.microsoft.com/office/powerpoint/2010/main" val="3938968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Data Cleanup &amp; Exploration</a:t>
            </a:r>
          </a:p>
          <a:p>
            <a:r>
              <a:rPr lang="en-US" sz="1200" kern="1200" dirty="0">
                <a:solidFill>
                  <a:schemeClr val="tx1"/>
                </a:solidFill>
                <a:effectLst/>
                <a:latin typeface="+mn-lt"/>
                <a:ea typeface="+mn-ea"/>
                <a:cs typeface="+mn-cs"/>
              </a:rPr>
              <a:t>  * Describe the exploration and cleanup process</a:t>
            </a:r>
          </a:p>
          <a:p>
            <a:r>
              <a:rPr lang="en-US" sz="1200" kern="1200" dirty="0">
                <a:solidFill>
                  <a:schemeClr val="tx1"/>
                </a:solidFill>
                <a:effectLst/>
                <a:latin typeface="+mn-lt"/>
                <a:ea typeface="+mn-ea"/>
                <a:cs typeface="+mn-cs"/>
              </a:rPr>
              <a:t>  * Discuss insights you had while exploring the data that you didn't anticipate</a:t>
            </a:r>
          </a:p>
          <a:p>
            <a:r>
              <a:rPr lang="en-US" sz="1200" kern="1200" dirty="0">
                <a:solidFill>
                  <a:schemeClr val="tx1"/>
                </a:solidFill>
                <a:effectLst/>
                <a:latin typeface="+mn-lt"/>
                <a:ea typeface="+mn-ea"/>
                <a:cs typeface="+mn-cs"/>
              </a:rPr>
              <a:t>  * Discuss any problems that arose after exploring the data, and how you resolved them</a:t>
            </a:r>
          </a:p>
          <a:p>
            <a:r>
              <a:rPr lang="en-US" sz="1200" kern="1200" dirty="0">
                <a:solidFill>
                  <a:schemeClr val="tx1"/>
                </a:solidFill>
                <a:effectLst/>
                <a:latin typeface="+mn-lt"/>
                <a:ea typeface="+mn-ea"/>
                <a:cs typeface="+mn-cs"/>
              </a:rPr>
              <a:t>  * Present and discuss interesting figures developed during exploration, ideally with the help of </a:t>
            </a:r>
            <a:r>
              <a:rPr lang="en-US" sz="1200" kern="1200" dirty="0" err="1">
                <a:solidFill>
                  <a:schemeClr val="tx1"/>
                </a:solidFill>
                <a:effectLst/>
                <a:latin typeface="+mn-lt"/>
                <a:ea typeface="+mn-ea"/>
                <a:cs typeface="+mn-cs"/>
              </a:rPr>
              <a:t>Jupyter</a:t>
            </a:r>
            <a:r>
              <a:rPr lang="en-US" sz="1200" kern="1200" dirty="0">
                <a:solidFill>
                  <a:schemeClr val="tx1"/>
                </a:solidFill>
                <a:effectLst/>
                <a:latin typeface="+mn-lt"/>
                <a:ea typeface="+mn-ea"/>
                <a:cs typeface="+mn-cs"/>
              </a:rPr>
              <a:t> Notebook</a:t>
            </a:r>
          </a:p>
        </p:txBody>
      </p:sp>
      <p:sp>
        <p:nvSpPr>
          <p:cNvPr id="4" name="Slide Number Placeholder 3"/>
          <p:cNvSpPr>
            <a:spLocks noGrp="1"/>
          </p:cNvSpPr>
          <p:nvPr>
            <p:ph type="sldNum" sz="quarter" idx="5"/>
          </p:nvPr>
        </p:nvSpPr>
        <p:spPr/>
        <p:txBody>
          <a:bodyPr/>
          <a:lstStyle/>
          <a:p>
            <a:fld id="{00CD4E95-15EC-4946-8EB1-8EEE30E889E3}" type="slidenum">
              <a:rPr lang="en-US" smtClean="0"/>
              <a:t>6</a:t>
            </a:fld>
            <a:endParaRPr lang="en-US"/>
          </a:p>
        </p:txBody>
      </p:sp>
    </p:spTree>
    <p:extLst>
      <p:ext uri="{BB962C8B-B14F-4D97-AF65-F5344CB8AC3E}">
        <p14:creationId xmlns:p14="http://schemas.microsoft.com/office/powerpoint/2010/main" val="1649696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Data Analysis</a:t>
            </a:r>
          </a:p>
          <a:p>
            <a:r>
              <a:rPr lang="en-US" sz="1200" kern="1200" dirty="0">
                <a:solidFill>
                  <a:schemeClr val="tx1"/>
                </a:solidFill>
                <a:effectLst/>
                <a:latin typeface="+mn-lt"/>
                <a:ea typeface="+mn-ea"/>
                <a:cs typeface="+mn-cs"/>
              </a:rPr>
              <a:t>  * Discuss the steps you took to analyze the data and answer each question you asked in your proposal</a:t>
            </a:r>
          </a:p>
          <a:p>
            <a:r>
              <a:rPr lang="en-US" sz="1200" kern="1200" dirty="0">
                <a:solidFill>
                  <a:schemeClr val="tx1"/>
                </a:solidFill>
                <a:effectLst/>
                <a:latin typeface="+mn-lt"/>
                <a:ea typeface="+mn-ea"/>
                <a:cs typeface="+mn-cs"/>
              </a:rPr>
              <a:t>  * Present and discuss interesting figures developed during analysis, ideally with the help of </a:t>
            </a:r>
            <a:r>
              <a:rPr lang="en-US" sz="1200" kern="1200" dirty="0" err="1">
                <a:solidFill>
                  <a:schemeClr val="tx1"/>
                </a:solidFill>
                <a:effectLst/>
                <a:latin typeface="+mn-lt"/>
                <a:ea typeface="+mn-ea"/>
                <a:cs typeface="+mn-cs"/>
              </a:rPr>
              <a:t>Jupyter</a:t>
            </a:r>
            <a:r>
              <a:rPr lang="en-US" sz="1200" kern="1200" dirty="0">
                <a:solidFill>
                  <a:schemeClr val="tx1"/>
                </a:solidFill>
                <a:effectLst/>
                <a:latin typeface="+mn-lt"/>
                <a:ea typeface="+mn-ea"/>
                <a:cs typeface="+mn-cs"/>
              </a:rPr>
              <a:t> Notebook</a:t>
            </a:r>
          </a:p>
        </p:txBody>
      </p:sp>
      <p:sp>
        <p:nvSpPr>
          <p:cNvPr id="4" name="Slide Number Placeholder 3"/>
          <p:cNvSpPr>
            <a:spLocks noGrp="1"/>
          </p:cNvSpPr>
          <p:nvPr>
            <p:ph type="sldNum" sz="quarter" idx="5"/>
          </p:nvPr>
        </p:nvSpPr>
        <p:spPr/>
        <p:txBody>
          <a:bodyPr/>
          <a:lstStyle/>
          <a:p>
            <a:fld id="{00CD4E95-15EC-4946-8EB1-8EEE30E889E3}" type="slidenum">
              <a:rPr lang="en-US" smtClean="0"/>
              <a:t>7</a:t>
            </a:fld>
            <a:endParaRPr lang="en-US"/>
          </a:p>
        </p:txBody>
      </p:sp>
    </p:spTree>
    <p:extLst>
      <p:ext uri="{BB962C8B-B14F-4D97-AF65-F5344CB8AC3E}">
        <p14:creationId xmlns:p14="http://schemas.microsoft.com/office/powerpoint/2010/main" val="895277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Discussion</a:t>
            </a:r>
          </a:p>
          <a:p>
            <a:r>
              <a:rPr lang="en-US" sz="1200" kern="1200" dirty="0">
                <a:solidFill>
                  <a:schemeClr val="tx1"/>
                </a:solidFill>
                <a:effectLst/>
                <a:latin typeface="+mn-lt"/>
                <a:ea typeface="+mn-ea"/>
                <a:cs typeface="+mn-cs"/>
              </a:rPr>
              <a:t>  * Discuss your findings. Did you find what you expected to find? If not, why not? What inferences or general conclusions can you draw from your analysis?</a:t>
            </a:r>
          </a:p>
        </p:txBody>
      </p:sp>
      <p:sp>
        <p:nvSpPr>
          <p:cNvPr id="4" name="Slide Number Placeholder 3"/>
          <p:cNvSpPr>
            <a:spLocks noGrp="1"/>
          </p:cNvSpPr>
          <p:nvPr>
            <p:ph type="sldNum" sz="quarter" idx="5"/>
          </p:nvPr>
        </p:nvSpPr>
        <p:spPr/>
        <p:txBody>
          <a:bodyPr/>
          <a:lstStyle/>
          <a:p>
            <a:fld id="{00CD4E95-15EC-4946-8EB1-8EEE30E889E3}" type="slidenum">
              <a:rPr lang="en-US" smtClean="0"/>
              <a:t>8</a:t>
            </a:fld>
            <a:endParaRPr lang="en-US"/>
          </a:p>
        </p:txBody>
      </p:sp>
    </p:spTree>
    <p:extLst>
      <p:ext uri="{BB962C8B-B14F-4D97-AF65-F5344CB8AC3E}">
        <p14:creationId xmlns:p14="http://schemas.microsoft.com/office/powerpoint/2010/main" val="2366681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Postmortem</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 Discuss any difficulties that arose, and how you dealt with them</a:t>
            </a:r>
          </a:p>
          <a:p>
            <a:r>
              <a:rPr lang="en-US" sz="1200" kern="1200" dirty="0">
                <a:solidFill>
                  <a:schemeClr val="tx1"/>
                </a:solidFill>
                <a:effectLst/>
                <a:latin typeface="+mn-lt"/>
                <a:ea typeface="+mn-ea"/>
                <a:cs typeface="+mn-cs"/>
              </a:rPr>
              <a:t>  * Discuss any additional questions that came up, but which you didn't have time to answer: What would you research next, if you had two more weeks?</a:t>
            </a:r>
          </a:p>
        </p:txBody>
      </p:sp>
      <p:sp>
        <p:nvSpPr>
          <p:cNvPr id="4" name="Slide Number Placeholder 3"/>
          <p:cNvSpPr>
            <a:spLocks noGrp="1"/>
          </p:cNvSpPr>
          <p:nvPr>
            <p:ph type="sldNum" sz="quarter" idx="5"/>
          </p:nvPr>
        </p:nvSpPr>
        <p:spPr/>
        <p:txBody>
          <a:bodyPr/>
          <a:lstStyle/>
          <a:p>
            <a:fld id="{00CD4E95-15EC-4946-8EB1-8EEE30E889E3}" type="slidenum">
              <a:rPr lang="en-US" smtClean="0"/>
              <a:t>9</a:t>
            </a:fld>
            <a:endParaRPr lang="en-US"/>
          </a:p>
        </p:txBody>
      </p:sp>
    </p:spTree>
    <p:extLst>
      <p:ext uri="{BB962C8B-B14F-4D97-AF65-F5344CB8AC3E}">
        <p14:creationId xmlns:p14="http://schemas.microsoft.com/office/powerpoint/2010/main" val="1478812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Questions</a:t>
            </a:r>
          </a:p>
          <a:p>
            <a:r>
              <a:rPr lang="en-US" sz="1200" kern="1200" dirty="0">
                <a:solidFill>
                  <a:schemeClr val="tx1"/>
                </a:solidFill>
                <a:effectLst/>
                <a:latin typeface="+mn-lt"/>
                <a:ea typeface="+mn-ea"/>
                <a:cs typeface="+mn-cs"/>
              </a:rPr>
              <a:t>  * Open-floor Q&amp;A with the audience</a:t>
            </a:r>
          </a:p>
          <a:p>
            <a:endParaRPr lang="en-US" dirty="0"/>
          </a:p>
        </p:txBody>
      </p:sp>
      <p:sp>
        <p:nvSpPr>
          <p:cNvPr id="4" name="Slide Number Placeholder 3"/>
          <p:cNvSpPr>
            <a:spLocks noGrp="1"/>
          </p:cNvSpPr>
          <p:nvPr>
            <p:ph type="sldNum" sz="quarter" idx="5"/>
          </p:nvPr>
        </p:nvSpPr>
        <p:spPr/>
        <p:txBody>
          <a:bodyPr/>
          <a:lstStyle/>
          <a:p>
            <a:fld id="{00CD4E95-15EC-4946-8EB1-8EEE30E889E3}" type="slidenum">
              <a:rPr lang="en-US" smtClean="0"/>
              <a:t>10</a:t>
            </a:fld>
            <a:endParaRPr lang="en-US"/>
          </a:p>
        </p:txBody>
      </p:sp>
    </p:spTree>
    <p:extLst>
      <p:ext uri="{BB962C8B-B14F-4D97-AF65-F5344CB8AC3E}">
        <p14:creationId xmlns:p14="http://schemas.microsoft.com/office/powerpoint/2010/main" val="542723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21C84-3744-4D18-AE9E-8B310A91FF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206857-296B-4D72-81A1-4CC8198CAE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15C152-67E2-40FC-9275-9704F8BE3003}"/>
              </a:ext>
            </a:extLst>
          </p:cNvPr>
          <p:cNvSpPr>
            <a:spLocks noGrp="1"/>
          </p:cNvSpPr>
          <p:nvPr>
            <p:ph type="dt" sz="half" idx="10"/>
          </p:nvPr>
        </p:nvSpPr>
        <p:spPr/>
        <p:txBody>
          <a:bodyPr/>
          <a:lstStyle/>
          <a:p>
            <a:fld id="{76390919-E38A-43AC-80A0-C781043285AC}" type="datetimeFigureOut">
              <a:rPr lang="en-US" smtClean="0"/>
              <a:t>6/23/20</a:t>
            </a:fld>
            <a:endParaRPr lang="en-US"/>
          </a:p>
        </p:txBody>
      </p:sp>
      <p:sp>
        <p:nvSpPr>
          <p:cNvPr id="5" name="Footer Placeholder 4">
            <a:extLst>
              <a:ext uri="{FF2B5EF4-FFF2-40B4-BE49-F238E27FC236}">
                <a16:creationId xmlns:a16="http://schemas.microsoft.com/office/drawing/2014/main" id="{11638E64-127C-40CF-AE1E-560C4FC2A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92D242-F924-4B86-A0FB-DD2DE0E4C1CA}"/>
              </a:ext>
            </a:extLst>
          </p:cNvPr>
          <p:cNvSpPr>
            <a:spLocks noGrp="1"/>
          </p:cNvSpPr>
          <p:nvPr>
            <p:ph type="sldNum" sz="quarter" idx="12"/>
          </p:nvPr>
        </p:nvSpPr>
        <p:spPr/>
        <p:txBody>
          <a:bodyPr/>
          <a:lstStyle/>
          <a:p>
            <a:fld id="{2B892D2E-838C-4BB8-9B4E-0561FD06ED45}" type="slidenum">
              <a:rPr lang="en-US" smtClean="0"/>
              <a:t>‹#›</a:t>
            </a:fld>
            <a:endParaRPr lang="en-US"/>
          </a:p>
        </p:txBody>
      </p:sp>
    </p:spTree>
    <p:extLst>
      <p:ext uri="{BB962C8B-B14F-4D97-AF65-F5344CB8AC3E}">
        <p14:creationId xmlns:p14="http://schemas.microsoft.com/office/powerpoint/2010/main" val="1355485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FB975-5328-4CCC-A69E-C5B722F533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3D7209-BB59-493F-8380-0B22B57813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1324BF-F1F3-4EE8-A1BF-CB562CA47AB3}"/>
              </a:ext>
            </a:extLst>
          </p:cNvPr>
          <p:cNvSpPr>
            <a:spLocks noGrp="1"/>
          </p:cNvSpPr>
          <p:nvPr>
            <p:ph type="dt" sz="half" idx="10"/>
          </p:nvPr>
        </p:nvSpPr>
        <p:spPr/>
        <p:txBody>
          <a:bodyPr/>
          <a:lstStyle/>
          <a:p>
            <a:fld id="{76390919-E38A-43AC-80A0-C781043285AC}" type="datetimeFigureOut">
              <a:rPr lang="en-US" smtClean="0"/>
              <a:t>6/23/20</a:t>
            </a:fld>
            <a:endParaRPr lang="en-US"/>
          </a:p>
        </p:txBody>
      </p:sp>
      <p:sp>
        <p:nvSpPr>
          <p:cNvPr id="5" name="Footer Placeholder 4">
            <a:extLst>
              <a:ext uri="{FF2B5EF4-FFF2-40B4-BE49-F238E27FC236}">
                <a16:creationId xmlns:a16="http://schemas.microsoft.com/office/drawing/2014/main" id="{94383F90-28E4-4DCB-AA78-A452D43D8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54EF1-8088-4884-84AF-20C0607F0300}"/>
              </a:ext>
            </a:extLst>
          </p:cNvPr>
          <p:cNvSpPr>
            <a:spLocks noGrp="1"/>
          </p:cNvSpPr>
          <p:nvPr>
            <p:ph type="sldNum" sz="quarter" idx="12"/>
          </p:nvPr>
        </p:nvSpPr>
        <p:spPr/>
        <p:txBody>
          <a:bodyPr/>
          <a:lstStyle/>
          <a:p>
            <a:fld id="{2B892D2E-838C-4BB8-9B4E-0561FD06ED45}" type="slidenum">
              <a:rPr lang="en-US" smtClean="0"/>
              <a:t>‹#›</a:t>
            </a:fld>
            <a:endParaRPr lang="en-US"/>
          </a:p>
        </p:txBody>
      </p:sp>
    </p:spTree>
    <p:extLst>
      <p:ext uri="{BB962C8B-B14F-4D97-AF65-F5344CB8AC3E}">
        <p14:creationId xmlns:p14="http://schemas.microsoft.com/office/powerpoint/2010/main" val="2401111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F20FA2-620E-4D23-BE18-7A46965948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FA0947-77F4-451F-A434-44C398C0DC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801047-627D-4FBB-AF3B-A24926596D20}"/>
              </a:ext>
            </a:extLst>
          </p:cNvPr>
          <p:cNvSpPr>
            <a:spLocks noGrp="1"/>
          </p:cNvSpPr>
          <p:nvPr>
            <p:ph type="dt" sz="half" idx="10"/>
          </p:nvPr>
        </p:nvSpPr>
        <p:spPr/>
        <p:txBody>
          <a:bodyPr/>
          <a:lstStyle/>
          <a:p>
            <a:fld id="{76390919-E38A-43AC-80A0-C781043285AC}" type="datetimeFigureOut">
              <a:rPr lang="en-US" smtClean="0"/>
              <a:t>6/23/20</a:t>
            </a:fld>
            <a:endParaRPr lang="en-US"/>
          </a:p>
        </p:txBody>
      </p:sp>
      <p:sp>
        <p:nvSpPr>
          <p:cNvPr id="5" name="Footer Placeholder 4">
            <a:extLst>
              <a:ext uri="{FF2B5EF4-FFF2-40B4-BE49-F238E27FC236}">
                <a16:creationId xmlns:a16="http://schemas.microsoft.com/office/drawing/2014/main" id="{EB9259D8-C73B-403B-9D43-211E5FD874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0F4754-0418-4C0D-A8F4-0C9F7086E003}"/>
              </a:ext>
            </a:extLst>
          </p:cNvPr>
          <p:cNvSpPr>
            <a:spLocks noGrp="1"/>
          </p:cNvSpPr>
          <p:nvPr>
            <p:ph type="sldNum" sz="quarter" idx="12"/>
          </p:nvPr>
        </p:nvSpPr>
        <p:spPr/>
        <p:txBody>
          <a:bodyPr/>
          <a:lstStyle/>
          <a:p>
            <a:fld id="{2B892D2E-838C-4BB8-9B4E-0561FD06ED45}" type="slidenum">
              <a:rPr lang="en-US" smtClean="0"/>
              <a:t>‹#›</a:t>
            </a:fld>
            <a:endParaRPr lang="en-US"/>
          </a:p>
        </p:txBody>
      </p:sp>
    </p:spTree>
    <p:extLst>
      <p:ext uri="{BB962C8B-B14F-4D97-AF65-F5344CB8AC3E}">
        <p14:creationId xmlns:p14="http://schemas.microsoft.com/office/powerpoint/2010/main" val="3532107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A3736-9E48-44D9-AFEA-D1A9C98353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0A11E1-7439-4528-A48A-776586D015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6743C6-CE79-4281-8CD7-631B7BBB1ACD}"/>
              </a:ext>
            </a:extLst>
          </p:cNvPr>
          <p:cNvSpPr>
            <a:spLocks noGrp="1"/>
          </p:cNvSpPr>
          <p:nvPr>
            <p:ph type="dt" sz="half" idx="10"/>
          </p:nvPr>
        </p:nvSpPr>
        <p:spPr/>
        <p:txBody>
          <a:bodyPr/>
          <a:lstStyle/>
          <a:p>
            <a:fld id="{76390919-E38A-43AC-80A0-C781043285AC}" type="datetimeFigureOut">
              <a:rPr lang="en-US" smtClean="0"/>
              <a:t>6/23/20</a:t>
            </a:fld>
            <a:endParaRPr lang="en-US"/>
          </a:p>
        </p:txBody>
      </p:sp>
      <p:sp>
        <p:nvSpPr>
          <p:cNvPr id="5" name="Footer Placeholder 4">
            <a:extLst>
              <a:ext uri="{FF2B5EF4-FFF2-40B4-BE49-F238E27FC236}">
                <a16:creationId xmlns:a16="http://schemas.microsoft.com/office/drawing/2014/main" id="{667485A8-B826-4F9D-AE6C-62860D731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A50FA0-E95D-4742-8697-9BE44FCA5E1B}"/>
              </a:ext>
            </a:extLst>
          </p:cNvPr>
          <p:cNvSpPr>
            <a:spLocks noGrp="1"/>
          </p:cNvSpPr>
          <p:nvPr>
            <p:ph type="sldNum" sz="quarter" idx="12"/>
          </p:nvPr>
        </p:nvSpPr>
        <p:spPr/>
        <p:txBody>
          <a:bodyPr/>
          <a:lstStyle/>
          <a:p>
            <a:fld id="{2B892D2E-838C-4BB8-9B4E-0561FD06ED45}" type="slidenum">
              <a:rPr lang="en-US" smtClean="0"/>
              <a:t>‹#›</a:t>
            </a:fld>
            <a:endParaRPr lang="en-US"/>
          </a:p>
        </p:txBody>
      </p:sp>
    </p:spTree>
    <p:extLst>
      <p:ext uri="{BB962C8B-B14F-4D97-AF65-F5344CB8AC3E}">
        <p14:creationId xmlns:p14="http://schemas.microsoft.com/office/powerpoint/2010/main" val="3525150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38856-48E2-477E-A104-EBF483833F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14E10E-6EB0-4787-BF24-5B3F2F2A8D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F7FE58-8C18-4E42-BB13-46D3F453060E}"/>
              </a:ext>
            </a:extLst>
          </p:cNvPr>
          <p:cNvSpPr>
            <a:spLocks noGrp="1"/>
          </p:cNvSpPr>
          <p:nvPr>
            <p:ph type="dt" sz="half" idx="10"/>
          </p:nvPr>
        </p:nvSpPr>
        <p:spPr/>
        <p:txBody>
          <a:bodyPr/>
          <a:lstStyle/>
          <a:p>
            <a:fld id="{76390919-E38A-43AC-80A0-C781043285AC}" type="datetimeFigureOut">
              <a:rPr lang="en-US" smtClean="0"/>
              <a:t>6/23/20</a:t>
            </a:fld>
            <a:endParaRPr lang="en-US"/>
          </a:p>
        </p:txBody>
      </p:sp>
      <p:sp>
        <p:nvSpPr>
          <p:cNvPr id="5" name="Footer Placeholder 4">
            <a:extLst>
              <a:ext uri="{FF2B5EF4-FFF2-40B4-BE49-F238E27FC236}">
                <a16:creationId xmlns:a16="http://schemas.microsoft.com/office/drawing/2014/main" id="{7145E821-1AD3-4837-B956-CA9304F772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B16220-9ED0-4BCD-ACF2-A901AEA9D1FC}"/>
              </a:ext>
            </a:extLst>
          </p:cNvPr>
          <p:cNvSpPr>
            <a:spLocks noGrp="1"/>
          </p:cNvSpPr>
          <p:nvPr>
            <p:ph type="sldNum" sz="quarter" idx="12"/>
          </p:nvPr>
        </p:nvSpPr>
        <p:spPr/>
        <p:txBody>
          <a:bodyPr/>
          <a:lstStyle/>
          <a:p>
            <a:fld id="{2B892D2E-838C-4BB8-9B4E-0561FD06ED45}" type="slidenum">
              <a:rPr lang="en-US" smtClean="0"/>
              <a:t>‹#›</a:t>
            </a:fld>
            <a:endParaRPr lang="en-US"/>
          </a:p>
        </p:txBody>
      </p:sp>
    </p:spTree>
    <p:extLst>
      <p:ext uri="{BB962C8B-B14F-4D97-AF65-F5344CB8AC3E}">
        <p14:creationId xmlns:p14="http://schemas.microsoft.com/office/powerpoint/2010/main" val="1209403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83F92-BE2E-4070-AD79-7CC1FA8D1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B22440-80FD-4F06-B5F0-CB4A0B4507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26D19E-0C5C-415A-ADC2-F1A51E9788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3F8EBC-34F6-41EB-991C-62589CBE54B4}"/>
              </a:ext>
            </a:extLst>
          </p:cNvPr>
          <p:cNvSpPr>
            <a:spLocks noGrp="1"/>
          </p:cNvSpPr>
          <p:nvPr>
            <p:ph type="dt" sz="half" idx="10"/>
          </p:nvPr>
        </p:nvSpPr>
        <p:spPr/>
        <p:txBody>
          <a:bodyPr/>
          <a:lstStyle/>
          <a:p>
            <a:fld id="{76390919-E38A-43AC-80A0-C781043285AC}" type="datetimeFigureOut">
              <a:rPr lang="en-US" smtClean="0"/>
              <a:t>6/23/20</a:t>
            </a:fld>
            <a:endParaRPr lang="en-US"/>
          </a:p>
        </p:txBody>
      </p:sp>
      <p:sp>
        <p:nvSpPr>
          <p:cNvPr id="6" name="Footer Placeholder 5">
            <a:extLst>
              <a:ext uri="{FF2B5EF4-FFF2-40B4-BE49-F238E27FC236}">
                <a16:creationId xmlns:a16="http://schemas.microsoft.com/office/drawing/2014/main" id="{483544B2-4BC3-46F0-8C8E-45FBB2A98A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27C264-2D74-477D-BF5D-9A1D49BD7914}"/>
              </a:ext>
            </a:extLst>
          </p:cNvPr>
          <p:cNvSpPr>
            <a:spLocks noGrp="1"/>
          </p:cNvSpPr>
          <p:nvPr>
            <p:ph type="sldNum" sz="quarter" idx="12"/>
          </p:nvPr>
        </p:nvSpPr>
        <p:spPr/>
        <p:txBody>
          <a:bodyPr/>
          <a:lstStyle/>
          <a:p>
            <a:fld id="{2B892D2E-838C-4BB8-9B4E-0561FD06ED45}" type="slidenum">
              <a:rPr lang="en-US" smtClean="0"/>
              <a:t>‹#›</a:t>
            </a:fld>
            <a:endParaRPr lang="en-US"/>
          </a:p>
        </p:txBody>
      </p:sp>
    </p:spTree>
    <p:extLst>
      <p:ext uri="{BB962C8B-B14F-4D97-AF65-F5344CB8AC3E}">
        <p14:creationId xmlns:p14="http://schemas.microsoft.com/office/powerpoint/2010/main" val="1285419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1CD54-5FF7-43BB-804D-4A4B7910D5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013D96-E002-4B1A-9CB8-3107CBA5F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8834ED-C7D5-4B2A-AAFE-C5A951DC22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CAA6C6-6484-4786-B164-B6B6524E9E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38C991-A69C-479C-98DE-A055E36776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5C6AC8-3E35-43B6-9398-015858BC096C}"/>
              </a:ext>
            </a:extLst>
          </p:cNvPr>
          <p:cNvSpPr>
            <a:spLocks noGrp="1"/>
          </p:cNvSpPr>
          <p:nvPr>
            <p:ph type="dt" sz="half" idx="10"/>
          </p:nvPr>
        </p:nvSpPr>
        <p:spPr/>
        <p:txBody>
          <a:bodyPr/>
          <a:lstStyle/>
          <a:p>
            <a:fld id="{76390919-E38A-43AC-80A0-C781043285AC}" type="datetimeFigureOut">
              <a:rPr lang="en-US" smtClean="0"/>
              <a:t>6/23/20</a:t>
            </a:fld>
            <a:endParaRPr lang="en-US"/>
          </a:p>
        </p:txBody>
      </p:sp>
      <p:sp>
        <p:nvSpPr>
          <p:cNvPr id="8" name="Footer Placeholder 7">
            <a:extLst>
              <a:ext uri="{FF2B5EF4-FFF2-40B4-BE49-F238E27FC236}">
                <a16:creationId xmlns:a16="http://schemas.microsoft.com/office/drawing/2014/main" id="{E3822BAE-A18E-4F6B-8B9A-FE0F76DED0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EB7C77-880A-40A4-B143-EEE236E0DFA0}"/>
              </a:ext>
            </a:extLst>
          </p:cNvPr>
          <p:cNvSpPr>
            <a:spLocks noGrp="1"/>
          </p:cNvSpPr>
          <p:nvPr>
            <p:ph type="sldNum" sz="quarter" idx="12"/>
          </p:nvPr>
        </p:nvSpPr>
        <p:spPr/>
        <p:txBody>
          <a:bodyPr/>
          <a:lstStyle/>
          <a:p>
            <a:fld id="{2B892D2E-838C-4BB8-9B4E-0561FD06ED45}" type="slidenum">
              <a:rPr lang="en-US" smtClean="0"/>
              <a:t>‹#›</a:t>
            </a:fld>
            <a:endParaRPr lang="en-US"/>
          </a:p>
        </p:txBody>
      </p:sp>
    </p:spTree>
    <p:extLst>
      <p:ext uri="{BB962C8B-B14F-4D97-AF65-F5344CB8AC3E}">
        <p14:creationId xmlns:p14="http://schemas.microsoft.com/office/powerpoint/2010/main" val="2369571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0E14A-E78C-4251-9DF2-FDAE61B4B7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E2F080-6B6E-4081-9768-B5709D02CC0B}"/>
              </a:ext>
            </a:extLst>
          </p:cNvPr>
          <p:cNvSpPr>
            <a:spLocks noGrp="1"/>
          </p:cNvSpPr>
          <p:nvPr>
            <p:ph type="dt" sz="half" idx="10"/>
          </p:nvPr>
        </p:nvSpPr>
        <p:spPr/>
        <p:txBody>
          <a:bodyPr/>
          <a:lstStyle/>
          <a:p>
            <a:fld id="{76390919-E38A-43AC-80A0-C781043285AC}" type="datetimeFigureOut">
              <a:rPr lang="en-US" smtClean="0"/>
              <a:t>6/23/20</a:t>
            </a:fld>
            <a:endParaRPr lang="en-US"/>
          </a:p>
        </p:txBody>
      </p:sp>
      <p:sp>
        <p:nvSpPr>
          <p:cNvPr id="4" name="Footer Placeholder 3">
            <a:extLst>
              <a:ext uri="{FF2B5EF4-FFF2-40B4-BE49-F238E27FC236}">
                <a16:creationId xmlns:a16="http://schemas.microsoft.com/office/drawing/2014/main" id="{D1611234-87A1-400E-9151-90F2C854C0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1D61C9-8D7D-49F4-A4FB-866121ABECD1}"/>
              </a:ext>
            </a:extLst>
          </p:cNvPr>
          <p:cNvSpPr>
            <a:spLocks noGrp="1"/>
          </p:cNvSpPr>
          <p:nvPr>
            <p:ph type="sldNum" sz="quarter" idx="12"/>
          </p:nvPr>
        </p:nvSpPr>
        <p:spPr/>
        <p:txBody>
          <a:bodyPr/>
          <a:lstStyle/>
          <a:p>
            <a:fld id="{2B892D2E-838C-4BB8-9B4E-0561FD06ED45}" type="slidenum">
              <a:rPr lang="en-US" smtClean="0"/>
              <a:t>‹#›</a:t>
            </a:fld>
            <a:endParaRPr lang="en-US"/>
          </a:p>
        </p:txBody>
      </p:sp>
    </p:spTree>
    <p:extLst>
      <p:ext uri="{BB962C8B-B14F-4D97-AF65-F5344CB8AC3E}">
        <p14:creationId xmlns:p14="http://schemas.microsoft.com/office/powerpoint/2010/main" val="2805254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C591A3-06D9-43B3-A309-6CBA1B468152}"/>
              </a:ext>
            </a:extLst>
          </p:cNvPr>
          <p:cNvSpPr>
            <a:spLocks noGrp="1"/>
          </p:cNvSpPr>
          <p:nvPr>
            <p:ph type="dt" sz="half" idx="10"/>
          </p:nvPr>
        </p:nvSpPr>
        <p:spPr/>
        <p:txBody>
          <a:bodyPr/>
          <a:lstStyle/>
          <a:p>
            <a:fld id="{76390919-E38A-43AC-80A0-C781043285AC}" type="datetimeFigureOut">
              <a:rPr lang="en-US" smtClean="0"/>
              <a:t>6/23/20</a:t>
            </a:fld>
            <a:endParaRPr lang="en-US"/>
          </a:p>
        </p:txBody>
      </p:sp>
      <p:sp>
        <p:nvSpPr>
          <p:cNvPr id="3" name="Footer Placeholder 2">
            <a:extLst>
              <a:ext uri="{FF2B5EF4-FFF2-40B4-BE49-F238E27FC236}">
                <a16:creationId xmlns:a16="http://schemas.microsoft.com/office/drawing/2014/main" id="{4D5D2829-BAEE-4FA8-9C9D-9542AD1DFA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BD658D-F491-45B7-8277-4DABEAF9A23E}"/>
              </a:ext>
            </a:extLst>
          </p:cNvPr>
          <p:cNvSpPr>
            <a:spLocks noGrp="1"/>
          </p:cNvSpPr>
          <p:nvPr>
            <p:ph type="sldNum" sz="quarter" idx="12"/>
          </p:nvPr>
        </p:nvSpPr>
        <p:spPr/>
        <p:txBody>
          <a:bodyPr/>
          <a:lstStyle/>
          <a:p>
            <a:fld id="{2B892D2E-838C-4BB8-9B4E-0561FD06ED45}" type="slidenum">
              <a:rPr lang="en-US" smtClean="0"/>
              <a:t>‹#›</a:t>
            </a:fld>
            <a:endParaRPr lang="en-US"/>
          </a:p>
        </p:txBody>
      </p:sp>
    </p:spTree>
    <p:extLst>
      <p:ext uri="{BB962C8B-B14F-4D97-AF65-F5344CB8AC3E}">
        <p14:creationId xmlns:p14="http://schemas.microsoft.com/office/powerpoint/2010/main" val="2025443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93196-884A-4469-B643-093166C094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FC19B8-703C-4DF6-979A-70776D6BE3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0DDE65-365F-475A-8B84-82A284B792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58C8B6-DD6C-4447-A54F-B78285CD2F58}"/>
              </a:ext>
            </a:extLst>
          </p:cNvPr>
          <p:cNvSpPr>
            <a:spLocks noGrp="1"/>
          </p:cNvSpPr>
          <p:nvPr>
            <p:ph type="dt" sz="half" idx="10"/>
          </p:nvPr>
        </p:nvSpPr>
        <p:spPr/>
        <p:txBody>
          <a:bodyPr/>
          <a:lstStyle/>
          <a:p>
            <a:fld id="{76390919-E38A-43AC-80A0-C781043285AC}" type="datetimeFigureOut">
              <a:rPr lang="en-US" smtClean="0"/>
              <a:t>6/23/20</a:t>
            </a:fld>
            <a:endParaRPr lang="en-US"/>
          </a:p>
        </p:txBody>
      </p:sp>
      <p:sp>
        <p:nvSpPr>
          <p:cNvPr id="6" name="Footer Placeholder 5">
            <a:extLst>
              <a:ext uri="{FF2B5EF4-FFF2-40B4-BE49-F238E27FC236}">
                <a16:creationId xmlns:a16="http://schemas.microsoft.com/office/drawing/2014/main" id="{9949946D-83F6-4740-83F1-6714A2E70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1A553A-8897-4641-9290-4E87D9F5D498}"/>
              </a:ext>
            </a:extLst>
          </p:cNvPr>
          <p:cNvSpPr>
            <a:spLocks noGrp="1"/>
          </p:cNvSpPr>
          <p:nvPr>
            <p:ph type="sldNum" sz="quarter" idx="12"/>
          </p:nvPr>
        </p:nvSpPr>
        <p:spPr/>
        <p:txBody>
          <a:bodyPr/>
          <a:lstStyle/>
          <a:p>
            <a:fld id="{2B892D2E-838C-4BB8-9B4E-0561FD06ED45}" type="slidenum">
              <a:rPr lang="en-US" smtClean="0"/>
              <a:t>‹#›</a:t>
            </a:fld>
            <a:endParaRPr lang="en-US"/>
          </a:p>
        </p:txBody>
      </p:sp>
    </p:spTree>
    <p:extLst>
      <p:ext uri="{BB962C8B-B14F-4D97-AF65-F5344CB8AC3E}">
        <p14:creationId xmlns:p14="http://schemas.microsoft.com/office/powerpoint/2010/main" val="1033395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1428A-03E5-4358-8E38-CD7B3601C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C4EE0A-3E71-4D9C-8F06-99DA49E551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FA4C26-6963-470A-BA81-CA7E454C67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76F7C4-2ECD-4982-8E90-A8BD22E14C89}"/>
              </a:ext>
            </a:extLst>
          </p:cNvPr>
          <p:cNvSpPr>
            <a:spLocks noGrp="1"/>
          </p:cNvSpPr>
          <p:nvPr>
            <p:ph type="dt" sz="half" idx="10"/>
          </p:nvPr>
        </p:nvSpPr>
        <p:spPr/>
        <p:txBody>
          <a:bodyPr/>
          <a:lstStyle/>
          <a:p>
            <a:fld id="{76390919-E38A-43AC-80A0-C781043285AC}" type="datetimeFigureOut">
              <a:rPr lang="en-US" smtClean="0"/>
              <a:t>6/23/20</a:t>
            </a:fld>
            <a:endParaRPr lang="en-US"/>
          </a:p>
        </p:txBody>
      </p:sp>
      <p:sp>
        <p:nvSpPr>
          <p:cNvPr id="6" name="Footer Placeholder 5">
            <a:extLst>
              <a:ext uri="{FF2B5EF4-FFF2-40B4-BE49-F238E27FC236}">
                <a16:creationId xmlns:a16="http://schemas.microsoft.com/office/drawing/2014/main" id="{83A4585B-5E6D-4576-9676-2C2F997185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7251F2-2811-4A37-A7EC-E6A651875DF5}"/>
              </a:ext>
            </a:extLst>
          </p:cNvPr>
          <p:cNvSpPr>
            <a:spLocks noGrp="1"/>
          </p:cNvSpPr>
          <p:nvPr>
            <p:ph type="sldNum" sz="quarter" idx="12"/>
          </p:nvPr>
        </p:nvSpPr>
        <p:spPr/>
        <p:txBody>
          <a:bodyPr/>
          <a:lstStyle/>
          <a:p>
            <a:fld id="{2B892D2E-838C-4BB8-9B4E-0561FD06ED45}" type="slidenum">
              <a:rPr lang="en-US" smtClean="0"/>
              <a:t>‹#›</a:t>
            </a:fld>
            <a:endParaRPr lang="en-US"/>
          </a:p>
        </p:txBody>
      </p:sp>
    </p:spTree>
    <p:extLst>
      <p:ext uri="{BB962C8B-B14F-4D97-AF65-F5344CB8AC3E}">
        <p14:creationId xmlns:p14="http://schemas.microsoft.com/office/powerpoint/2010/main" val="901035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711D42-B732-45C2-9D1F-4DA0AD6A92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478EFA-14F3-4BB7-BF5B-F04E7D45DD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58BCCB-8FA5-4454-B4EE-4EA3CCD1A8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390919-E38A-43AC-80A0-C781043285AC}" type="datetimeFigureOut">
              <a:rPr lang="en-US" smtClean="0"/>
              <a:t>6/23/20</a:t>
            </a:fld>
            <a:endParaRPr lang="en-US"/>
          </a:p>
        </p:txBody>
      </p:sp>
      <p:sp>
        <p:nvSpPr>
          <p:cNvPr id="5" name="Footer Placeholder 4">
            <a:extLst>
              <a:ext uri="{FF2B5EF4-FFF2-40B4-BE49-F238E27FC236}">
                <a16:creationId xmlns:a16="http://schemas.microsoft.com/office/drawing/2014/main" id="{79F1CF3B-97EE-417C-84F7-42179D233B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C2E1BE-DE3A-412D-800C-B0492530DD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892D2E-838C-4BB8-9B4E-0561FD06ED45}" type="slidenum">
              <a:rPr lang="en-US" smtClean="0"/>
              <a:t>‹#›</a:t>
            </a:fld>
            <a:endParaRPr lang="en-US"/>
          </a:p>
        </p:txBody>
      </p:sp>
    </p:spTree>
    <p:extLst>
      <p:ext uri="{BB962C8B-B14F-4D97-AF65-F5344CB8AC3E}">
        <p14:creationId xmlns:p14="http://schemas.microsoft.com/office/powerpoint/2010/main" val="1818477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towardsdatascience.com/getting-weather-data-in-3-easy-steps-8dc10cc5c859" TargetMode="External"/><Relationship Id="rId3" Type="http://schemas.openxmlformats.org/officeDocument/2006/relationships/hyperlink" Target="https://www.ncei.noaa.gov/" TargetMode="External"/><Relationship Id="rId7" Type="http://schemas.openxmlformats.org/officeDocument/2006/relationships/hyperlink" Target="https://www.census.gov/data/developers/data-sets/business-dynamics.html" TargetMode="External"/><Relationship Id="rId2" Type="http://schemas.openxmlformats.org/officeDocument/2006/relationships/hyperlink" Target="https://www.census.gov/" TargetMode="External"/><Relationship Id="rId1" Type="http://schemas.openxmlformats.org/officeDocument/2006/relationships/slideLayout" Target="../slideLayouts/slideLayout7.xml"/><Relationship Id="rId6" Type="http://schemas.openxmlformats.org/officeDocument/2006/relationships/hyperlink" Target="https://www.usgs.gov/" TargetMode="External"/><Relationship Id="rId5" Type="http://schemas.openxmlformats.org/officeDocument/2006/relationships/hyperlink" Target="https://www.weather.gov/" TargetMode="External"/><Relationship Id="rId4" Type="http://schemas.openxmlformats.org/officeDocument/2006/relationships/hyperlink" Target="https://www.nhc.noaa.gov/"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Diagram 30">
            <a:extLst>
              <a:ext uri="{FF2B5EF4-FFF2-40B4-BE49-F238E27FC236}">
                <a16:creationId xmlns:a16="http://schemas.microsoft.com/office/drawing/2014/main" id="{DA78186E-6F50-4451-B632-352B7F998FE9}"/>
              </a:ext>
            </a:extLst>
          </p:cNvPr>
          <p:cNvGraphicFramePr/>
          <p:nvPr>
            <p:extLst>
              <p:ext uri="{D42A27DB-BD31-4B8C-83A1-F6EECF244321}">
                <p14:modId xmlns:p14="http://schemas.microsoft.com/office/powerpoint/2010/main" val="2003016301"/>
              </p:ext>
            </p:extLst>
          </p:nvPr>
        </p:nvGraphicFramePr>
        <p:xfrm>
          <a:off x="-562063" y="-234892"/>
          <a:ext cx="5243120" cy="71683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 name="Cloud 31">
            <a:extLst>
              <a:ext uri="{FF2B5EF4-FFF2-40B4-BE49-F238E27FC236}">
                <a16:creationId xmlns:a16="http://schemas.microsoft.com/office/drawing/2014/main" id="{2D3AD146-1D9F-45B3-BE9A-95B6B3C18763}"/>
              </a:ext>
            </a:extLst>
          </p:cNvPr>
          <p:cNvSpPr/>
          <p:nvPr/>
        </p:nvSpPr>
        <p:spPr>
          <a:xfrm>
            <a:off x="6416180" y="201337"/>
            <a:ext cx="4311941" cy="1853966"/>
          </a:xfrm>
          <a:prstGeom prst="cloud">
            <a:avLst/>
          </a:prstGeom>
          <a:solidFill>
            <a:schemeClr val="accent5">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b="1" dirty="0">
                <a:solidFill>
                  <a:schemeClr val="tx1"/>
                </a:solidFill>
              </a:rPr>
              <a:t>HurriPy</a:t>
            </a:r>
            <a:endParaRPr lang="en-US" sz="3200" b="1" dirty="0">
              <a:solidFill>
                <a:schemeClr val="tx1"/>
              </a:solidFill>
            </a:endParaRPr>
          </a:p>
        </p:txBody>
      </p:sp>
      <p:sp>
        <p:nvSpPr>
          <p:cNvPr id="33" name="Lightning Bolt 32">
            <a:extLst>
              <a:ext uri="{FF2B5EF4-FFF2-40B4-BE49-F238E27FC236}">
                <a16:creationId xmlns:a16="http://schemas.microsoft.com/office/drawing/2014/main" id="{2255731E-CC5A-453B-99BD-1A493C46E7C8}"/>
              </a:ext>
            </a:extLst>
          </p:cNvPr>
          <p:cNvSpPr/>
          <p:nvPr/>
        </p:nvSpPr>
        <p:spPr>
          <a:xfrm rot="5001081">
            <a:off x="5187503" y="1344381"/>
            <a:ext cx="1224793" cy="2281805"/>
          </a:xfrm>
          <a:prstGeom prst="lightningBol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Lightning Bolt 33">
            <a:extLst>
              <a:ext uri="{FF2B5EF4-FFF2-40B4-BE49-F238E27FC236}">
                <a16:creationId xmlns:a16="http://schemas.microsoft.com/office/drawing/2014/main" id="{D16AAA58-A99A-49A8-B73D-FFA5998E86AC}"/>
              </a:ext>
            </a:extLst>
          </p:cNvPr>
          <p:cNvSpPr/>
          <p:nvPr/>
        </p:nvSpPr>
        <p:spPr>
          <a:xfrm rot="5001081">
            <a:off x="6724092" y="1547725"/>
            <a:ext cx="1224793" cy="2281805"/>
          </a:xfrm>
          <a:prstGeom prst="lightningBol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14E717D-7C1E-43AE-B5C8-D367C3AE9913}"/>
              </a:ext>
            </a:extLst>
          </p:cNvPr>
          <p:cNvSpPr/>
          <p:nvPr/>
        </p:nvSpPr>
        <p:spPr>
          <a:xfrm>
            <a:off x="4311941" y="3716323"/>
            <a:ext cx="7331978" cy="2290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 group of world-renowned data scientists took upon themselves to analyze the correlations between cyclones and impacting factors.</a:t>
            </a:r>
          </a:p>
        </p:txBody>
      </p:sp>
    </p:spTree>
    <p:extLst>
      <p:ext uri="{BB962C8B-B14F-4D97-AF65-F5344CB8AC3E}">
        <p14:creationId xmlns:p14="http://schemas.microsoft.com/office/powerpoint/2010/main" val="2032817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B1CF07-922B-CB42-805A-C8FB4E2F6DEB}"/>
              </a:ext>
            </a:extLst>
          </p:cNvPr>
          <p:cNvSpPr txBox="1"/>
          <p:nvPr/>
        </p:nvSpPr>
        <p:spPr>
          <a:xfrm>
            <a:off x="1366603" y="809469"/>
            <a:ext cx="9458794" cy="1200329"/>
          </a:xfrm>
          <a:prstGeom prst="rect">
            <a:avLst/>
          </a:prstGeom>
          <a:noFill/>
        </p:spPr>
        <p:txBody>
          <a:bodyPr wrap="square" rtlCol="0">
            <a:spAutoFit/>
          </a:bodyPr>
          <a:lstStyle/>
          <a:p>
            <a:pPr algn="ctr"/>
            <a:r>
              <a:rPr lang="en-US" sz="7200" dirty="0"/>
              <a:t>Q&amp;A</a:t>
            </a:r>
          </a:p>
        </p:txBody>
      </p:sp>
    </p:spTree>
    <p:extLst>
      <p:ext uri="{BB962C8B-B14F-4D97-AF65-F5344CB8AC3E}">
        <p14:creationId xmlns:p14="http://schemas.microsoft.com/office/powerpoint/2010/main" val="943198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B834-5412-404E-96AF-826F2A1FA0F6}"/>
              </a:ext>
            </a:extLst>
          </p:cNvPr>
          <p:cNvSpPr/>
          <p:nvPr/>
        </p:nvSpPr>
        <p:spPr>
          <a:xfrm>
            <a:off x="201336" y="0"/>
            <a:ext cx="1168586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600" b="1" dirty="0">
              <a:solidFill>
                <a:schemeClr val="tx1"/>
              </a:solidFill>
            </a:endParaRPr>
          </a:p>
          <a:p>
            <a:r>
              <a:rPr lang="en-US" sz="1600" b="1" dirty="0">
                <a:solidFill>
                  <a:schemeClr val="tx1"/>
                </a:solidFill>
              </a:rPr>
              <a:t>The study hopes to provide information regarding</a:t>
            </a:r>
            <a:r>
              <a:rPr lang="en-US" sz="1600" dirty="0">
                <a:solidFill>
                  <a:schemeClr val="tx1"/>
                </a:solidFill>
              </a:rPr>
              <a:t>:</a:t>
            </a:r>
          </a:p>
          <a:p>
            <a:pPr marL="342900" indent="-342900">
              <a:buFont typeface="Arial" panose="020B0604020202020204" pitchFamily="34" charset="0"/>
              <a:buChar char="•"/>
            </a:pPr>
            <a:r>
              <a:rPr lang="en-US" sz="1600" b="1" dirty="0">
                <a:solidFill>
                  <a:schemeClr val="tx1"/>
                </a:solidFill>
              </a:rPr>
              <a:t>Understanding the cyclone patterns over the past few years</a:t>
            </a:r>
            <a:r>
              <a:rPr lang="en-US" sz="1600" dirty="0">
                <a:solidFill>
                  <a:schemeClr val="tx1"/>
                </a:solidFill>
              </a:rPr>
              <a:t> – Data collection (</a:t>
            </a:r>
            <a:r>
              <a:rPr lang="en-US" sz="1600" dirty="0">
                <a:solidFill>
                  <a:srgbClr val="FF0000"/>
                </a:solidFill>
              </a:rPr>
              <a:t>DD</a:t>
            </a:r>
            <a:r>
              <a:rPr lang="en-US" sz="1600" dirty="0">
                <a:solidFill>
                  <a:schemeClr val="tx1"/>
                </a:solidFill>
              </a:rPr>
              <a:t>), Data </a:t>
            </a:r>
            <a:r>
              <a:rPr lang="en-US" sz="1600" dirty="0">
                <a:solidFill>
                  <a:schemeClr val="dk1"/>
                </a:solidFill>
                <a:ea typeface="Roboto"/>
                <a:cs typeface="Roboto"/>
                <a:sym typeface="Roboto"/>
              </a:rPr>
              <a:t>cleaning (</a:t>
            </a:r>
            <a:r>
              <a:rPr lang="en-US" sz="1600" dirty="0">
                <a:solidFill>
                  <a:srgbClr val="FF0000"/>
                </a:solidFill>
                <a:ea typeface="Roboto"/>
                <a:cs typeface="Roboto"/>
                <a:sym typeface="Roboto"/>
              </a:rPr>
              <a:t>OR</a:t>
            </a:r>
            <a:r>
              <a:rPr lang="en-US" sz="1600" dirty="0">
                <a:solidFill>
                  <a:schemeClr val="dk1"/>
                </a:solidFill>
                <a:ea typeface="Roboto"/>
                <a:cs typeface="Roboto"/>
                <a:sym typeface="Roboto"/>
              </a:rPr>
              <a:t>)</a:t>
            </a:r>
            <a:endParaRPr lang="en-US" sz="1600" b="1" dirty="0">
              <a:solidFill>
                <a:schemeClr val="tx1"/>
              </a:solidFill>
            </a:endParaRPr>
          </a:p>
          <a:p>
            <a:pPr marL="800100" lvl="1" indent="-342900">
              <a:buFont typeface="Arial" panose="020B0604020202020204" pitchFamily="34" charset="0"/>
              <a:buChar char="•"/>
            </a:pPr>
            <a:r>
              <a:rPr lang="en-US" sz="1600" dirty="0">
                <a:solidFill>
                  <a:schemeClr val="tx1"/>
                </a:solidFill>
              </a:rPr>
              <a:t>The onset of cyclone season as it pertains to the time of the year – </a:t>
            </a:r>
            <a:r>
              <a:rPr lang="en-US" sz="1600" dirty="0">
                <a:solidFill>
                  <a:srgbClr val="00B050"/>
                </a:solidFill>
              </a:rPr>
              <a:t>Box plot </a:t>
            </a:r>
            <a:r>
              <a:rPr lang="en-US" sz="1600" dirty="0">
                <a:solidFill>
                  <a:schemeClr val="tx1"/>
                </a:solidFill>
              </a:rPr>
              <a:t>for each decade (</a:t>
            </a:r>
            <a:r>
              <a:rPr lang="en-US" sz="1600" dirty="0">
                <a:solidFill>
                  <a:srgbClr val="FF0000"/>
                </a:solidFill>
              </a:rPr>
              <a:t>AG</a:t>
            </a:r>
            <a:r>
              <a:rPr lang="en-US" sz="1600" dirty="0">
                <a:solidFill>
                  <a:schemeClr val="tx1"/>
                </a:solidFill>
              </a:rPr>
              <a:t>)</a:t>
            </a:r>
          </a:p>
          <a:p>
            <a:pPr marL="1257300" lvl="2" indent="-342900">
              <a:buFont typeface="Arial" panose="020B0604020202020204" pitchFamily="34" charset="0"/>
              <a:buChar char="•"/>
            </a:pPr>
            <a:r>
              <a:rPr lang="en-US" sz="1600" dirty="0">
                <a:solidFill>
                  <a:schemeClr val="tx1"/>
                </a:solidFill>
              </a:rPr>
              <a:t>Named vs. unnamed - </a:t>
            </a:r>
            <a:r>
              <a:rPr lang="en-US" sz="1600" dirty="0">
                <a:solidFill>
                  <a:srgbClr val="00B050"/>
                </a:solidFill>
              </a:rPr>
              <a:t>Stacked bar chart </a:t>
            </a:r>
            <a:r>
              <a:rPr lang="en-US" sz="1600" dirty="0">
                <a:solidFill>
                  <a:schemeClr val="tx1"/>
                </a:solidFill>
              </a:rPr>
              <a:t>(</a:t>
            </a:r>
            <a:r>
              <a:rPr lang="en-US" sz="1600" dirty="0">
                <a:solidFill>
                  <a:srgbClr val="FF0000"/>
                </a:solidFill>
              </a:rPr>
              <a:t>OR</a:t>
            </a:r>
            <a:r>
              <a:rPr lang="en-US" sz="1600" dirty="0">
                <a:solidFill>
                  <a:schemeClr val="tx1"/>
                </a:solidFill>
              </a:rPr>
              <a:t>)</a:t>
            </a:r>
          </a:p>
          <a:p>
            <a:pPr marL="800100" lvl="1" indent="-342900">
              <a:buFont typeface="Arial" panose="020B0604020202020204" pitchFamily="34" charset="0"/>
              <a:buChar char="•"/>
            </a:pPr>
            <a:r>
              <a:rPr lang="en-US" sz="1600" dirty="0">
                <a:solidFill>
                  <a:schemeClr val="tx1"/>
                </a:solidFill>
              </a:rPr>
              <a:t>When do we usually see named cyclone with the letter “C” – </a:t>
            </a:r>
            <a:r>
              <a:rPr lang="en-US" sz="1600" dirty="0">
                <a:solidFill>
                  <a:srgbClr val="00B050"/>
                </a:solidFill>
              </a:rPr>
              <a:t>Line graph </a:t>
            </a:r>
            <a:r>
              <a:rPr lang="en-US" sz="1600" dirty="0">
                <a:solidFill>
                  <a:schemeClr val="tx1"/>
                </a:solidFill>
              </a:rPr>
              <a:t>(</a:t>
            </a:r>
            <a:r>
              <a:rPr lang="en-US" sz="1600" dirty="0">
                <a:solidFill>
                  <a:srgbClr val="FF0000"/>
                </a:solidFill>
              </a:rPr>
              <a:t>OR</a:t>
            </a:r>
            <a:r>
              <a:rPr lang="en-US" sz="1600" dirty="0">
                <a:solidFill>
                  <a:schemeClr val="tx1"/>
                </a:solidFill>
              </a:rPr>
              <a:t>)</a:t>
            </a:r>
          </a:p>
          <a:p>
            <a:pPr marL="800100" lvl="1" indent="-342900">
              <a:buFont typeface="Arial" panose="020B0604020202020204" pitchFamily="34" charset="0"/>
              <a:buChar char="•"/>
            </a:pPr>
            <a:r>
              <a:rPr lang="en-US" sz="1600" dirty="0">
                <a:solidFill>
                  <a:schemeClr val="tx1"/>
                </a:solidFill>
              </a:rPr>
              <a:t>Cyclone by category level and year – </a:t>
            </a:r>
            <a:r>
              <a:rPr lang="en-US" sz="1600" dirty="0">
                <a:solidFill>
                  <a:srgbClr val="00B050"/>
                </a:solidFill>
              </a:rPr>
              <a:t>Stacked bar chart</a:t>
            </a:r>
            <a:r>
              <a:rPr lang="en-US" sz="1600" dirty="0">
                <a:solidFill>
                  <a:schemeClr val="tx1"/>
                </a:solidFill>
              </a:rPr>
              <a:t> (</a:t>
            </a:r>
            <a:r>
              <a:rPr lang="en-US" sz="1600" dirty="0">
                <a:solidFill>
                  <a:srgbClr val="FF0000"/>
                </a:solidFill>
              </a:rPr>
              <a:t>OR</a:t>
            </a:r>
            <a:r>
              <a:rPr lang="en-US" sz="1600" dirty="0">
                <a:solidFill>
                  <a:schemeClr val="tx1"/>
                </a:solidFill>
              </a:rPr>
              <a:t>)</a:t>
            </a:r>
          </a:p>
          <a:p>
            <a:pPr marL="800100" lvl="1" indent="-342900">
              <a:buFont typeface="Arial" panose="020B0604020202020204" pitchFamily="34" charset="0"/>
              <a:buChar char="•"/>
            </a:pPr>
            <a:r>
              <a:rPr lang="en-US" sz="1600" dirty="0">
                <a:solidFill>
                  <a:schemeClr val="tx1"/>
                </a:solidFill>
              </a:rPr>
              <a:t>The time it takes to go from a tropical storm to a cyclone </a:t>
            </a:r>
            <a:r>
              <a:rPr lang="en-US" sz="1600" dirty="0">
                <a:solidFill>
                  <a:srgbClr val="00B050"/>
                </a:solidFill>
              </a:rPr>
              <a:t>– Bar graph </a:t>
            </a:r>
            <a:r>
              <a:rPr lang="en-US" sz="1600" dirty="0">
                <a:solidFill>
                  <a:schemeClr val="tx1"/>
                </a:solidFill>
              </a:rPr>
              <a:t>with line graph (</a:t>
            </a:r>
            <a:r>
              <a:rPr lang="en-US" sz="1600" dirty="0">
                <a:solidFill>
                  <a:srgbClr val="FF0000"/>
                </a:solidFill>
              </a:rPr>
              <a:t>OR</a:t>
            </a:r>
            <a:r>
              <a:rPr lang="en-US" sz="1600" dirty="0">
                <a:solidFill>
                  <a:schemeClr val="tx1"/>
                </a:solidFill>
              </a:rPr>
              <a:t>)</a:t>
            </a:r>
          </a:p>
          <a:p>
            <a:pPr marL="342900" indent="-342900">
              <a:buFont typeface="Arial" panose="020B0604020202020204" pitchFamily="34" charset="0"/>
              <a:buChar char="•"/>
            </a:pPr>
            <a:r>
              <a:rPr lang="en-US" sz="1600" b="1" dirty="0">
                <a:solidFill>
                  <a:schemeClr val="tx1"/>
                </a:solidFill>
              </a:rPr>
              <a:t>Demographics of top 3 costliest cyclone hit areas on the mainland in the past 10 years</a:t>
            </a:r>
            <a:r>
              <a:rPr lang="en-US" sz="1600" dirty="0">
                <a:solidFill>
                  <a:schemeClr val="tx1"/>
                </a:solidFill>
              </a:rPr>
              <a:t> – Data collection (</a:t>
            </a:r>
            <a:r>
              <a:rPr lang="en-US" sz="1600" dirty="0">
                <a:solidFill>
                  <a:srgbClr val="FF0000"/>
                </a:solidFill>
              </a:rPr>
              <a:t>SP</a:t>
            </a:r>
            <a:r>
              <a:rPr lang="en-US" sz="1600" dirty="0">
                <a:solidFill>
                  <a:schemeClr val="tx1"/>
                </a:solidFill>
              </a:rPr>
              <a:t>)</a:t>
            </a:r>
          </a:p>
          <a:p>
            <a:pPr marL="800100" lvl="1" indent="-342900">
              <a:buFont typeface="Arial" panose="020B0604020202020204" pitchFamily="34" charset="0"/>
              <a:buChar char="•"/>
            </a:pPr>
            <a:r>
              <a:rPr lang="en-US" sz="1600" dirty="0">
                <a:solidFill>
                  <a:schemeClr val="tx1"/>
                </a:solidFill>
              </a:rPr>
              <a:t>Cyclones: Harvey, Irma, and Sandy that all hit in the past decade - </a:t>
            </a:r>
            <a:r>
              <a:rPr lang="en-US" sz="1600" dirty="0">
                <a:solidFill>
                  <a:srgbClr val="00B050"/>
                </a:solidFill>
              </a:rPr>
              <a:t>Line graph </a:t>
            </a:r>
            <a:r>
              <a:rPr lang="en-US" sz="1600" dirty="0">
                <a:solidFill>
                  <a:schemeClr val="tx1"/>
                </a:solidFill>
              </a:rPr>
              <a:t>(</a:t>
            </a:r>
            <a:r>
              <a:rPr lang="en-US" sz="1600" dirty="0">
                <a:solidFill>
                  <a:srgbClr val="FF0000"/>
                </a:solidFill>
              </a:rPr>
              <a:t> </a:t>
            </a:r>
            <a:r>
              <a:rPr lang="en-US" sz="1600" dirty="0">
                <a:solidFill>
                  <a:schemeClr val="tx1"/>
                </a:solidFill>
              </a:rPr>
              <a:t>)</a:t>
            </a:r>
          </a:p>
          <a:p>
            <a:pPr marL="800100" lvl="1" indent="-342900">
              <a:buFont typeface="Arial" panose="020B0604020202020204" pitchFamily="34" charset="0"/>
              <a:buChar char="•"/>
            </a:pPr>
            <a:r>
              <a:rPr lang="en-US" sz="1600" dirty="0">
                <a:solidFill>
                  <a:schemeClr val="tx1"/>
                </a:solidFill>
              </a:rPr>
              <a:t>Have damage costs increased or decreased over the past 10 years - </a:t>
            </a:r>
            <a:r>
              <a:rPr lang="en-US" sz="1600" dirty="0">
                <a:solidFill>
                  <a:srgbClr val="00B050"/>
                </a:solidFill>
              </a:rPr>
              <a:t>Line graph </a:t>
            </a:r>
            <a:r>
              <a:rPr lang="en-US" sz="1600" dirty="0">
                <a:solidFill>
                  <a:schemeClr val="tx1"/>
                </a:solidFill>
              </a:rPr>
              <a:t>(</a:t>
            </a:r>
            <a:r>
              <a:rPr lang="en-US" sz="1600" dirty="0">
                <a:solidFill>
                  <a:srgbClr val="FF0000"/>
                </a:solidFill>
              </a:rPr>
              <a:t> </a:t>
            </a:r>
            <a:r>
              <a:rPr lang="en-US" sz="1600" dirty="0">
                <a:solidFill>
                  <a:schemeClr val="tx1"/>
                </a:solidFill>
              </a:rPr>
              <a:t>)</a:t>
            </a:r>
          </a:p>
          <a:p>
            <a:pPr marL="800100" lvl="1" indent="-342900">
              <a:buFont typeface="Arial" panose="020B0604020202020204" pitchFamily="34" charset="0"/>
              <a:buChar char="•"/>
            </a:pPr>
            <a:r>
              <a:rPr lang="en-US" sz="1600" dirty="0">
                <a:solidFill>
                  <a:schemeClr val="tx1"/>
                </a:solidFill>
              </a:rPr>
              <a:t>Top 3 biggest for a year and their line graph - </a:t>
            </a:r>
            <a:r>
              <a:rPr lang="en-US" sz="1600" dirty="0">
                <a:solidFill>
                  <a:srgbClr val="00B050"/>
                </a:solidFill>
              </a:rPr>
              <a:t>Line graph </a:t>
            </a:r>
            <a:r>
              <a:rPr lang="en-US" sz="1600" dirty="0">
                <a:solidFill>
                  <a:schemeClr val="tx1"/>
                </a:solidFill>
              </a:rPr>
              <a:t>(</a:t>
            </a:r>
            <a:r>
              <a:rPr lang="en-US" sz="1600" dirty="0">
                <a:solidFill>
                  <a:srgbClr val="FF0000"/>
                </a:solidFill>
              </a:rPr>
              <a:t> </a:t>
            </a:r>
            <a:r>
              <a:rPr lang="en-US" sz="1600" dirty="0">
                <a:solidFill>
                  <a:schemeClr val="tx1"/>
                </a:solidFill>
              </a:rPr>
              <a:t>)</a:t>
            </a:r>
          </a:p>
          <a:p>
            <a:pPr marL="800100" lvl="1" indent="-342900">
              <a:buFont typeface="Arial" panose="020B0604020202020204" pitchFamily="34" charset="0"/>
              <a:buChar char="•"/>
            </a:pPr>
            <a:r>
              <a:rPr lang="en-US" sz="1600" dirty="0">
                <a:solidFill>
                  <a:schemeClr val="tx1"/>
                </a:solidFill>
              </a:rPr>
              <a:t>Population: Year before and year after – </a:t>
            </a:r>
            <a:r>
              <a:rPr lang="en-US" sz="1600" dirty="0">
                <a:solidFill>
                  <a:srgbClr val="00B050"/>
                </a:solidFill>
              </a:rPr>
              <a:t>Line graph </a:t>
            </a:r>
            <a:r>
              <a:rPr lang="en-US" sz="1600" dirty="0">
                <a:solidFill>
                  <a:schemeClr val="tx1"/>
                </a:solidFill>
              </a:rPr>
              <a:t>for YOY% change (</a:t>
            </a:r>
            <a:r>
              <a:rPr lang="en-US" sz="1600" dirty="0">
                <a:solidFill>
                  <a:srgbClr val="FF0000"/>
                </a:solidFill>
              </a:rPr>
              <a:t> </a:t>
            </a:r>
            <a:r>
              <a:rPr lang="en-US" sz="1600" dirty="0">
                <a:solidFill>
                  <a:schemeClr val="tx1"/>
                </a:solidFill>
              </a:rPr>
              <a:t>)</a:t>
            </a:r>
          </a:p>
          <a:p>
            <a:pPr marL="800100" lvl="1" indent="-342900">
              <a:buFont typeface="Arial" panose="020B0604020202020204" pitchFamily="34" charset="0"/>
              <a:buChar char="•"/>
            </a:pPr>
            <a:r>
              <a:rPr lang="en-US" sz="1600" dirty="0">
                <a:solidFill>
                  <a:schemeClr val="tx1"/>
                </a:solidFill>
              </a:rPr>
              <a:t>Median home values: Year before and year after – </a:t>
            </a:r>
            <a:r>
              <a:rPr lang="en-US" sz="1600" dirty="0">
                <a:solidFill>
                  <a:srgbClr val="00B050"/>
                </a:solidFill>
              </a:rPr>
              <a:t>Line graph </a:t>
            </a:r>
            <a:r>
              <a:rPr lang="en-US" sz="1600" dirty="0">
                <a:solidFill>
                  <a:schemeClr val="tx1"/>
                </a:solidFill>
              </a:rPr>
              <a:t>for YOY% change (</a:t>
            </a:r>
            <a:r>
              <a:rPr lang="en-US" sz="1600" dirty="0">
                <a:solidFill>
                  <a:srgbClr val="FF0000"/>
                </a:solidFill>
              </a:rPr>
              <a:t> </a:t>
            </a:r>
            <a:r>
              <a:rPr lang="en-US" sz="1600" dirty="0">
                <a:solidFill>
                  <a:schemeClr val="tx1"/>
                </a:solidFill>
              </a:rPr>
              <a:t>)</a:t>
            </a:r>
          </a:p>
          <a:p>
            <a:pPr marL="800100" lvl="1" indent="-342900">
              <a:buFont typeface="Arial" panose="020B0604020202020204" pitchFamily="34" charset="0"/>
              <a:buChar char="•"/>
            </a:pPr>
            <a:r>
              <a:rPr lang="en-US" sz="1600" dirty="0">
                <a:solidFill>
                  <a:schemeClr val="tx1"/>
                </a:solidFill>
              </a:rPr>
              <a:t>Poverty rates: Year before and year after – </a:t>
            </a:r>
            <a:r>
              <a:rPr lang="en-US" sz="1600" dirty="0">
                <a:solidFill>
                  <a:srgbClr val="00B050"/>
                </a:solidFill>
              </a:rPr>
              <a:t>Line graph </a:t>
            </a:r>
            <a:r>
              <a:rPr lang="en-US" sz="1600" dirty="0">
                <a:solidFill>
                  <a:schemeClr val="tx1"/>
                </a:solidFill>
              </a:rPr>
              <a:t>for YOY% change (</a:t>
            </a:r>
            <a:r>
              <a:rPr lang="en-US" sz="1600" dirty="0">
                <a:solidFill>
                  <a:srgbClr val="FF0000"/>
                </a:solidFill>
              </a:rPr>
              <a:t> </a:t>
            </a:r>
            <a:r>
              <a:rPr lang="en-US" sz="1600" dirty="0">
                <a:solidFill>
                  <a:schemeClr val="tx1"/>
                </a:solidFill>
              </a:rPr>
              <a:t>)</a:t>
            </a:r>
          </a:p>
          <a:p>
            <a:pPr marL="342900" indent="-342900">
              <a:buFont typeface="Arial" panose="020B0604020202020204" pitchFamily="34" charset="0"/>
              <a:buChar char="•"/>
            </a:pPr>
            <a:r>
              <a:rPr lang="en-US" sz="1600" b="1" dirty="0">
                <a:solidFill>
                  <a:schemeClr val="tx1"/>
                </a:solidFill>
              </a:rPr>
              <a:t>Tracking a storm</a:t>
            </a:r>
          </a:p>
          <a:p>
            <a:pPr marL="800100" lvl="1" indent="-342900">
              <a:buFont typeface="Arial" panose="020B0604020202020204" pitchFamily="34" charset="0"/>
              <a:buChar char="•"/>
            </a:pPr>
            <a:r>
              <a:rPr lang="en-US" sz="1600" dirty="0">
                <a:solidFill>
                  <a:schemeClr val="tx1"/>
                </a:solidFill>
              </a:rPr>
              <a:t>The path of Cristobal and top 3 (</a:t>
            </a:r>
            <a:r>
              <a:rPr lang="en-US" sz="1600" dirty="0">
                <a:solidFill>
                  <a:srgbClr val="FF0000"/>
                </a:solidFill>
              </a:rPr>
              <a:t>DD &amp; ME</a:t>
            </a:r>
            <a:r>
              <a:rPr lang="en-US" sz="1600" dirty="0">
                <a:solidFill>
                  <a:schemeClr val="tx1"/>
                </a:solidFill>
              </a:rPr>
              <a:t>)</a:t>
            </a:r>
          </a:p>
          <a:p>
            <a:pPr marL="285750" indent="-285750">
              <a:buFont typeface="Arial" panose="020B0604020202020204" pitchFamily="34" charset="0"/>
              <a:buChar char="•"/>
            </a:pPr>
            <a:r>
              <a:rPr lang="en-US" sz="1600" b="1" dirty="0">
                <a:solidFill>
                  <a:schemeClr val="tx1"/>
                </a:solidFill>
              </a:rPr>
              <a:t>Predictive data modeling </a:t>
            </a:r>
            <a:r>
              <a:rPr lang="en-US" sz="1600" dirty="0">
                <a:solidFill>
                  <a:schemeClr val="tx1"/>
                </a:solidFill>
              </a:rPr>
              <a:t>based on land weather station historical data (</a:t>
            </a:r>
            <a:r>
              <a:rPr lang="en-US" sz="1600" dirty="0">
                <a:solidFill>
                  <a:srgbClr val="FF0000"/>
                </a:solidFill>
              </a:rPr>
              <a:t>AG</a:t>
            </a:r>
            <a:r>
              <a:rPr lang="en-US" sz="1600" dirty="0">
                <a:solidFill>
                  <a:schemeClr val="tx1"/>
                </a:solidFill>
              </a:rPr>
              <a:t>)</a:t>
            </a:r>
          </a:p>
          <a:p>
            <a:endParaRPr lang="en-US" sz="1600" b="1" dirty="0">
              <a:solidFill>
                <a:schemeClr val="dk1"/>
              </a:solidFill>
              <a:ea typeface="Roboto"/>
              <a:cs typeface="Roboto"/>
              <a:sym typeface="Roboto"/>
            </a:endParaRPr>
          </a:p>
          <a:p>
            <a:r>
              <a:rPr lang="en-US" sz="1600" b="1" dirty="0">
                <a:solidFill>
                  <a:schemeClr val="dk1"/>
                </a:solidFill>
                <a:ea typeface="Roboto"/>
                <a:cs typeface="Roboto"/>
                <a:sym typeface="Roboto"/>
              </a:rPr>
              <a:t>Rough breakdown of tasks</a:t>
            </a:r>
            <a:r>
              <a:rPr lang="en-US" sz="1600" dirty="0">
                <a:solidFill>
                  <a:schemeClr val="dk1"/>
                </a:solidFill>
                <a:ea typeface="Roboto"/>
                <a:cs typeface="Roboto"/>
                <a:sym typeface="Roboto"/>
              </a:rPr>
              <a:t>:</a:t>
            </a:r>
          </a:p>
          <a:p>
            <a:pPr marL="342900" indent="-342900">
              <a:buFont typeface="Arial" panose="020B0604020202020204" pitchFamily="34" charset="0"/>
              <a:buChar char="•"/>
            </a:pPr>
            <a:r>
              <a:rPr lang="en-US" sz="1600" dirty="0">
                <a:solidFill>
                  <a:schemeClr val="dk1"/>
                </a:solidFill>
                <a:ea typeface="Roboto"/>
                <a:cs typeface="Roboto"/>
                <a:sym typeface="Roboto"/>
              </a:rPr>
              <a:t>Agree on methodology</a:t>
            </a:r>
          </a:p>
          <a:p>
            <a:pPr marL="342900" indent="-342900">
              <a:buFont typeface="Arial" panose="020B0604020202020204" pitchFamily="34" charset="0"/>
              <a:buChar char="•"/>
            </a:pPr>
            <a:r>
              <a:rPr lang="en-US" sz="1600" dirty="0">
                <a:solidFill>
                  <a:schemeClr val="dk1"/>
                </a:solidFill>
                <a:ea typeface="Roboto"/>
                <a:cs typeface="Roboto"/>
                <a:sym typeface="Roboto"/>
              </a:rPr>
              <a:t>Data sources and collection</a:t>
            </a:r>
          </a:p>
          <a:p>
            <a:pPr marL="342900" indent="-342900">
              <a:buFont typeface="Arial" panose="020B0604020202020204" pitchFamily="34" charset="0"/>
              <a:buChar char="•"/>
            </a:pPr>
            <a:r>
              <a:rPr lang="en-US" sz="1600" dirty="0">
                <a:solidFill>
                  <a:schemeClr val="dk1"/>
                </a:solidFill>
                <a:ea typeface="Roboto"/>
                <a:cs typeface="Roboto"/>
                <a:sym typeface="Roboto"/>
              </a:rPr>
              <a:t>Data cleaning</a:t>
            </a:r>
          </a:p>
          <a:p>
            <a:pPr marL="342900" indent="-342900">
              <a:buFont typeface="Arial" panose="020B0604020202020204" pitchFamily="34" charset="0"/>
              <a:buChar char="•"/>
            </a:pPr>
            <a:r>
              <a:rPr lang="en-US" sz="1600" dirty="0">
                <a:solidFill>
                  <a:schemeClr val="dk1"/>
                </a:solidFill>
                <a:ea typeface="Roboto"/>
                <a:cs typeface="Roboto"/>
                <a:sym typeface="Roboto"/>
              </a:rPr>
              <a:t>Data visualization</a:t>
            </a:r>
          </a:p>
          <a:p>
            <a:pPr marL="342900" indent="-342900">
              <a:buFont typeface="Arial" panose="020B0604020202020204" pitchFamily="34" charset="0"/>
              <a:buChar char="•"/>
            </a:pPr>
            <a:r>
              <a:rPr lang="en-US" sz="1600" dirty="0">
                <a:solidFill>
                  <a:schemeClr val="dk1"/>
                </a:solidFill>
                <a:sym typeface="Roboto"/>
              </a:rPr>
              <a:t>Conclusions and summary</a:t>
            </a:r>
            <a:endParaRPr lang="en-US" sz="1600" dirty="0">
              <a:solidFill>
                <a:schemeClr val="tx1"/>
              </a:solidFill>
            </a:endParaRPr>
          </a:p>
        </p:txBody>
      </p:sp>
    </p:spTree>
    <p:extLst>
      <p:ext uri="{BB962C8B-B14F-4D97-AF65-F5344CB8AC3E}">
        <p14:creationId xmlns:p14="http://schemas.microsoft.com/office/powerpoint/2010/main" val="3171001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B834-5412-404E-96AF-826F2A1FA0F6}"/>
              </a:ext>
            </a:extLst>
          </p:cNvPr>
          <p:cNvSpPr/>
          <p:nvPr/>
        </p:nvSpPr>
        <p:spPr>
          <a:xfrm>
            <a:off x="134224" y="0"/>
            <a:ext cx="1215564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rPr>
              <a:t>Data sets used</a:t>
            </a:r>
            <a:r>
              <a:rPr lang="en-US" sz="2400" dirty="0">
                <a:solidFill>
                  <a:schemeClr val="tx1"/>
                </a:solidFill>
              </a:rPr>
              <a:t>:</a:t>
            </a:r>
          </a:p>
          <a:p>
            <a:r>
              <a:rPr lang="en-US" sz="2400" dirty="0">
                <a:hlinkClick r:id="rId2"/>
              </a:rPr>
              <a:t>https://www.census.gov/</a:t>
            </a:r>
            <a:endParaRPr lang="en-US" sz="2400" dirty="0"/>
          </a:p>
          <a:p>
            <a:r>
              <a:rPr lang="en-US" sz="2400" dirty="0">
                <a:solidFill>
                  <a:schemeClr val="tx1"/>
                </a:solidFill>
                <a:hlinkClick r:id="rId3"/>
              </a:rPr>
              <a:t>https://www.ncei.noaa.gov</a:t>
            </a:r>
            <a:endParaRPr lang="en-US" sz="2400" dirty="0">
              <a:solidFill>
                <a:schemeClr val="tx1"/>
              </a:solidFill>
            </a:endParaRPr>
          </a:p>
          <a:p>
            <a:r>
              <a:rPr lang="en-US" sz="2400" dirty="0">
                <a:hlinkClick r:id="rId4"/>
              </a:rPr>
              <a:t>https://www.nhc.noaa.gov/</a:t>
            </a:r>
            <a:endParaRPr lang="en-US" sz="2400" dirty="0">
              <a:solidFill>
                <a:schemeClr val="tx1"/>
              </a:solidFill>
            </a:endParaRPr>
          </a:p>
          <a:p>
            <a:r>
              <a:rPr lang="en-US" sz="2400" dirty="0">
                <a:hlinkClick r:id="rId5"/>
              </a:rPr>
              <a:t>https://www.weather.gov/</a:t>
            </a:r>
            <a:endParaRPr lang="en-US" sz="2400" dirty="0">
              <a:solidFill>
                <a:schemeClr val="tx1"/>
              </a:solidFill>
            </a:endParaRPr>
          </a:p>
          <a:p>
            <a:r>
              <a:rPr lang="en-US" sz="2400" dirty="0">
                <a:solidFill>
                  <a:schemeClr val="tx1"/>
                </a:solidFill>
                <a:hlinkClick r:id="rId6"/>
              </a:rPr>
              <a:t>https://www.usgs.gov</a:t>
            </a:r>
            <a:endParaRPr lang="en-US" sz="2400" dirty="0">
              <a:solidFill>
                <a:schemeClr val="tx1"/>
              </a:solidFill>
            </a:endParaRPr>
          </a:p>
          <a:p>
            <a:endParaRPr lang="en-US" sz="2400" dirty="0">
              <a:solidFill>
                <a:schemeClr val="tx1"/>
              </a:solidFill>
            </a:endParaRPr>
          </a:p>
          <a:p>
            <a:r>
              <a:rPr lang="en-US" sz="2400" dirty="0">
                <a:solidFill>
                  <a:schemeClr val="tx1"/>
                </a:solidFill>
              </a:rPr>
              <a:t>TA:</a:t>
            </a:r>
          </a:p>
          <a:p>
            <a:r>
              <a:rPr lang="en-US" sz="2400" dirty="0">
                <a:solidFill>
                  <a:schemeClr val="tx1"/>
                </a:solidFill>
                <a:hlinkClick r:id="rId7"/>
              </a:rPr>
              <a:t>https://www.census.gov/data/developers/data-sets/business-dynamics.html</a:t>
            </a:r>
            <a:endParaRPr lang="en-US" sz="2400" dirty="0">
              <a:solidFill>
                <a:schemeClr val="tx1"/>
              </a:solidFill>
            </a:endParaRPr>
          </a:p>
          <a:p>
            <a:endParaRPr lang="en-US" sz="2400" dirty="0">
              <a:solidFill>
                <a:schemeClr val="tx1"/>
              </a:solidFill>
            </a:endParaRPr>
          </a:p>
          <a:p>
            <a:r>
              <a:rPr lang="en-US" sz="2400" b="1" dirty="0">
                <a:solidFill>
                  <a:schemeClr val="tx1"/>
                </a:solidFill>
              </a:rPr>
              <a:t>API keys requested from:</a:t>
            </a:r>
          </a:p>
          <a:p>
            <a:r>
              <a:rPr lang="en-US" sz="2400" dirty="0">
                <a:hlinkClick r:id="rId8"/>
              </a:rPr>
              <a:t>https://towardsdatascience.com/getting-weather-data-in-3-easy-steps-8dc10cc5c859</a:t>
            </a:r>
            <a:endParaRPr lang="en-US" sz="2400" dirty="0">
              <a:solidFill>
                <a:schemeClr val="tx1"/>
              </a:solidFill>
            </a:endParaRPr>
          </a:p>
          <a:p>
            <a:r>
              <a:rPr lang="en-US" sz="2400" dirty="0">
                <a:solidFill>
                  <a:schemeClr val="tx1"/>
                </a:solidFill>
              </a:rPr>
              <a:t>https://www.nhc.noaa.gov/data/hurdat/hurdat2-1851-2019-052520.txt</a:t>
            </a:r>
          </a:p>
          <a:p>
            <a:r>
              <a:rPr lang="en-US" sz="2400" dirty="0">
                <a:solidFill>
                  <a:schemeClr val="tx1"/>
                </a:solidFill>
              </a:rPr>
              <a:t>https://www.nhc.noaa.gov/data/hurdat/hurdat2-format-nov2019.pdf</a:t>
            </a:r>
          </a:p>
          <a:p>
            <a:endParaRPr lang="en-US" sz="2400" dirty="0">
              <a:solidFill>
                <a:schemeClr val="tx1"/>
              </a:solidFill>
            </a:endParaRPr>
          </a:p>
          <a:p>
            <a:r>
              <a:rPr lang="en-US" sz="2400" b="1" dirty="0">
                <a:solidFill>
                  <a:schemeClr val="tx1"/>
                </a:solidFill>
              </a:rPr>
              <a:t>Unofficial motivational partners</a:t>
            </a:r>
            <a:r>
              <a:rPr lang="en-US" sz="2400" dirty="0">
                <a:solidFill>
                  <a:schemeClr val="tx1"/>
                </a:solidFill>
              </a:rPr>
              <a:t>:</a:t>
            </a:r>
          </a:p>
          <a:p>
            <a:r>
              <a:rPr lang="en-US" sz="2400" dirty="0">
                <a:solidFill>
                  <a:schemeClr val="tx1"/>
                </a:solidFill>
              </a:rPr>
              <a:t>Alamo HurriPy</a:t>
            </a:r>
          </a:p>
          <a:p>
            <a:r>
              <a:rPr lang="en-US" sz="2400" dirty="0">
                <a:solidFill>
                  <a:schemeClr val="tx1"/>
                </a:solidFill>
              </a:rPr>
              <a:t>Siena HurriPy</a:t>
            </a:r>
          </a:p>
          <a:p>
            <a:r>
              <a:rPr lang="en-US" sz="2400" dirty="0">
                <a:solidFill>
                  <a:schemeClr val="tx1"/>
                </a:solidFill>
              </a:rPr>
              <a:t>Vital HurriPy</a:t>
            </a:r>
          </a:p>
          <a:p>
            <a:endParaRPr lang="en-US" sz="2400" dirty="0">
              <a:solidFill>
                <a:schemeClr val="tx1"/>
              </a:solidFill>
            </a:endParaRPr>
          </a:p>
        </p:txBody>
      </p:sp>
    </p:spTree>
    <p:extLst>
      <p:ext uri="{BB962C8B-B14F-4D97-AF65-F5344CB8AC3E}">
        <p14:creationId xmlns:p14="http://schemas.microsoft.com/office/powerpoint/2010/main" val="2574806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56D79A-3ACB-B342-9DDF-5780DFB69C4E}"/>
              </a:ext>
            </a:extLst>
          </p:cNvPr>
          <p:cNvSpPr txBox="1"/>
          <p:nvPr/>
        </p:nvSpPr>
        <p:spPr>
          <a:xfrm>
            <a:off x="704538" y="1124262"/>
            <a:ext cx="9818557" cy="369332"/>
          </a:xfrm>
          <a:prstGeom prst="rect">
            <a:avLst/>
          </a:prstGeom>
          <a:noFill/>
        </p:spPr>
        <p:txBody>
          <a:bodyPr wrap="square" rtlCol="0">
            <a:spAutoFit/>
          </a:bodyPr>
          <a:lstStyle/>
          <a:p>
            <a:r>
              <a:rPr lang="en-US" dirty="0"/>
              <a:t>Analyze the correlations between cyclones and impacting factors.</a:t>
            </a:r>
          </a:p>
        </p:txBody>
      </p:sp>
      <p:sp>
        <p:nvSpPr>
          <p:cNvPr id="3" name="TextBox 2">
            <a:extLst>
              <a:ext uri="{FF2B5EF4-FFF2-40B4-BE49-F238E27FC236}">
                <a16:creationId xmlns:a16="http://schemas.microsoft.com/office/drawing/2014/main" id="{41D7A37E-D136-9A45-A399-E6ADF1D52D01}"/>
              </a:ext>
            </a:extLst>
          </p:cNvPr>
          <p:cNvSpPr txBox="1"/>
          <p:nvPr/>
        </p:nvSpPr>
        <p:spPr>
          <a:xfrm>
            <a:off x="704538" y="1948721"/>
            <a:ext cx="7959777" cy="2031325"/>
          </a:xfrm>
          <a:prstGeom prst="rect">
            <a:avLst/>
          </a:prstGeom>
          <a:noFill/>
        </p:spPr>
        <p:txBody>
          <a:bodyPr wrap="square" rtlCol="0">
            <a:spAutoFit/>
          </a:bodyPr>
          <a:lstStyle/>
          <a:p>
            <a:r>
              <a:rPr lang="en-US" dirty="0"/>
              <a:t>Question 1 – do hurricanes affect population rates, poverty rates, and property value? </a:t>
            </a:r>
          </a:p>
          <a:p>
            <a:pPr marL="285750" indent="-285750">
              <a:buFont typeface="Arial" panose="020B0604020202020204" pitchFamily="34" charset="0"/>
              <a:buChar char="•"/>
            </a:pPr>
            <a:r>
              <a:rPr lang="en-US" dirty="0"/>
              <a:t>We asked this question as we were curious of the impact hurricanes made to small and large cities.</a:t>
            </a:r>
          </a:p>
          <a:p>
            <a:pPr marL="285750" indent="-285750">
              <a:buFont typeface="Arial" panose="020B0604020202020204" pitchFamily="34" charset="0"/>
              <a:buChar char="•"/>
            </a:pPr>
            <a:r>
              <a:rPr lang="en-US" dirty="0"/>
              <a:t>We were able to answer these question to our satisfaction and found that hurricanes don’t necessarily affect those three. We expected there to be a negative impact across all three but found most improved or increased.</a:t>
            </a:r>
          </a:p>
        </p:txBody>
      </p:sp>
      <p:sp>
        <p:nvSpPr>
          <p:cNvPr id="4" name="TextBox 3">
            <a:extLst>
              <a:ext uri="{FF2B5EF4-FFF2-40B4-BE49-F238E27FC236}">
                <a16:creationId xmlns:a16="http://schemas.microsoft.com/office/drawing/2014/main" id="{453EE266-A884-3744-A12D-D833A5FE3094}"/>
              </a:ext>
            </a:extLst>
          </p:cNvPr>
          <p:cNvSpPr txBox="1"/>
          <p:nvPr/>
        </p:nvSpPr>
        <p:spPr>
          <a:xfrm>
            <a:off x="539646" y="359764"/>
            <a:ext cx="6835515" cy="369332"/>
          </a:xfrm>
          <a:prstGeom prst="rect">
            <a:avLst/>
          </a:prstGeom>
          <a:noFill/>
        </p:spPr>
        <p:txBody>
          <a:bodyPr wrap="square" rtlCol="0">
            <a:spAutoFit/>
          </a:bodyPr>
          <a:lstStyle/>
          <a:p>
            <a:r>
              <a:rPr lang="en-US" dirty="0"/>
              <a:t>Motivation &amp; Summary</a:t>
            </a:r>
          </a:p>
        </p:txBody>
      </p:sp>
    </p:spTree>
    <p:extLst>
      <p:ext uri="{BB962C8B-B14F-4D97-AF65-F5344CB8AC3E}">
        <p14:creationId xmlns:p14="http://schemas.microsoft.com/office/powerpoint/2010/main" val="3591425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87CD03-5D67-F444-8C89-6B5CB3DFF949}"/>
              </a:ext>
            </a:extLst>
          </p:cNvPr>
          <p:cNvSpPr txBox="1"/>
          <p:nvPr/>
        </p:nvSpPr>
        <p:spPr>
          <a:xfrm>
            <a:off x="959370" y="749508"/>
            <a:ext cx="8619345" cy="2308324"/>
          </a:xfrm>
          <a:prstGeom prst="rect">
            <a:avLst/>
          </a:prstGeom>
          <a:noFill/>
        </p:spPr>
        <p:txBody>
          <a:bodyPr wrap="square" rtlCol="0">
            <a:spAutoFit/>
          </a:bodyPr>
          <a:lstStyle/>
          <a:p>
            <a:r>
              <a:rPr lang="en-US" dirty="0"/>
              <a:t>Question 1 – do hurricanes affect population rates, poverty rates, and property value? </a:t>
            </a:r>
          </a:p>
          <a:p>
            <a:pPr marL="285750" indent="-285750">
              <a:buFont typeface="Arial" panose="020B0604020202020204" pitchFamily="34" charset="0"/>
              <a:buChar char="•"/>
            </a:pPr>
            <a:r>
              <a:rPr lang="en-US" dirty="0"/>
              <a:t>To analyze this data we used the Census API to pull Population, Poverty Count, and Median Home Value. </a:t>
            </a:r>
          </a:p>
          <a:p>
            <a:pPr marL="285750" indent="-285750">
              <a:buFont typeface="Arial" panose="020B0604020202020204" pitchFamily="34" charset="0"/>
              <a:buChar char="•"/>
            </a:pPr>
            <a:r>
              <a:rPr lang="en-US" dirty="0"/>
              <a:t>We narrowed our Hurricane Search to three 2017 Hurricanes that were part of the the top ten hurricanes that created the most damage in the past ten years – Irma, Maria, Harvey.</a:t>
            </a:r>
          </a:p>
          <a:p>
            <a:pPr marL="285750" indent="-285750">
              <a:buFont typeface="Arial" panose="020B0604020202020204" pitchFamily="34" charset="0"/>
              <a:buChar char="•"/>
            </a:pPr>
            <a:r>
              <a:rPr lang="en-US" dirty="0"/>
              <a:t>We then used three zip codes that were hit hardest by each hurricane to analyze their population, poverty count, and median home value in 2016 vs. 2018.</a:t>
            </a:r>
          </a:p>
        </p:txBody>
      </p:sp>
      <p:sp>
        <p:nvSpPr>
          <p:cNvPr id="3" name="TextBox 2">
            <a:extLst>
              <a:ext uri="{FF2B5EF4-FFF2-40B4-BE49-F238E27FC236}">
                <a16:creationId xmlns:a16="http://schemas.microsoft.com/office/drawing/2014/main" id="{4CCFE147-2CEE-9C4B-842A-830EFE728868}"/>
              </a:ext>
            </a:extLst>
          </p:cNvPr>
          <p:cNvSpPr txBox="1"/>
          <p:nvPr/>
        </p:nvSpPr>
        <p:spPr>
          <a:xfrm>
            <a:off x="659567" y="164892"/>
            <a:ext cx="5801194" cy="369332"/>
          </a:xfrm>
          <a:prstGeom prst="rect">
            <a:avLst/>
          </a:prstGeom>
          <a:noFill/>
        </p:spPr>
        <p:txBody>
          <a:bodyPr wrap="square" rtlCol="0">
            <a:spAutoFit/>
          </a:bodyPr>
          <a:lstStyle/>
          <a:p>
            <a:r>
              <a:rPr lang="en-US" dirty="0"/>
              <a:t>Questions &amp; Data</a:t>
            </a:r>
          </a:p>
        </p:txBody>
      </p:sp>
    </p:spTree>
    <p:extLst>
      <p:ext uri="{BB962C8B-B14F-4D97-AF65-F5344CB8AC3E}">
        <p14:creationId xmlns:p14="http://schemas.microsoft.com/office/powerpoint/2010/main" val="3916887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509968-1E25-9548-8F4B-D470F9289166}"/>
              </a:ext>
            </a:extLst>
          </p:cNvPr>
          <p:cNvSpPr txBox="1"/>
          <p:nvPr/>
        </p:nvSpPr>
        <p:spPr>
          <a:xfrm>
            <a:off x="854439" y="479685"/>
            <a:ext cx="6011056" cy="369332"/>
          </a:xfrm>
          <a:prstGeom prst="rect">
            <a:avLst/>
          </a:prstGeom>
          <a:noFill/>
        </p:spPr>
        <p:txBody>
          <a:bodyPr wrap="square" rtlCol="0">
            <a:spAutoFit/>
          </a:bodyPr>
          <a:lstStyle/>
          <a:p>
            <a:r>
              <a:rPr lang="en-US" dirty="0"/>
              <a:t>Data Cleanup &amp; Exploration</a:t>
            </a:r>
          </a:p>
        </p:txBody>
      </p:sp>
    </p:spTree>
    <p:extLst>
      <p:ext uri="{BB962C8B-B14F-4D97-AF65-F5344CB8AC3E}">
        <p14:creationId xmlns:p14="http://schemas.microsoft.com/office/powerpoint/2010/main" val="1135629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F76218A-DB20-0345-95D1-23B831A06AC6}"/>
              </a:ext>
            </a:extLst>
          </p:cNvPr>
          <p:cNvSpPr txBox="1"/>
          <p:nvPr/>
        </p:nvSpPr>
        <p:spPr>
          <a:xfrm>
            <a:off x="734518" y="277319"/>
            <a:ext cx="3777521" cy="369332"/>
          </a:xfrm>
          <a:prstGeom prst="rect">
            <a:avLst/>
          </a:prstGeom>
          <a:noFill/>
        </p:spPr>
        <p:txBody>
          <a:bodyPr wrap="square" rtlCol="0">
            <a:spAutoFit/>
          </a:bodyPr>
          <a:lstStyle/>
          <a:p>
            <a:r>
              <a:rPr lang="en-US" dirty="0"/>
              <a:t>Data Analysis</a:t>
            </a:r>
          </a:p>
        </p:txBody>
      </p:sp>
      <p:sp>
        <p:nvSpPr>
          <p:cNvPr id="9" name="TextBox 8">
            <a:extLst>
              <a:ext uri="{FF2B5EF4-FFF2-40B4-BE49-F238E27FC236}">
                <a16:creationId xmlns:a16="http://schemas.microsoft.com/office/drawing/2014/main" id="{5B115CA0-28E5-1245-A59F-1E8A70F18DBC}"/>
              </a:ext>
            </a:extLst>
          </p:cNvPr>
          <p:cNvSpPr txBox="1"/>
          <p:nvPr/>
        </p:nvSpPr>
        <p:spPr>
          <a:xfrm>
            <a:off x="869430" y="646651"/>
            <a:ext cx="5681272" cy="3231654"/>
          </a:xfrm>
          <a:prstGeom prst="rect">
            <a:avLst/>
          </a:prstGeom>
          <a:noFill/>
        </p:spPr>
        <p:txBody>
          <a:bodyPr wrap="square" rtlCol="0">
            <a:spAutoFit/>
          </a:bodyPr>
          <a:lstStyle/>
          <a:p>
            <a:pPr marL="285750" indent="-285750">
              <a:buFont typeface="Arial" panose="020B0604020202020204" pitchFamily="34" charset="0"/>
              <a:buChar char="•"/>
            </a:pPr>
            <a:r>
              <a:rPr lang="en-US" sz="1700" dirty="0"/>
              <a:t>Analyzed Population Bar Graph – found that population decreased after Hurricane Maria but for other storms it either dipped slightly, stayed the same or increased</a:t>
            </a:r>
          </a:p>
          <a:p>
            <a:pPr marL="285750" indent="-285750">
              <a:buFont typeface="Arial" panose="020B0604020202020204" pitchFamily="34" charset="0"/>
              <a:buChar char="•"/>
            </a:pPr>
            <a:r>
              <a:rPr lang="en-US" sz="1700" dirty="0"/>
              <a:t>Analyzed Poverty Count Bar Graph – Except for two zip codes in Florida, overall Poverty Count decreased. It could be assumed though with the drop in Population in PR the Poverty Count also decreased as there is a correlation.</a:t>
            </a:r>
          </a:p>
          <a:p>
            <a:pPr marL="285750" indent="-285750">
              <a:buFont typeface="Arial" panose="020B0604020202020204" pitchFamily="34" charset="0"/>
              <a:buChar char="•"/>
            </a:pPr>
            <a:r>
              <a:rPr lang="en-US" sz="1700" dirty="0"/>
              <a:t>Analyzed Median Home Value and found it interesting that home value increased significantly in Florida after Hurricane Irma. Expected the Texas zip codes to have a drop in Home Values in 2018 since they had heavy flooding.</a:t>
            </a:r>
          </a:p>
        </p:txBody>
      </p:sp>
      <p:pic>
        <p:nvPicPr>
          <p:cNvPr id="4" name="Picture 3" descr="A screenshot of a cell phone&#10;&#10;Description automatically generated">
            <a:extLst>
              <a:ext uri="{FF2B5EF4-FFF2-40B4-BE49-F238E27FC236}">
                <a16:creationId xmlns:a16="http://schemas.microsoft.com/office/drawing/2014/main" id="{13246E5E-658D-BC4E-82D8-E2665766B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742" y="3790783"/>
            <a:ext cx="4310297" cy="2885707"/>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E4AB45BC-D178-E14F-97FD-29FE1EE42F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3968" y="3379725"/>
            <a:ext cx="4983292" cy="3426013"/>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631456B7-1A0E-1B49-8A91-9BB8C0CC8D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0316" y="461985"/>
            <a:ext cx="4706974" cy="3231654"/>
          </a:xfrm>
          <a:prstGeom prst="rect">
            <a:avLst/>
          </a:prstGeom>
        </p:spPr>
      </p:pic>
    </p:spTree>
    <p:extLst>
      <p:ext uri="{BB962C8B-B14F-4D97-AF65-F5344CB8AC3E}">
        <p14:creationId xmlns:p14="http://schemas.microsoft.com/office/powerpoint/2010/main" val="110253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559BC0-BEFD-5444-879B-CC1F863DEC97}"/>
              </a:ext>
            </a:extLst>
          </p:cNvPr>
          <p:cNvSpPr txBox="1"/>
          <p:nvPr/>
        </p:nvSpPr>
        <p:spPr>
          <a:xfrm>
            <a:off x="1184223" y="914400"/>
            <a:ext cx="8604354" cy="369332"/>
          </a:xfrm>
          <a:prstGeom prst="rect">
            <a:avLst/>
          </a:prstGeom>
          <a:noFill/>
        </p:spPr>
        <p:txBody>
          <a:bodyPr wrap="square" rtlCol="0">
            <a:spAutoFit/>
          </a:bodyPr>
          <a:lstStyle/>
          <a:p>
            <a:r>
              <a:rPr lang="en-US" dirty="0"/>
              <a:t>Discussion of Findings</a:t>
            </a:r>
          </a:p>
        </p:txBody>
      </p:sp>
      <p:sp>
        <p:nvSpPr>
          <p:cNvPr id="3" name="TextBox 2">
            <a:extLst>
              <a:ext uri="{FF2B5EF4-FFF2-40B4-BE49-F238E27FC236}">
                <a16:creationId xmlns:a16="http://schemas.microsoft.com/office/drawing/2014/main" id="{B9FFF7D9-B9F9-374A-A4BF-7E132DDFB422}"/>
              </a:ext>
            </a:extLst>
          </p:cNvPr>
          <p:cNvSpPr txBox="1"/>
          <p:nvPr/>
        </p:nvSpPr>
        <p:spPr>
          <a:xfrm>
            <a:off x="1184223" y="1528997"/>
            <a:ext cx="944380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Census data:</a:t>
            </a:r>
          </a:p>
          <a:p>
            <a:pPr marL="742950" lvl="1" indent="-285750">
              <a:buFont typeface="Arial" panose="020B0604020202020204" pitchFamily="34" charset="0"/>
              <a:buChar char="•"/>
            </a:pPr>
            <a:r>
              <a:rPr lang="en-US" dirty="0"/>
              <a:t>Expected to find that hurricanes negatively affected population, median home value and poverty count based on the destruction and damage they cause.</a:t>
            </a:r>
          </a:p>
          <a:p>
            <a:pPr marL="742950" lvl="1" indent="-285750">
              <a:buFont typeface="Arial" panose="020B0604020202020204" pitchFamily="34" charset="0"/>
              <a:buChar char="•"/>
            </a:pPr>
            <a:r>
              <a:rPr lang="en-US" dirty="0"/>
              <a:t>Found, overall across the board, they didn’t have a huge impact on those three items. Generally population still went up, median home value went up or stayed the same, and poverty count decreased in the zip codes we analyzed.</a:t>
            </a:r>
          </a:p>
        </p:txBody>
      </p:sp>
    </p:spTree>
    <p:extLst>
      <p:ext uri="{BB962C8B-B14F-4D97-AF65-F5344CB8AC3E}">
        <p14:creationId xmlns:p14="http://schemas.microsoft.com/office/powerpoint/2010/main" val="4166273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031D79-7C93-E244-9BD6-98FCDDA52630}"/>
              </a:ext>
            </a:extLst>
          </p:cNvPr>
          <p:cNvSpPr txBox="1"/>
          <p:nvPr/>
        </p:nvSpPr>
        <p:spPr>
          <a:xfrm>
            <a:off x="944380" y="689548"/>
            <a:ext cx="6400800" cy="923330"/>
          </a:xfrm>
          <a:prstGeom prst="rect">
            <a:avLst/>
          </a:prstGeom>
          <a:noFill/>
        </p:spPr>
        <p:txBody>
          <a:bodyPr wrap="square" rtlCol="0">
            <a:spAutoFit/>
          </a:bodyPr>
          <a:lstStyle/>
          <a:p>
            <a:r>
              <a:rPr lang="en-US" dirty="0"/>
              <a:t>Difficulties that arose:</a:t>
            </a:r>
          </a:p>
          <a:p>
            <a:pPr marL="285750" indent="-285750">
              <a:buFont typeface="Arial" panose="020B0604020202020204" pitchFamily="34" charset="0"/>
              <a:buChar char="•"/>
            </a:pPr>
            <a:r>
              <a:rPr lang="en-US" dirty="0"/>
              <a:t>Difficult to find accessible hurricane data</a:t>
            </a:r>
          </a:p>
          <a:p>
            <a:pPr marL="285750" indent="-285750">
              <a:buFont typeface="Arial" panose="020B0604020202020204" pitchFamily="34" charset="0"/>
              <a:buChar char="•"/>
            </a:pPr>
            <a:r>
              <a:rPr lang="en-US" dirty="0"/>
              <a:t>Difficult to find the correct data that supported our questions</a:t>
            </a:r>
          </a:p>
        </p:txBody>
      </p:sp>
      <p:sp>
        <p:nvSpPr>
          <p:cNvPr id="3" name="TextBox 2">
            <a:extLst>
              <a:ext uri="{FF2B5EF4-FFF2-40B4-BE49-F238E27FC236}">
                <a16:creationId xmlns:a16="http://schemas.microsoft.com/office/drawing/2014/main" id="{03BB7F34-D243-0448-B93A-92186D19BFF7}"/>
              </a:ext>
            </a:extLst>
          </p:cNvPr>
          <p:cNvSpPr txBox="1"/>
          <p:nvPr/>
        </p:nvSpPr>
        <p:spPr>
          <a:xfrm>
            <a:off x="1064302" y="2758190"/>
            <a:ext cx="6940446" cy="646331"/>
          </a:xfrm>
          <a:prstGeom prst="rect">
            <a:avLst/>
          </a:prstGeom>
          <a:noFill/>
        </p:spPr>
        <p:txBody>
          <a:bodyPr wrap="square" rtlCol="0">
            <a:spAutoFit/>
          </a:bodyPr>
          <a:lstStyle/>
          <a:p>
            <a:r>
              <a:rPr lang="en-US" dirty="0"/>
              <a:t>Additional questions/research if we had two weeks:</a:t>
            </a:r>
          </a:p>
          <a:p>
            <a:pPr marL="285750" indent="-285750">
              <a:buFont typeface="Arial" panose="020B0604020202020204" pitchFamily="34" charset="0"/>
              <a:buChar char="•"/>
            </a:pPr>
            <a:r>
              <a:rPr lang="en-US" dirty="0"/>
              <a:t>Expand the hurricanes we researched for census data</a:t>
            </a:r>
          </a:p>
        </p:txBody>
      </p:sp>
      <p:sp>
        <p:nvSpPr>
          <p:cNvPr id="4" name="TextBox 3">
            <a:extLst>
              <a:ext uri="{FF2B5EF4-FFF2-40B4-BE49-F238E27FC236}">
                <a16:creationId xmlns:a16="http://schemas.microsoft.com/office/drawing/2014/main" id="{9DBA7788-DF30-5B49-BD38-DC5AD0A84CC2}"/>
              </a:ext>
            </a:extLst>
          </p:cNvPr>
          <p:cNvSpPr txBox="1"/>
          <p:nvPr/>
        </p:nvSpPr>
        <p:spPr>
          <a:xfrm>
            <a:off x="944380" y="239843"/>
            <a:ext cx="3312827" cy="369332"/>
          </a:xfrm>
          <a:prstGeom prst="rect">
            <a:avLst/>
          </a:prstGeom>
          <a:noFill/>
        </p:spPr>
        <p:txBody>
          <a:bodyPr wrap="square" rtlCol="0">
            <a:spAutoFit/>
          </a:bodyPr>
          <a:lstStyle/>
          <a:p>
            <a:r>
              <a:rPr lang="en-US" dirty="0"/>
              <a:t>Postmortem</a:t>
            </a:r>
          </a:p>
        </p:txBody>
      </p:sp>
    </p:spTree>
    <p:extLst>
      <p:ext uri="{BB962C8B-B14F-4D97-AF65-F5344CB8AC3E}">
        <p14:creationId xmlns:p14="http://schemas.microsoft.com/office/powerpoint/2010/main" val="607156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TotalTime>
  <Words>1159</Words>
  <Application>Microsoft Macintosh PowerPoint</Application>
  <PresentationFormat>Widescreen</PresentationFormat>
  <Paragraphs>110</Paragraphs>
  <Slides>10</Slides>
  <Notes>9</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Odill Rodrigues</dc:creator>
  <cp:lastModifiedBy>Sarah Parzyck</cp:lastModifiedBy>
  <cp:revision>128</cp:revision>
  <dcterms:created xsi:type="dcterms:W3CDTF">2020-06-13T18:05:48Z</dcterms:created>
  <dcterms:modified xsi:type="dcterms:W3CDTF">2020-06-24T02:13:35Z</dcterms:modified>
</cp:coreProperties>
</file>