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77" autoAdjust="0"/>
    <p:restoredTop sz="96357" autoAdjust="0"/>
  </p:normalViewPr>
  <p:slideViewPr>
    <p:cSldViewPr snapToGrid="0">
      <p:cViewPr varScale="1">
        <p:scale>
          <a:sx n="91" d="100"/>
          <a:sy n="91" d="100"/>
        </p:scale>
        <p:origin x="123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7FA33-36A0-4BA6-AA24-14202E5CC49F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D4E95-15EC-4946-8EB1-8EEE30E88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4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62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20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90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7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1C84-3744-4D18-AE9E-8B310A91F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06857-296B-4D72-81A1-4CC8198CA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5C152-67E2-40FC-9275-9704F8BE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38E64-127C-40CF-AE1E-560C4FC2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2D242-F924-4B86-A0FB-DD2DE0E4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8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B975-5328-4CCC-A69E-C5B722F5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D7209-BB59-493F-8380-0B22B5781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324BF-F1F3-4EE8-A1BF-CB562CA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83F90-28E4-4DCB-AA78-A452D43D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54EF1-8088-4884-84AF-20C0607F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1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20FA2-620E-4D23-BE18-7A4696594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A0947-77F4-451F-A434-44C398C0D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01047-627D-4FBB-AF3B-A24926596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259D8-C73B-403B-9D43-211E5FD8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F4754-0418-4C0D-A8F4-0C9F7086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0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3736-9E48-44D9-AFEA-D1A9C983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A11E1-7439-4528-A48A-776586D01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743C6-CE79-4281-8CD7-631B7BBB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485A8-B826-4F9D-AE6C-62860D73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50FA0-E95D-4742-8697-9BE44FCA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5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8856-48E2-477E-A104-EBF48383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4E10E-6EB0-4787-BF24-5B3F2F2A8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7FE58-8C18-4E42-BB13-46D3F453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5E821-1AD3-4837-B956-CA9304F7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16220-9ED0-4BCD-ACF2-A901AEA9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0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3F92-BE2E-4070-AD79-7CC1FA8D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22440-80FD-4F06-B5F0-CB4A0B450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6D19E-0C5C-415A-ADC2-F1A51E978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F8EBC-34F6-41EB-991C-62589CBE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544B2-4BC3-46F0-8C8E-45FBB2A9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7C264-2D74-477D-BF5D-9A1D49BD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1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CD54-5FF7-43BB-804D-4A4B7910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13D96-E002-4B1A-9CB8-3107CBA5F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834ED-C7D5-4B2A-AAFE-C5A951DC2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AA6C6-6484-4786-B164-B6B6524E9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8C991-A69C-479C-98DE-A055E3677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5C6AC8-3E35-43B6-9398-015858BC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22BAE-A18E-4F6B-8B9A-FE0F76DE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B7C77-880A-40A4-B143-EEE236E0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7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E14A-E78C-4251-9DF2-FDAE61B4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2F080-6B6E-4081-9768-B5709D02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11234-87A1-400E-9151-90F2C854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D61C9-8D7D-49F4-A4FB-866121AB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5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591A3-06D9-43B3-A309-6CBA1B46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D2829-BAEE-4FA8-9C9D-9542AD1D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D658D-F491-45B7-8277-4DABEAF9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4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3196-884A-4469-B643-093166C0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C19B8-703C-4DF6-979A-70776D6B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DDE65-365F-475A-8B84-82A284B79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8C8B6-DD6C-4447-A54F-B78285CD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946D-83F6-4740-83F1-6714A2E7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A553A-8897-4641-9290-4E87D9F5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9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428A-03E5-4358-8E38-CD7B3601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4EE0A-3E71-4D9C-8F06-99DA49E55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A4C26-6963-470A-BA81-CA7E454C6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6F7C4-2ECD-4982-8E90-A8BD22E1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4585B-5E6D-4576-9676-2C2F9971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251F2-2811-4A37-A7EC-E6A65187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3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11D42-B732-45C2-9D1F-4DA0AD6A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78EFA-14F3-4BB7-BF5B-F04E7D45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8BCCB-8FA5-4454-B4EE-4EA3CCD1A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90919-E38A-43AC-80A0-C781043285AC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1CF3B-97EE-417C-84F7-42179D233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2E1BE-DE3A-412D-800C-B0492530D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7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GreekGoddess/Project_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potify.com/documentation/web-api/reference/tracks/get-several-audio-feature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8DF470-99CE-4660-BCB9-3AA3662C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3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795D9-5173-41F4-A528-FDE1010A9B25}"/>
              </a:ext>
            </a:extLst>
          </p:cNvPr>
          <p:cNvSpPr txBox="1"/>
          <p:nvPr/>
        </p:nvSpPr>
        <p:spPr>
          <a:xfrm>
            <a:off x="1653363" y="2176272"/>
            <a:ext cx="9367204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Ayan Guha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Ben Pollock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Mirgadir Alakbarov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Odill Rodrigues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Sarah Parzyck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Umar Farooq</a:t>
            </a:r>
          </a:p>
        </p:txBody>
      </p:sp>
    </p:spTree>
    <p:extLst>
      <p:ext uri="{BB962C8B-B14F-4D97-AF65-F5344CB8AC3E}">
        <p14:creationId xmlns:p14="http://schemas.microsoft.com/office/powerpoint/2010/main" val="119547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40EF1-BEFD-475D-9C0D-D287FDA5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8" y="1199269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700" b="1" dirty="0">
                <a:latin typeface="Lucida Sans Typewriter" panose="020B0509030504030204" pitchFamily="49" charset="0"/>
              </a:rPr>
              <a:t>PROJECT BRIEF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60BCF-0351-4FB1-81C3-078224062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967563"/>
            <a:ext cx="7149082" cy="494413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Topic</a:t>
            </a:r>
            <a:r>
              <a:rPr lang="en-US" sz="1400" dirty="0">
                <a:latin typeface="Lucida Sans Typewriter" panose="020B0509030504030204" pitchFamily="49" charset="0"/>
              </a:rPr>
              <a:t>: Billboard Analysis</a:t>
            </a:r>
          </a:p>
          <a:p>
            <a:pPr marL="0" indent="0">
              <a:buNone/>
            </a:pPr>
            <a:endParaRPr lang="en-US" sz="14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Datasets used</a:t>
            </a:r>
            <a:r>
              <a:rPr lang="en-US" sz="1400" dirty="0">
                <a:latin typeface="Lucida Sans Typewriter" panose="020B0509030504030204" pitchFamily="49" charset="0"/>
              </a:rPr>
              <a:t>: Kaggle</a:t>
            </a:r>
          </a:p>
          <a:p>
            <a:pPr marL="0" indent="0">
              <a:buNone/>
            </a:pPr>
            <a:endParaRPr lang="en-US" sz="14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Inspired by</a:t>
            </a:r>
            <a:r>
              <a:rPr lang="en-US" sz="1400" dirty="0">
                <a:latin typeface="Lucida Sans Typewriter" panose="020B0509030504030204" pitchFamily="49" charset="0"/>
              </a:rPr>
              <a:t>: Potential back-up careers in Rap</a:t>
            </a:r>
          </a:p>
          <a:p>
            <a:pPr marL="0" indent="0">
              <a:buNone/>
            </a:pPr>
            <a:endParaRPr lang="en-US" sz="1400" b="1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Visualizations</a:t>
            </a:r>
            <a:r>
              <a:rPr lang="en-US" sz="1400" dirty="0">
                <a:latin typeface="Lucida Sans Typewriter" panose="020B0509030504030204" pitchFamily="49" charset="0"/>
              </a:rPr>
              <a:t>: </a:t>
            </a:r>
          </a:p>
          <a:p>
            <a:pPr marL="0" indent="0">
              <a:buNone/>
            </a:pPr>
            <a:endParaRPr lang="en-US" sz="14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GitHub</a:t>
            </a:r>
            <a:r>
              <a:rPr lang="en-US" sz="1400" dirty="0">
                <a:latin typeface="Lucida Sans Typewriter" panose="020B0509030504030204" pitchFamily="49" charset="0"/>
              </a:rPr>
              <a:t>: </a:t>
            </a:r>
            <a:r>
              <a:rPr lang="en-US" sz="1400" dirty="0">
                <a:latin typeface="Lucida Sans Typewriter" panose="020B0509030504030204" pitchFamily="49" charset="0"/>
                <a:hlinkClick r:id="rId3"/>
              </a:rPr>
              <a:t>https://github.com/TheGreekGoddess/Project_3</a:t>
            </a:r>
            <a:endParaRPr lang="en-US" sz="1400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2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5EDA5-4130-4608-963E-3A8F45DB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62B10-DC73-437A-A2BA-250295B8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166070"/>
            <a:ext cx="10905066" cy="514878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100" dirty="0">
                <a:cs typeface="Lucida Sans Unicode" panose="020B0602030504020204" pitchFamily="34" charset="0"/>
              </a:rPr>
              <a:t>Attribute popularity by year – Using Tableau YOY</a:t>
            </a:r>
          </a:p>
          <a:p>
            <a:pPr>
              <a:spcBef>
                <a:spcPts val="0"/>
              </a:spcBef>
            </a:pPr>
            <a:r>
              <a:rPr lang="en-US" sz="1100" dirty="0">
                <a:cs typeface="Lucida Sans Unicode" panose="020B0602030504020204" pitchFamily="34" charset="0"/>
              </a:rPr>
              <a:t>Artist in top 100 – Using Tableau with potential user input as filter</a:t>
            </a:r>
          </a:p>
          <a:p>
            <a:pPr>
              <a:spcBef>
                <a:spcPts val="0"/>
              </a:spcBef>
            </a:pPr>
            <a:r>
              <a:rPr lang="en-US" sz="1100" dirty="0">
                <a:cs typeface="Lucida Sans Unicode" panose="020B0602030504020204" pitchFamily="34" charset="0"/>
              </a:rPr>
              <a:t>Release date 100 &amp; 3</a:t>
            </a:r>
          </a:p>
          <a:p>
            <a:pPr>
              <a:spcBef>
                <a:spcPts val="0"/>
              </a:spcBef>
            </a:pPr>
            <a:r>
              <a:rPr lang="en-US" sz="1100" dirty="0">
                <a:cs typeface="Lucida Sans Unicode" panose="020B0602030504020204" pitchFamily="34" charset="0"/>
              </a:rPr>
              <a:t>Attributes by song</a:t>
            </a:r>
          </a:p>
          <a:p>
            <a:pPr>
              <a:spcBef>
                <a:spcPts val="0"/>
              </a:spcBef>
            </a:pPr>
            <a:r>
              <a:rPr lang="en-US" sz="1100" dirty="0">
                <a:cs typeface="Lucida Sans Unicode" panose="020B0602030504020204" pitchFamily="34" charset="0"/>
              </a:rPr>
              <a:t>Attributes by artist</a:t>
            </a:r>
          </a:p>
          <a:p>
            <a:pPr>
              <a:spcBef>
                <a:spcPts val="0"/>
              </a:spcBef>
            </a:pPr>
            <a:r>
              <a:rPr lang="en-US" sz="1100" dirty="0">
                <a:cs typeface="Lucida Sans Unicode" panose="020B0602030504020204" pitchFamily="34" charset="0"/>
              </a:rPr>
              <a:t>Attribute </a:t>
            </a:r>
            <a:r>
              <a:rPr lang="en-US" sz="1100" dirty="0" err="1">
                <a:cs typeface="Lucida Sans Unicode" panose="020B0602030504020204" pitchFamily="34" charset="0"/>
              </a:rPr>
              <a:t>D3</a:t>
            </a:r>
            <a:r>
              <a:rPr lang="en-US" sz="1100" dirty="0">
                <a:cs typeface="Lucida Sans Unicode" panose="020B0602030504020204" pitchFamily="34" charset="0"/>
              </a:rPr>
              <a:t> (Dual axis using </a:t>
            </a:r>
            <a:r>
              <a:rPr lang="en-US" sz="1100" dirty="0">
                <a:solidFill>
                  <a:srgbClr val="00B050"/>
                </a:solidFill>
              </a:rPr>
              <a:t>JavaScript D3.js</a:t>
            </a:r>
            <a:r>
              <a:rPr lang="en-US" sz="1100" dirty="0">
                <a:cs typeface="Lucida Sans Unicode" panose="020B0602030504020204" pitchFamily="34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100" dirty="0">
                <a:cs typeface="Lucida Sans Unicode" panose="020B0602030504020204" pitchFamily="34" charset="0"/>
              </a:rPr>
              <a:t>ML for Top hit prediction</a:t>
            </a:r>
          </a:p>
          <a:p>
            <a:pPr>
              <a:spcBef>
                <a:spcPts val="0"/>
              </a:spcBef>
            </a:pPr>
            <a:endParaRPr lang="en-US" sz="1100" dirty="0">
              <a:cs typeface="Lucida Sans Unicode" panose="020B0602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100" b="1" dirty="0">
                <a:cs typeface="Lucida Sans Unicode" panose="020B0602030504020204" pitchFamily="34" charset="0"/>
              </a:rPr>
              <a:t>Languages and Technologies used</a:t>
            </a:r>
            <a:r>
              <a:rPr lang="en-US" sz="1100" dirty="0">
                <a:cs typeface="Lucida Sans Unicode" panose="020B0602030504020204" pitchFamily="34" charset="0"/>
              </a:rPr>
              <a:t>:</a:t>
            </a:r>
          </a:p>
          <a:p>
            <a:pPr fontAlgn="t">
              <a:spcBef>
                <a:spcPts val="0"/>
              </a:spcBef>
            </a:pPr>
            <a:r>
              <a:rPr lang="en-US" sz="1100" dirty="0">
                <a:solidFill>
                  <a:srgbClr val="00B050"/>
                </a:solidFill>
              </a:rPr>
              <a:t>Heroku</a:t>
            </a:r>
          </a:p>
          <a:p>
            <a:pPr fontAlgn="t">
              <a:spcBef>
                <a:spcPts val="0"/>
              </a:spcBef>
            </a:pPr>
            <a:r>
              <a:rPr lang="en-US" sz="1100" dirty="0">
                <a:solidFill>
                  <a:srgbClr val="00B050"/>
                </a:solidFill>
              </a:rPr>
              <a:t>Python Pandas</a:t>
            </a:r>
          </a:p>
          <a:p>
            <a:pPr fontAlgn="t">
              <a:spcBef>
                <a:spcPts val="0"/>
              </a:spcBef>
            </a:pPr>
            <a:r>
              <a:rPr lang="en-US" sz="1100" dirty="0">
                <a:solidFill>
                  <a:srgbClr val="00B050"/>
                </a:solidFill>
              </a:rPr>
              <a:t>HTML/CSS/Bootstrap</a:t>
            </a:r>
          </a:p>
          <a:p>
            <a:pPr fontAlgn="t">
              <a:spcBef>
                <a:spcPts val="0"/>
              </a:spcBef>
            </a:pPr>
            <a:r>
              <a:rPr lang="en-US" sz="1100" dirty="0">
                <a:solidFill>
                  <a:srgbClr val="00B050"/>
                </a:solidFill>
              </a:rPr>
              <a:t>JavaScript Plotly</a:t>
            </a:r>
          </a:p>
          <a:p>
            <a:pPr fontAlgn="t">
              <a:spcBef>
                <a:spcPts val="0"/>
              </a:spcBef>
            </a:pPr>
            <a:r>
              <a:rPr lang="en-US" sz="1100" dirty="0">
                <a:solidFill>
                  <a:srgbClr val="00B050"/>
                </a:solidFill>
              </a:rPr>
              <a:t>JavaScript D3.js</a:t>
            </a:r>
          </a:p>
          <a:p>
            <a:pPr fontAlgn="t">
              <a:spcBef>
                <a:spcPts val="0"/>
              </a:spcBef>
            </a:pPr>
            <a:r>
              <a:rPr lang="en-US" sz="1100" dirty="0">
                <a:solidFill>
                  <a:srgbClr val="00B050"/>
                </a:solidFill>
              </a:rPr>
              <a:t>SQL Database</a:t>
            </a:r>
          </a:p>
          <a:p>
            <a:pPr fontAlgn="t">
              <a:spcBef>
                <a:spcPts val="0"/>
              </a:spcBef>
            </a:pPr>
            <a:r>
              <a:rPr lang="en-US" sz="1100" dirty="0">
                <a:solidFill>
                  <a:srgbClr val="00B050"/>
                </a:solidFill>
              </a:rPr>
              <a:t>Google Cloud SQL</a:t>
            </a:r>
          </a:p>
          <a:p>
            <a:pPr fontAlgn="t">
              <a:spcBef>
                <a:spcPts val="0"/>
              </a:spcBef>
            </a:pPr>
            <a:r>
              <a:rPr lang="en-US" sz="1100" dirty="0">
                <a:solidFill>
                  <a:srgbClr val="00B050"/>
                </a:solidFill>
              </a:rPr>
              <a:t>Tableau</a:t>
            </a:r>
          </a:p>
          <a:p>
            <a:pPr fontAlgn="t">
              <a:spcBef>
                <a:spcPts val="0"/>
              </a:spcBef>
            </a:pPr>
            <a:r>
              <a:rPr lang="en-US" sz="1100" dirty="0" err="1">
                <a:solidFill>
                  <a:srgbClr val="00B050"/>
                </a:solidFill>
              </a:rPr>
              <a:t>Scikit</a:t>
            </a:r>
            <a:r>
              <a:rPr lang="en-US" sz="1100" dirty="0">
                <a:solidFill>
                  <a:srgbClr val="00B050"/>
                </a:solidFill>
              </a:rPr>
              <a:t>-Learn</a:t>
            </a:r>
          </a:p>
          <a:p>
            <a:pPr fontAlgn="t">
              <a:spcBef>
                <a:spcPts val="0"/>
              </a:spcBef>
            </a:pPr>
            <a:r>
              <a:rPr lang="en-US" sz="1100" dirty="0">
                <a:solidFill>
                  <a:srgbClr val="FFC000"/>
                </a:solidFill>
              </a:rPr>
              <a:t>Amazon AWS</a:t>
            </a:r>
          </a:p>
          <a:p>
            <a:pPr fontAlgn="t">
              <a:spcBef>
                <a:spcPts val="0"/>
              </a:spcBef>
            </a:pPr>
            <a:r>
              <a:rPr lang="en-US" sz="1100" dirty="0">
                <a:solidFill>
                  <a:srgbClr val="FF0000"/>
                </a:solidFill>
              </a:rPr>
              <a:t>Python Matplotlib</a:t>
            </a:r>
          </a:p>
          <a:p>
            <a:pPr fontAlgn="t">
              <a:spcBef>
                <a:spcPts val="0"/>
              </a:spcBef>
            </a:pPr>
            <a:r>
              <a:rPr lang="en-US" sz="1100" dirty="0">
                <a:solidFill>
                  <a:srgbClr val="FF0000"/>
                </a:solidFill>
              </a:rPr>
              <a:t>MongoDB Database</a:t>
            </a:r>
          </a:p>
          <a:p>
            <a:pPr fontAlgn="t">
              <a:spcBef>
                <a:spcPts val="0"/>
              </a:spcBef>
            </a:pPr>
            <a:r>
              <a:rPr lang="en-US" sz="1100" dirty="0">
                <a:solidFill>
                  <a:srgbClr val="FF0000"/>
                </a:solidFill>
              </a:rPr>
              <a:t>JavaScript Leaflet</a:t>
            </a:r>
          </a:p>
          <a:p>
            <a:pPr fontAlgn="t">
              <a:spcBef>
                <a:spcPts val="0"/>
              </a:spcBef>
            </a:pPr>
            <a:endParaRPr lang="en-US" sz="1100" dirty="0">
              <a:solidFill>
                <a:srgbClr val="FF0000"/>
              </a:solidFill>
              <a:cs typeface="Lucida Sans Unicode" panose="020B0602030504020204" pitchFamily="34" charset="0"/>
            </a:endParaRPr>
          </a:p>
          <a:p>
            <a:pPr fontAlgn="t">
              <a:spcBef>
                <a:spcPts val="0"/>
              </a:spcBef>
            </a:pPr>
            <a:r>
              <a:rPr lang="en-US" sz="1100" dirty="0">
                <a:cs typeface="Lucida Sans Unicode" panose="020B0602030504020204" pitchFamily="34" charset="0"/>
              </a:rPr>
              <a:t>Prepare a 15-minute data deep-dive or infrastructure walkthrough that shows machine learning in the context of what we’ve already learned.</a:t>
            </a:r>
          </a:p>
          <a:p>
            <a:pPr fontAlgn="t">
              <a:spcBef>
                <a:spcPts val="0"/>
              </a:spcBef>
            </a:pPr>
            <a:r>
              <a:rPr lang="en-US" sz="1100" dirty="0">
                <a:cs typeface="Lucida Sans Unicode" panose="020B0602030504020204" pitchFamily="34" charset="0"/>
              </a:rPr>
              <a:t>Example projects:</a:t>
            </a:r>
          </a:p>
          <a:p>
            <a:pPr lvl="1" fontAlgn="t">
              <a:spcBef>
                <a:spcPts val="0"/>
              </a:spcBef>
            </a:pPr>
            <a:r>
              <a:rPr lang="en-US" sz="1100" dirty="0">
                <a:cs typeface="Lucida Sans Unicode" panose="020B0602030504020204" pitchFamily="34" charset="0"/>
              </a:rPr>
              <a:t>Create a front-end interface that maps to an API to “smarten” the algorithm.</a:t>
            </a:r>
          </a:p>
          <a:p>
            <a:pPr lvl="1" fontAlgn="t">
              <a:spcBef>
                <a:spcPts val="0"/>
              </a:spcBef>
            </a:pPr>
            <a:r>
              <a:rPr lang="en-US" sz="1100" dirty="0">
                <a:cs typeface="Lucida Sans Unicode" panose="020B0602030504020204" pitchFamily="34" charset="0"/>
              </a:rPr>
              <a:t>Perform a deep dive of existing data using machine learning.</a:t>
            </a:r>
          </a:p>
          <a:p>
            <a:pPr lvl="1" fontAlgn="t">
              <a:spcBef>
                <a:spcPts val="0"/>
              </a:spcBef>
            </a:pPr>
            <a:r>
              <a:rPr lang="en-US" sz="1100" dirty="0">
                <a:cs typeface="Lucida Sans Unicode" panose="020B0602030504020204" pitchFamily="34" charset="0"/>
              </a:rPr>
              <a:t>Create a visualization that continues to learn where clusters lie based on ML</a:t>
            </a:r>
            <a:r>
              <a:rPr lang="en-US" sz="1100">
                <a:cs typeface="Lucida Sans Unicode" panose="020B0602030504020204" pitchFamily="34" charset="0"/>
              </a:rPr>
              <a:t>. (</a:t>
            </a:r>
            <a:r>
              <a:rPr lang="en-US" sz="1100" dirty="0">
                <a:cs typeface="Lucida Sans Unicode" panose="020B0602030504020204" pitchFamily="34" charset="0"/>
              </a:rPr>
              <a:t>Use </a:t>
            </a:r>
            <a:r>
              <a:rPr lang="en-US" sz="1100" dirty="0" err="1">
                <a:cs typeface="Lucida Sans Unicode" panose="020B0602030504020204" pitchFamily="34" charset="0"/>
              </a:rPr>
              <a:t>D3</a:t>
            </a:r>
            <a:r>
              <a:rPr lang="en-US" sz="1100" dirty="0">
                <a:cs typeface="Lucida Sans Unicode" panose="020B0602030504020204" pitchFamily="34" charset="0"/>
              </a:rPr>
              <a:t> or Plotly to change the visualization.)</a:t>
            </a:r>
          </a:p>
          <a:p>
            <a:pPr lvl="1" fontAlgn="t">
              <a:spcBef>
                <a:spcPts val="0"/>
              </a:spcBef>
            </a:pPr>
            <a:r>
              <a:rPr lang="en-US" sz="1100" dirty="0">
                <a:cs typeface="Lucida Sans Unicode" panose="020B0602030504020204" pitchFamily="34" charset="0"/>
              </a:rPr>
              <a:t>Create an idea with mock data that simulates how machine learning might be used.</a:t>
            </a:r>
          </a:p>
          <a:p>
            <a:pPr lvl="1" fontAlgn="t">
              <a:spcBef>
                <a:spcPts val="0"/>
              </a:spcBef>
            </a:pPr>
            <a:r>
              <a:rPr lang="en-US" sz="1100" dirty="0">
                <a:cs typeface="Lucida Sans Unicode" panose="020B0602030504020204" pitchFamily="34" charset="0"/>
              </a:rPr>
              <a:t>Create an analysis of existing data to make a prediction, classification, or regression.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83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5EDA5-4130-4608-963E-3A8F45DB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Attributes &amp;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62B10-DC73-437A-A2BA-250295B8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166070"/>
            <a:ext cx="10905066" cy="514878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cs typeface="Lucida Sans Unicode" panose="020B0602030504020204" pitchFamily="34" charset="0"/>
              </a:rPr>
              <a:t>Acousticness</a:t>
            </a:r>
            <a:r>
              <a:rPr lang="en-US" sz="1600" dirty="0">
                <a:cs typeface="Lucida Sans Unicode" panose="020B0602030504020204" pitchFamily="34" charset="0"/>
              </a:rPr>
              <a:t> – High acousticness has more</a:t>
            </a:r>
            <a:r>
              <a:rPr lang="en-US" sz="1600" dirty="0"/>
              <a:t> natural acoustic sounds, while songs with a low acousticness will consists of mostly electric sounds. A confidence measure from 0.0 to 1.0, 1.0 represents high confidence the track is acoustic.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cs typeface="Lucida Sans Unicode" panose="020B0602030504020204" pitchFamily="34" charset="0"/>
              </a:rPr>
              <a:t>Danceability</a:t>
            </a:r>
            <a:r>
              <a:rPr lang="en-US" sz="1600" dirty="0">
                <a:cs typeface="Lucida Sans Unicode" panose="020B0602030504020204" pitchFamily="34" charset="0"/>
              </a:rPr>
              <a:t> - </a:t>
            </a:r>
            <a:r>
              <a:rPr lang="en-US" sz="1600" dirty="0"/>
              <a:t>A value of 0.0 is least danceable and 1.0 is most danceable. </a:t>
            </a:r>
            <a:r>
              <a:rPr lang="en-US" sz="1600" dirty="0">
                <a:cs typeface="Lucida Sans Unicode" panose="020B0602030504020204" pitchFamily="34" charset="0"/>
              </a:rPr>
              <a:t>B</a:t>
            </a:r>
            <a:r>
              <a:rPr lang="en-US" sz="1600" dirty="0"/>
              <a:t>ased on a combination of musical elements including tempo, rhythm stability, beat strength, and overall regularity. </a:t>
            </a:r>
            <a:endParaRPr lang="en-US" sz="1600" dirty="0">
              <a:cs typeface="Lucida Sans Unicode" panose="020B0602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cs typeface="Lucida Sans Unicode" panose="020B0602030504020204" pitchFamily="34" charset="0"/>
              </a:rPr>
              <a:t>Duration </a:t>
            </a:r>
            <a:r>
              <a:rPr lang="en-US" sz="1600" dirty="0">
                <a:cs typeface="Lucida Sans Unicode" panose="020B0602030504020204" pitchFamily="34" charset="0"/>
              </a:rPr>
              <a:t>– The length of the song.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cs typeface="Lucida Sans Unicode" panose="020B0602030504020204" pitchFamily="34" charset="0"/>
              </a:rPr>
              <a:t>Energy</a:t>
            </a:r>
            <a:r>
              <a:rPr lang="en-US" sz="1600" dirty="0">
                <a:cs typeface="Lucida Sans Unicode" panose="020B0602030504020204" pitchFamily="34" charset="0"/>
              </a:rPr>
              <a:t> - </a:t>
            </a:r>
            <a:r>
              <a:rPr lang="en-US" sz="1600" dirty="0"/>
              <a:t>Energy is a measure from 0.0 to 1.0 and represents a perceptual measure of intensity and activity. Energetic tracks feel fast, loud, and noisy. </a:t>
            </a:r>
            <a:endParaRPr lang="en-US" sz="1600" dirty="0">
              <a:cs typeface="Lucida Sans Unicode" panose="020B0602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cs typeface="Lucida Sans Unicode" panose="020B0602030504020204" pitchFamily="34" charset="0"/>
              </a:rPr>
              <a:t>Instrumentalness</a:t>
            </a:r>
            <a:r>
              <a:rPr lang="en-US" sz="1600" dirty="0">
                <a:cs typeface="Lucida Sans Unicode" panose="020B0602030504020204" pitchFamily="34" charset="0"/>
              </a:rPr>
              <a:t> – </a:t>
            </a:r>
            <a:r>
              <a:rPr lang="en-US" sz="1600" dirty="0"/>
              <a:t>The closer the instrumentalness value is to 1.0, the greater likelihood the track contains no vocal content.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cs typeface="Lucida Sans Unicode" panose="020B0602030504020204" pitchFamily="34" charset="0"/>
              </a:rPr>
              <a:t>Liveness</a:t>
            </a:r>
            <a:r>
              <a:rPr lang="en-US" sz="1600" dirty="0">
                <a:cs typeface="Lucida Sans Unicode" panose="020B0602030504020204" pitchFamily="34" charset="0"/>
              </a:rPr>
              <a:t> - </a:t>
            </a:r>
            <a:r>
              <a:rPr lang="en-US" sz="1600" dirty="0"/>
              <a:t>Detects if the recording is live with an audience. A value closer to 1 has a strong likelihood that the track is live. </a:t>
            </a:r>
            <a:endParaRPr lang="en-US" sz="1600" dirty="0">
              <a:cs typeface="Lucida Sans Unicode" panose="020B0602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cs typeface="Lucida Sans Unicode" panose="020B0602030504020204" pitchFamily="34" charset="0"/>
              </a:rPr>
              <a:t>Loudness</a:t>
            </a:r>
            <a:r>
              <a:rPr lang="en-US" sz="1600" dirty="0">
                <a:cs typeface="Lucida Sans Unicode" panose="020B0602030504020204" pitchFamily="34" charset="0"/>
              </a:rPr>
              <a:t> - </a:t>
            </a:r>
            <a:r>
              <a:rPr lang="en-US" sz="1600" dirty="0"/>
              <a:t>The higher the value, the louder the song. </a:t>
            </a:r>
            <a:endParaRPr lang="en-US" sz="1600" dirty="0">
              <a:cs typeface="Lucida Sans Unicode" panose="020B0602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cs typeface="Lucida Sans Unicode" panose="020B0602030504020204" pitchFamily="34" charset="0"/>
              </a:rPr>
              <a:t>Mode - </a:t>
            </a:r>
            <a:r>
              <a:rPr lang="en-US" sz="1600" dirty="0">
                <a:cs typeface="Lucida Sans Unicode" panose="020B0602030504020204" pitchFamily="34" charset="0"/>
              </a:rPr>
              <a:t>T</a:t>
            </a:r>
            <a:r>
              <a:rPr lang="en-US" sz="1600" dirty="0"/>
              <a:t>he modality of a track, the type of scale from which its melodic content is derived. Major is 1 and minor is 0.</a:t>
            </a:r>
            <a:endParaRPr lang="en-US" sz="1600" b="1" dirty="0">
              <a:cs typeface="Lucida Sans Unicode" panose="020B0602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cs typeface="Lucida Sans Unicode" panose="020B0602030504020204" pitchFamily="34" charset="0"/>
              </a:rPr>
              <a:t>Popularity</a:t>
            </a:r>
            <a:r>
              <a:rPr lang="en-US" sz="1600" dirty="0">
                <a:cs typeface="Lucida Sans Unicode" panose="020B0602030504020204" pitchFamily="34" charset="0"/>
              </a:rPr>
              <a:t> - </a:t>
            </a:r>
            <a:r>
              <a:rPr lang="en-US" sz="1600" dirty="0"/>
              <a:t>The higher the value the more popular the song is. </a:t>
            </a:r>
            <a:endParaRPr lang="en-US" sz="1600" dirty="0">
              <a:cs typeface="Lucida Sans Unicode" panose="020B0602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cs typeface="Lucida Sans Unicode" panose="020B0602030504020204" pitchFamily="34" charset="0"/>
              </a:rPr>
              <a:t>Speechiness </a:t>
            </a:r>
            <a:r>
              <a:rPr lang="en-US" sz="1600" dirty="0">
                <a:cs typeface="Lucida Sans Unicode" panose="020B0602030504020204" pitchFamily="34" charset="0"/>
              </a:rPr>
              <a:t>- </a:t>
            </a:r>
            <a:r>
              <a:rPr lang="en-US" sz="1600" dirty="0"/>
              <a:t>Speechiness detects the presence of spoken words in a track. Values between 0.33 and 0.66 describe tracks that may contain both music and speech, including such cases as rap music. The closer the value is to 1 the probability it is entirely spoken word.</a:t>
            </a:r>
            <a:endParaRPr lang="en-US" sz="1600" dirty="0">
              <a:cs typeface="Lucida Sans Unicode" panose="020B0602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cs typeface="Lucida Sans Unicode" panose="020B0602030504020204" pitchFamily="34" charset="0"/>
              </a:rPr>
              <a:t>Tempo</a:t>
            </a:r>
            <a:r>
              <a:rPr lang="en-US" sz="1600" dirty="0">
                <a:cs typeface="Lucida Sans Unicode" panose="020B0602030504020204" pitchFamily="34" charset="0"/>
              </a:rPr>
              <a:t> - </a:t>
            </a:r>
            <a:r>
              <a:rPr lang="en-US" sz="1600" dirty="0"/>
              <a:t>The overall estimated tempo of a track in beats per minute (BPM).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cs typeface="Lucida Sans Unicode" panose="020B0602030504020204" pitchFamily="34" charset="0"/>
              </a:rPr>
              <a:t>Time Signature – </a:t>
            </a:r>
            <a:r>
              <a:rPr lang="en-US" sz="1600" dirty="0">
                <a:cs typeface="Lucida Sans Unicode" panose="020B0602030504020204" pitchFamily="34" charset="0"/>
              </a:rPr>
              <a:t>S</a:t>
            </a:r>
            <a:r>
              <a:rPr lang="en-US" sz="1600" dirty="0"/>
              <a:t>pecifies how many beats are in each bar (or measure).</a:t>
            </a:r>
            <a:endParaRPr lang="en-US" sz="1600" b="1" dirty="0">
              <a:cs typeface="Lucida Sans Unicode" panose="020B0602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cs typeface="Lucida Sans Unicode" panose="020B0602030504020204" pitchFamily="34" charset="0"/>
              </a:rPr>
              <a:t>Valence </a:t>
            </a:r>
            <a:r>
              <a:rPr lang="en-US" sz="1600" dirty="0">
                <a:cs typeface="Lucida Sans Unicode" panose="020B0602030504020204" pitchFamily="34" charset="0"/>
              </a:rPr>
              <a:t>- </a:t>
            </a:r>
            <a:r>
              <a:rPr lang="en-US" sz="1600" dirty="0"/>
              <a:t>A measure from 0.0 to 1.0 describing the musical positiveness conveyed by a track. Tracks with a value closer to 1 sound more positive while tracks with a value closer to 0 sound more negative.</a:t>
            </a:r>
          </a:p>
          <a:p>
            <a:pPr>
              <a:spcBef>
                <a:spcPts val="0"/>
              </a:spcBef>
            </a:pPr>
            <a:endParaRPr lang="en-US" sz="1600" dirty="0">
              <a:cs typeface="Lucida Sans Unicode" panose="020B0602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cs typeface="Lucida Sans Unicode" panose="020B0602030504020204" pitchFamily="34" charset="0"/>
                <a:hlinkClick r:id="rId3"/>
              </a:rPr>
              <a:t>https://developer.spotify.com/documentation/web-api/reference/tracks/get-several-audio-features/</a:t>
            </a:r>
            <a:endParaRPr lang="en-US" sz="1600" dirty="0">
              <a:cs typeface="Lucida Sans Unicode" panose="020B0602030504020204" pitchFamily="34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cs typeface="Lucida Sans Unicode" panose="020B060203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74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89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596</Words>
  <Application>Microsoft Macintosh PowerPoint</Application>
  <PresentationFormat>Widescreen</PresentationFormat>
  <Paragraphs>69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Lucida Sans Typewriter</vt:lpstr>
      <vt:lpstr>Lucida Sans Unicode</vt:lpstr>
      <vt:lpstr>Office Theme</vt:lpstr>
      <vt:lpstr>PROJECT 3</vt:lpstr>
      <vt:lpstr>PROJECT BRIEF</vt:lpstr>
      <vt:lpstr>Visualizations</vt:lpstr>
      <vt:lpstr>Attributes &amp; Definition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Odill Rodrigues</dc:creator>
  <cp:lastModifiedBy>Sarah Parzyck</cp:lastModifiedBy>
  <cp:revision>37</cp:revision>
  <dcterms:created xsi:type="dcterms:W3CDTF">2020-08-30T18:12:28Z</dcterms:created>
  <dcterms:modified xsi:type="dcterms:W3CDTF">2020-10-11T16:50:58Z</dcterms:modified>
</cp:coreProperties>
</file>