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6858000" cy="356441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84" y="4914"/>
      </p:cViewPr>
      <p:guideLst>
        <p:guide orient="horz" pos="1122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072793"/>
            <a:ext cx="5829300" cy="76403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0198347"/>
            <a:ext cx="4800600" cy="91090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B83D-F1DC-4913-9CA7-107762822E62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A1F1-B0AC-4959-AEB8-9117C8A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7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B83D-F1DC-4913-9CA7-107762822E62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A1F1-B0AC-4959-AEB8-9117C8A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6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427422"/>
            <a:ext cx="1543050" cy="304130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427422"/>
            <a:ext cx="4514850" cy="304130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B83D-F1DC-4913-9CA7-107762822E62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A1F1-B0AC-4959-AEB8-9117C8A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B83D-F1DC-4913-9CA7-107762822E62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A1F1-B0AC-4959-AEB8-9117C8A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4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22904662"/>
            <a:ext cx="5829300" cy="70793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15107510"/>
            <a:ext cx="5829300" cy="779715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B83D-F1DC-4913-9CA7-107762822E62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A1F1-B0AC-4959-AEB8-9117C8A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8316969"/>
            <a:ext cx="3028950" cy="235234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8316969"/>
            <a:ext cx="3028950" cy="235234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B83D-F1DC-4913-9CA7-107762822E62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A1F1-B0AC-4959-AEB8-9117C8A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6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978679"/>
            <a:ext cx="3030141" cy="3325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1303812"/>
            <a:ext cx="3030141" cy="205366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7978679"/>
            <a:ext cx="3031331" cy="3325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1303812"/>
            <a:ext cx="3031331" cy="205366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B83D-F1DC-4913-9CA7-107762822E62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A1F1-B0AC-4959-AEB8-9117C8A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0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B83D-F1DC-4913-9CA7-107762822E62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A1F1-B0AC-4959-AEB8-9117C8A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B83D-F1DC-4913-9CA7-107762822E62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A1F1-B0AC-4959-AEB8-9117C8A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1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1419165"/>
            <a:ext cx="2256235" cy="60397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1419168"/>
            <a:ext cx="3833813" cy="30421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7458868"/>
            <a:ext cx="2256235" cy="243815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B83D-F1DC-4913-9CA7-107762822E62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A1F1-B0AC-4959-AEB8-9117C8A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3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24950897"/>
            <a:ext cx="4114800" cy="29455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3184868"/>
            <a:ext cx="4114800" cy="213864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27896493"/>
            <a:ext cx="4114800" cy="41832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B83D-F1DC-4913-9CA7-107762822E62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A1F1-B0AC-4959-AEB8-9117C8A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1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1427417"/>
            <a:ext cx="6172200" cy="5940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8316969"/>
            <a:ext cx="6172200" cy="23523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33036839"/>
            <a:ext cx="1600200" cy="1897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8B83D-F1DC-4913-9CA7-107762822E62}" type="datetimeFigureOut">
              <a:rPr lang="en-US" smtClean="0"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33036839"/>
            <a:ext cx="2171700" cy="1897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33036839"/>
            <a:ext cx="1600200" cy="1897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1A1F1-B0AC-4959-AEB8-9117C8A2F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 descr="C:\Users\10165792\Downloads\folderstructuresimpleb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4" y="5140670"/>
            <a:ext cx="2415749" cy="285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86594" y="612157"/>
            <a:ext cx="5400600" cy="2092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AU" sz="1000" b="1" dirty="0"/>
              <a:t>BlockMT01.java</a:t>
            </a:r>
            <a:endParaRPr lang="en-US" sz="1000" b="1" dirty="0"/>
          </a:p>
          <a:p>
            <a:r>
              <a:rPr lang="en-AU" sz="1000" dirty="0"/>
              <a:t>public class BlockMT01 extends </a:t>
            </a:r>
            <a:r>
              <a:rPr lang="en-AU" sz="1000" dirty="0" smtClean="0"/>
              <a:t>Block {</a:t>
            </a:r>
            <a:endParaRPr lang="en-US" sz="1000" dirty="0"/>
          </a:p>
          <a:p>
            <a:r>
              <a:rPr lang="en-AU" sz="1000" dirty="0"/>
              <a:t>  public BlockMT01</a:t>
            </a:r>
            <a:r>
              <a:rPr lang="en-AU" sz="1000" dirty="0" smtClean="0"/>
              <a:t>()   {  super(</a:t>
            </a:r>
            <a:r>
              <a:rPr lang="en-AU" sz="1000" dirty="0" err="1" smtClean="0"/>
              <a:t>Material.rock</a:t>
            </a:r>
            <a:r>
              <a:rPr lang="en-AU" sz="1000" dirty="0" smtClean="0"/>
              <a:t>);  </a:t>
            </a:r>
            <a:r>
              <a:rPr lang="en-AU" sz="1000" dirty="0" err="1"/>
              <a:t>this.setCreativeTab</a:t>
            </a:r>
            <a:r>
              <a:rPr lang="en-AU" sz="1000" dirty="0"/>
              <a:t>(</a:t>
            </a:r>
            <a:r>
              <a:rPr lang="en-AU" sz="1000" dirty="0" err="1"/>
              <a:t>CreativeTabs.tabBlock</a:t>
            </a:r>
            <a:r>
              <a:rPr lang="en-AU" sz="1000" dirty="0"/>
              <a:t>); </a:t>
            </a:r>
            <a:r>
              <a:rPr lang="en-AU" sz="1000" dirty="0" smtClean="0"/>
              <a:t>  }</a:t>
            </a:r>
            <a:endParaRPr lang="en-US" sz="1000" dirty="0" smtClean="0"/>
          </a:p>
          <a:p>
            <a:r>
              <a:rPr lang="en-AU" sz="1000" dirty="0"/>
              <a:t> </a:t>
            </a:r>
            <a:endParaRPr lang="en-US" sz="1000" dirty="0"/>
          </a:p>
          <a:p>
            <a:r>
              <a:rPr lang="en-AU" sz="1000" dirty="0"/>
              <a:t>  @</a:t>
            </a:r>
            <a:r>
              <a:rPr lang="en-AU" sz="1000" dirty="0" err="1"/>
              <a:t>SideOnly</a:t>
            </a:r>
            <a:r>
              <a:rPr lang="en-AU" sz="1000" dirty="0"/>
              <a:t>(</a:t>
            </a:r>
            <a:r>
              <a:rPr lang="en-AU" sz="1000" dirty="0" err="1"/>
              <a:t>Side.CLIENT</a:t>
            </a:r>
            <a:r>
              <a:rPr lang="en-AU" sz="1000" dirty="0" smtClean="0"/>
              <a:t>) </a:t>
            </a:r>
          </a:p>
          <a:p>
            <a:r>
              <a:rPr lang="en-AU" sz="1000" dirty="0" smtClean="0"/>
              <a:t>  </a:t>
            </a:r>
            <a:r>
              <a:rPr lang="en-AU" sz="1000" dirty="0"/>
              <a:t>public </a:t>
            </a:r>
            <a:r>
              <a:rPr lang="en-AU" sz="1000" dirty="0" err="1"/>
              <a:t>EnumWorldBlockLayer</a:t>
            </a:r>
            <a:r>
              <a:rPr lang="en-AU" sz="1000" dirty="0"/>
              <a:t> </a:t>
            </a:r>
            <a:r>
              <a:rPr lang="en-AU" sz="1000" dirty="0" err="1"/>
              <a:t>getBlockLayer</a:t>
            </a:r>
            <a:r>
              <a:rPr lang="en-AU" sz="1000" dirty="0" smtClean="0"/>
              <a:t>()  { </a:t>
            </a:r>
            <a:r>
              <a:rPr lang="en-AU" sz="1000" dirty="0"/>
              <a:t>return </a:t>
            </a:r>
            <a:r>
              <a:rPr lang="en-AU" sz="1000" dirty="0" err="1"/>
              <a:t>EnumWorldBlockLayer.SOLID</a:t>
            </a:r>
            <a:r>
              <a:rPr lang="en-AU" sz="1000" dirty="0" smtClean="0"/>
              <a:t>;  </a:t>
            </a:r>
            <a:r>
              <a:rPr lang="en-AU" sz="1000" dirty="0"/>
              <a:t>}</a:t>
            </a:r>
            <a:endParaRPr lang="en-US" sz="1000" dirty="0"/>
          </a:p>
          <a:p>
            <a:r>
              <a:rPr lang="en-AU" sz="1000" dirty="0"/>
              <a:t> </a:t>
            </a:r>
            <a:endParaRPr lang="en-US" sz="1000" dirty="0"/>
          </a:p>
          <a:p>
            <a:r>
              <a:rPr lang="en-AU" sz="1000" dirty="0"/>
              <a:t>  @</a:t>
            </a:r>
            <a:r>
              <a:rPr lang="en-AU" sz="1000" dirty="0" smtClean="0"/>
              <a:t>Override  </a:t>
            </a:r>
            <a:r>
              <a:rPr lang="en-AU" sz="1000" dirty="0"/>
              <a:t>public </a:t>
            </a:r>
            <a:r>
              <a:rPr lang="en-AU" sz="1000" dirty="0" err="1"/>
              <a:t>boolean</a:t>
            </a:r>
            <a:r>
              <a:rPr lang="en-AU" sz="1000" dirty="0"/>
              <a:t> </a:t>
            </a:r>
            <a:r>
              <a:rPr lang="en-AU" sz="1000" dirty="0" err="1"/>
              <a:t>isOpaqueCube</a:t>
            </a:r>
            <a:r>
              <a:rPr lang="en-AU" sz="1000" dirty="0"/>
              <a:t>() </a:t>
            </a:r>
            <a:r>
              <a:rPr lang="en-AU" sz="1000" dirty="0" smtClean="0"/>
              <a:t>{  </a:t>
            </a:r>
            <a:r>
              <a:rPr lang="en-AU" sz="1000" dirty="0"/>
              <a:t>return true</a:t>
            </a:r>
            <a:r>
              <a:rPr lang="en-AU" sz="1000" dirty="0" smtClean="0"/>
              <a:t>;  </a:t>
            </a:r>
            <a:r>
              <a:rPr lang="en-AU" sz="1000" dirty="0"/>
              <a:t>}</a:t>
            </a:r>
            <a:endParaRPr lang="en-US" sz="1000" dirty="0"/>
          </a:p>
          <a:p>
            <a:r>
              <a:rPr lang="en-AU" sz="1000" dirty="0"/>
              <a:t> </a:t>
            </a:r>
            <a:endParaRPr lang="en-US" sz="1000" dirty="0"/>
          </a:p>
          <a:p>
            <a:r>
              <a:rPr lang="en-AU" sz="1000" dirty="0"/>
              <a:t>  @</a:t>
            </a:r>
            <a:r>
              <a:rPr lang="en-AU" sz="1000" dirty="0" smtClean="0"/>
              <a:t>Override  </a:t>
            </a:r>
            <a:r>
              <a:rPr lang="en-AU" sz="1000" dirty="0"/>
              <a:t>public </a:t>
            </a:r>
            <a:r>
              <a:rPr lang="en-AU" sz="1000" dirty="0" err="1"/>
              <a:t>boolean</a:t>
            </a:r>
            <a:r>
              <a:rPr lang="en-AU" sz="1000" dirty="0"/>
              <a:t> </a:t>
            </a:r>
            <a:r>
              <a:rPr lang="en-AU" sz="1000" dirty="0" err="1"/>
              <a:t>isFullCube</a:t>
            </a:r>
            <a:r>
              <a:rPr lang="en-AU" sz="1000" dirty="0"/>
              <a:t>() </a:t>
            </a:r>
            <a:r>
              <a:rPr lang="en-AU" sz="1000" dirty="0" smtClean="0"/>
              <a:t>{  return </a:t>
            </a:r>
            <a:r>
              <a:rPr lang="en-AU" sz="1000" dirty="0"/>
              <a:t>true</a:t>
            </a:r>
            <a:r>
              <a:rPr lang="en-AU" sz="1000" dirty="0" smtClean="0"/>
              <a:t>; </a:t>
            </a:r>
            <a:r>
              <a:rPr lang="en-AU" sz="1000" dirty="0"/>
              <a:t>}</a:t>
            </a:r>
            <a:endParaRPr lang="en-US" sz="1000" dirty="0"/>
          </a:p>
          <a:p>
            <a:r>
              <a:rPr lang="en-AU" sz="1000" dirty="0"/>
              <a:t> </a:t>
            </a:r>
            <a:endParaRPr lang="en-US" sz="1000" dirty="0"/>
          </a:p>
          <a:p>
            <a:r>
              <a:rPr lang="en-AU" sz="1000" dirty="0"/>
              <a:t>  @</a:t>
            </a:r>
            <a:r>
              <a:rPr lang="en-AU" sz="1000" dirty="0" smtClean="0"/>
              <a:t>Override  </a:t>
            </a:r>
            <a:r>
              <a:rPr lang="en-AU" sz="1000" dirty="0"/>
              <a:t>public </a:t>
            </a:r>
            <a:r>
              <a:rPr lang="en-AU" sz="1000" dirty="0" err="1"/>
              <a:t>int</a:t>
            </a:r>
            <a:r>
              <a:rPr lang="en-AU" sz="1000" dirty="0"/>
              <a:t> </a:t>
            </a:r>
            <a:r>
              <a:rPr lang="en-AU" sz="1000" dirty="0" err="1"/>
              <a:t>getRenderType</a:t>
            </a:r>
            <a:r>
              <a:rPr lang="en-AU" sz="1000" dirty="0"/>
              <a:t>() </a:t>
            </a:r>
            <a:r>
              <a:rPr lang="en-AU" sz="1000" dirty="0" smtClean="0"/>
              <a:t>{  </a:t>
            </a:r>
            <a:r>
              <a:rPr lang="en-AU" sz="1000" dirty="0"/>
              <a:t>return 3</a:t>
            </a:r>
            <a:r>
              <a:rPr lang="en-AU" sz="1000" dirty="0" smtClean="0"/>
              <a:t>;  </a:t>
            </a:r>
            <a:r>
              <a:rPr lang="en-AU" sz="1000" dirty="0"/>
              <a:t>}</a:t>
            </a:r>
            <a:endParaRPr lang="en-US" sz="1000" dirty="0"/>
          </a:p>
          <a:p>
            <a:r>
              <a:rPr lang="en-AU" sz="1000" dirty="0" smtClean="0"/>
              <a:t>}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480688" y="3564485"/>
            <a:ext cx="5400600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 err="1" smtClean="0">
                <a:solidFill>
                  <a:schemeClr val="dk1"/>
                </a:solidFill>
              </a:rPr>
              <a:t>init</a:t>
            </a:r>
            <a:r>
              <a:rPr lang="en-US" sz="1000" b="1" dirty="0" smtClean="0">
                <a:solidFill>
                  <a:schemeClr val="dk1"/>
                </a:solidFill>
              </a:rPr>
              <a:t> </a:t>
            </a:r>
            <a:r>
              <a:rPr lang="en-US" sz="1000" b="1" dirty="0" err="1" smtClean="0">
                <a:solidFill>
                  <a:schemeClr val="dk1"/>
                </a:solidFill>
              </a:rPr>
              <a:t>FMLInitializationEvent</a:t>
            </a:r>
            <a:r>
              <a:rPr lang="en-US" sz="1000" b="1" dirty="0" smtClean="0">
                <a:solidFill>
                  <a:schemeClr val="dk1"/>
                </a:solidFill>
              </a:rPr>
              <a:t>, in your client </a:t>
            </a:r>
            <a:r>
              <a:rPr lang="en-US" sz="1000" b="1" dirty="0">
                <a:solidFill>
                  <a:schemeClr val="dk1"/>
                </a:solidFill>
              </a:rPr>
              <a:t>proxy:</a:t>
            </a:r>
          </a:p>
          <a:p>
            <a:r>
              <a:rPr lang="en-AU" sz="1000" dirty="0">
                <a:solidFill>
                  <a:schemeClr val="dk1"/>
                </a:solidFill>
              </a:rPr>
              <a:t>Item </a:t>
            </a:r>
            <a:r>
              <a:rPr lang="en-AU" sz="1000" dirty="0" err="1">
                <a:solidFill>
                  <a:schemeClr val="dk1"/>
                </a:solidFill>
              </a:rPr>
              <a:t>itemBlockSimple</a:t>
            </a:r>
            <a:r>
              <a:rPr lang="en-AU" sz="1000" dirty="0">
                <a:solidFill>
                  <a:schemeClr val="dk1"/>
                </a:solidFill>
              </a:rPr>
              <a:t> = </a:t>
            </a:r>
            <a:r>
              <a:rPr lang="en-AU" sz="1000" dirty="0" err="1">
                <a:solidFill>
                  <a:schemeClr val="dk1"/>
                </a:solidFill>
              </a:rPr>
              <a:t>GameRegistry.findItem</a:t>
            </a:r>
            <a:r>
              <a:rPr lang="en-AU" sz="1000" dirty="0">
                <a:solidFill>
                  <a:schemeClr val="dk1"/>
                </a:solidFill>
              </a:rPr>
              <a:t>("</a:t>
            </a:r>
            <a:r>
              <a:rPr lang="en-AU" sz="1000" dirty="0" err="1">
                <a:solidFill>
                  <a:schemeClr val="dk1"/>
                </a:solidFill>
              </a:rPr>
              <a:t>missingtextures</a:t>
            </a:r>
            <a:r>
              <a:rPr lang="en-AU" sz="1000" dirty="0">
                <a:solidFill>
                  <a:schemeClr val="dk1"/>
                </a:solidFill>
              </a:rPr>
              <a:t>", "mt01_blockname");</a:t>
            </a:r>
            <a:endParaRPr lang="en-US" sz="1000" dirty="0">
              <a:solidFill>
                <a:schemeClr val="dk1"/>
              </a:solidFill>
            </a:endParaRPr>
          </a:p>
          <a:p>
            <a:r>
              <a:rPr lang="en-AU" sz="1000" dirty="0" err="1">
                <a:solidFill>
                  <a:schemeClr val="dk1"/>
                </a:solidFill>
              </a:rPr>
              <a:t>ModelResourceLocation</a:t>
            </a:r>
            <a:r>
              <a:rPr lang="en-AU" sz="1000" dirty="0">
                <a:solidFill>
                  <a:schemeClr val="dk1"/>
                </a:solidFill>
              </a:rPr>
              <a:t> </a:t>
            </a:r>
            <a:r>
              <a:rPr lang="en-AU" sz="1000" dirty="0" err="1">
                <a:solidFill>
                  <a:schemeClr val="dk1"/>
                </a:solidFill>
              </a:rPr>
              <a:t>itemModelResourceLocation</a:t>
            </a:r>
            <a:r>
              <a:rPr lang="en-AU" sz="1000" dirty="0">
                <a:solidFill>
                  <a:schemeClr val="dk1"/>
                </a:solidFill>
              </a:rPr>
              <a:t> </a:t>
            </a:r>
            <a:endParaRPr lang="en-AU" sz="1000" dirty="0" smtClean="0">
              <a:solidFill>
                <a:schemeClr val="dk1"/>
              </a:solidFill>
            </a:endParaRPr>
          </a:p>
          <a:p>
            <a:r>
              <a:rPr lang="en-AU" sz="1000" dirty="0"/>
              <a:t> </a:t>
            </a:r>
            <a:r>
              <a:rPr lang="en-AU" sz="1000" dirty="0" smtClean="0"/>
              <a:t>   </a:t>
            </a:r>
            <a:r>
              <a:rPr lang="en-AU" sz="1000" dirty="0" smtClean="0">
                <a:solidFill>
                  <a:schemeClr val="dk1"/>
                </a:solidFill>
              </a:rPr>
              <a:t>= </a:t>
            </a:r>
            <a:r>
              <a:rPr lang="en-AU" sz="1000" dirty="0">
                <a:solidFill>
                  <a:schemeClr val="dk1"/>
                </a:solidFill>
              </a:rPr>
              <a:t>new </a:t>
            </a:r>
            <a:r>
              <a:rPr lang="en-AU" sz="1000" dirty="0" err="1">
                <a:solidFill>
                  <a:schemeClr val="dk1"/>
                </a:solidFill>
              </a:rPr>
              <a:t>ModelResourceLocation</a:t>
            </a:r>
            <a:r>
              <a:rPr lang="en-AU" sz="1000" dirty="0">
                <a:solidFill>
                  <a:schemeClr val="dk1"/>
                </a:solidFill>
              </a:rPr>
              <a:t>("missingtextures:mt01_blockname", "inventory");</a:t>
            </a:r>
            <a:endParaRPr lang="en-US" sz="1000" dirty="0">
              <a:solidFill>
                <a:schemeClr val="dk1"/>
              </a:solidFill>
            </a:endParaRPr>
          </a:p>
          <a:p>
            <a:r>
              <a:rPr lang="en-AU" sz="1000" dirty="0" smtClean="0">
                <a:solidFill>
                  <a:schemeClr val="dk1"/>
                </a:solidFill>
              </a:rPr>
              <a:t>final </a:t>
            </a:r>
            <a:r>
              <a:rPr lang="en-AU" sz="1000" dirty="0" err="1">
                <a:solidFill>
                  <a:schemeClr val="dk1"/>
                </a:solidFill>
              </a:rPr>
              <a:t>int</a:t>
            </a:r>
            <a:r>
              <a:rPr lang="en-AU" sz="1000" dirty="0">
                <a:solidFill>
                  <a:schemeClr val="dk1"/>
                </a:solidFill>
              </a:rPr>
              <a:t> DEFAULT_ITEM_SUBTYPE = 0;</a:t>
            </a:r>
            <a:endParaRPr lang="en-US" sz="1000" dirty="0">
              <a:solidFill>
                <a:schemeClr val="dk1"/>
              </a:solidFill>
            </a:endParaRPr>
          </a:p>
          <a:p>
            <a:r>
              <a:rPr lang="en-AU" sz="1000" dirty="0" err="1">
                <a:solidFill>
                  <a:schemeClr val="dk1"/>
                </a:solidFill>
              </a:rPr>
              <a:t>Minecraft.getMinecraft</a:t>
            </a:r>
            <a:r>
              <a:rPr lang="en-AU" sz="1000" dirty="0">
                <a:solidFill>
                  <a:schemeClr val="dk1"/>
                </a:solidFill>
              </a:rPr>
              <a:t>().</a:t>
            </a:r>
            <a:r>
              <a:rPr lang="en-AU" sz="1000" dirty="0" err="1">
                <a:solidFill>
                  <a:schemeClr val="dk1"/>
                </a:solidFill>
              </a:rPr>
              <a:t>getRenderItem</a:t>
            </a:r>
            <a:r>
              <a:rPr lang="en-AU" sz="1000" dirty="0">
                <a:solidFill>
                  <a:schemeClr val="dk1"/>
                </a:solidFill>
              </a:rPr>
              <a:t>().</a:t>
            </a:r>
            <a:r>
              <a:rPr lang="en-AU" sz="1000" dirty="0" err="1">
                <a:solidFill>
                  <a:schemeClr val="dk1"/>
                </a:solidFill>
              </a:rPr>
              <a:t>getItemModelMesher</a:t>
            </a:r>
            <a:r>
              <a:rPr lang="en-AU" sz="1000" dirty="0">
                <a:solidFill>
                  <a:schemeClr val="dk1"/>
                </a:solidFill>
              </a:rPr>
              <a:t>().</a:t>
            </a:r>
            <a:r>
              <a:rPr lang="en-AU" sz="1000" dirty="0" smtClean="0">
                <a:solidFill>
                  <a:schemeClr val="dk1"/>
                </a:solidFill>
              </a:rPr>
              <a:t>register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</a:t>
            </a:r>
            <a:r>
              <a:rPr lang="en-AU" sz="1000" dirty="0" smtClean="0">
                <a:solidFill>
                  <a:schemeClr val="dk1"/>
                </a:solidFill>
              </a:rPr>
              <a:t>(</a:t>
            </a:r>
            <a:r>
              <a:rPr lang="en-AU" sz="1000" dirty="0" err="1">
                <a:solidFill>
                  <a:schemeClr val="dk1"/>
                </a:solidFill>
              </a:rPr>
              <a:t>itemBlockSimple</a:t>
            </a:r>
            <a:r>
              <a:rPr lang="en-AU" sz="1000" dirty="0">
                <a:solidFill>
                  <a:schemeClr val="dk1"/>
                </a:solidFill>
              </a:rPr>
              <a:t>, DEFAULT_ITEM_SUBTYPE, </a:t>
            </a:r>
            <a:r>
              <a:rPr lang="en-AU" sz="1000" dirty="0" err="1">
                <a:solidFill>
                  <a:schemeClr val="dk1"/>
                </a:solidFill>
              </a:rPr>
              <a:t>itemModelResourceLocation</a:t>
            </a:r>
            <a:r>
              <a:rPr lang="en-AU" sz="1000" dirty="0">
                <a:solidFill>
                  <a:schemeClr val="dk1"/>
                </a:solidFill>
              </a:rPr>
              <a:t>);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6594" y="2844405"/>
            <a:ext cx="5404048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 err="1" smtClean="0">
                <a:solidFill>
                  <a:schemeClr val="dk1"/>
                </a:solidFill>
              </a:rPr>
              <a:t>preInit</a:t>
            </a:r>
            <a:r>
              <a:rPr lang="en-US" sz="1000" b="1" dirty="0" smtClean="0">
                <a:solidFill>
                  <a:schemeClr val="dk1"/>
                </a:solidFill>
              </a:rPr>
              <a:t> </a:t>
            </a:r>
            <a:r>
              <a:rPr lang="en-US" sz="1000" b="1" dirty="0" err="1" smtClean="0">
                <a:solidFill>
                  <a:schemeClr val="dk1"/>
                </a:solidFill>
              </a:rPr>
              <a:t>FMLPreInitializationEvent</a:t>
            </a:r>
            <a:r>
              <a:rPr lang="en-US" sz="1000" b="1" dirty="0" smtClean="0">
                <a:solidFill>
                  <a:schemeClr val="dk1"/>
                </a:solidFill>
              </a:rPr>
              <a:t> in </a:t>
            </a:r>
            <a:r>
              <a:rPr lang="en-US" sz="1000" b="1" dirty="0">
                <a:solidFill>
                  <a:schemeClr val="dk1"/>
                </a:solidFill>
              </a:rPr>
              <a:t>your common proxy:</a:t>
            </a:r>
          </a:p>
          <a:p>
            <a:r>
              <a:rPr lang="en-AU" sz="1000" dirty="0">
                <a:solidFill>
                  <a:schemeClr val="dk1"/>
                </a:solidFill>
              </a:rPr>
              <a:t>blockMT01 = new BlockMT01().</a:t>
            </a:r>
            <a:r>
              <a:rPr lang="en-AU" sz="1000" dirty="0" err="1">
                <a:solidFill>
                  <a:schemeClr val="dk1"/>
                </a:solidFill>
              </a:rPr>
              <a:t>setUnlocalizedName</a:t>
            </a:r>
            <a:r>
              <a:rPr lang="en-AU" sz="1000" dirty="0">
                <a:solidFill>
                  <a:schemeClr val="dk1"/>
                </a:solidFill>
              </a:rPr>
              <a:t>("mt01_blockname");</a:t>
            </a:r>
            <a:endParaRPr lang="en-US" sz="1000" dirty="0">
              <a:solidFill>
                <a:schemeClr val="dk1"/>
              </a:solidFill>
            </a:endParaRPr>
          </a:p>
          <a:p>
            <a:r>
              <a:rPr lang="en-AU" sz="1000" dirty="0" err="1">
                <a:solidFill>
                  <a:schemeClr val="dk1"/>
                </a:solidFill>
              </a:rPr>
              <a:t>GameRegistry.registerBlock</a:t>
            </a:r>
            <a:r>
              <a:rPr lang="en-AU" sz="1000" dirty="0">
                <a:solidFill>
                  <a:schemeClr val="dk1"/>
                </a:solidFill>
              </a:rPr>
              <a:t>(blockMT01, "mt01_blockname</a:t>
            </a:r>
            <a:r>
              <a:rPr lang="en-AU" sz="1000" dirty="0" smtClean="0">
                <a:solidFill>
                  <a:schemeClr val="dk1"/>
                </a:solidFill>
              </a:rPr>
              <a:t>");</a:t>
            </a: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6672" y="11917413"/>
            <a:ext cx="5404616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dk1"/>
                </a:solidFill>
              </a:rPr>
              <a:t>models/item/mt01_blockname.json:</a:t>
            </a:r>
          </a:p>
          <a:p>
            <a:r>
              <a:rPr lang="en-US" sz="1000" dirty="0">
                <a:solidFill>
                  <a:schemeClr val="dk1"/>
                </a:solidFill>
              </a:rPr>
              <a:t>{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"parent": "</a:t>
            </a:r>
            <a:r>
              <a:rPr lang="en-US" sz="1000" dirty="0" err="1">
                <a:solidFill>
                  <a:schemeClr val="dk1"/>
                </a:solidFill>
              </a:rPr>
              <a:t>missingtextures:block</a:t>
            </a:r>
            <a:r>
              <a:rPr lang="en-US" sz="1000" dirty="0">
                <a:solidFill>
                  <a:schemeClr val="dk1"/>
                </a:solidFill>
              </a:rPr>
              <a:t>/mt01_block_model",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"display": {</a:t>
            </a:r>
          </a:p>
          <a:p>
            <a:r>
              <a:rPr lang="en-US" sz="1000" dirty="0">
                <a:solidFill>
                  <a:schemeClr val="dk1"/>
                </a:solidFill>
              </a:rPr>
              <a:t> … {</a:t>
            </a:r>
            <a:r>
              <a:rPr lang="en-US" sz="1000" dirty="0" err="1">
                <a:solidFill>
                  <a:schemeClr val="dk1"/>
                </a:solidFill>
              </a:rPr>
              <a:t>etc</a:t>
            </a:r>
            <a:r>
              <a:rPr lang="en-US" sz="1000" dirty="0">
                <a:solidFill>
                  <a:schemeClr val="dk1"/>
                </a:solidFill>
              </a:rPr>
              <a:t> – incorrect transforms won’t cause missing texture} 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}</a:t>
            </a:r>
          </a:p>
          <a:p>
            <a:r>
              <a:rPr lang="en-US" sz="10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586" y="7949422"/>
            <a:ext cx="5404616" cy="101566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 err="1" smtClean="0">
                <a:solidFill>
                  <a:srgbClr val="FF0000"/>
                </a:solidFill>
              </a:rPr>
              <a:t>blockstates</a:t>
            </a:r>
            <a:r>
              <a:rPr lang="en-US" sz="1000" b="1" dirty="0" smtClean="0">
                <a:solidFill>
                  <a:srgbClr val="FF0000"/>
                </a:solidFill>
              </a:rPr>
              <a:t>/mt01_blockname.json</a:t>
            </a:r>
            <a:r>
              <a:rPr lang="en-US" sz="1000" b="1" dirty="0">
                <a:solidFill>
                  <a:schemeClr val="dk1"/>
                </a:solidFill>
              </a:rPr>
              <a:t>:</a:t>
            </a:r>
          </a:p>
          <a:p>
            <a:r>
              <a:rPr lang="en-US" sz="1000" dirty="0">
                <a:solidFill>
                  <a:schemeClr val="dk1"/>
                </a:solidFill>
              </a:rPr>
              <a:t>{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  "variants": {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      "</a:t>
            </a:r>
            <a:r>
              <a:rPr lang="en-US" sz="1000" dirty="0">
                <a:solidFill>
                  <a:srgbClr val="7030A0"/>
                </a:solidFill>
              </a:rPr>
              <a:t>normal</a:t>
            </a:r>
            <a:r>
              <a:rPr lang="en-US" sz="1000" dirty="0">
                <a:solidFill>
                  <a:schemeClr val="dk1"/>
                </a:solidFill>
              </a:rPr>
              <a:t>": { "model": "</a:t>
            </a:r>
            <a:r>
              <a:rPr lang="en-US" sz="1000" dirty="0">
                <a:solidFill>
                  <a:srgbClr val="006600"/>
                </a:solidFill>
              </a:rPr>
              <a:t>missingtextures</a:t>
            </a:r>
            <a:r>
              <a:rPr lang="en-US" sz="1000" dirty="0">
                <a:solidFill>
                  <a:schemeClr val="dk1"/>
                </a:solidFill>
              </a:rPr>
              <a:t>:</a:t>
            </a:r>
            <a:r>
              <a:rPr lang="en-US" sz="1000" dirty="0">
                <a:solidFill>
                  <a:srgbClr val="0070C0"/>
                </a:solidFill>
              </a:rPr>
              <a:t>mt01_block_model</a:t>
            </a:r>
            <a:r>
              <a:rPr lang="en-US" sz="1000" dirty="0">
                <a:solidFill>
                  <a:schemeClr val="dk1"/>
                </a:solidFill>
              </a:rPr>
              <a:t>" }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  }</a:t>
            </a:r>
          </a:p>
          <a:p>
            <a:r>
              <a:rPr lang="en-US" sz="10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6594" y="9139149"/>
            <a:ext cx="5404616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</a:rPr>
              <a:t>models/block/mt01_block_model</a:t>
            </a:r>
            <a:r>
              <a:rPr lang="en-US" sz="1000" b="1" dirty="0">
                <a:solidFill>
                  <a:schemeClr val="dk1"/>
                </a:solidFill>
              </a:rPr>
              <a:t>.json:</a:t>
            </a:r>
          </a:p>
          <a:p>
            <a:r>
              <a:rPr lang="en-US" sz="1000" dirty="0">
                <a:solidFill>
                  <a:schemeClr val="dk1"/>
                </a:solidFill>
              </a:rPr>
              <a:t>{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  "</a:t>
            </a:r>
            <a:r>
              <a:rPr lang="en-US" sz="1000" dirty="0">
                <a:solidFill>
                  <a:srgbClr val="7030A0"/>
                </a:solidFill>
              </a:rPr>
              <a:t>parent</a:t>
            </a:r>
            <a:r>
              <a:rPr lang="en-US" sz="1000" dirty="0">
                <a:solidFill>
                  <a:schemeClr val="dk1"/>
                </a:solidFill>
              </a:rPr>
              <a:t>": "</a:t>
            </a:r>
            <a:r>
              <a:rPr lang="en-US" sz="1000" dirty="0">
                <a:solidFill>
                  <a:srgbClr val="006600"/>
                </a:solidFill>
              </a:rPr>
              <a:t>block/</a:t>
            </a:r>
            <a:r>
              <a:rPr lang="en-US" sz="1000" dirty="0" err="1">
                <a:solidFill>
                  <a:srgbClr val="FF0000"/>
                </a:solidFill>
              </a:rPr>
              <a:t>cube_all</a:t>
            </a:r>
            <a:r>
              <a:rPr lang="en-US" sz="1000" dirty="0">
                <a:solidFill>
                  <a:schemeClr val="dk1"/>
                </a:solidFill>
              </a:rPr>
              <a:t>",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  "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textures</a:t>
            </a:r>
            <a:r>
              <a:rPr lang="en-US" sz="1000" dirty="0">
                <a:solidFill>
                  <a:schemeClr val="dk1"/>
                </a:solidFill>
              </a:rPr>
              <a:t>": {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      "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all</a:t>
            </a:r>
            <a:r>
              <a:rPr lang="en-US" sz="1000" dirty="0">
                <a:solidFill>
                  <a:schemeClr val="dk1"/>
                </a:solidFill>
              </a:rPr>
              <a:t>": "</a:t>
            </a:r>
            <a:r>
              <a:rPr lang="en-US" sz="1000" dirty="0" err="1">
                <a:solidFill>
                  <a:srgbClr val="00B0F0"/>
                </a:solidFill>
              </a:rPr>
              <a:t>missingtextures</a:t>
            </a:r>
            <a:r>
              <a:rPr lang="en-US" sz="1000" dirty="0" err="1">
                <a:solidFill>
                  <a:schemeClr val="dk1"/>
                </a:solidFill>
              </a:rPr>
              <a:t>:</a:t>
            </a:r>
            <a:r>
              <a:rPr lang="en-US" sz="1000" dirty="0" err="1">
                <a:solidFill>
                  <a:srgbClr val="FFC000"/>
                </a:solidFill>
              </a:rPr>
              <a:t>blocks</a:t>
            </a:r>
            <a:r>
              <a:rPr lang="en-US" sz="1000" dirty="0">
                <a:solidFill>
                  <a:srgbClr val="FFC000"/>
                </a:solidFill>
              </a:rPr>
              <a:t>/</a:t>
            </a:r>
            <a:r>
              <a:rPr lang="en-US" sz="1000" dirty="0" err="1">
                <a:solidFill>
                  <a:srgbClr val="FFC000"/>
                </a:solidFill>
              </a:rPr>
              <a:t>mt_block_texture</a:t>
            </a:r>
            <a:r>
              <a:rPr lang="en-US" sz="1000" dirty="0">
                <a:solidFill>
                  <a:schemeClr val="dk1"/>
                </a:solidFill>
              </a:rPr>
              <a:t>"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  }</a:t>
            </a:r>
          </a:p>
          <a:p>
            <a:r>
              <a:rPr lang="en-US" sz="10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3284984" y="7380908"/>
            <a:ext cx="3168352" cy="300401"/>
          </a:xfrm>
          <a:prstGeom prst="borderCallout1">
            <a:avLst>
              <a:gd name="adj1" fmla="val 100761"/>
              <a:gd name="adj2" fmla="val -18"/>
              <a:gd name="adj3" fmla="val 221336"/>
              <a:gd name="adj4" fmla="val -260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MT02: </a:t>
            </a:r>
            <a:r>
              <a:rPr lang="en-AU" sz="1000" dirty="0" err="1" smtClean="0">
                <a:solidFill>
                  <a:schemeClr val="tx1"/>
                </a:solidFill>
              </a:rPr>
              <a:t>blockstates</a:t>
            </a:r>
            <a:r>
              <a:rPr lang="en-AU" sz="1000" dirty="0" smtClean="0">
                <a:solidFill>
                  <a:schemeClr val="tx1"/>
                </a:solidFill>
              </a:rPr>
              <a:t> file does not match the block 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3297912" y="7800588"/>
            <a:ext cx="3168352" cy="300401"/>
          </a:xfrm>
          <a:prstGeom prst="borderCallout1">
            <a:avLst>
              <a:gd name="adj1" fmla="val 100761"/>
              <a:gd name="adj2" fmla="val -18"/>
              <a:gd name="adj3" fmla="val 246702"/>
              <a:gd name="adj4" fmla="val -21704"/>
            </a:avLst>
          </a:prstGeom>
          <a:solidFill>
            <a:schemeClr val="bg1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MT03: domain is wrong (should be your </a:t>
            </a:r>
            <a:r>
              <a:rPr lang="en-AU" sz="1000" dirty="0" err="1" smtClean="0">
                <a:solidFill>
                  <a:schemeClr val="tx1"/>
                </a:solidFill>
              </a:rPr>
              <a:t>modid</a:t>
            </a:r>
            <a:r>
              <a:rPr lang="en-AU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1000" dirty="0" smtClean="0">
                <a:solidFill>
                  <a:schemeClr val="tx1"/>
                </a:solidFill>
              </a:rPr>
              <a:t>MT04: domain is missing completely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029" name="Group 1028"/>
          <p:cNvGrpSpPr/>
          <p:nvPr/>
        </p:nvGrpSpPr>
        <p:grpSpPr>
          <a:xfrm>
            <a:off x="3313544" y="8552261"/>
            <a:ext cx="3560088" cy="779343"/>
            <a:chOff x="3313544" y="8552261"/>
            <a:chExt cx="3560088" cy="779343"/>
          </a:xfrm>
        </p:grpSpPr>
        <p:sp>
          <p:nvSpPr>
            <p:cNvPr id="20" name="Line Callout 1 19"/>
            <p:cNvSpPr/>
            <p:nvPr/>
          </p:nvSpPr>
          <p:spPr>
            <a:xfrm>
              <a:off x="3705280" y="9031203"/>
              <a:ext cx="3168352" cy="300401"/>
            </a:xfrm>
            <a:prstGeom prst="borderCallout1">
              <a:avLst>
                <a:gd name="adj1" fmla="val -704"/>
                <a:gd name="adj2" fmla="val 702"/>
                <a:gd name="adj3" fmla="val 61530"/>
                <a:gd name="adj4" fmla="val -44071"/>
              </a:avLst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dirty="0" smtClean="0">
                  <a:solidFill>
                    <a:schemeClr val="tx1"/>
                  </a:solidFill>
                </a:rPr>
                <a:t>MT06: mismatch on block model filename or path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313544" y="8552261"/>
              <a:ext cx="391736" cy="47894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0" name="Line Callout 1 29"/>
          <p:cNvSpPr/>
          <p:nvPr/>
        </p:nvSpPr>
        <p:spPr>
          <a:xfrm>
            <a:off x="3282672" y="6948861"/>
            <a:ext cx="3168352" cy="300401"/>
          </a:xfrm>
          <a:prstGeom prst="borderCallout1">
            <a:avLst>
              <a:gd name="adj1" fmla="val 100761"/>
              <a:gd name="adj2" fmla="val -18"/>
              <a:gd name="adj3" fmla="val 528266"/>
              <a:gd name="adj4" fmla="val -6403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MT07: “normal” tag missing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53136" y="8317013"/>
            <a:ext cx="210987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MT10: syntax error in </a:t>
            </a:r>
            <a:r>
              <a:rPr lang="en-AU" dirty="0" err="1">
                <a:solidFill>
                  <a:schemeClr val="tx1"/>
                </a:solidFill>
              </a:rPr>
              <a:t>blockstates</a:t>
            </a:r>
            <a:r>
              <a:rPr lang="en-AU" dirty="0">
                <a:solidFill>
                  <a:schemeClr val="tx1"/>
                </a:solidFill>
              </a:rPr>
              <a:t> file</a:t>
            </a:r>
          </a:p>
          <a:p>
            <a:r>
              <a:rPr lang="en-AU" dirty="0">
                <a:solidFill>
                  <a:schemeClr val="tx1"/>
                </a:solidFill>
              </a:rPr>
              <a:t> (see http://jsonlint.com/)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" name="Right Brace 1023"/>
          <p:cNvSpPr/>
          <p:nvPr/>
        </p:nvSpPr>
        <p:spPr>
          <a:xfrm>
            <a:off x="4149080" y="8172997"/>
            <a:ext cx="360040" cy="758529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/>
          </a:p>
        </p:txBody>
      </p:sp>
      <p:sp>
        <p:nvSpPr>
          <p:cNvPr id="38" name="Line Callout 1 37"/>
          <p:cNvSpPr/>
          <p:nvPr/>
        </p:nvSpPr>
        <p:spPr>
          <a:xfrm>
            <a:off x="3313152" y="9349392"/>
            <a:ext cx="2492112" cy="300401"/>
          </a:xfrm>
          <a:prstGeom prst="borderCallout1">
            <a:avLst>
              <a:gd name="adj1" fmla="val 100761"/>
              <a:gd name="adj2" fmla="val -18"/>
              <a:gd name="adj3" fmla="val 71676"/>
              <a:gd name="adj4" fmla="val -5142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MT11: parent model not found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Line Callout 1 39"/>
          <p:cNvSpPr/>
          <p:nvPr/>
        </p:nvSpPr>
        <p:spPr>
          <a:xfrm>
            <a:off x="2229116" y="11186194"/>
            <a:ext cx="2952328" cy="300401"/>
          </a:xfrm>
          <a:prstGeom prst="borderCallout1">
            <a:avLst>
              <a:gd name="adj1" fmla="val 3524"/>
              <a:gd name="adj2" fmla="val 197"/>
              <a:gd name="adj3" fmla="val -469468"/>
              <a:gd name="adj4" fmla="val -40672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MT13: “texture” tag missing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Line Callout 1 40"/>
          <p:cNvSpPr/>
          <p:nvPr/>
        </p:nvSpPr>
        <p:spPr>
          <a:xfrm>
            <a:off x="3415680" y="10607522"/>
            <a:ext cx="3084667" cy="491888"/>
          </a:xfrm>
          <a:prstGeom prst="borderCallout1">
            <a:avLst>
              <a:gd name="adj1" fmla="val 100761"/>
              <a:gd name="adj2" fmla="val -18"/>
              <a:gd name="adj3" fmla="val -201962"/>
              <a:gd name="adj4" fmla="val -65392"/>
            </a:avLst>
          </a:prstGeom>
          <a:solidFill>
            <a:schemeClr val="bg1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MT12: “block” missing from parent model path</a:t>
            </a:r>
          </a:p>
          <a:p>
            <a:r>
              <a:rPr lang="en-AU" sz="1000" dirty="0" smtClean="0">
                <a:solidFill>
                  <a:schemeClr val="tx1"/>
                </a:solidFill>
              </a:rPr>
              <a:t>-include domain, </a:t>
            </a:r>
            <a:r>
              <a:rPr lang="en-AU" sz="1000" dirty="0" err="1" smtClean="0">
                <a:solidFill>
                  <a:schemeClr val="tx1"/>
                </a:solidFill>
              </a:rPr>
              <a:t>ie</a:t>
            </a:r>
            <a:r>
              <a:rPr lang="en-AU" sz="1000" dirty="0" smtClean="0">
                <a:solidFill>
                  <a:schemeClr val="tx1"/>
                </a:solidFill>
              </a:rPr>
              <a:t>. “</a:t>
            </a:r>
            <a:r>
              <a:rPr lang="en-AU" sz="1000" dirty="0" err="1" smtClean="0">
                <a:solidFill>
                  <a:schemeClr val="tx1"/>
                </a:solidFill>
              </a:rPr>
              <a:t>modid:block</a:t>
            </a:r>
            <a:r>
              <a:rPr lang="en-AU" sz="1000" dirty="0" smtClean="0">
                <a:solidFill>
                  <a:schemeClr val="tx1"/>
                </a:solidFill>
              </a:rPr>
              <a:t>/</a:t>
            </a:r>
            <a:r>
              <a:rPr lang="en-AU" sz="1000" dirty="0" err="1" smtClean="0">
                <a:solidFill>
                  <a:schemeClr val="tx1"/>
                </a:solidFill>
              </a:rPr>
              <a:t>mymodel</a:t>
            </a:r>
            <a:r>
              <a:rPr lang="en-AU" sz="1000" dirty="0" smtClean="0">
                <a:solidFill>
                  <a:schemeClr val="tx1"/>
                </a:solidFill>
              </a:rPr>
              <a:t>”, if the parent is your own model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Line Callout 1 41"/>
          <p:cNvSpPr/>
          <p:nvPr/>
        </p:nvSpPr>
        <p:spPr>
          <a:xfrm>
            <a:off x="452590" y="11497734"/>
            <a:ext cx="3852428" cy="300401"/>
          </a:xfrm>
          <a:prstGeom prst="borderCallout1">
            <a:avLst>
              <a:gd name="adj1" fmla="val -11273"/>
              <a:gd name="adj2" fmla="val 38223"/>
              <a:gd name="adj3" fmla="val -528656"/>
              <a:gd name="adj4" fmla="val 9945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MT16: one of the textures defined in a parent model, for example #all from </a:t>
            </a:r>
            <a:r>
              <a:rPr lang="en-AU" sz="1000" dirty="0" err="1" smtClean="0">
                <a:solidFill>
                  <a:schemeClr val="tx1"/>
                </a:solidFill>
              </a:rPr>
              <a:t>cube_all</a:t>
            </a:r>
            <a:r>
              <a:rPr lang="en-AU" sz="1000" dirty="0" smtClean="0">
                <a:solidFill>
                  <a:schemeClr val="tx1"/>
                </a:solidFill>
              </a:rPr>
              <a:t>, was not provided in this textures list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Line Callout 1 42"/>
          <p:cNvSpPr/>
          <p:nvPr/>
        </p:nvSpPr>
        <p:spPr>
          <a:xfrm>
            <a:off x="3467194" y="10158499"/>
            <a:ext cx="2952328" cy="300401"/>
          </a:xfrm>
          <a:prstGeom prst="borderCallout1">
            <a:avLst>
              <a:gd name="adj1" fmla="val 100761"/>
              <a:gd name="adj2" fmla="val -18"/>
              <a:gd name="adj3" fmla="val -67838"/>
              <a:gd name="adj4" fmla="val -20024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MT17: texture filename is wrong or not found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Line Callout 1 43"/>
          <p:cNvSpPr/>
          <p:nvPr/>
        </p:nvSpPr>
        <p:spPr>
          <a:xfrm>
            <a:off x="3415680" y="9723924"/>
            <a:ext cx="3168352" cy="300401"/>
          </a:xfrm>
          <a:prstGeom prst="borderCallout1">
            <a:avLst>
              <a:gd name="adj1" fmla="val -4931"/>
              <a:gd name="adj2" fmla="val -218"/>
              <a:gd name="adj3" fmla="val 41659"/>
              <a:gd name="adj4" fmla="val -48560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MT18: domain is wrong (should be your </a:t>
            </a:r>
            <a:r>
              <a:rPr lang="en-AU" sz="1000" dirty="0" err="1" smtClean="0">
                <a:solidFill>
                  <a:schemeClr val="tx1"/>
                </a:solidFill>
              </a:rPr>
              <a:t>modid</a:t>
            </a:r>
            <a:r>
              <a:rPr lang="en-AU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1000" dirty="0" smtClean="0">
                <a:solidFill>
                  <a:schemeClr val="tx1"/>
                </a:solidFill>
              </a:rPr>
              <a:t>MT19: domain is missing completely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Line Callout 1 38"/>
          <p:cNvSpPr/>
          <p:nvPr/>
        </p:nvSpPr>
        <p:spPr>
          <a:xfrm>
            <a:off x="242030" y="10457322"/>
            <a:ext cx="1170746" cy="523987"/>
          </a:xfrm>
          <a:prstGeom prst="borderCallout1">
            <a:avLst>
              <a:gd name="adj1" fmla="val 1388"/>
              <a:gd name="adj2" fmla="val 1609"/>
              <a:gd name="adj3" fmla="val -170126"/>
              <a:gd name="adj4" fmla="val 38467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MT14: “parent” tag missing 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2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5244" y="12933437"/>
            <a:ext cx="5404616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models/item/mt01_blockname</a:t>
            </a:r>
            <a:r>
              <a:rPr lang="en-US" sz="1000" b="1" dirty="0">
                <a:solidFill>
                  <a:schemeClr val="dk1"/>
                </a:solidFill>
              </a:rPr>
              <a:t>.json:</a:t>
            </a:r>
          </a:p>
          <a:p>
            <a:r>
              <a:rPr lang="en-US" sz="1000" dirty="0">
                <a:solidFill>
                  <a:schemeClr val="dk1"/>
                </a:solidFill>
              </a:rPr>
              <a:t>{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"</a:t>
            </a:r>
            <a:r>
              <a:rPr lang="en-US" sz="1000" dirty="0">
                <a:solidFill>
                  <a:srgbClr val="00B050"/>
                </a:solidFill>
              </a:rPr>
              <a:t>parent</a:t>
            </a:r>
            <a:r>
              <a:rPr lang="en-US" sz="1000" dirty="0">
                <a:solidFill>
                  <a:schemeClr val="dk1"/>
                </a:solidFill>
              </a:rPr>
              <a:t>": "</a:t>
            </a:r>
            <a:r>
              <a:rPr lang="en-US" sz="1000" dirty="0" err="1">
                <a:solidFill>
                  <a:srgbClr val="FFC000"/>
                </a:solidFill>
              </a:rPr>
              <a:t>missingtextures</a:t>
            </a:r>
            <a:r>
              <a:rPr lang="en-US" sz="1000" dirty="0" err="1">
                <a:solidFill>
                  <a:schemeClr val="dk1"/>
                </a:solidFill>
              </a:rPr>
              <a:t>:</a:t>
            </a:r>
            <a:r>
              <a:rPr lang="en-US" sz="1000" dirty="0" err="1">
                <a:solidFill>
                  <a:srgbClr val="7030A0"/>
                </a:solidFill>
              </a:rPr>
              <a:t>block</a:t>
            </a:r>
            <a:r>
              <a:rPr lang="en-US" sz="1000" dirty="0">
                <a:solidFill>
                  <a:srgbClr val="7030A0"/>
                </a:solidFill>
              </a:rPr>
              <a:t>/mt01_block_model</a:t>
            </a:r>
            <a:r>
              <a:rPr lang="en-US" sz="1000" dirty="0">
                <a:solidFill>
                  <a:schemeClr val="dk1"/>
                </a:solidFill>
              </a:rPr>
              <a:t>",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"display": {</a:t>
            </a:r>
          </a:p>
          <a:p>
            <a:r>
              <a:rPr lang="en-US" sz="1000" dirty="0">
                <a:solidFill>
                  <a:schemeClr val="dk1"/>
                </a:solidFill>
              </a:rPr>
              <a:t> … {</a:t>
            </a:r>
            <a:r>
              <a:rPr lang="en-US" sz="1000" dirty="0" err="1">
                <a:solidFill>
                  <a:schemeClr val="dk1"/>
                </a:solidFill>
              </a:rPr>
              <a:t>etc</a:t>
            </a:r>
            <a:r>
              <a:rPr lang="en-US" sz="1000" dirty="0">
                <a:solidFill>
                  <a:schemeClr val="dk1"/>
                </a:solidFill>
              </a:rPr>
              <a:t> – incorrect transforms won’t cause missing texture} 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}</a:t>
            </a:r>
          </a:p>
          <a:p>
            <a:r>
              <a:rPr lang="en-US" sz="10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6594" y="9139149"/>
            <a:ext cx="5404616" cy="116955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</a:rPr>
              <a:t>models/block/mt01_block_model</a:t>
            </a:r>
            <a:r>
              <a:rPr lang="en-US" sz="1000" b="1" dirty="0">
                <a:solidFill>
                  <a:schemeClr val="dk1"/>
                </a:solidFill>
              </a:rPr>
              <a:t>.json:</a:t>
            </a:r>
          </a:p>
          <a:p>
            <a:r>
              <a:rPr lang="en-US" sz="1000" dirty="0">
                <a:solidFill>
                  <a:schemeClr val="dk1"/>
                </a:solidFill>
              </a:rPr>
              <a:t>{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  "</a:t>
            </a:r>
            <a:r>
              <a:rPr lang="en-US" sz="1000" dirty="0">
                <a:solidFill>
                  <a:srgbClr val="7030A0"/>
                </a:solidFill>
              </a:rPr>
              <a:t>parent</a:t>
            </a:r>
            <a:r>
              <a:rPr lang="en-US" sz="1000" dirty="0">
                <a:solidFill>
                  <a:schemeClr val="dk1"/>
                </a:solidFill>
              </a:rPr>
              <a:t>": "</a:t>
            </a:r>
            <a:r>
              <a:rPr lang="en-US" sz="1000" dirty="0">
                <a:solidFill>
                  <a:srgbClr val="006600"/>
                </a:solidFill>
              </a:rPr>
              <a:t>block/</a:t>
            </a:r>
            <a:r>
              <a:rPr lang="en-US" sz="1000" dirty="0" err="1">
                <a:solidFill>
                  <a:srgbClr val="FF0000"/>
                </a:solidFill>
              </a:rPr>
              <a:t>cube_all</a:t>
            </a:r>
            <a:r>
              <a:rPr lang="en-US" sz="1000" dirty="0">
                <a:solidFill>
                  <a:schemeClr val="dk1"/>
                </a:solidFill>
              </a:rPr>
              <a:t>",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  "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textures</a:t>
            </a:r>
            <a:r>
              <a:rPr lang="en-US" sz="1000" dirty="0">
                <a:solidFill>
                  <a:schemeClr val="dk1"/>
                </a:solidFill>
              </a:rPr>
              <a:t>": {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      "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all</a:t>
            </a:r>
            <a:r>
              <a:rPr lang="en-US" sz="1000" dirty="0">
                <a:solidFill>
                  <a:schemeClr val="dk1"/>
                </a:solidFill>
              </a:rPr>
              <a:t>": "</a:t>
            </a:r>
            <a:r>
              <a:rPr lang="en-US" sz="1000" dirty="0" err="1">
                <a:solidFill>
                  <a:srgbClr val="00B0F0"/>
                </a:solidFill>
              </a:rPr>
              <a:t>missingtextures</a:t>
            </a:r>
            <a:r>
              <a:rPr lang="en-US" sz="1000" dirty="0" err="1">
                <a:solidFill>
                  <a:schemeClr val="dk1"/>
                </a:solidFill>
              </a:rPr>
              <a:t>:</a:t>
            </a:r>
            <a:r>
              <a:rPr lang="en-US" sz="1000" dirty="0" err="1">
                <a:solidFill>
                  <a:srgbClr val="FFC000"/>
                </a:solidFill>
              </a:rPr>
              <a:t>blocks</a:t>
            </a:r>
            <a:r>
              <a:rPr lang="en-US" sz="1000" dirty="0">
                <a:solidFill>
                  <a:srgbClr val="FFC000"/>
                </a:solidFill>
              </a:rPr>
              <a:t>/</a:t>
            </a:r>
            <a:r>
              <a:rPr lang="en-US" sz="1000" dirty="0" err="1">
                <a:solidFill>
                  <a:srgbClr val="FFC000"/>
                </a:solidFill>
              </a:rPr>
              <a:t>mt_block_texture</a:t>
            </a:r>
            <a:r>
              <a:rPr lang="en-US" sz="1000" dirty="0">
                <a:solidFill>
                  <a:schemeClr val="dk1"/>
                </a:solidFill>
              </a:rPr>
              <a:t>"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  }</a:t>
            </a:r>
          </a:p>
          <a:p>
            <a:r>
              <a:rPr lang="en-US" sz="1000" dirty="0">
                <a:solidFill>
                  <a:schemeClr val="dk1"/>
                </a:solidFill>
              </a:rPr>
              <a:t>}</a:t>
            </a:r>
          </a:p>
        </p:txBody>
      </p:sp>
      <p:pic>
        <p:nvPicPr>
          <p:cNvPr id="9" name="Picture 1" descr="C:\Users\10165792\Downloads\folderstructuresimpleb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4" y="5140670"/>
            <a:ext cx="2415749" cy="285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86594" y="612157"/>
            <a:ext cx="5400600" cy="2092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AU" sz="1000" b="1" dirty="0"/>
              <a:t>BlockMT01.java</a:t>
            </a:r>
            <a:endParaRPr lang="en-US" sz="1000" b="1" dirty="0"/>
          </a:p>
          <a:p>
            <a:r>
              <a:rPr lang="en-AU" sz="1000" dirty="0"/>
              <a:t>public class BlockMT01 extends </a:t>
            </a:r>
            <a:r>
              <a:rPr lang="en-AU" sz="1000" dirty="0" smtClean="0"/>
              <a:t>Block {</a:t>
            </a:r>
            <a:endParaRPr lang="en-US" sz="1000" dirty="0"/>
          </a:p>
          <a:p>
            <a:r>
              <a:rPr lang="en-AU" sz="1000" dirty="0"/>
              <a:t>  public BlockMT01</a:t>
            </a:r>
            <a:r>
              <a:rPr lang="en-AU" sz="1000" dirty="0" smtClean="0"/>
              <a:t>()   {  super(</a:t>
            </a:r>
            <a:r>
              <a:rPr lang="en-AU" sz="1000" dirty="0" err="1" smtClean="0"/>
              <a:t>Material.rock</a:t>
            </a:r>
            <a:r>
              <a:rPr lang="en-AU" sz="1000" dirty="0" smtClean="0"/>
              <a:t>);  </a:t>
            </a:r>
            <a:r>
              <a:rPr lang="en-AU" sz="1000" dirty="0" err="1"/>
              <a:t>this.setCreativeTab</a:t>
            </a:r>
            <a:r>
              <a:rPr lang="en-AU" sz="1000" dirty="0"/>
              <a:t>(</a:t>
            </a:r>
            <a:r>
              <a:rPr lang="en-AU" sz="1000" dirty="0" err="1"/>
              <a:t>CreativeTabs.tabBlock</a:t>
            </a:r>
            <a:r>
              <a:rPr lang="en-AU" sz="1000" dirty="0"/>
              <a:t>); </a:t>
            </a:r>
            <a:r>
              <a:rPr lang="en-AU" sz="1000" dirty="0" smtClean="0"/>
              <a:t>  }</a:t>
            </a:r>
            <a:endParaRPr lang="en-US" sz="1000" dirty="0" smtClean="0"/>
          </a:p>
          <a:p>
            <a:r>
              <a:rPr lang="en-AU" sz="1000" dirty="0"/>
              <a:t> </a:t>
            </a:r>
            <a:endParaRPr lang="en-US" sz="1000" dirty="0"/>
          </a:p>
          <a:p>
            <a:r>
              <a:rPr lang="en-AU" sz="1000" dirty="0"/>
              <a:t>  @</a:t>
            </a:r>
            <a:r>
              <a:rPr lang="en-AU" sz="1000" dirty="0" err="1"/>
              <a:t>SideOnly</a:t>
            </a:r>
            <a:r>
              <a:rPr lang="en-AU" sz="1000" dirty="0"/>
              <a:t>(</a:t>
            </a:r>
            <a:r>
              <a:rPr lang="en-AU" sz="1000" dirty="0" err="1"/>
              <a:t>Side.CLIENT</a:t>
            </a:r>
            <a:r>
              <a:rPr lang="en-AU" sz="1000" dirty="0" smtClean="0"/>
              <a:t>) </a:t>
            </a:r>
          </a:p>
          <a:p>
            <a:r>
              <a:rPr lang="en-AU" sz="1000" dirty="0" smtClean="0"/>
              <a:t>  </a:t>
            </a:r>
            <a:r>
              <a:rPr lang="en-AU" sz="1000" dirty="0"/>
              <a:t>public </a:t>
            </a:r>
            <a:r>
              <a:rPr lang="en-AU" sz="1000" dirty="0" err="1"/>
              <a:t>EnumWorldBlockLayer</a:t>
            </a:r>
            <a:r>
              <a:rPr lang="en-AU" sz="1000" dirty="0"/>
              <a:t> </a:t>
            </a:r>
            <a:r>
              <a:rPr lang="en-AU" sz="1000" dirty="0" err="1"/>
              <a:t>getBlockLayer</a:t>
            </a:r>
            <a:r>
              <a:rPr lang="en-AU" sz="1000" dirty="0" smtClean="0"/>
              <a:t>()  { </a:t>
            </a:r>
            <a:r>
              <a:rPr lang="en-AU" sz="1000" dirty="0"/>
              <a:t>return </a:t>
            </a:r>
            <a:r>
              <a:rPr lang="en-AU" sz="1000" dirty="0" err="1">
                <a:solidFill>
                  <a:srgbClr val="006600"/>
                </a:solidFill>
              </a:rPr>
              <a:t>EnumWorldBlockLayer.SOLID</a:t>
            </a:r>
            <a:r>
              <a:rPr lang="en-AU" sz="1000" dirty="0" smtClean="0"/>
              <a:t>;  </a:t>
            </a:r>
            <a:r>
              <a:rPr lang="en-AU" sz="1000" dirty="0"/>
              <a:t>}</a:t>
            </a:r>
            <a:endParaRPr lang="en-US" sz="1000" dirty="0"/>
          </a:p>
          <a:p>
            <a:r>
              <a:rPr lang="en-AU" sz="1000" dirty="0"/>
              <a:t> </a:t>
            </a:r>
            <a:endParaRPr lang="en-US" sz="1000" dirty="0"/>
          </a:p>
          <a:p>
            <a:r>
              <a:rPr lang="en-AU" sz="1000" dirty="0"/>
              <a:t>  @</a:t>
            </a:r>
            <a:r>
              <a:rPr lang="en-AU" sz="1000" dirty="0" smtClean="0"/>
              <a:t>Override  </a:t>
            </a:r>
            <a:r>
              <a:rPr lang="en-AU" sz="1000" dirty="0"/>
              <a:t>public </a:t>
            </a:r>
            <a:r>
              <a:rPr lang="en-AU" sz="1000" dirty="0" err="1"/>
              <a:t>boolean</a:t>
            </a:r>
            <a:r>
              <a:rPr lang="en-AU" sz="1000" dirty="0"/>
              <a:t> </a:t>
            </a:r>
            <a:r>
              <a:rPr lang="en-AU" sz="1000" dirty="0" err="1"/>
              <a:t>isOpaqueCube</a:t>
            </a:r>
            <a:r>
              <a:rPr lang="en-AU" sz="1000" dirty="0"/>
              <a:t>() </a:t>
            </a:r>
            <a:r>
              <a:rPr lang="en-AU" sz="1000" dirty="0" smtClean="0"/>
              <a:t>{  </a:t>
            </a:r>
            <a:r>
              <a:rPr lang="en-AU" sz="1000" dirty="0"/>
              <a:t>return </a:t>
            </a:r>
            <a:r>
              <a:rPr lang="en-AU" sz="1000" dirty="0">
                <a:solidFill>
                  <a:srgbClr val="7030A0"/>
                </a:solidFill>
              </a:rPr>
              <a:t>true</a:t>
            </a:r>
            <a:r>
              <a:rPr lang="en-AU" sz="1000" dirty="0" smtClean="0"/>
              <a:t>;  </a:t>
            </a:r>
            <a:r>
              <a:rPr lang="en-AU" sz="1000" dirty="0"/>
              <a:t>}</a:t>
            </a:r>
            <a:endParaRPr lang="en-US" sz="1000" dirty="0"/>
          </a:p>
          <a:p>
            <a:r>
              <a:rPr lang="en-AU" sz="1000" dirty="0"/>
              <a:t> </a:t>
            </a:r>
            <a:endParaRPr lang="en-US" sz="1000" dirty="0"/>
          </a:p>
          <a:p>
            <a:r>
              <a:rPr lang="en-AU" sz="1000" dirty="0"/>
              <a:t>  @</a:t>
            </a:r>
            <a:r>
              <a:rPr lang="en-AU" sz="1000" dirty="0" smtClean="0"/>
              <a:t>Override  </a:t>
            </a:r>
            <a:r>
              <a:rPr lang="en-AU" sz="1000" dirty="0"/>
              <a:t>public </a:t>
            </a:r>
            <a:r>
              <a:rPr lang="en-AU" sz="1000" dirty="0" err="1"/>
              <a:t>boolean</a:t>
            </a:r>
            <a:r>
              <a:rPr lang="en-AU" sz="1000" dirty="0"/>
              <a:t> </a:t>
            </a:r>
            <a:r>
              <a:rPr lang="en-AU" sz="1000" dirty="0" err="1"/>
              <a:t>isFullCube</a:t>
            </a:r>
            <a:r>
              <a:rPr lang="en-AU" sz="1000" dirty="0"/>
              <a:t>() </a:t>
            </a:r>
            <a:r>
              <a:rPr lang="en-AU" sz="1000" dirty="0" smtClean="0"/>
              <a:t>{  return </a:t>
            </a:r>
            <a:r>
              <a:rPr lang="en-AU" sz="1000" dirty="0"/>
              <a:t>true</a:t>
            </a:r>
            <a:r>
              <a:rPr lang="en-AU" sz="1000" dirty="0" smtClean="0"/>
              <a:t>; </a:t>
            </a:r>
            <a:r>
              <a:rPr lang="en-AU" sz="1000" dirty="0"/>
              <a:t>}</a:t>
            </a:r>
            <a:endParaRPr lang="en-US" sz="1000" dirty="0"/>
          </a:p>
          <a:p>
            <a:r>
              <a:rPr lang="en-AU" sz="1000" dirty="0"/>
              <a:t> </a:t>
            </a:r>
            <a:endParaRPr lang="en-US" sz="1000" dirty="0"/>
          </a:p>
          <a:p>
            <a:r>
              <a:rPr lang="en-AU" sz="1000" dirty="0"/>
              <a:t>  @</a:t>
            </a:r>
            <a:r>
              <a:rPr lang="en-AU" sz="1000" dirty="0" smtClean="0"/>
              <a:t>Override  </a:t>
            </a:r>
            <a:r>
              <a:rPr lang="en-AU" sz="1000" dirty="0"/>
              <a:t>public </a:t>
            </a:r>
            <a:r>
              <a:rPr lang="en-AU" sz="1000" dirty="0" err="1"/>
              <a:t>int</a:t>
            </a:r>
            <a:r>
              <a:rPr lang="en-AU" sz="1000" dirty="0"/>
              <a:t> </a:t>
            </a:r>
            <a:r>
              <a:rPr lang="en-AU" sz="1000" dirty="0" err="1"/>
              <a:t>getRenderType</a:t>
            </a:r>
            <a:r>
              <a:rPr lang="en-AU" sz="1000" dirty="0"/>
              <a:t>() </a:t>
            </a:r>
            <a:r>
              <a:rPr lang="en-AU" sz="1000" dirty="0" smtClean="0"/>
              <a:t>{  </a:t>
            </a:r>
            <a:r>
              <a:rPr lang="en-AU" sz="1000" dirty="0">
                <a:solidFill>
                  <a:srgbClr val="FF0000"/>
                </a:solidFill>
              </a:rPr>
              <a:t>return 3</a:t>
            </a:r>
            <a:r>
              <a:rPr lang="en-AU" sz="1000" dirty="0" smtClean="0"/>
              <a:t>;  </a:t>
            </a:r>
            <a:r>
              <a:rPr lang="en-AU" sz="1000" dirty="0"/>
              <a:t>}</a:t>
            </a:r>
            <a:endParaRPr lang="en-US" sz="1000" dirty="0"/>
          </a:p>
          <a:p>
            <a:r>
              <a:rPr lang="en-AU" sz="1000" dirty="0" smtClean="0"/>
              <a:t>}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480688" y="3564485"/>
            <a:ext cx="5400600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 err="1" smtClean="0">
                <a:solidFill>
                  <a:schemeClr val="dk1"/>
                </a:solidFill>
              </a:rPr>
              <a:t>init</a:t>
            </a:r>
            <a:r>
              <a:rPr lang="en-US" sz="1000" b="1" dirty="0" smtClean="0">
                <a:solidFill>
                  <a:schemeClr val="dk1"/>
                </a:solidFill>
              </a:rPr>
              <a:t> </a:t>
            </a:r>
            <a:r>
              <a:rPr lang="en-US" sz="1000" b="1" dirty="0" err="1" smtClean="0">
                <a:solidFill>
                  <a:schemeClr val="dk1"/>
                </a:solidFill>
              </a:rPr>
              <a:t>FMLInitializationEvent</a:t>
            </a:r>
            <a:r>
              <a:rPr lang="en-US" sz="1000" b="1" dirty="0" smtClean="0">
                <a:solidFill>
                  <a:schemeClr val="dk1"/>
                </a:solidFill>
              </a:rPr>
              <a:t>, in your client </a:t>
            </a:r>
            <a:r>
              <a:rPr lang="en-US" sz="1000" b="1" dirty="0">
                <a:solidFill>
                  <a:schemeClr val="dk1"/>
                </a:solidFill>
              </a:rPr>
              <a:t>proxy:</a:t>
            </a:r>
          </a:p>
          <a:p>
            <a:r>
              <a:rPr lang="en-AU" sz="1000" dirty="0">
                <a:solidFill>
                  <a:schemeClr val="dk1"/>
                </a:solidFill>
              </a:rPr>
              <a:t>Item </a:t>
            </a:r>
            <a:r>
              <a:rPr lang="en-AU" sz="1000" dirty="0" err="1">
                <a:solidFill>
                  <a:schemeClr val="dk1"/>
                </a:solidFill>
              </a:rPr>
              <a:t>itemBlockSimple</a:t>
            </a:r>
            <a:r>
              <a:rPr lang="en-AU" sz="1000" dirty="0">
                <a:solidFill>
                  <a:schemeClr val="dk1"/>
                </a:solidFill>
              </a:rPr>
              <a:t> = </a:t>
            </a:r>
            <a:r>
              <a:rPr lang="en-AU" sz="1000" dirty="0" err="1">
                <a:solidFill>
                  <a:schemeClr val="dk1"/>
                </a:solidFill>
              </a:rPr>
              <a:t>GameRegistry.findItem</a:t>
            </a:r>
            <a:r>
              <a:rPr lang="en-AU" sz="1000" dirty="0">
                <a:solidFill>
                  <a:schemeClr val="dk1"/>
                </a:solidFill>
              </a:rPr>
              <a:t>("</a:t>
            </a:r>
            <a:r>
              <a:rPr lang="en-AU" sz="1000" dirty="0" err="1">
                <a:solidFill>
                  <a:schemeClr val="dk1"/>
                </a:solidFill>
              </a:rPr>
              <a:t>missingtextures</a:t>
            </a:r>
            <a:r>
              <a:rPr lang="en-AU" sz="1000" dirty="0">
                <a:solidFill>
                  <a:schemeClr val="dk1"/>
                </a:solidFill>
              </a:rPr>
              <a:t>", "mt01_blockname");</a:t>
            </a:r>
            <a:endParaRPr lang="en-US" sz="1000" dirty="0">
              <a:solidFill>
                <a:schemeClr val="dk1"/>
              </a:solidFill>
            </a:endParaRPr>
          </a:p>
          <a:p>
            <a:r>
              <a:rPr lang="en-AU" sz="1000" dirty="0" err="1">
                <a:solidFill>
                  <a:schemeClr val="dk1"/>
                </a:solidFill>
              </a:rPr>
              <a:t>ModelResourceLocation</a:t>
            </a:r>
            <a:r>
              <a:rPr lang="en-AU" sz="1000" dirty="0">
                <a:solidFill>
                  <a:schemeClr val="dk1"/>
                </a:solidFill>
              </a:rPr>
              <a:t> </a:t>
            </a:r>
            <a:r>
              <a:rPr lang="en-AU" sz="1000" dirty="0" err="1">
                <a:solidFill>
                  <a:schemeClr val="dk1"/>
                </a:solidFill>
              </a:rPr>
              <a:t>itemModelResourceLocation</a:t>
            </a:r>
            <a:r>
              <a:rPr lang="en-AU" sz="1000" dirty="0">
                <a:solidFill>
                  <a:schemeClr val="dk1"/>
                </a:solidFill>
              </a:rPr>
              <a:t> </a:t>
            </a:r>
            <a:endParaRPr lang="en-AU" sz="1000" dirty="0" smtClean="0">
              <a:solidFill>
                <a:schemeClr val="dk1"/>
              </a:solidFill>
            </a:endParaRPr>
          </a:p>
          <a:p>
            <a:r>
              <a:rPr lang="en-AU" sz="1000" dirty="0"/>
              <a:t> </a:t>
            </a:r>
            <a:r>
              <a:rPr lang="en-AU" sz="1000" dirty="0" smtClean="0"/>
              <a:t>   </a:t>
            </a:r>
            <a:r>
              <a:rPr lang="en-AU" sz="1000" dirty="0" smtClean="0">
                <a:solidFill>
                  <a:schemeClr val="dk1"/>
                </a:solidFill>
              </a:rPr>
              <a:t>= </a:t>
            </a:r>
            <a:r>
              <a:rPr lang="en-AU" sz="1000" dirty="0">
                <a:solidFill>
                  <a:schemeClr val="dk1"/>
                </a:solidFill>
              </a:rPr>
              <a:t>new </a:t>
            </a:r>
            <a:r>
              <a:rPr lang="en-AU" sz="1000" dirty="0" err="1">
                <a:solidFill>
                  <a:schemeClr val="dk1"/>
                </a:solidFill>
              </a:rPr>
              <a:t>ModelResourceLocation</a:t>
            </a:r>
            <a:r>
              <a:rPr lang="en-AU" sz="1000" dirty="0">
                <a:solidFill>
                  <a:schemeClr val="dk1"/>
                </a:solidFill>
              </a:rPr>
              <a:t>("</a:t>
            </a:r>
            <a:r>
              <a:rPr lang="en-AU" sz="1000" dirty="0">
                <a:solidFill>
                  <a:srgbClr val="006600"/>
                </a:solidFill>
              </a:rPr>
              <a:t>missingtextures</a:t>
            </a:r>
            <a:r>
              <a:rPr lang="en-AU" sz="1000" dirty="0">
                <a:solidFill>
                  <a:schemeClr val="dk1"/>
                </a:solidFill>
              </a:rPr>
              <a:t>:</a:t>
            </a:r>
            <a:r>
              <a:rPr lang="en-AU" sz="1000" dirty="0">
                <a:solidFill>
                  <a:srgbClr val="7030A0"/>
                </a:solidFill>
              </a:rPr>
              <a:t>mt01_blockname</a:t>
            </a:r>
            <a:r>
              <a:rPr lang="en-AU" sz="1000" dirty="0">
                <a:solidFill>
                  <a:schemeClr val="dk1"/>
                </a:solidFill>
              </a:rPr>
              <a:t>", "</a:t>
            </a:r>
            <a:r>
              <a:rPr lang="en-AU" sz="1000" dirty="0">
                <a:solidFill>
                  <a:schemeClr val="accent6">
                    <a:lumMod val="75000"/>
                  </a:schemeClr>
                </a:solidFill>
              </a:rPr>
              <a:t>inventory</a:t>
            </a:r>
            <a:r>
              <a:rPr lang="en-AU" sz="1000" dirty="0">
                <a:solidFill>
                  <a:schemeClr val="dk1"/>
                </a:solidFill>
              </a:rPr>
              <a:t>");</a:t>
            </a:r>
            <a:endParaRPr lang="en-US" sz="1000" dirty="0">
              <a:solidFill>
                <a:schemeClr val="dk1"/>
              </a:solidFill>
            </a:endParaRPr>
          </a:p>
          <a:p>
            <a:r>
              <a:rPr lang="en-AU" sz="1000" dirty="0" smtClean="0">
                <a:solidFill>
                  <a:schemeClr val="dk1"/>
                </a:solidFill>
              </a:rPr>
              <a:t>final </a:t>
            </a:r>
            <a:r>
              <a:rPr lang="en-AU" sz="1000" dirty="0" err="1">
                <a:solidFill>
                  <a:schemeClr val="dk1"/>
                </a:solidFill>
              </a:rPr>
              <a:t>int</a:t>
            </a:r>
            <a:r>
              <a:rPr lang="en-AU" sz="1000" dirty="0">
                <a:solidFill>
                  <a:schemeClr val="dk1"/>
                </a:solidFill>
              </a:rPr>
              <a:t> DEFAULT_ITEM_SUBTYPE = 0;</a:t>
            </a:r>
            <a:endParaRPr lang="en-US" sz="1000" dirty="0">
              <a:solidFill>
                <a:schemeClr val="dk1"/>
              </a:solidFill>
            </a:endParaRPr>
          </a:p>
          <a:p>
            <a:r>
              <a:rPr lang="en-AU" sz="1000" dirty="0" err="1">
                <a:solidFill>
                  <a:schemeClr val="dk1"/>
                </a:solidFill>
              </a:rPr>
              <a:t>Minecraft.getMinecraft</a:t>
            </a:r>
            <a:r>
              <a:rPr lang="en-AU" sz="1000" dirty="0">
                <a:solidFill>
                  <a:schemeClr val="dk1"/>
                </a:solidFill>
              </a:rPr>
              <a:t>().</a:t>
            </a:r>
            <a:r>
              <a:rPr lang="en-AU" sz="1000" dirty="0" err="1">
                <a:solidFill>
                  <a:schemeClr val="dk1"/>
                </a:solidFill>
              </a:rPr>
              <a:t>getRenderItem</a:t>
            </a:r>
            <a:r>
              <a:rPr lang="en-AU" sz="1000" dirty="0">
                <a:solidFill>
                  <a:schemeClr val="dk1"/>
                </a:solidFill>
              </a:rPr>
              <a:t>().</a:t>
            </a:r>
            <a:r>
              <a:rPr lang="en-AU" sz="1000" dirty="0" err="1">
                <a:solidFill>
                  <a:schemeClr val="dk1"/>
                </a:solidFill>
              </a:rPr>
              <a:t>getItemModelMesher</a:t>
            </a:r>
            <a:r>
              <a:rPr lang="en-AU" sz="1000" dirty="0">
                <a:solidFill>
                  <a:schemeClr val="dk1"/>
                </a:solidFill>
              </a:rPr>
              <a:t>().</a:t>
            </a:r>
            <a:r>
              <a:rPr lang="en-AU" sz="1000" dirty="0" smtClean="0">
                <a:solidFill>
                  <a:schemeClr val="dk1"/>
                </a:solidFill>
              </a:rPr>
              <a:t>register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</a:t>
            </a:r>
            <a:r>
              <a:rPr lang="en-AU" sz="1000" dirty="0" smtClean="0">
                <a:solidFill>
                  <a:schemeClr val="dk1"/>
                </a:solidFill>
              </a:rPr>
              <a:t>(</a:t>
            </a:r>
            <a:r>
              <a:rPr lang="en-AU" sz="1000" dirty="0" err="1">
                <a:solidFill>
                  <a:schemeClr val="dk1"/>
                </a:solidFill>
              </a:rPr>
              <a:t>itemBlockSimple</a:t>
            </a:r>
            <a:r>
              <a:rPr lang="en-AU" sz="1000" dirty="0">
                <a:solidFill>
                  <a:schemeClr val="dk1"/>
                </a:solidFill>
              </a:rPr>
              <a:t>, </a:t>
            </a:r>
            <a:r>
              <a:rPr lang="en-AU" sz="1000" dirty="0">
                <a:solidFill>
                  <a:srgbClr val="00B0F0"/>
                </a:solidFill>
              </a:rPr>
              <a:t>DEFAULT_ITEM_SUBTYPE</a:t>
            </a:r>
            <a:r>
              <a:rPr lang="en-AU" sz="1000" dirty="0">
                <a:solidFill>
                  <a:schemeClr val="dk1"/>
                </a:solidFill>
              </a:rPr>
              <a:t>, </a:t>
            </a:r>
            <a:r>
              <a:rPr lang="en-AU" sz="1000" dirty="0" err="1">
                <a:solidFill>
                  <a:schemeClr val="dk1"/>
                </a:solidFill>
              </a:rPr>
              <a:t>itemModelResourceLocation</a:t>
            </a:r>
            <a:r>
              <a:rPr lang="en-AU" sz="1000" dirty="0">
                <a:solidFill>
                  <a:schemeClr val="dk1"/>
                </a:solidFill>
              </a:rPr>
              <a:t>);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6594" y="2844405"/>
            <a:ext cx="5404048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 err="1" smtClean="0">
                <a:solidFill>
                  <a:schemeClr val="dk1"/>
                </a:solidFill>
              </a:rPr>
              <a:t>preInit</a:t>
            </a:r>
            <a:r>
              <a:rPr lang="en-US" sz="1000" b="1" dirty="0" smtClean="0">
                <a:solidFill>
                  <a:schemeClr val="dk1"/>
                </a:solidFill>
              </a:rPr>
              <a:t> </a:t>
            </a:r>
            <a:r>
              <a:rPr lang="en-US" sz="1000" b="1" dirty="0" err="1" smtClean="0">
                <a:solidFill>
                  <a:schemeClr val="dk1"/>
                </a:solidFill>
              </a:rPr>
              <a:t>FMLPreInitializationEvent</a:t>
            </a:r>
            <a:r>
              <a:rPr lang="en-US" sz="1000" b="1" dirty="0" smtClean="0">
                <a:solidFill>
                  <a:schemeClr val="dk1"/>
                </a:solidFill>
              </a:rPr>
              <a:t> in </a:t>
            </a:r>
            <a:r>
              <a:rPr lang="en-US" sz="1000" b="1" dirty="0">
                <a:solidFill>
                  <a:schemeClr val="dk1"/>
                </a:solidFill>
              </a:rPr>
              <a:t>your common proxy:</a:t>
            </a:r>
          </a:p>
          <a:p>
            <a:r>
              <a:rPr lang="en-AU" sz="1000" dirty="0">
                <a:solidFill>
                  <a:schemeClr val="dk1"/>
                </a:solidFill>
              </a:rPr>
              <a:t>blockMT01 = new BlockMT01().</a:t>
            </a:r>
            <a:r>
              <a:rPr lang="en-AU" sz="1000" dirty="0" err="1">
                <a:solidFill>
                  <a:schemeClr val="dk1"/>
                </a:solidFill>
              </a:rPr>
              <a:t>setUnlocalizedName</a:t>
            </a:r>
            <a:r>
              <a:rPr lang="en-AU" sz="1000" dirty="0">
                <a:solidFill>
                  <a:schemeClr val="dk1"/>
                </a:solidFill>
              </a:rPr>
              <a:t>("mt01_blockname");</a:t>
            </a:r>
            <a:endParaRPr lang="en-US" sz="1000" dirty="0">
              <a:solidFill>
                <a:schemeClr val="dk1"/>
              </a:solidFill>
            </a:endParaRPr>
          </a:p>
          <a:p>
            <a:r>
              <a:rPr lang="en-AU" sz="1000" dirty="0" err="1">
                <a:solidFill>
                  <a:schemeClr val="dk1"/>
                </a:solidFill>
              </a:rPr>
              <a:t>GameRegistry.registerBlock</a:t>
            </a:r>
            <a:r>
              <a:rPr lang="en-AU" sz="1000" dirty="0">
                <a:solidFill>
                  <a:schemeClr val="dk1"/>
                </a:solidFill>
              </a:rPr>
              <a:t>(blockMT01, "mt01_blockname</a:t>
            </a:r>
            <a:r>
              <a:rPr lang="en-AU" sz="1000" dirty="0" smtClean="0">
                <a:solidFill>
                  <a:schemeClr val="dk1"/>
                </a:solidFill>
              </a:rPr>
              <a:t>");</a:t>
            </a: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4586" y="7949422"/>
            <a:ext cx="5404616" cy="101566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 err="1" smtClean="0">
                <a:solidFill>
                  <a:srgbClr val="FF0000"/>
                </a:solidFill>
              </a:rPr>
              <a:t>blockstates</a:t>
            </a:r>
            <a:r>
              <a:rPr lang="en-US" sz="1000" b="1" dirty="0" smtClean="0">
                <a:solidFill>
                  <a:srgbClr val="FF0000"/>
                </a:solidFill>
              </a:rPr>
              <a:t>/mt01_blockname.json</a:t>
            </a:r>
            <a:r>
              <a:rPr lang="en-US" sz="1000" b="1" dirty="0">
                <a:solidFill>
                  <a:schemeClr val="dk1"/>
                </a:solidFill>
              </a:rPr>
              <a:t>:</a:t>
            </a:r>
          </a:p>
          <a:p>
            <a:r>
              <a:rPr lang="en-US" sz="1000" dirty="0">
                <a:solidFill>
                  <a:schemeClr val="dk1"/>
                </a:solidFill>
              </a:rPr>
              <a:t>{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  "variants": {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      "</a:t>
            </a:r>
            <a:r>
              <a:rPr lang="en-US" sz="1000" dirty="0">
                <a:solidFill>
                  <a:srgbClr val="7030A0"/>
                </a:solidFill>
              </a:rPr>
              <a:t>normal</a:t>
            </a:r>
            <a:r>
              <a:rPr lang="en-US" sz="1000" dirty="0">
                <a:solidFill>
                  <a:schemeClr val="dk1"/>
                </a:solidFill>
              </a:rPr>
              <a:t>": { "model": "</a:t>
            </a:r>
            <a:r>
              <a:rPr lang="en-US" sz="1000" dirty="0">
                <a:solidFill>
                  <a:srgbClr val="006600"/>
                </a:solidFill>
              </a:rPr>
              <a:t>missingtextures</a:t>
            </a:r>
            <a:r>
              <a:rPr lang="en-US" sz="1000" dirty="0">
                <a:solidFill>
                  <a:schemeClr val="dk1"/>
                </a:solidFill>
              </a:rPr>
              <a:t>:</a:t>
            </a:r>
            <a:r>
              <a:rPr lang="en-US" sz="1000" dirty="0">
                <a:solidFill>
                  <a:srgbClr val="0070C0"/>
                </a:solidFill>
              </a:rPr>
              <a:t>mt01_block_model</a:t>
            </a:r>
            <a:r>
              <a:rPr lang="en-US" sz="1000" dirty="0">
                <a:solidFill>
                  <a:schemeClr val="dk1"/>
                </a:solidFill>
              </a:rPr>
              <a:t>" }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  }</a:t>
            </a:r>
          </a:p>
          <a:p>
            <a:r>
              <a:rPr lang="en-US" sz="10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3284984" y="7380908"/>
            <a:ext cx="3168352" cy="300401"/>
          </a:xfrm>
          <a:prstGeom prst="borderCallout1">
            <a:avLst>
              <a:gd name="adj1" fmla="val 100761"/>
              <a:gd name="adj2" fmla="val -18"/>
              <a:gd name="adj3" fmla="val 221336"/>
              <a:gd name="adj4" fmla="val -260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MT02: </a:t>
            </a:r>
            <a:r>
              <a:rPr lang="en-AU" sz="1000" dirty="0" err="1" smtClean="0">
                <a:solidFill>
                  <a:schemeClr val="tx1"/>
                </a:solidFill>
              </a:rPr>
              <a:t>blockstates</a:t>
            </a:r>
            <a:r>
              <a:rPr lang="en-AU" sz="1000" dirty="0" smtClean="0">
                <a:solidFill>
                  <a:schemeClr val="tx1"/>
                </a:solidFill>
              </a:rPr>
              <a:t> file does not match the block 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3297912" y="7800588"/>
            <a:ext cx="3168352" cy="300401"/>
          </a:xfrm>
          <a:prstGeom prst="borderCallout1">
            <a:avLst>
              <a:gd name="adj1" fmla="val 100761"/>
              <a:gd name="adj2" fmla="val -18"/>
              <a:gd name="adj3" fmla="val 246702"/>
              <a:gd name="adj4" fmla="val -21704"/>
            </a:avLst>
          </a:prstGeom>
          <a:solidFill>
            <a:schemeClr val="bg1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MT03: domain is wrong (should be your </a:t>
            </a:r>
            <a:r>
              <a:rPr lang="en-AU" sz="1000" dirty="0" err="1" smtClean="0">
                <a:solidFill>
                  <a:schemeClr val="tx1"/>
                </a:solidFill>
              </a:rPr>
              <a:t>modid</a:t>
            </a:r>
            <a:r>
              <a:rPr lang="en-AU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1000" dirty="0" smtClean="0">
                <a:solidFill>
                  <a:schemeClr val="tx1"/>
                </a:solidFill>
              </a:rPr>
              <a:t>MT04: domain is missing completely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029" name="Group 1028"/>
          <p:cNvGrpSpPr/>
          <p:nvPr/>
        </p:nvGrpSpPr>
        <p:grpSpPr>
          <a:xfrm>
            <a:off x="3313544" y="8552261"/>
            <a:ext cx="3560088" cy="779343"/>
            <a:chOff x="3313544" y="8552261"/>
            <a:chExt cx="3560088" cy="779343"/>
          </a:xfrm>
        </p:grpSpPr>
        <p:sp>
          <p:nvSpPr>
            <p:cNvPr id="20" name="Line Callout 1 19"/>
            <p:cNvSpPr/>
            <p:nvPr/>
          </p:nvSpPr>
          <p:spPr>
            <a:xfrm>
              <a:off x="3705280" y="9031203"/>
              <a:ext cx="3168352" cy="300401"/>
            </a:xfrm>
            <a:prstGeom prst="borderCallout1">
              <a:avLst>
                <a:gd name="adj1" fmla="val -704"/>
                <a:gd name="adj2" fmla="val 702"/>
                <a:gd name="adj3" fmla="val 61530"/>
                <a:gd name="adj4" fmla="val -44071"/>
              </a:avLst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dirty="0" smtClean="0">
                  <a:solidFill>
                    <a:schemeClr val="tx1"/>
                  </a:solidFill>
                </a:rPr>
                <a:t>MT06: mismatch on block model filename or path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313544" y="8552261"/>
              <a:ext cx="391736" cy="47894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0" name="Line Callout 1 29"/>
          <p:cNvSpPr/>
          <p:nvPr/>
        </p:nvSpPr>
        <p:spPr>
          <a:xfrm>
            <a:off x="3282672" y="6948861"/>
            <a:ext cx="3168352" cy="300401"/>
          </a:xfrm>
          <a:prstGeom prst="borderCallout1">
            <a:avLst>
              <a:gd name="adj1" fmla="val 100761"/>
              <a:gd name="adj2" fmla="val -18"/>
              <a:gd name="adj3" fmla="val 528266"/>
              <a:gd name="adj4" fmla="val -6403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MT07: “normal” tag missing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53136" y="8317013"/>
            <a:ext cx="2109873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MT10: syntax error in </a:t>
            </a:r>
            <a:r>
              <a:rPr lang="en-AU" dirty="0" err="1">
                <a:solidFill>
                  <a:schemeClr val="tx1"/>
                </a:solidFill>
              </a:rPr>
              <a:t>blockstates</a:t>
            </a:r>
            <a:r>
              <a:rPr lang="en-AU" dirty="0">
                <a:solidFill>
                  <a:schemeClr val="tx1"/>
                </a:solidFill>
              </a:rPr>
              <a:t> file</a:t>
            </a:r>
          </a:p>
          <a:p>
            <a:r>
              <a:rPr lang="en-AU" dirty="0">
                <a:solidFill>
                  <a:schemeClr val="tx1"/>
                </a:solidFill>
              </a:rPr>
              <a:t> (see http://jsonlint.com/)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" name="Right Brace 1023"/>
          <p:cNvSpPr/>
          <p:nvPr/>
        </p:nvSpPr>
        <p:spPr>
          <a:xfrm>
            <a:off x="4149080" y="8172997"/>
            <a:ext cx="360040" cy="758529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/>
          </a:p>
        </p:txBody>
      </p:sp>
      <p:sp>
        <p:nvSpPr>
          <p:cNvPr id="38" name="Line Callout 1 37"/>
          <p:cNvSpPr/>
          <p:nvPr/>
        </p:nvSpPr>
        <p:spPr>
          <a:xfrm>
            <a:off x="3313152" y="9349392"/>
            <a:ext cx="2492112" cy="300401"/>
          </a:xfrm>
          <a:prstGeom prst="borderCallout1">
            <a:avLst>
              <a:gd name="adj1" fmla="val 100761"/>
              <a:gd name="adj2" fmla="val -18"/>
              <a:gd name="adj3" fmla="val 71676"/>
              <a:gd name="adj4" fmla="val -5142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MT11: parent model not found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Line Callout 1 39"/>
          <p:cNvSpPr/>
          <p:nvPr/>
        </p:nvSpPr>
        <p:spPr>
          <a:xfrm>
            <a:off x="2229116" y="11186194"/>
            <a:ext cx="2952328" cy="300401"/>
          </a:xfrm>
          <a:prstGeom prst="borderCallout1">
            <a:avLst>
              <a:gd name="adj1" fmla="val 3524"/>
              <a:gd name="adj2" fmla="val 197"/>
              <a:gd name="adj3" fmla="val -469468"/>
              <a:gd name="adj4" fmla="val -40672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MT13: “texture” tag missing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Line Callout 1 40"/>
          <p:cNvSpPr/>
          <p:nvPr/>
        </p:nvSpPr>
        <p:spPr>
          <a:xfrm>
            <a:off x="2162946" y="10585144"/>
            <a:ext cx="3084667" cy="491888"/>
          </a:xfrm>
          <a:prstGeom prst="borderCallout1">
            <a:avLst>
              <a:gd name="adj1" fmla="val 3940"/>
              <a:gd name="adj2" fmla="val 291"/>
              <a:gd name="adj3" fmla="val -201962"/>
              <a:gd name="adj4" fmla="val -23706"/>
            </a:avLst>
          </a:prstGeom>
          <a:solidFill>
            <a:schemeClr val="bg1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MT12: “block” missing from parent model path</a:t>
            </a:r>
          </a:p>
          <a:p>
            <a:r>
              <a:rPr lang="en-AU" sz="1000" dirty="0" smtClean="0">
                <a:solidFill>
                  <a:schemeClr val="tx1"/>
                </a:solidFill>
              </a:rPr>
              <a:t>-must include domain, </a:t>
            </a:r>
            <a:r>
              <a:rPr lang="en-AU" sz="1000" dirty="0" err="1" smtClean="0">
                <a:solidFill>
                  <a:schemeClr val="tx1"/>
                </a:solidFill>
              </a:rPr>
              <a:t>ie</a:t>
            </a:r>
            <a:r>
              <a:rPr lang="en-AU" sz="1000" dirty="0" smtClean="0">
                <a:solidFill>
                  <a:schemeClr val="tx1"/>
                </a:solidFill>
              </a:rPr>
              <a:t>. “</a:t>
            </a:r>
            <a:r>
              <a:rPr lang="en-AU" sz="1000" dirty="0" err="1" smtClean="0">
                <a:solidFill>
                  <a:schemeClr val="tx1"/>
                </a:solidFill>
              </a:rPr>
              <a:t>modid:block</a:t>
            </a:r>
            <a:r>
              <a:rPr lang="en-AU" sz="1000" dirty="0" smtClean="0">
                <a:solidFill>
                  <a:schemeClr val="tx1"/>
                </a:solidFill>
              </a:rPr>
              <a:t>/</a:t>
            </a:r>
            <a:r>
              <a:rPr lang="en-AU" sz="1000" dirty="0" err="1" smtClean="0">
                <a:solidFill>
                  <a:schemeClr val="tx1"/>
                </a:solidFill>
              </a:rPr>
              <a:t>mymodel</a:t>
            </a:r>
            <a:r>
              <a:rPr lang="en-AU" sz="1000" dirty="0" smtClean="0">
                <a:solidFill>
                  <a:schemeClr val="tx1"/>
                </a:solidFill>
              </a:rPr>
              <a:t>”, if the parent is your own model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Line Callout 1 41"/>
          <p:cNvSpPr/>
          <p:nvPr/>
        </p:nvSpPr>
        <p:spPr>
          <a:xfrm>
            <a:off x="452590" y="11545004"/>
            <a:ext cx="3852428" cy="300401"/>
          </a:xfrm>
          <a:prstGeom prst="borderCallout1">
            <a:avLst>
              <a:gd name="adj1" fmla="val -8102"/>
              <a:gd name="adj2" fmla="val 34514"/>
              <a:gd name="adj3" fmla="val -531827"/>
              <a:gd name="adj4" fmla="val 12912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MT16: one of the textures defined in a parent model, for example #all from </a:t>
            </a:r>
            <a:r>
              <a:rPr lang="en-AU" sz="1000" dirty="0" err="1" smtClean="0">
                <a:solidFill>
                  <a:schemeClr val="tx1"/>
                </a:solidFill>
              </a:rPr>
              <a:t>cube_all</a:t>
            </a:r>
            <a:r>
              <a:rPr lang="en-AU" sz="1000" dirty="0" smtClean="0">
                <a:solidFill>
                  <a:schemeClr val="tx1"/>
                </a:solidFill>
              </a:rPr>
              <a:t>, was missing from this textures list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Line Callout 1 42"/>
          <p:cNvSpPr/>
          <p:nvPr/>
        </p:nvSpPr>
        <p:spPr>
          <a:xfrm>
            <a:off x="3467194" y="10158499"/>
            <a:ext cx="2952328" cy="300401"/>
          </a:xfrm>
          <a:prstGeom prst="borderCallout1">
            <a:avLst>
              <a:gd name="adj1" fmla="val 100761"/>
              <a:gd name="adj2" fmla="val -18"/>
              <a:gd name="adj3" fmla="val -67838"/>
              <a:gd name="adj4" fmla="val -20024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MT17: texture path/filename is wrong or not found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Line Callout 1 43"/>
          <p:cNvSpPr/>
          <p:nvPr/>
        </p:nvSpPr>
        <p:spPr>
          <a:xfrm>
            <a:off x="3415680" y="9723924"/>
            <a:ext cx="3168352" cy="300401"/>
          </a:xfrm>
          <a:prstGeom prst="borderCallout1">
            <a:avLst>
              <a:gd name="adj1" fmla="val -4931"/>
              <a:gd name="adj2" fmla="val -218"/>
              <a:gd name="adj3" fmla="val 41659"/>
              <a:gd name="adj4" fmla="val -48560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MT18: domain is wrong (should be your </a:t>
            </a:r>
            <a:r>
              <a:rPr lang="en-AU" sz="1000" dirty="0" err="1" smtClean="0">
                <a:solidFill>
                  <a:schemeClr val="tx1"/>
                </a:solidFill>
              </a:rPr>
              <a:t>modid</a:t>
            </a:r>
            <a:r>
              <a:rPr lang="en-AU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1000" dirty="0" smtClean="0">
                <a:solidFill>
                  <a:schemeClr val="tx1"/>
                </a:solidFill>
              </a:rPr>
              <a:t>MT19: domain is missing completely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Line Callout 1 38"/>
          <p:cNvSpPr/>
          <p:nvPr/>
        </p:nvSpPr>
        <p:spPr>
          <a:xfrm>
            <a:off x="242030" y="10457322"/>
            <a:ext cx="1170746" cy="523987"/>
          </a:xfrm>
          <a:prstGeom prst="borderCallout1">
            <a:avLst>
              <a:gd name="adj1" fmla="val 1388"/>
              <a:gd name="adj2" fmla="val 1609"/>
              <a:gd name="adj3" fmla="val -170126"/>
              <a:gd name="adj4" fmla="val 38467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MT14: “parent” tag missing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4866848" y="4428581"/>
            <a:ext cx="218336" cy="43204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35738" y="4434199"/>
            <a:ext cx="1364609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 smtClean="0">
                <a:solidFill>
                  <a:schemeClr val="tx1"/>
                </a:solidFill>
              </a:rPr>
              <a:t>MT51: </a:t>
            </a:r>
            <a:r>
              <a:rPr lang="en-AU" dirty="0" err="1" smtClean="0">
                <a:solidFill>
                  <a:schemeClr val="tx1"/>
                </a:solidFill>
              </a:rPr>
              <a:t>mesher</a:t>
            </a:r>
            <a:r>
              <a:rPr lang="en-AU" dirty="0" smtClean="0">
                <a:solidFill>
                  <a:schemeClr val="tx1"/>
                </a:solidFill>
              </a:rPr>
              <a:t> registration missing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Line Callout 1 27"/>
          <p:cNvSpPr/>
          <p:nvPr/>
        </p:nvSpPr>
        <p:spPr>
          <a:xfrm>
            <a:off x="3415680" y="5704336"/>
            <a:ext cx="3168352" cy="300401"/>
          </a:xfrm>
          <a:prstGeom prst="borderCallout1">
            <a:avLst>
              <a:gd name="adj1" fmla="val 1833"/>
              <a:gd name="adj2" fmla="val 5514"/>
              <a:gd name="adj3" fmla="val -499061"/>
              <a:gd name="adj4" fmla="val -9199"/>
            </a:avLst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MT55: </a:t>
            </a:r>
            <a:r>
              <a:rPr lang="en-AU" sz="1000" dirty="0" err="1" smtClean="0">
                <a:solidFill>
                  <a:schemeClr val="tx1"/>
                </a:solidFill>
              </a:rPr>
              <a:t>ModelResourceLocation</a:t>
            </a:r>
            <a:r>
              <a:rPr lang="en-AU" sz="1000" dirty="0" smtClean="0">
                <a:solidFill>
                  <a:schemeClr val="tx1"/>
                </a:solidFill>
              </a:rPr>
              <a:t> domain wrong</a:t>
            </a:r>
          </a:p>
          <a:p>
            <a:r>
              <a:rPr lang="en-AU" sz="1000" dirty="0" smtClean="0">
                <a:solidFill>
                  <a:schemeClr val="tx1"/>
                </a:solidFill>
              </a:rPr>
              <a:t>MT56: </a:t>
            </a:r>
            <a:r>
              <a:rPr lang="en-AU" sz="1000" dirty="0" err="1" smtClean="0">
                <a:solidFill>
                  <a:schemeClr val="tx1"/>
                </a:solidFill>
              </a:rPr>
              <a:t>ModelResourceLocation</a:t>
            </a:r>
            <a:r>
              <a:rPr lang="en-AU" sz="1000" dirty="0" smtClean="0">
                <a:solidFill>
                  <a:schemeClr val="tx1"/>
                </a:solidFill>
              </a:rPr>
              <a:t> domain missing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" name="Line Callout 1 28"/>
          <p:cNvSpPr/>
          <p:nvPr/>
        </p:nvSpPr>
        <p:spPr>
          <a:xfrm>
            <a:off x="4861108" y="4946646"/>
            <a:ext cx="1683568" cy="300401"/>
          </a:xfrm>
          <a:prstGeom prst="borderCallout1">
            <a:avLst>
              <a:gd name="adj1" fmla="val 100761"/>
              <a:gd name="adj2" fmla="val -18"/>
              <a:gd name="adj3" fmla="val -245400"/>
              <a:gd name="adj4" fmla="val -18772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MT57: forgot “inventory” tag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Line Callout 1 30"/>
          <p:cNvSpPr/>
          <p:nvPr/>
        </p:nvSpPr>
        <p:spPr>
          <a:xfrm>
            <a:off x="3705280" y="5292677"/>
            <a:ext cx="3168352" cy="300401"/>
          </a:xfrm>
          <a:prstGeom prst="borderCallout1">
            <a:avLst>
              <a:gd name="adj1" fmla="val -703"/>
              <a:gd name="adj2" fmla="val 5995"/>
              <a:gd name="adj3" fmla="val -362084"/>
              <a:gd name="adj4" fmla="val -2464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MT58: </a:t>
            </a:r>
            <a:r>
              <a:rPr lang="en-AU" sz="1000" dirty="0" err="1" smtClean="0">
                <a:solidFill>
                  <a:schemeClr val="tx1"/>
                </a:solidFill>
              </a:rPr>
              <a:t>ModelResourceLocation</a:t>
            </a:r>
            <a:r>
              <a:rPr lang="en-AU" sz="1000" dirty="0" smtClean="0">
                <a:solidFill>
                  <a:schemeClr val="tx1"/>
                </a:solidFill>
              </a:rPr>
              <a:t> filename doesn’t match block model filename, or block model not found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Line Callout 1 31"/>
          <p:cNvSpPr/>
          <p:nvPr/>
        </p:nvSpPr>
        <p:spPr>
          <a:xfrm>
            <a:off x="3275992" y="6084765"/>
            <a:ext cx="1584176" cy="300401"/>
          </a:xfrm>
          <a:prstGeom prst="borderCallout1">
            <a:avLst>
              <a:gd name="adj1" fmla="val 100761"/>
              <a:gd name="adj2" fmla="val -18"/>
              <a:gd name="adj3" fmla="val -464183"/>
              <a:gd name="adj4" fmla="val -42869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MT59: metadata incorrect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Line Callout 1 33"/>
          <p:cNvSpPr/>
          <p:nvPr/>
        </p:nvSpPr>
        <p:spPr>
          <a:xfrm>
            <a:off x="2381222" y="13805441"/>
            <a:ext cx="2952328" cy="300401"/>
          </a:xfrm>
          <a:prstGeom prst="borderCallout1">
            <a:avLst>
              <a:gd name="adj1" fmla="val 3524"/>
              <a:gd name="adj2" fmla="val 197"/>
              <a:gd name="adj3" fmla="val -130197"/>
              <a:gd name="adj4" fmla="val -1647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MT62: domain is wrong (should be your </a:t>
            </a:r>
            <a:r>
              <a:rPr lang="en-AU" sz="1000" dirty="0" err="1" smtClean="0">
                <a:solidFill>
                  <a:schemeClr val="tx1"/>
                </a:solidFill>
              </a:rPr>
              <a:t>modid</a:t>
            </a:r>
            <a:r>
              <a:rPr lang="en-AU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1000" dirty="0" smtClean="0">
                <a:solidFill>
                  <a:schemeClr val="tx1"/>
                </a:solidFill>
              </a:rPr>
              <a:t>MT63: domain is missing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Line Callout 1 34"/>
          <p:cNvSpPr/>
          <p:nvPr/>
        </p:nvSpPr>
        <p:spPr>
          <a:xfrm>
            <a:off x="1234653" y="14301589"/>
            <a:ext cx="3084667" cy="245944"/>
          </a:xfrm>
          <a:prstGeom prst="borderCallout1">
            <a:avLst>
              <a:gd name="adj1" fmla="val 100761"/>
              <a:gd name="adj2" fmla="val 600"/>
              <a:gd name="adj3" fmla="val -376239"/>
              <a:gd name="adj4" fmla="val -17530"/>
            </a:avLst>
          </a:prstGeom>
          <a:solidFill>
            <a:schemeClr val="bg1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MT60: “parent” tag missing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Line Callout 1 35"/>
          <p:cNvSpPr/>
          <p:nvPr/>
        </p:nvSpPr>
        <p:spPr>
          <a:xfrm>
            <a:off x="1340768" y="12349461"/>
            <a:ext cx="2492112" cy="300401"/>
          </a:xfrm>
          <a:prstGeom prst="borderCallout1">
            <a:avLst>
              <a:gd name="adj1" fmla="val 100761"/>
              <a:gd name="adj2" fmla="val -18"/>
              <a:gd name="adj3" fmla="val 204848"/>
              <a:gd name="adj4" fmla="val -862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MT64: item model </a:t>
            </a:r>
            <a:r>
              <a:rPr lang="en-AU" sz="1000" dirty="0" err="1" smtClean="0">
                <a:solidFill>
                  <a:schemeClr val="tx1"/>
                </a:solidFill>
              </a:rPr>
              <a:t>path+filename</a:t>
            </a:r>
            <a:r>
              <a:rPr lang="en-AU" sz="1000" dirty="0" smtClean="0">
                <a:solidFill>
                  <a:schemeClr val="tx1"/>
                </a:solidFill>
              </a:rPr>
              <a:t> is wrong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Line Callout 1 36"/>
          <p:cNvSpPr/>
          <p:nvPr/>
        </p:nvSpPr>
        <p:spPr>
          <a:xfrm>
            <a:off x="3663437" y="13155645"/>
            <a:ext cx="3168352" cy="300401"/>
          </a:xfrm>
          <a:prstGeom prst="borderCallout1">
            <a:avLst>
              <a:gd name="adj1" fmla="val -703"/>
              <a:gd name="adj2" fmla="val -920"/>
              <a:gd name="adj3" fmla="val 39969"/>
              <a:gd name="adj4" fmla="val -17736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MT61: parent model </a:t>
            </a:r>
            <a:r>
              <a:rPr lang="en-AU" sz="1000" dirty="0" err="1" smtClean="0">
                <a:solidFill>
                  <a:schemeClr val="tx1"/>
                </a:solidFill>
              </a:rPr>
              <a:t>path+filename</a:t>
            </a:r>
            <a:r>
              <a:rPr lang="en-AU" sz="1000" dirty="0" smtClean="0">
                <a:solidFill>
                  <a:schemeClr val="tx1"/>
                </a:solidFill>
              </a:rPr>
              <a:t> is wrong or not found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Line Callout 1 45"/>
          <p:cNvSpPr/>
          <p:nvPr/>
        </p:nvSpPr>
        <p:spPr>
          <a:xfrm>
            <a:off x="3857386" y="1620269"/>
            <a:ext cx="2905623" cy="432048"/>
          </a:xfrm>
          <a:prstGeom prst="borderCallout1">
            <a:avLst>
              <a:gd name="adj1" fmla="val 50029"/>
              <a:gd name="adj2" fmla="val -739"/>
              <a:gd name="adj3" fmla="val 38047"/>
              <a:gd name="adj4" fmla="val -7253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MT80: for blocks which have </a:t>
            </a:r>
            <a:r>
              <a:rPr lang="en-AU" sz="1000" dirty="0" err="1" smtClean="0">
                <a:solidFill>
                  <a:schemeClr val="tx1"/>
                </a:solidFill>
              </a:rPr>
              <a:t>cutouts</a:t>
            </a:r>
            <a:r>
              <a:rPr lang="en-AU" sz="1000" dirty="0" smtClean="0">
                <a:solidFill>
                  <a:schemeClr val="tx1"/>
                </a:solidFill>
              </a:rPr>
              <a:t> (like glass) or don’t occupy the full cube, this should be false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Line Callout 1 48"/>
          <p:cNvSpPr/>
          <p:nvPr/>
        </p:nvSpPr>
        <p:spPr>
          <a:xfrm>
            <a:off x="3857386" y="2196333"/>
            <a:ext cx="2905623" cy="432048"/>
          </a:xfrm>
          <a:prstGeom prst="borderCallout1">
            <a:avLst>
              <a:gd name="adj1" fmla="val 50029"/>
              <a:gd name="adj2" fmla="val -739"/>
              <a:gd name="adj3" fmla="val 52156"/>
              <a:gd name="adj4" fmla="val -2115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MT81: should be 3 when using </a:t>
            </a:r>
            <a:r>
              <a:rPr lang="en-AU" sz="1000" dirty="0" err="1" smtClean="0">
                <a:solidFill>
                  <a:schemeClr val="tx1"/>
                </a:solidFill>
              </a:rPr>
              <a:t>blockmodel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Line Callout 1 49"/>
          <p:cNvSpPr/>
          <p:nvPr/>
        </p:nvSpPr>
        <p:spPr>
          <a:xfrm>
            <a:off x="3857386" y="396133"/>
            <a:ext cx="2905623" cy="432048"/>
          </a:xfrm>
          <a:prstGeom prst="borderCallout1">
            <a:avLst>
              <a:gd name="adj1" fmla="val 99412"/>
              <a:gd name="adj2" fmla="val 19979"/>
              <a:gd name="adj3" fmla="val 240872"/>
              <a:gd name="adj4" fmla="val 29724"/>
            </a:avLst>
          </a:prstGeom>
          <a:solidFill>
            <a:schemeClr val="bg1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MT82: make sure your block is rendering in the correct layer (</a:t>
            </a:r>
            <a:r>
              <a:rPr lang="en-AU" sz="1000" dirty="0" err="1" smtClean="0">
                <a:solidFill>
                  <a:schemeClr val="tx1"/>
                </a:solidFill>
              </a:rPr>
              <a:t>eg</a:t>
            </a:r>
            <a:r>
              <a:rPr lang="en-AU" sz="1000" dirty="0" smtClean="0">
                <a:solidFill>
                  <a:schemeClr val="tx1"/>
                </a:solidFill>
              </a:rPr>
              <a:t> SOLID, CUTOUT, </a:t>
            </a:r>
            <a:r>
              <a:rPr lang="en-AU" sz="1000" dirty="0" err="1" smtClean="0">
                <a:solidFill>
                  <a:schemeClr val="tx1"/>
                </a:solidFill>
              </a:rPr>
              <a:t>etc</a:t>
            </a:r>
            <a:r>
              <a:rPr lang="en-AU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29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672" y="11917413"/>
            <a:ext cx="5404616" cy="163121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dk1"/>
                </a:solidFill>
              </a:rPr>
              <a:t>models/item/mt01_itemname.json</a:t>
            </a:r>
            <a:r>
              <a:rPr lang="en-US" sz="1000" b="1" dirty="0">
                <a:solidFill>
                  <a:schemeClr val="dk1"/>
                </a:solidFill>
              </a:rPr>
              <a:t>:</a:t>
            </a:r>
          </a:p>
          <a:p>
            <a:r>
              <a:rPr lang="en-US" sz="1000" dirty="0">
                <a:solidFill>
                  <a:schemeClr val="dk1"/>
                </a:solidFill>
              </a:rPr>
              <a:t>{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"parent": </a:t>
            </a:r>
            <a:r>
              <a:rPr lang="en-US" sz="1000" dirty="0" smtClean="0">
                <a:solidFill>
                  <a:schemeClr val="dk1"/>
                </a:solidFill>
              </a:rPr>
              <a:t>“</a:t>
            </a:r>
            <a:r>
              <a:rPr lang="en-US" sz="1000" dirty="0" err="1" smtClean="0">
                <a:solidFill>
                  <a:srgbClr val="FF0000"/>
                </a:solidFill>
              </a:rPr>
              <a:t>builtin</a:t>
            </a:r>
            <a:r>
              <a:rPr lang="en-US" sz="1000" dirty="0" smtClean="0">
                <a:solidFill>
                  <a:srgbClr val="FF0000"/>
                </a:solidFill>
              </a:rPr>
              <a:t>/generated</a:t>
            </a:r>
            <a:r>
              <a:rPr lang="en-US" sz="1000" dirty="0" smtClean="0">
                <a:solidFill>
                  <a:schemeClr val="dk1"/>
                </a:solidFill>
              </a:rPr>
              <a:t>",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“textures”: {</a:t>
            </a:r>
          </a:p>
          <a:p>
            <a:r>
              <a:rPr lang="en-AU" sz="1000" dirty="0">
                <a:solidFill>
                  <a:schemeClr val="dk1"/>
                </a:solidFill>
              </a:rPr>
              <a:t> </a:t>
            </a:r>
            <a:r>
              <a:rPr lang="en-AU" sz="1000" dirty="0" smtClean="0">
                <a:solidFill>
                  <a:schemeClr val="dk1"/>
                </a:solidFill>
              </a:rPr>
              <a:t>      “</a:t>
            </a:r>
            <a:r>
              <a:rPr lang="en-AU" sz="1000" dirty="0" smtClean="0">
                <a:solidFill>
                  <a:srgbClr val="006600"/>
                </a:solidFill>
              </a:rPr>
              <a:t>layer0</a:t>
            </a:r>
            <a:r>
              <a:rPr lang="en-AU" sz="1000" dirty="0" smtClean="0">
                <a:solidFill>
                  <a:schemeClr val="dk1"/>
                </a:solidFill>
              </a:rPr>
              <a:t>”: “</a:t>
            </a:r>
            <a:r>
              <a:rPr lang="en-AU" sz="1000" dirty="0" err="1" smtClean="0">
                <a:solidFill>
                  <a:srgbClr val="00B0F0"/>
                </a:solidFill>
              </a:rPr>
              <a:t>missingtextures</a:t>
            </a:r>
            <a:r>
              <a:rPr lang="en-AU" sz="1000" dirty="0" err="1" smtClean="0">
                <a:solidFill>
                  <a:schemeClr val="dk1"/>
                </a:solidFill>
              </a:rPr>
              <a:t>:</a:t>
            </a:r>
            <a:r>
              <a:rPr lang="en-AU" sz="1000" dirty="0" err="1" smtClean="0">
                <a:solidFill>
                  <a:srgbClr val="7030A0"/>
                </a:solidFill>
              </a:rPr>
              <a:t>items</a:t>
            </a:r>
            <a:r>
              <a:rPr lang="en-AU" sz="1000" dirty="0" smtClean="0">
                <a:solidFill>
                  <a:srgbClr val="7030A0"/>
                </a:solidFill>
              </a:rPr>
              <a:t>/</a:t>
            </a:r>
            <a:r>
              <a:rPr lang="en-AU" sz="1000" dirty="0" err="1" smtClean="0">
                <a:solidFill>
                  <a:srgbClr val="7030A0"/>
                </a:solidFill>
              </a:rPr>
              <a:t>mt_item_texture</a:t>
            </a:r>
            <a:r>
              <a:rPr lang="en-AU" sz="1000" dirty="0" smtClean="0">
                <a:solidFill>
                  <a:schemeClr val="dk1"/>
                </a:solidFill>
              </a:rPr>
              <a:t>”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},</a:t>
            </a:r>
            <a:endParaRPr lang="en-US" sz="1000" dirty="0">
              <a:solidFill>
                <a:schemeClr val="dk1"/>
              </a:solidFill>
            </a:endParaRPr>
          </a:p>
          <a:p>
            <a:r>
              <a:rPr lang="en-US" sz="1000" dirty="0">
                <a:solidFill>
                  <a:schemeClr val="dk1"/>
                </a:solidFill>
              </a:rPr>
              <a:t>  "display": {</a:t>
            </a:r>
          </a:p>
          <a:p>
            <a:r>
              <a:rPr lang="en-US" sz="1000" dirty="0">
                <a:solidFill>
                  <a:schemeClr val="dk1"/>
                </a:solidFill>
              </a:rPr>
              <a:t> … {</a:t>
            </a:r>
            <a:r>
              <a:rPr lang="en-US" sz="1000" dirty="0" err="1">
                <a:solidFill>
                  <a:schemeClr val="dk1"/>
                </a:solidFill>
              </a:rPr>
              <a:t>etc</a:t>
            </a:r>
            <a:r>
              <a:rPr lang="en-US" sz="1000" dirty="0">
                <a:solidFill>
                  <a:schemeClr val="dk1"/>
                </a:solidFill>
              </a:rPr>
              <a:t> – incorrect transforms won’t cause missing texture} 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}</a:t>
            </a:r>
          </a:p>
          <a:p>
            <a:r>
              <a:rPr lang="en-US" sz="10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3" name="Line Callout 1 2"/>
          <p:cNvSpPr/>
          <p:nvPr/>
        </p:nvSpPr>
        <p:spPr>
          <a:xfrm>
            <a:off x="3654931" y="11347533"/>
            <a:ext cx="2236264" cy="300401"/>
          </a:xfrm>
          <a:prstGeom prst="borderCallout1">
            <a:avLst>
              <a:gd name="adj1" fmla="val 100761"/>
              <a:gd name="adj2" fmla="val -18"/>
              <a:gd name="adj3" fmla="val 308427"/>
              <a:gd name="adj4" fmla="val -7110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MT66: “</a:t>
            </a:r>
            <a:r>
              <a:rPr lang="en-AU" sz="1000" dirty="0" err="1" smtClean="0">
                <a:solidFill>
                  <a:schemeClr val="tx1"/>
                </a:solidFill>
              </a:rPr>
              <a:t>builtin</a:t>
            </a:r>
            <a:r>
              <a:rPr lang="en-AU" sz="1000" dirty="0" smtClean="0">
                <a:solidFill>
                  <a:schemeClr val="tx1"/>
                </a:solidFill>
              </a:rPr>
              <a:t>/generated” wrong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3645024" y="11786050"/>
            <a:ext cx="2596304" cy="347387"/>
          </a:xfrm>
          <a:prstGeom prst="borderCallout1">
            <a:avLst>
              <a:gd name="adj1" fmla="val 100761"/>
              <a:gd name="adj2" fmla="val -18"/>
              <a:gd name="adj3" fmla="val 235281"/>
              <a:gd name="adj4" fmla="val -58329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MT69: domain wrong (should be your </a:t>
            </a:r>
            <a:r>
              <a:rPr lang="en-AU" sz="1000" dirty="0" err="1" smtClean="0">
                <a:solidFill>
                  <a:schemeClr val="tx1"/>
                </a:solidFill>
              </a:rPr>
              <a:t>modid</a:t>
            </a:r>
            <a:r>
              <a:rPr lang="en-AU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1000" dirty="0" smtClean="0">
                <a:solidFill>
                  <a:schemeClr val="tx1"/>
                </a:solidFill>
              </a:rPr>
              <a:t>MT70: domain missing completely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3668338" y="12205445"/>
            <a:ext cx="2572990" cy="300401"/>
          </a:xfrm>
          <a:prstGeom prst="borderCallout1">
            <a:avLst>
              <a:gd name="adj1" fmla="val 100761"/>
              <a:gd name="adj2" fmla="val -18"/>
              <a:gd name="adj3" fmla="val 128327"/>
              <a:gd name="adj4" fmla="val -19604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MT68: </a:t>
            </a:r>
            <a:r>
              <a:rPr lang="en-AU" sz="1000" dirty="0" err="1" smtClean="0">
                <a:solidFill>
                  <a:schemeClr val="tx1"/>
                </a:solidFill>
              </a:rPr>
              <a:t>path+filename</a:t>
            </a:r>
            <a:r>
              <a:rPr lang="en-AU" sz="1000" dirty="0" smtClean="0">
                <a:solidFill>
                  <a:schemeClr val="tx1"/>
                </a:solidFill>
              </a:rPr>
              <a:t> not correct or not found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2204864" y="13243461"/>
            <a:ext cx="2160240" cy="300401"/>
          </a:xfrm>
          <a:prstGeom prst="borderCallout1">
            <a:avLst>
              <a:gd name="adj1" fmla="val 100761"/>
              <a:gd name="adj2" fmla="val -18"/>
              <a:gd name="adj3" fmla="val -181985"/>
              <a:gd name="adj4" fmla="val -50629"/>
            </a:avLst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MT67: layer name </a:t>
            </a:r>
            <a:r>
              <a:rPr lang="en-AU" sz="1000" dirty="0" err="1" smtClean="0">
                <a:solidFill>
                  <a:schemeClr val="tx1"/>
                </a:solidFill>
              </a:rPr>
              <a:t>eg</a:t>
            </a:r>
            <a:r>
              <a:rPr lang="en-AU" sz="1000" dirty="0" smtClean="0">
                <a:solidFill>
                  <a:schemeClr val="tx1"/>
                </a:solidFill>
              </a:rPr>
              <a:t> “layer0” missing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672" y="9508587"/>
            <a:ext cx="54006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 err="1" smtClean="0">
                <a:solidFill>
                  <a:schemeClr val="dk1"/>
                </a:solidFill>
              </a:rPr>
              <a:t>init</a:t>
            </a:r>
            <a:r>
              <a:rPr lang="en-US" sz="1000" b="1" dirty="0" smtClean="0">
                <a:solidFill>
                  <a:schemeClr val="dk1"/>
                </a:solidFill>
              </a:rPr>
              <a:t> </a:t>
            </a:r>
            <a:r>
              <a:rPr lang="en-US" sz="1000" b="1" dirty="0" err="1" smtClean="0">
                <a:solidFill>
                  <a:schemeClr val="dk1"/>
                </a:solidFill>
              </a:rPr>
              <a:t>FMLInitializationEvent</a:t>
            </a:r>
            <a:r>
              <a:rPr lang="en-US" sz="1000" b="1" dirty="0" smtClean="0">
                <a:solidFill>
                  <a:schemeClr val="dk1"/>
                </a:solidFill>
              </a:rPr>
              <a:t>, in your client </a:t>
            </a:r>
            <a:r>
              <a:rPr lang="en-US" sz="1000" b="1" dirty="0">
                <a:solidFill>
                  <a:schemeClr val="dk1"/>
                </a:solidFill>
              </a:rPr>
              <a:t>proxy:</a:t>
            </a:r>
          </a:p>
          <a:p>
            <a:r>
              <a:rPr lang="en-AU" sz="1000" dirty="0" err="1" smtClean="0">
                <a:solidFill>
                  <a:schemeClr val="dk1"/>
                </a:solidFill>
              </a:rPr>
              <a:t>ModelResourceLocation</a:t>
            </a:r>
            <a:r>
              <a:rPr lang="en-AU" sz="1000" dirty="0" smtClean="0">
                <a:solidFill>
                  <a:schemeClr val="dk1"/>
                </a:solidFill>
              </a:rPr>
              <a:t> </a:t>
            </a:r>
            <a:r>
              <a:rPr lang="en-AU" sz="1000" dirty="0" err="1">
                <a:solidFill>
                  <a:schemeClr val="dk1"/>
                </a:solidFill>
              </a:rPr>
              <a:t>itemModelResourceLocation</a:t>
            </a:r>
            <a:r>
              <a:rPr lang="en-AU" sz="1000" dirty="0">
                <a:solidFill>
                  <a:schemeClr val="dk1"/>
                </a:solidFill>
              </a:rPr>
              <a:t> </a:t>
            </a:r>
            <a:endParaRPr lang="en-AU" sz="1000" dirty="0" smtClean="0">
              <a:solidFill>
                <a:schemeClr val="dk1"/>
              </a:solidFill>
            </a:endParaRPr>
          </a:p>
          <a:p>
            <a:r>
              <a:rPr lang="en-AU" sz="1000" dirty="0"/>
              <a:t> </a:t>
            </a:r>
            <a:r>
              <a:rPr lang="en-AU" sz="1000" dirty="0" smtClean="0"/>
              <a:t>   </a:t>
            </a:r>
            <a:r>
              <a:rPr lang="en-AU" sz="1000" dirty="0" smtClean="0">
                <a:solidFill>
                  <a:schemeClr val="dk1"/>
                </a:solidFill>
              </a:rPr>
              <a:t>= </a:t>
            </a:r>
            <a:r>
              <a:rPr lang="en-AU" sz="1000" dirty="0">
                <a:solidFill>
                  <a:schemeClr val="dk1"/>
                </a:solidFill>
              </a:rPr>
              <a:t>new </a:t>
            </a:r>
            <a:r>
              <a:rPr lang="en-AU" sz="1000" dirty="0" err="1">
                <a:solidFill>
                  <a:schemeClr val="dk1"/>
                </a:solidFill>
              </a:rPr>
              <a:t>ModelResourceLocation</a:t>
            </a:r>
            <a:r>
              <a:rPr lang="en-AU" sz="1000" dirty="0">
                <a:solidFill>
                  <a:schemeClr val="dk1"/>
                </a:solidFill>
              </a:rPr>
              <a:t>("</a:t>
            </a:r>
            <a:r>
              <a:rPr lang="en-AU" sz="1000" dirty="0" smtClean="0">
                <a:solidFill>
                  <a:srgbClr val="006600"/>
                </a:solidFill>
              </a:rPr>
              <a:t>missingtextures</a:t>
            </a:r>
            <a:r>
              <a:rPr lang="en-AU" sz="1000" dirty="0" smtClean="0">
                <a:solidFill>
                  <a:schemeClr val="dk1"/>
                </a:solidFill>
              </a:rPr>
              <a:t>:</a:t>
            </a:r>
            <a:r>
              <a:rPr lang="en-AU" sz="1000" dirty="0" smtClean="0">
                <a:solidFill>
                  <a:srgbClr val="7030A0"/>
                </a:solidFill>
              </a:rPr>
              <a:t>mt01_itemname</a:t>
            </a:r>
            <a:r>
              <a:rPr lang="en-AU" sz="1000" dirty="0">
                <a:solidFill>
                  <a:schemeClr val="dk1"/>
                </a:solidFill>
              </a:rPr>
              <a:t>", "</a:t>
            </a:r>
            <a:r>
              <a:rPr lang="en-AU" sz="1000" dirty="0">
                <a:solidFill>
                  <a:schemeClr val="accent6"/>
                </a:solidFill>
              </a:rPr>
              <a:t>inventory</a:t>
            </a:r>
            <a:r>
              <a:rPr lang="en-AU" sz="1000" dirty="0">
                <a:solidFill>
                  <a:schemeClr val="dk1"/>
                </a:solidFill>
              </a:rPr>
              <a:t>");</a:t>
            </a:r>
            <a:endParaRPr lang="en-US" sz="1000" dirty="0">
              <a:solidFill>
                <a:schemeClr val="dk1"/>
              </a:solidFill>
            </a:endParaRPr>
          </a:p>
          <a:p>
            <a:r>
              <a:rPr lang="en-AU" sz="1000" dirty="0" smtClean="0">
                <a:solidFill>
                  <a:schemeClr val="dk1"/>
                </a:solidFill>
              </a:rPr>
              <a:t>final </a:t>
            </a:r>
            <a:r>
              <a:rPr lang="en-AU" sz="1000" dirty="0" err="1">
                <a:solidFill>
                  <a:schemeClr val="dk1"/>
                </a:solidFill>
              </a:rPr>
              <a:t>int</a:t>
            </a:r>
            <a:r>
              <a:rPr lang="en-AU" sz="1000" dirty="0">
                <a:solidFill>
                  <a:schemeClr val="dk1"/>
                </a:solidFill>
              </a:rPr>
              <a:t> DEFAULT_ITEM_SUBTYPE = 0;</a:t>
            </a:r>
            <a:endParaRPr lang="en-US" sz="1000" dirty="0">
              <a:solidFill>
                <a:schemeClr val="dk1"/>
              </a:solidFill>
            </a:endParaRPr>
          </a:p>
          <a:p>
            <a:r>
              <a:rPr lang="en-AU" sz="1000" dirty="0" err="1">
                <a:solidFill>
                  <a:schemeClr val="dk1"/>
                </a:solidFill>
              </a:rPr>
              <a:t>Minecraft.getMinecraft</a:t>
            </a:r>
            <a:r>
              <a:rPr lang="en-AU" sz="1000" dirty="0">
                <a:solidFill>
                  <a:schemeClr val="dk1"/>
                </a:solidFill>
              </a:rPr>
              <a:t>().</a:t>
            </a:r>
            <a:r>
              <a:rPr lang="en-AU" sz="1000" dirty="0" err="1">
                <a:solidFill>
                  <a:schemeClr val="dk1"/>
                </a:solidFill>
              </a:rPr>
              <a:t>getRenderItem</a:t>
            </a:r>
            <a:r>
              <a:rPr lang="en-AU" sz="1000" dirty="0">
                <a:solidFill>
                  <a:schemeClr val="dk1"/>
                </a:solidFill>
              </a:rPr>
              <a:t>().</a:t>
            </a:r>
            <a:r>
              <a:rPr lang="en-AU" sz="1000" dirty="0" err="1">
                <a:solidFill>
                  <a:schemeClr val="dk1"/>
                </a:solidFill>
              </a:rPr>
              <a:t>getItemModelMesher</a:t>
            </a:r>
            <a:r>
              <a:rPr lang="en-AU" sz="1000" dirty="0">
                <a:solidFill>
                  <a:schemeClr val="dk1"/>
                </a:solidFill>
              </a:rPr>
              <a:t>().</a:t>
            </a:r>
            <a:r>
              <a:rPr lang="en-AU" sz="1000" dirty="0" smtClean="0">
                <a:solidFill>
                  <a:schemeClr val="dk1"/>
                </a:solidFill>
              </a:rPr>
              <a:t>register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</a:t>
            </a:r>
            <a:r>
              <a:rPr lang="en-AU" sz="1000" dirty="0" smtClean="0">
                <a:solidFill>
                  <a:schemeClr val="dk1"/>
                </a:solidFill>
              </a:rPr>
              <a:t>(</a:t>
            </a:r>
            <a:r>
              <a:rPr lang="en-AU" sz="1000" dirty="0" err="1">
                <a:solidFill>
                  <a:schemeClr val="dk1"/>
                </a:solidFill>
              </a:rPr>
              <a:t>itemBlockSimple</a:t>
            </a:r>
            <a:r>
              <a:rPr lang="en-AU" sz="1000" dirty="0">
                <a:solidFill>
                  <a:schemeClr val="dk1"/>
                </a:solidFill>
              </a:rPr>
              <a:t>, </a:t>
            </a:r>
            <a:r>
              <a:rPr lang="en-AU" sz="1000" dirty="0">
                <a:solidFill>
                  <a:srgbClr val="00B0F0"/>
                </a:solidFill>
              </a:rPr>
              <a:t>DEFAULT_ITEM_SUBTYPE</a:t>
            </a:r>
            <a:r>
              <a:rPr lang="en-AU" sz="1000" dirty="0">
                <a:solidFill>
                  <a:schemeClr val="dk1"/>
                </a:solidFill>
              </a:rPr>
              <a:t>, </a:t>
            </a:r>
            <a:r>
              <a:rPr lang="en-AU" sz="1000" dirty="0" err="1">
                <a:solidFill>
                  <a:schemeClr val="dk1"/>
                </a:solidFill>
              </a:rPr>
              <a:t>itemModelResourceLocation</a:t>
            </a:r>
            <a:r>
              <a:rPr lang="en-AU" sz="1000" dirty="0">
                <a:solidFill>
                  <a:schemeClr val="dk1"/>
                </a:solidFill>
              </a:rPr>
              <a:t>);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662576" y="10156659"/>
            <a:ext cx="218336" cy="43204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31466" y="10162277"/>
            <a:ext cx="1364609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 smtClean="0">
                <a:solidFill>
                  <a:schemeClr val="tx1"/>
                </a:solidFill>
              </a:rPr>
              <a:t>MT51: </a:t>
            </a:r>
            <a:r>
              <a:rPr lang="en-AU" dirty="0" err="1" smtClean="0">
                <a:solidFill>
                  <a:schemeClr val="tx1"/>
                </a:solidFill>
              </a:rPr>
              <a:t>mesher</a:t>
            </a:r>
            <a:r>
              <a:rPr lang="en-AU" dirty="0" smtClean="0">
                <a:solidFill>
                  <a:schemeClr val="tx1"/>
                </a:solidFill>
              </a:rPr>
              <a:t> registration missing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3429000" y="8716499"/>
            <a:ext cx="3168352" cy="300401"/>
          </a:xfrm>
          <a:prstGeom prst="borderCallout1">
            <a:avLst>
              <a:gd name="adj1" fmla="val 99070"/>
              <a:gd name="adj2" fmla="val 504"/>
              <a:gd name="adj3" fmla="val 392980"/>
              <a:gd name="adj4" fmla="val -11604"/>
            </a:avLst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MT55: </a:t>
            </a:r>
            <a:r>
              <a:rPr lang="en-AU" sz="1000" dirty="0" err="1" smtClean="0">
                <a:solidFill>
                  <a:schemeClr val="tx1"/>
                </a:solidFill>
              </a:rPr>
              <a:t>ModelResourceLocation</a:t>
            </a:r>
            <a:r>
              <a:rPr lang="en-AU" sz="1000" dirty="0" smtClean="0">
                <a:solidFill>
                  <a:schemeClr val="tx1"/>
                </a:solidFill>
              </a:rPr>
              <a:t> domain wrong</a:t>
            </a:r>
          </a:p>
          <a:p>
            <a:r>
              <a:rPr lang="en-AU" sz="1000" dirty="0" smtClean="0">
                <a:solidFill>
                  <a:schemeClr val="tx1"/>
                </a:solidFill>
              </a:rPr>
              <a:t>MT56: </a:t>
            </a:r>
            <a:r>
              <a:rPr lang="en-AU" sz="1000" dirty="0" err="1" smtClean="0">
                <a:solidFill>
                  <a:schemeClr val="tx1"/>
                </a:solidFill>
              </a:rPr>
              <a:t>ModelResourceLocation</a:t>
            </a:r>
            <a:r>
              <a:rPr lang="en-AU" sz="1000" dirty="0" smtClean="0">
                <a:solidFill>
                  <a:schemeClr val="tx1"/>
                </a:solidFill>
              </a:rPr>
              <a:t> domain missing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931466" y="9580595"/>
            <a:ext cx="1683568" cy="300401"/>
          </a:xfrm>
          <a:prstGeom prst="borderCallout1">
            <a:avLst>
              <a:gd name="adj1" fmla="val 100761"/>
              <a:gd name="adj2" fmla="val -18"/>
              <a:gd name="adj3" fmla="val 116067"/>
              <a:gd name="adj4" fmla="val -11228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MT57: forgot “inventory” tag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3645024" y="9076539"/>
            <a:ext cx="3168352" cy="300401"/>
          </a:xfrm>
          <a:prstGeom prst="borderCallout1">
            <a:avLst>
              <a:gd name="adj1" fmla="val 96534"/>
              <a:gd name="adj2" fmla="val 5594"/>
              <a:gd name="adj3" fmla="val 261499"/>
              <a:gd name="adj4" fmla="val 141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MT58: </a:t>
            </a:r>
            <a:r>
              <a:rPr lang="en-AU" sz="1000" dirty="0" err="1" smtClean="0">
                <a:solidFill>
                  <a:schemeClr val="tx1"/>
                </a:solidFill>
              </a:rPr>
              <a:t>ModelResourceLocation</a:t>
            </a:r>
            <a:r>
              <a:rPr lang="en-AU" sz="1000" dirty="0" smtClean="0">
                <a:solidFill>
                  <a:schemeClr val="tx1"/>
                </a:solidFill>
              </a:rPr>
              <a:t> filename doesn’t match </a:t>
            </a:r>
            <a:r>
              <a:rPr lang="en-AU" sz="1000" dirty="0" smtClean="0">
                <a:solidFill>
                  <a:schemeClr val="tx1"/>
                </a:solidFill>
              </a:rPr>
              <a:t>item model </a:t>
            </a:r>
            <a:r>
              <a:rPr lang="en-AU" sz="1000" dirty="0" smtClean="0">
                <a:solidFill>
                  <a:schemeClr val="tx1"/>
                </a:solidFill>
              </a:rPr>
              <a:t>filename, or </a:t>
            </a:r>
            <a:r>
              <a:rPr lang="en-AU" sz="1000" dirty="0" smtClean="0">
                <a:solidFill>
                  <a:schemeClr val="tx1"/>
                </a:solidFill>
              </a:rPr>
              <a:t>item model </a:t>
            </a:r>
            <a:r>
              <a:rPr lang="en-AU" sz="1000" dirty="0" smtClean="0">
                <a:solidFill>
                  <a:schemeClr val="tx1"/>
                </a:solidFill>
              </a:rPr>
              <a:t>not found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2852936" y="10824924"/>
            <a:ext cx="1584176" cy="300401"/>
          </a:xfrm>
          <a:prstGeom prst="borderCallout1">
            <a:avLst>
              <a:gd name="adj1" fmla="val 100761"/>
              <a:gd name="adj2" fmla="val -18"/>
              <a:gd name="adj3" fmla="val -130196"/>
              <a:gd name="adj4" fmla="val -3284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MT59: metadata incorrect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2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5244" y="180109"/>
            <a:ext cx="5400600" cy="3016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AU" sz="1000" b="1" dirty="0"/>
              <a:t>BlockMT01.java</a:t>
            </a:r>
            <a:endParaRPr lang="en-US" sz="1000" b="1" dirty="0"/>
          </a:p>
          <a:p>
            <a:r>
              <a:rPr lang="en-AU" sz="1000" dirty="0"/>
              <a:t>public class BlockMT01 extends </a:t>
            </a:r>
            <a:r>
              <a:rPr lang="en-AU" sz="1000" dirty="0" smtClean="0"/>
              <a:t>Block {</a:t>
            </a:r>
            <a:endParaRPr lang="en-US" sz="1000" dirty="0"/>
          </a:p>
          <a:p>
            <a:r>
              <a:rPr lang="en-AU" sz="1000" dirty="0"/>
              <a:t>  public BlockMT01</a:t>
            </a:r>
            <a:r>
              <a:rPr lang="en-AU" sz="1000" dirty="0" smtClean="0"/>
              <a:t>()   {  super(</a:t>
            </a:r>
            <a:r>
              <a:rPr lang="en-AU" sz="1000" dirty="0" err="1" smtClean="0"/>
              <a:t>Material.rock</a:t>
            </a:r>
            <a:r>
              <a:rPr lang="en-AU" sz="1000" dirty="0" smtClean="0"/>
              <a:t>);  </a:t>
            </a:r>
            <a:r>
              <a:rPr lang="en-AU" sz="1000" dirty="0" err="1"/>
              <a:t>this.setCreativeTab</a:t>
            </a:r>
            <a:r>
              <a:rPr lang="en-AU" sz="1000" dirty="0"/>
              <a:t>(</a:t>
            </a:r>
            <a:r>
              <a:rPr lang="en-AU" sz="1000" dirty="0" err="1"/>
              <a:t>CreativeTabs.tabBlock</a:t>
            </a:r>
            <a:r>
              <a:rPr lang="en-AU" sz="1000" dirty="0"/>
              <a:t>); </a:t>
            </a:r>
            <a:r>
              <a:rPr lang="en-AU" sz="1000" dirty="0" smtClean="0"/>
              <a:t>  }</a:t>
            </a:r>
            <a:endParaRPr lang="en-US" sz="1000" dirty="0" smtClean="0"/>
          </a:p>
          <a:p>
            <a:r>
              <a:rPr lang="en-AU" sz="1000" dirty="0"/>
              <a:t> </a:t>
            </a:r>
            <a:endParaRPr lang="en-US" sz="1000" dirty="0"/>
          </a:p>
          <a:p>
            <a:r>
              <a:rPr lang="en-AU" sz="1000" dirty="0"/>
              <a:t>  @</a:t>
            </a:r>
            <a:r>
              <a:rPr lang="en-AU" sz="1000" dirty="0" err="1"/>
              <a:t>SideOnly</a:t>
            </a:r>
            <a:r>
              <a:rPr lang="en-AU" sz="1000" dirty="0"/>
              <a:t>(</a:t>
            </a:r>
            <a:r>
              <a:rPr lang="en-AU" sz="1000" dirty="0" err="1"/>
              <a:t>Side.CLIENT</a:t>
            </a:r>
            <a:r>
              <a:rPr lang="en-AU" sz="1000" dirty="0" smtClean="0"/>
              <a:t>) </a:t>
            </a:r>
          </a:p>
          <a:p>
            <a:r>
              <a:rPr lang="en-AU" sz="1000" dirty="0" smtClean="0"/>
              <a:t>  </a:t>
            </a:r>
            <a:r>
              <a:rPr lang="en-AU" sz="1000" dirty="0"/>
              <a:t>public </a:t>
            </a:r>
            <a:r>
              <a:rPr lang="en-AU" sz="1000" dirty="0" err="1"/>
              <a:t>EnumWorldBlockLayer</a:t>
            </a:r>
            <a:r>
              <a:rPr lang="en-AU" sz="1000" dirty="0"/>
              <a:t> </a:t>
            </a:r>
            <a:r>
              <a:rPr lang="en-AU" sz="1000" dirty="0" err="1"/>
              <a:t>getBlockLayer</a:t>
            </a:r>
            <a:r>
              <a:rPr lang="en-AU" sz="1000" dirty="0" smtClean="0"/>
              <a:t>()  { </a:t>
            </a:r>
            <a:r>
              <a:rPr lang="en-AU" sz="1000" dirty="0"/>
              <a:t>return </a:t>
            </a:r>
            <a:r>
              <a:rPr lang="en-AU" sz="1000" dirty="0" err="1"/>
              <a:t>EnumWorldBlockLayer.SOLID</a:t>
            </a:r>
            <a:r>
              <a:rPr lang="en-AU" sz="1000" dirty="0" smtClean="0"/>
              <a:t>;  </a:t>
            </a:r>
            <a:r>
              <a:rPr lang="en-AU" sz="1000" dirty="0"/>
              <a:t>}</a:t>
            </a:r>
            <a:endParaRPr lang="en-US" sz="1000" dirty="0"/>
          </a:p>
          <a:p>
            <a:r>
              <a:rPr lang="en-AU" sz="1000" dirty="0"/>
              <a:t> </a:t>
            </a:r>
            <a:endParaRPr lang="en-US" sz="1000" dirty="0"/>
          </a:p>
          <a:p>
            <a:r>
              <a:rPr lang="en-AU" sz="1000" dirty="0"/>
              <a:t>  @</a:t>
            </a:r>
            <a:r>
              <a:rPr lang="en-AU" sz="1000" dirty="0" smtClean="0"/>
              <a:t>Override  </a:t>
            </a:r>
            <a:r>
              <a:rPr lang="en-AU" sz="1000" dirty="0"/>
              <a:t>public </a:t>
            </a:r>
            <a:r>
              <a:rPr lang="en-AU" sz="1000" dirty="0" err="1"/>
              <a:t>boolean</a:t>
            </a:r>
            <a:r>
              <a:rPr lang="en-AU" sz="1000" dirty="0"/>
              <a:t> </a:t>
            </a:r>
            <a:r>
              <a:rPr lang="en-AU" sz="1000" dirty="0" err="1"/>
              <a:t>isOpaqueCube</a:t>
            </a:r>
            <a:r>
              <a:rPr lang="en-AU" sz="1000" dirty="0"/>
              <a:t>() </a:t>
            </a:r>
            <a:r>
              <a:rPr lang="en-AU" sz="1000" dirty="0" smtClean="0"/>
              <a:t>{  </a:t>
            </a:r>
            <a:r>
              <a:rPr lang="en-AU" sz="1000" dirty="0"/>
              <a:t>return true</a:t>
            </a:r>
            <a:r>
              <a:rPr lang="en-AU" sz="1000" dirty="0" smtClean="0"/>
              <a:t>;  </a:t>
            </a:r>
            <a:r>
              <a:rPr lang="en-AU" sz="1000" dirty="0"/>
              <a:t>}</a:t>
            </a:r>
            <a:endParaRPr lang="en-US" sz="1000" dirty="0"/>
          </a:p>
          <a:p>
            <a:r>
              <a:rPr lang="en-AU" sz="1000" dirty="0"/>
              <a:t> </a:t>
            </a:r>
            <a:endParaRPr lang="en-US" sz="1000" dirty="0"/>
          </a:p>
          <a:p>
            <a:r>
              <a:rPr lang="en-AU" sz="1000" dirty="0"/>
              <a:t>  @</a:t>
            </a:r>
            <a:r>
              <a:rPr lang="en-AU" sz="1000" dirty="0" smtClean="0"/>
              <a:t>Override  </a:t>
            </a:r>
            <a:r>
              <a:rPr lang="en-AU" sz="1000" dirty="0"/>
              <a:t>public </a:t>
            </a:r>
            <a:r>
              <a:rPr lang="en-AU" sz="1000" dirty="0" err="1"/>
              <a:t>boolean</a:t>
            </a:r>
            <a:r>
              <a:rPr lang="en-AU" sz="1000" dirty="0"/>
              <a:t> </a:t>
            </a:r>
            <a:r>
              <a:rPr lang="en-AU" sz="1000" dirty="0" err="1"/>
              <a:t>isFullCube</a:t>
            </a:r>
            <a:r>
              <a:rPr lang="en-AU" sz="1000" dirty="0"/>
              <a:t>() </a:t>
            </a:r>
            <a:r>
              <a:rPr lang="en-AU" sz="1000" dirty="0" smtClean="0"/>
              <a:t>{  return </a:t>
            </a:r>
            <a:r>
              <a:rPr lang="en-AU" sz="1000" dirty="0"/>
              <a:t>true</a:t>
            </a:r>
            <a:r>
              <a:rPr lang="en-AU" sz="1000" dirty="0" smtClean="0"/>
              <a:t>; </a:t>
            </a:r>
            <a:r>
              <a:rPr lang="en-AU" sz="1000" dirty="0"/>
              <a:t>}</a:t>
            </a:r>
            <a:endParaRPr lang="en-US" sz="1000" dirty="0"/>
          </a:p>
          <a:p>
            <a:r>
              <a:rPr lang="en-AU" sz="1000" dirty="0"/>
              <a:t> </a:t>
            </a:r>
            <a:endParaRPr lang="en-US" sz="1000" dirty="0"/>
          </a:p>
          <a:p>
            <a:r>
              <a:rPr lang="en-AU" sz="1000" dirty="0"/>
              <a:t>  @</a:t>
            </a:r>
            <a:r>
              <a:rPr lang="en-AU" sz="1000" dirty="0" smtClean="0"/>
              <a:t>Override  </a:t>
            </a:r>
            <a:r>
              <a:rPr lang="en-AU" sz="1000" dirty="0"/>
              <a:t>public </a:t>
            </a:r>
            <a:r>
              <a:rPr lang="en-AU" sz="1000" dirty="0" err="1"/>
              <a:t>int</a:t>
            </a:r>
            <a:r>
              <a:rPr lang="en-AU" sz="1000" dirty="0"/>
              <a:t> </a:t>
            </a:r>
            <a:r>
              <a:rPr lang="en-AU" sz="1000" dirty="0" err="1"/>
              <a:t>getRenderType</a:t>
            </a:r>
            <a:r>
              <a:rPr lang="en-AU" sz="1000" dirty="0"/>
              <a:t>() </a:t>
            </a:r>
            <a:r>
              <a:rPr lang="en-AU" sz="1000" dirty="0" smtClean="0"/>
              <a:t>{  </a:t>
            </a:r>
            <a:r>
              <a:rPr lang="en-AU" sz="1000" dirty="0"/>
              <a:t>return 3</a:t>
            </a:r>
            <a:r>
              <a:rPr lang="en-AU" sz="1000" dirty="0" smtClean="0"/>
              <a:t>;  }</a:t>
            </a:r>
          </a:p>
          <a:p>
            <a:endParaRPr lang="en-US" sz="1000" dirty="0" smtClean="0"/>
          </a:p>
          <a:p>
            <a:r>
              <a:rPr lang="en-US" sz="1000" dirty="0" smtClean="0"/>
              <a:t>  public static final </a:t>
            </a:r>
            <a:r>
              <a:rPr lang="en-US" sz="1000" dirty="0" err="1" smtClean="0"/>
              <a:t>PropertyBool</a:t>
            </a:r>
            <a:r>
              <a:rPr lang="en-US" sz="1000" dirty="0" smtClean="0"/>
              <a:t> FIRSTPROPERTY = </a:t>
            </a:r>
            <a:r>
              <a:rPr lang="en-US" sz="1000" dirty="0" err="1" smtClean="0"/>
              <a:t>PropertyBool.create</a:t>
            </a:r>
            <a:r>
              <a:rPr lang="en-US" sz="1000" dirty="0" smtClean="0"/>
              <a:t>("</a:t>
            </a:r>
            <a:r>
              <a:rPr lang="en-US" sz="1000" dirty="0" err="1" smtClean="0"/>
              <a:t>boolean</a:t>
            </a:r>
            <a:r>
              <a:rPr lang="en-US" sz="1000" dirty="0" smtClean="0"/>
              <a:t>");</a:t>
            </a:r>
          </a:p>
          <a:p>
            <a:endParaRPr lang="en-AU" sz="1000" dirty="0"/>
          </a:p>
          <a:p>
            <a:r>
              <a:rPr lang="en-US" sz="1000" dirty="0" smtClean="0"/>
              <a:t>  @Override protected </a:t>
            </a:r>
            <a:r>
              <a:rPr lang="en-US" sz="1000" dirty="0" err="1" smtClean="0"/>
              <a:t>BlockState</a:t>
            </a:r>
            <a:r>
              <a:rPr lang="en-US" sz="1000" dirty="0" smtClean="0"/>
              <a:t> </a:t>
            </a:r>
            <a:r>
              <a:rPr lang="en-US" sz="1000" dirty="0" err="1" smtClean="0"/>
              <a:t>createBlockState</a:t>
            </a:r>
            <a:r>
              <a:rPr lang="en-US" sz="1000" dirty="0" smtClean="0"/>
              <a:t>()   {</a:t>
            </a:r>
          </a:p>
          <a:p>
            <a:r>
              <a:rPr lang="en-US" sz="1000" dirty="0" smtClean="0"/>
              <a:t>      return new </a:t>
            </a:r>
            <a:r>
              <a:rPr lang="en-US" sz="1000" dirty="0" err="1" smtClean="0"/>
              <a:t>BlockState</a:t>
            </a:r>
            <a:r>
              <a:rPr lang="en-US" sz="1000" dirty="0" smtClean="0"/>
              <a:t>(this, new </a:t>
            </a:r>
            <a:r>
              <a:rPr lang="en-US" sz="1000" dirty="0" err="1" smtClean="0"/>
              <a:t>IProperty</a:t>
            </a:r>
            <a:r>
              <a:rPr lang="en-US" sz="1000" dirty="0" smtClean="0"/>
              <a:t>[] {FIRSTPROPERTY});</a:t>
            </a:r>
          </a:p>
          <a:p>
            <a:r>
              <a:rPr lang="en-AU" sz="1000" dirty="0" smtClean="0"/>
              <a:t>   }</a:t>
            </a:r>
            <a:endParaRPr lang="en-US" sz="1000" dirty="0"/>
          </a:p>
          <a:p>
            <a:r>
              <a:rPr lang="en-US" sz="1000" dirty="0" smtClean="0"/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8692" y="5724725"/>
            <a:ext cx="5400600" cy="2092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 err="1" smtClean="0">
                <a:solidFill>
                  <a:schemeClr val="dk1"/>
                </a:solidFill>
              </a:rPr>
              <a:t>init</a:t>
            </a:r>
            <a:r>
              <a:rPr lang="en-US" sz="1000" b="1" dirty="0" smtClean="0">
                <a:solidFill>
                  <a:schemeClr val="dk1"/>
                </a:solidFill>
              </a:rPr>
              <a:t> </a:t>
            </a:r>
            <a:r>
              <a:rPr lang="en-US" sz="1000" b="1" dirty="0" err="1" smtClean="0">
                <a:solidFill>
                  <a:schemeClr val="dk1"/>
                </a:solidFill>
              </a:rPr>
              <a:t>FMLInitializationEvent</a:t>
            </a:r>
            <a:r>
              <a:rPr lang="en-US" sz="1000" b="1" dirty="0" smtClean="0">
                <a:solidFill>
                  <a:schemeClr val="dk1"/>
                </a:solidFill>
              </a:rPr>
              <a:t>, in your client </a:t>
            </a:r>
            <a:r>
              <a:rPr lang="en-US" sz="1000" b="1" dirty="0">
                <a:solidFill>
                  <a:schemeClr val="dk1"/>
                </a:solidFill>
              </a:rPr>
              <a:t>proxy:</a:t>
            </a:r>
          </a:p>
          <a:p>
            <a:r>
              <a:rPr lang="en-AU" sz="1000" dirty="0">
                <a:solidFill>
                  <a:schemeClr val="dk1"/>
                </a:solidFill>
              </a:rPr>
              <a:t>Item </a:t>
            </a:r>
            <a:r>
              <a:rPr lang="en-AU" sz="1000" dirty="0" err="1" smtClean="0">
                <a:solidFill>
                  <a:schemeClr val="dk1"/>
                </a:solidFill>
              </a:rPr>
              <a:t>itemBlockVariants</a:t>
            </a:r>
            <a:r>
              <a:rPr lang="en-AU" sz="1000" dirty="0" smtClean="0">
                <a:solidFill>
                  <a:schemeClr val="dk1"/>
                </a:solidFill>
              </a:rPr>
              <a:t>= </a:t>
            </a:r>
            <a:r>
              <a:rPr lang="en-AU" sz="1000" dirty="0" err="1">
                <a:solidFill>
                  <a:schemeClr val="dk1"/>
                </a:solidFill>
              </a:rPr>
              <a:t>GameRegistry.findItem</a:t>
            </a:r>
            <a:r>
              <a:rPr lang="en-AU" sz="1000" dirty="0">
                <a:solidFill>
                  <a:schemeClr val="dk1"/>
                </a:solidFill>
              </a:rPr>
              <a:t>("</a:t>
            </a:r>
            <a:r>
              <a:rPr lang="en-AU" sz="1000" dirty="0" err="1">
                <a:solidFill>
                  <a:schemeClr val="dk1"/>
                </a:solidFill>
              </a:rPr>
              <a:t>missingtextures</a:t>
            </a:r>
            <a:r>
              <a:rPr lang="en-AU" sz="1000" dirty="0">
                <a:solidFill>
                  <a:schemeClr val="dk1"/>
                </a:solidFill>
              </a:rPr>
              <a:t>", "mt01_blockname");</a:t>
            </a:r>
            <a:endParaRPr lang="en-US" sz="1000" dirty="0">
              <a:solidFill>
                <a:schemeClr val="dk1"/>
              </a:solidFill>
            </a:endParaRPr>
          </a:p>
          <a:p>
            <a:r>
              <a:rPr lang="en-AU" sz="1000" dirty="0" smtClean="0">
                <a:solidFill>
                  <a:schemeClr val="dk1"/>
                </a:solidFill>
              </a:rPr>
              <a:t>final </a:t>
            </a:r>
            <a:r>
              <a:rPr lang="en-AU" sz="1000" dirty="0" err="1" smtClean="0">
                <a:solidFill>
                  <a:schemeClr val="dk1"/>
                </a:solidFill>
              </a:rPr>
              <a:t>int</a:t>
            </a:r>
            <a:r>
              <a:rPr lang="en-AU" sz="1000" dirty="0" smtClean="0">
                <a:solidFill>
                  <a:schemeClr val="dk1"/>
                </a:solidFill>
              </a:rPr>
              <a:t> FALSE_SUBTYPE = 0;</a:t>
            </a:r>
          </a:p>
          <a:p>
            <a:r>
              <a:rPr lang="en-AU" sz="1000" dirty="0" err="1" smtClean="0">
                <a:solidFill>
                  <a:schemeClr val="dk1"/>
                </a:solidFill>
              </a:rPr>
              <a:t>ModelResourceLocation</a:t>
            </a:r>
            <a:r>
              <a:rPr lang="en-AU" sz="1000" dirty="0" smtClean="0">
                <a:solidFill>
                  <a:schemeClr val="dk1"/>
                </a:solidFill>
              </a:rPr>
              <a:t> itemModelResourceLocation0 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</a:t>
            </a:r>
            <a:r>
              <a:rPr lang="en-AU" sz="1000" dirty="0" smtClean="0">
                <a:solidFill>
                  <a:schemeClr val="dk1"/>
                </a:solidFill>
              </a:rPr>
              <a:t>= </a:t>
            </a:r>
            <a:r>
              <a:rPr lang="en-AU" sz="1000" dirty="0">
                <a:solidFill>
                  <a:schemeClr val="dk1"/>
                </a:solidFill>
              </a:rPr>
              <a:t>new </a:t>
            </a:r>
            <a:r>
              <a:rPr lang="en-AU" sz="1000" dirty="0" err="1">
                <a:solidFill>
                  <a:schemeClr val="dk1"/>
                </a:solidFill>
              </a:rPr>
              <a:t>ModelResourceLocation</a:t>
            </a:r>
            <a:r>
              <a:rPr lang="en-AU" sz="1000" dirty="0">
                <a:solidFill>
                  <a:schemeClr val="dk1"/>
                </a:solidFill>
              </a:rPr>
              <a:t>("</a:t>
            </a:r>
            <a:r>
              <a:rPr lang="en-AU" sz="1000" dirty="0" smtClean="0">
                <a:solidFill>
                  <a:schemeClr val="dk1"/>
                </a:solidFill>
              </a:rPr>
              <a:t>missingtextures:mt01_blockname_false", </a:t>
            </a:r>
            <a:r>
              <a:rPr lang="en-AU" sz="1000" dirty="0">
                <a:solidFill>
                  <a:schemeClr val="dk1"/>
                </a:solidFill>
              </a:rPr>
              <a:t>"inventory");</a:t>
            </a:r>
            <a:endParaRPr lang="en-US" sz="1000" dirty="0">
              <a:solidFill>
                <a:schemeClr val="dk1"/>
              </a:solidFill>
            </a:endParaRPr>
          </a:p>
          <a:p>
            <a:r>
              <a:rPr lang="en-AU" sz="1000" dirty="0" err="1" smtClean="0">
                <a:solidFill>
                  <a:schemeClr val="dk1"/>
                </a:solidFill>
              </a:rPr>
              <a:t>Minecraft.getMinecraft</a:t>
            </a:r>
            <a:r>
              <a:rPr lang="en-AU" sz="1000" dirty="0" smtClean="0">
                <a:solidFill>
                  <a:schemeClr val="dk1"/>
                </a:solidFill>
              </a:rPr>
              <a:t>().</a:t>
            </a:r>
            <a:r>
              <a:rPr lang="en-AU" sz="1000" dirty="0" err="1" smtClean="0">
                <a:solidFill>
                  <a:schemeClr val="dk1"/>
                </a:solidFill>
              </a:rPr>
              <a:t>getRenderItem</a:t>
            </a:r>
            <a:r>
              <a:rPr lang="en-AU" sz="1000" dirty="0" smtClean="0">
                <a:solidFill>
                  <a:schemeClr val="dk1"/>
                </a:solidFill>
              </a:rPr>
              <a:t>().</a:t>
            </a:r>
            <a:r>
              <a:rPr lang="en-AU" sz="1000" dirty="0" err="1" smtClean="0">
                <a:solidFill>
                  <a:schemeClr val="dk1"/>
                </a:solidFill>
              </a:rPr>
              <a:t>getItemModelMesher</a:t>
            </a:r>
            <a:r>
              <a:rPr lang="en-AU" sz="1000" dirty="0" smtClean="0">
                <a:solidFill>
                  <a:schemeClr val="dk1"/>
                </a:solidFill>
              </a:rPr>
              <a:t>().register</a:t>
            </a:r>
          </a:p>
          <a:p>
            <a:r>
              <a:rPr lang="en-AU" sz="1000" dirty="0" smtClean="0"/>
              <a:t>       </a:t>
            </a:r>
            <a:r>
              <a:rPr lang="en-AU" sz="1000" dirty="0" smtClean="0">
                <a:solidFill>
                  <a:schemeClr val="dk1"/>
                </a:solidFill>
              </a:rPr>
              <a:t>(</a:t>
            </a:r>
            <a:r>
              <a:rPr lang="en-AU" sz="1000" dirty="0" err="1" smtClean="0">
                <a:solidFill>
                  <a:schemeClr val="dk1"/>
                </a:solidFill>
              </a:rPr>
              <a:t>itemBlockSimple</a:t>
            </a:r>
            <a:r>
              <a:rPr lang="en-AU" sz="1000" dirty="0" smtClean="0">
                <a:solidFill>
                  <a:schemeClr val="dk1"/>
                </a:solidFill>
              </a:rPr>
              <a:t>, FALSE_SUBTYPE, itemModelResourceLocation0);</a:t>
            </a:r>
            <a:endParaRPr lang="en-AU" sz="1000" dirty="0" smtClean="0"/>
          </a:p>
          <a:p>
            <a:endParaRPr lang="en-AU" sz="1000" dirty="0"/>
          </a:p>
          <a:p>
            <a:r>
              <a:rPr lang="en-AU" sz="1000" dirty="0" smtClean="0"/>
              <a:t>final </a:t>
            </a:r>
            <a:r>
              <a:rPr lang="en-AU" sz="1000" dirty="0" err="1" smtClean="0"/>
              <a:t>int</a:t>
            </a:r>
            <a:r>
              <a:rPr lang="en-AU" sz="1000" dirty="0" smtClean="0"/>
              <a:t> TRUE_SUBTYPE = 1;</a:t>
            </a:r>
            <a:endParaRPr lang="en-US" sz="1000" dirty="0">
              <a:solidFill>
                <a:schemeClr val="dk1"/>
              </a:solidFill>
            </a:endParaRPr>
          </a:p>
          <a:p>
            <a:r>
              <a:rPr lang="en-AU" sz="1000" dirty="0" err="1" smtClean="0">
                <a:solidFill>
                  <a:schemeClr val="dk1"/>
                </a:solidFill>
              </a:rPr>
              <a:t>ModelResourceLocation</a:t>
            </a:r>
            <a:r>
              <a:rPr lang="en-AU" sz="1000" dirty="0" smtClean="0">
                <a:solidFill>
                  <a:schemeClr val="dk1"/>
                </a:solidFill>
              </a:rPr>
              <a:t> itemModelResourceLocation1 </a:t>
            </a:r>
          </a:p>
          <a:p>
            <a:r>
              <a:rPr lang="en-AU" sz="1000" dirty="0" smtClean="0"/>
              <a:t>    </a:t>
            </a:r>
            <a:r>
              <a:rPr lang="en-AU" sz="1000" dirty="0" smtClean="0">
                <a:solidFill>
                  <a:schemeClr val="dk1"/>
                </a:solidFill>
              </a:rPr>
              <a:t>= new </a:t>
            </a:r>
            <a:r>
              <a:rPr lang="en-AU" sz="1000" dirty="0" err="1" smtClean="0">
                <a:solidFill>
                  <a:schemeClr val="dk1"/>
                </a:solidFill>
              </a:rPr>
              <a:t>ModelResourceLocation</a:t>
            </a:r>
            <a:r>
              <a:rPr lang="en-AU" sz="1000" dirty="0" smtClean="0">
                <a:solidFill>
                  <a:schemeClr val="dk1"/>
                </a:solidFill>
              </a:rPr>
              <a:t>("missingtextures:mt01_blockname_true", "inventory");</a:t>
            </a:r>
            <a:endParaRPr lang="en-US" sz="1000" dirty="0" smtClean="0">
              <a:solidFill>
                <a:schemeClr val="dk1"/>
              </a:solidFill>
            </a:endParaRPr>
          </a:p>
          <a:p>
            <a:r>
              <a:rPr lang="en-AU" sz="1000" dirty="0" err="1" smtClean="0">
                <a:solidFill>
                  <a:schemeClr val="dk1"/>
                </a:solidFill>
              </a:rPr>
              <a:t>Minecraft.getMinecraft</a:t>
            </a:r>
            <a:r>
              <a:rPr lang="en-AU" sz="1000" dirty="0" smtClean="0">
                <a:solidFill>
                  <a:schemeClr val="dk1"/>
                </a:solidFill>
              </a:rPr>
              <a:t>().</a:t>
            </a:r>
            <a:r>
              <a:rPr lang="en-AU" sz="1000" dirty="0" err="1" smtClean="0">
                <a:solidFill>
                  <a:schemeClr val="dk1"/>
                </a:solidFill>
              </a:rPr>
              <a:t>getRenderItem</a:t>
            </a:r>
            <a:r>
              <a:rPr lang="en-AU" sz="1000" dirty="0" smtClean="0">
                <a:solidFill>
                  <a:schemeClr val="dk1"/>
                </a:solidFill>
              </a:rPr>
              <a:t>().</a:t>
            </a:r>
            <a:r>
              <a:rPr lang="en-AU" sz="1000" dirty="0" err="1" smtClean="0">
                <a:solidFill>
                  <a:schemeClr val="dk1"/>
                </a:solidFill>
              </a:rPr>
              <a:t>getItemModelMesher</a:t>
            </a:r>
            <a:r>
              <a:rPr lang="en-AU" sz="1000" dirty="0" smtClean="0">
                <a:solidFill>
                  <a:schemeClr val="dk1"/>
                </a:solidFill>
              </a:rPr>
              <a:t>().register</a:t>
            </a:r>
          </a:p>
          <a:p>
            <a:r>
              <a:rPr lang="en-AU" sz="1000" dirty="0" smtClean="0"/>
              <a:t>       </a:t>
            </a:r>
            <a:r>
              <a:rPr lang="en-AU" sz="1000" dirty="0" smtClean="0">
                <a:solidFill>
                  <a:schemeClr val="dk1"/>
                </a:solidFill>
              </a:rPr>
              <a:t>(</a:t>
            </a:r>
            <a:r>
              <a:rPr lang="en-AU" sz="1000" dirty="0" err="1" smtClean="0">
                <a:solidFill>
                  <a:schemeClr val="dk1"/>
                </a:solidFill>
              </a:rPr>
              <a:t>itemBlockSimple</a:t>
            </a:r>
            <a:r>
              <a:rPr lang="en-AU" sz="1000" dirty="0" smtClean="0">
                <a:solidFill>
                  <a:schemeClr val="dk1"/>
                </a:solidFill>
              </a:rPr>
              <a:t>, TRUE_SUBTYPE, itemModelResourceLocation1);</a:t>
            </a:r>
            <a:endParaRPr lang="en-AU" sz="10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55244" y="3420469"/>
            <a:ext cx="5404048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 err="1" smtClean="0">
                <a:solidFill>
                  <a:schemeClr val="dk1"/>
                </a:solidFill>
              </a:rPr>
              <a:t>preInit</a:t>
            </a:r>
            <a:r>
              <a:rPr lang="en-US" sz="1000" b="1" dirty="0" smtClean="0">
                <a:solidFill>
                  <a:schemeClr val="dk1"/>
                </a:solidFill>
              </a:rPr>
              <a:t> </a:t>
            </a:r>
            <a:r>
              <a:rPr lang="en-US" sz="1000" b="1" dirty="0" err="1" smtClean="0">
                <a:solidFill>
                  <a:schemeClr val="dk1"/>
                </a:solidFill>
              </a:rPr>
              <a:t>FMLPreInitializationEvent</a:t>
            </a:r>
            <a:r>
              <a:rPr lang="en-US" sz="1000" b="1" dirty="0" smtClean="0">
                <a:solidFill>
                  <a:schemeClr val="dk1"/>
                </a:solidFill>
              </a:rPr>
              <a:t> in </a:t>
            </a:r>
            <a:r>
              <a:rPr lang="en-US" sz="1000" b="1" dirty="0">
                <a:solidFill>
                  <a:schemeClr val="dk1"/>
                </a:solidFill>
              </a:rPr>
              <a:t>your common proxy:</a:t>
            </a:r>
          </a:p>
          <a:p>
            <a:r>
              <a:rPr lang="en-AU" sz="1000" dirty="0">
                <a:solidFill>
                  <a:schemeClr val="dk1"/>
                </a:solidFill>
              </a:rPr>
              <a:t>blockMT01 = new BlockMT01().</a:t>
            </a:r>
            <a:r>
              <a:rPr lang="en-AU" sz="1000" dirty="0" err="1">
                <a:solidFill>
                  <a:schemeClr val="dk1"/>
                </a:solidFill>
              </a:rPr>
              <a:t>setUnlocalizedName</a:t>
            </a:r>
            <a:r>
              <a:rPr lang="en-AU" sz="1000" dirty="0">
                <a:solidFill>
                  <a:schemeClr val="dk1"/>
                </a:solidFill>
              </a:rPr>
              <a:t>("mt01_blockname");</a:t>
            </a:r>
            <a:endParaRPr lang="en-US" sz="1000" dirty="0">
              <a:solidFill>
                <a:schemeClr val="dk1"/>
              </a:solidFill>
            </a:endParaRPr>
          </a:p>
          <a:p>
            <a:r>
              <a:rPr lang="en-AU" sz="1000" dirty="0" err="1">
                <a:solidFill>
                  <a:schemeClr val="dk1"/>
                </a:solidFill>
              </a:rPr>
              <a:t>GameRegistry.registerBlock</a:t>
            </a:r>
            <a:r>
              <a:rPr lang="en-AU" sz="1000" dirty="0">
                <a:solidFill>
                  <a:schemeClr val="dk1"/>
                </a:solidFill>
              </a:rPr>
              <a:t>(blockMT01, "mt01_blockname</a:t>
            </a:r>
            <a:r>
              <a:rPr lang="en-AU" sz="1000" dirty="0" smtClean="0">
                <a:solidFill>
                  <a:schemeClr val="dk1"/>
                </a:solidFill>
              </a:rPr>
              <a:t>");</a:t>
            </a: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7267" y="11239148"/>
            <a:ext cx="5404616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 err="1" smtClean="0">
                <a:solidFill>
                  <a:schemeClr val="dk1"/>
                </a:solidFill>
              </a:rPr>
              <a:t>blockstates</a:t>
            </a:r>
            <a:r>
              <a:rPr lang="en-US" sz="1000" b="1" dirty="0" smtClean="0">
                <a:solidFill>
                  <a:schemeClr val="dk1"/>
                </a:solidFill>
              </a:rPr>
              <a:t>/mt01_blockname.json</a:t>
            </a:r>
            <a:r>
              <a:rPr lang="en-US" sz="1000" b="1" dirty="0">
                <a:solidFill>
                  <a:schemeClr val="dk1"/>
                </a:solidFill>
              </a:rPr>
              <a:t>:</a:t>
            </a:r>
          </a:p>
          <a:p>
            <a:r>
              <a:rPr lang="en-US" sz="1000" dirty="0">
                <a:solidFill>
                  <a:schemeClr val="dk1"/>
                </a:solidFill>
              </a:rPr>
              <a:t>{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  "variants": {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      </a:t>
            </a:r>
            <a:r>
              <a:rPr lang="en-US" sz="1000" dirty="0" smtClean="0">
                <a:solidFill>
                  <a:srgbClr val="7030A0"/>
                </a:solidFill>
              </a:rPr>
              <a:t>“</a:t>
            </a:r>
            <a:r>
              <a:rPr lang="en-US" sz="1000" dirty="0" err="1" smtClean="0">
                <a:solidFill>
                  <a:srgbClr val="7030A0"/>
                </a:solidFill>
              </a:rPr>
              <a:t>boolean</a:t>
            </a:r>
            <a:r>
              <a:rPr lang="en-US" sz="1000" dirty="0" smtClean="0">
                <a:solidFill>
                  <a:srgbClr val="7030A0"/>
                </a:solidFill>
              </a:rPr>
              <a:t>=false</a:t>
            </a:r>
            <a:r>
              <a:rPr lang="en-US" sz="1000" dirty="0" smtClean="0">
                <a:solidFill>
                  <a:schemeClr val="dk1"/>
                </a:solidFill>
              </a:rPr>
              <a:t>": </a:t>
            </a:r>
            <a:r>
              <a:rPr lang="en-US" sz="1000" dirty="0">
                <a:solidFill>
                  <a:schemeClr val="dk1"/>
                </a:solidFill>
              </a:rPr>
              <a:t>{ "model": "</a:t>
            </a:r>
            <a:r>
              <a:rPr lang="en-US" sz="1000" dirty="0" smtClean="0">
                <a:solidFill>
                  <a:schemeClr val="dk1"/>
                </a:solidFill>
              </a:rPr>
              <a:t>missingtextures:mt01_block_model0" }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</a:t>
            </a:r>
            <a:r>
              <a:rPr lang="en-US" sz="1000" dirty="0" smtClean="0">
                <a:solidFill>
                  <a:schemeClr val="dk1"/>
                </a:solidFill>
              </a:rPr>
              <a:t> “</a:t>
            </a:r>
            <a:r>
              <a:rPr lang="en-US" sz="1000" dirty="0" err="1" smtClean="0">
                <a:solidFill>
                  <a:srgbClr val="7030A0"/>
                </a:solidFill>
              </a:rPr>
              <a:t>boolean</a:t>
            </a:r>
            <a:r>
              <a:rPr lang="en-US" sz="1000" dirty="0" smtClean="0">
                <a:solidFill>
                  <a:srgbClr val="7030A0"/>
                </a:solidFill>
              </a:rPr>
              <a:t>=true</a:t>
            </a:r>
            <a:r>
              <a:rPr lang="en-US" sz="1000" dirty="0" smtClean="0">
                <a:solidFill>
                  <a:schemeClr val="dk1"/>
                </a:solidFill>
              </a:rPr>
              <a:t>": { "model": "missingtextures:mt01_block_model1" }</a:t>
            </a:r>
            <a:r>
              <a:rPr lang="en-AU" sz="1000" dirty="0"/>
              <a:t>	</a:t>
            </a:r>
            <a:endParaRPr lang="en-US" sz="1000" dirty="0">
              <a:solidFill>
                <a:schemeClr val="dk1"/>
              </a:solidFill>
            </a:endParaRPr>
          </a:p>
          <a:p>
            <a:r>
              <a:rPr lang="en-US" sz="1000" dirty="0">
                <a:solidFill>
                  <a:schemeClr val="dk1"/>
                </a:solidFill>
              </a:rPr>
              <a:t>    }</a:t>
            </a:r>
          </a:p>
          <a:p>
            <a:r>
              <a:rPr lang="en-US" sz="10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4494" y="4140549"/>
            <a:ext cx="54006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 err="1" smtClean="0">
                <a:solidFill>
                  <a:schemeClr val="dk1"/>
                </a:solidFill>
              </a:rPr>
              <a:t>preInit</a:t>
            </a:r>
            <a:r>
              <a:rPr lang="en-US" sz="1000" b="1" dirty="0" smtClean="0">
                <a:solidFill>
                  <a:schemeClr val="dk1"/>
                </a:solidFill>
              </a:rPr>
              <a:t> </a:t>
            </a:r>
            <a:r>
              <a:rPr lang="en-US" sz="1000" b="1" dirty="0" err="1" smtClean="0">
                <a:solidFill>
                  <a:schemeClr val="dk1"/>
                </a:solidFill>
              </a:rPr>
              <a:t>FMLPreInitializationEvent</a:t>
            </a:r>
            <a:r>
              <a:rPr lang="en-US" sz="1000" b="1" dirty="0" smtClean="0">
                <a:solidFill>
                  <a:schemeClr val="dk1"/>
                </a:solidFill>
              </a:rPr>
              <a:t>, in your client </a:t>
            </a:r>
            <a:r>
              <a:rPr lang="en-US" sz="1000" b="1" dirty="0">
                <a:solidFill>
                  <a:schemeClr val="dk1"/>
                </a:solidFill>
              </a:rPr>
              <a:t>proxy:</a:t>
            </a:r>
          </a:p>
          <a:p>
            <a:r>
              <a:rPr lang="en-AU" sz="1000" dirty="0">
                <a:solidFill>
                  <a:schemeClr val="dk1"/>
                </a:solidFill>
              </a:rPr>
              <a:t>Item </a:t>
            </a:r>
            <a:r>
              <a:rPr lang="en-AU" sz="1000" dirty="0" err="1" smtClean="0">
                <a:solidFill>
                  <a:schemeClr val="dk1"/>
                </a:solidFill>
              </a:rPr>
              <a:t>itemBlockVariants</a:t>
            </a:r>
            <a:r>
              <a:rPr lang="en-AU" sz="1000" dirty="0" smtClean="0">
                <a:solidFill>
                  <a:schemeClr val="dk1"/>
                </a:solidFill>
              </a:rPr>
              <a:t> </a:t>
            </a:r>
            <a:r>
              <a:rPr lang="en-AU" sz="1000" dirty="0">
                <a:solidFill>
                  <a:schemeClr val="dk1"/>
                </a:solidFill>
              </a:rPr>
              <a:t>= </a:t>
            </a:r>
            <a:r>
              <a:rPr lang="en-AU" sz="1000" dirty="0" err="1">
                <a:solidFill>
                  <a:schemeClr val="dk1"/>
                </a:solidFill>
              </a:rPr>
              <a:t>GameRegistry.findItem</a:t>
            </a:r>
            <a:r>
              <a:rPr lang="en-AU" sz="1000" dirty="0">
                <a:solidFill>
                  <a:schemeClr val="dk1"/>
                </a:solidFill>
              </a:rPr>
              <a:t>("</a:t>
            </a:r>
            <a:r>
              <a:rPr lang="en-AU" sz="1000" dirty="0" err="1">
                <a:solidFill>
                  <a:schemeClr val="dk1"/>
                </a:solidFill>
              </a:rPr>
              <a:t>missingtextures</a:t>
            </a:r>
            <a:r>
              <a:rPr lang="en-AU" sz="1000" dirty="0">
                <a:solidFill>
                  <a:schemeClr val="dk1"/>
                </a:solidFill>
              </a:rPr>
              <a:t>", "mt01_blockname");</a:t>
            </a:r>
            <a:endParaRPr lang="en-US" sz="1000" dirty="0">
              <a:solidFill>
                <a:schemeClr val="dk1"/>
              </a:solidFill>
            </a:endParaRPr>
          </a:p>
          <a:p>
            <a:r>
              <a:rPr lang="en-AU" sz="1000" dirty="0" err="1" smtClean="0"/>
              <a:t>ModelBakery.addVariantName</a:t>
            </a:r>
            <a:r>
              <a:rPr lang="en-AU" sz="1000" dirty="0" smtClean="0"/>
              <a:t>(</a:t>
            </a:r>
            <a:r>
              <a:rPr lang="en-AU" sz="1000" dirty="0" err="1" smtClean="0"/>
              <a:t>itemBlockVariants</a:t>
            </a:r>
            <a:r>
              <a:rPr lang="en-AU" sz="1000" dirty="0" smtClean="0"/>
              <a:t>, </a:t>
            </a:r>
          </a:p>
          <a:p>
            <a:r>
              <a:rPr lang="en-AU" sz="1000" dirty="0" smtClean="0">
                <a:solidFill>
                  <a:srgbClr val="FF0000"/>
                </a:solidFill>
              </a:rPr>
              <a:t>    “missingtextures:mt01_blockname_false”, “missingtextures:mt01_blockname_true</a:t>
            </a:r>
            <a:r>
              <a:rPr lang="en-AU" sz="1000" dirty="0" smtClean="0"/>
              <a:t>”);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4725144" y="2124325"/>
            <a:ext cx="576064" cy="792088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1 16"/>
          <p:cNvSpPr/>
          <p:nvPr/>
        </p:nvSpPr>
        <p:spPr>
          <a:xfrm>
            <a:off x="4149080" y="2982585"/>
            <a:ext cx="2520280" cy="300401"/>
          </a:xfrm>
          <a:prstGeom prst="borderCallout1">
            <a:avLst>
              <a:gd name="adj1" fmla="val -7045"/>
              <a:gd name="adj2" fmla="val 57428"/>
              <a:gd name="adj3" fmla="val -153448"/>
              <a:gd name="adj4" fmla="val 45946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MT08: </a:t>
            </a:r>
            <a:r>
              <a:rPr lang="en-AU" sz="1000" dirty="0" err="1" smtClean="0">
                <a:solidFill>
                  <a:schemeClr val="tx1"/>
                </a:solidFill>
              </a:rPr>
              <a:t>blockstates</a:t>
            </a:r>
            <a:r>
              <a:rPr lang="en-AU" sz="1000" dirty="0" smtClean="0">
                <a:solidFill>
                  <a:schemeClr val="tx1"/>
                </a:solidFill>
              </a:rPr>
              <a:t> variant mismatch (see also below)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3284984" y="10477253"/>
            <a:ext cx="3168352" cy="504056"/>
          </a:xfrm>
          <a:prstGeom prst="borderCallout1">
            <a:avLst>
              <a:gd name="adj1" fmla="val 100761"/>
              <a:gd name="adj2" fmla="val -18"/>
              <a:gd name="adj3" fmla="val 254585"/>
              <a:gd name="adj4" fmla="val -55465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MT08: variant names are missing or don’t match the</a:t>
            </a:r>
          </a:p>
          <a:p>
            <a:r>
              <a:rPr lang="en-AU" sz="1000" dirty="0">
                <a:solidFill>
                  <a:schemeClr val="tx1"/>
                </a:solidFill>
              </a:rPr>
              <a:t> </a:t>
            </a:r>
            <a:r>
              <a:rPr lang="en-AU" sz="1000" dirty="0" smtClean="0">
                <a:solidFill>
                  <a:schemeClr val="tx1"/>
                </a:solidFill>
              </a:rPr>
              <a:t> </a:t>
            </a:r>
            <a:r>
              <a:rPr lang="en-AU" sz="1000" dirty="0" err="1" smtClean="0">
                <a:solidFill>
                  <a:schemeClr val="tx1"/>
                </a:solidFill>
              </a:rPr>
              <a:t>Block.createBlockState</a:t>
            </a:r>
            <a:r>
              <a:rPr lang="en-AU" sz="1000" dirty="0" smtClean="0">
                <a:solidFill>
                  <a:schemeClr val="tx1"/>
                </a:solidFill>
              </a:rPr>
              <a:t>() exactly</a:t>
            </a:r>
          </a:p>
        </p:txBody>
      </p:sp>
      <p:sp>
        <p:nvSpPr>
          <p:cNvPr id="19" name="Line Callout 1 18"/>
          <p:cNvSpPr/>
          <p:nvPr/>
        </p:nvSpPr>
        <p:spPr>
          <a:xfrm>
            <a:off x="2348880" y="5144647"/>
            <a:ext cx="3816424" cy="300401"/>
          </a:xfrm>
          <a:prstGeom prst="borderCallout1">
            <a:avLst>
              <a:gd name="adj1" fmla="val 2468"/>
              <a:gd name="adj2" fmla="val 14202"/>
              <a:gd name="adj3" fmla="val -124911"/>
              <a:gd name="adj4" fmla="val 90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MT52: variant names not correctly registered with </a:t>
            </a:r>
            <a:r>
              <a:rPr lang="en-AU" sz="1000" dirty="0" err="1" smtClean="0">
                <a:solidFill>
                  <a:schemeClr val="tx1"/>
                </a:solidFill>
              </a:rPr>
              <a:t>ModelBakery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8019175"/>
            <a:ext cx="2332037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5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86594" y="612157"/>
            <a:ext cx="5400600" cy="2708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AU" sz="1000" b="1" dirty="0"/>
              <a:t>BlockMT01.java</a:t>
            </a:r>
            <a:endParaRPr lang="en-US" sz="1000" b="1" dirty="0"/>
          </a:p>
          <a:p>
            <a:r>
              <a:rPr lang="en-AU" sz="1000" dirty="0"/>
              <a:t>public class BlockMT01 extends </a:t>
            </a:r>
            <a:r>
              <a:rPr lang="en-AU" sz="1000" dirty="0" smtClean="0"/>
              <a:t>Block {</a:t>
            </a:r>
            <a:endParaRPr lang="en-US" sz="1000" dirty="0"/>
          </a:p>
          <a:p>
            <a:r>
              <a:rPr lang="en-AU" sz="1000" dirty="0"/>
              <a:t>  public BlockMT01</a:t>
            </a:r>
            <a:r>
              <a:rPr lang="en-AU" sz="1000" dirty="0" smtClean="0"/>
              <a:t>()   {  super(</a:t>
            </a:r>
            <a:r>
              <a:rPr lang="en-AU" sz="1000" dirty="0" err="1" smtClean="0"/>
              <a:t>Material.rock</a:t>
            </a:r>
            <a:r>
              <a:rPr lang="en-AU" sz="1000" dirty="0" smtClean="0"/>
              <a:t>);  </a:t>
            </a:r>
            <a:r>
              <a:rPr lang="en-AU" sz="1000" dirty="0" err="1"/>
              <a:t>this.setCreativeTab</a:t>
            </a:r>
            <a:r>
              <a:rPr lang="en-AU" sz="1000" dirty="0"/>
              <a:t>(</a:t>
            </a:r>
            <a:r>
              <a:rPr lang="en-AU" sz="1000" dirty="0" err="1"/>
              <a:t>CreativeTabs.tabBlock</a:t>
            </a:r>
            <a:r>
              <a:rPr lang="en-AU" sz="1000" dirty="0"/>
              <a:t>); </a:t>
            </a:r>
            <a:r>
              <a:rPr lang="en-AU" sz="1000" dirty="0" smtClean="0"/>
              <a:t>  }</a:t>
            </a:r>
            <a:endParaRPr lang="en-US" sz="1000" dirty="0" smtClean="0"/>
          </a:p>
          <a:p>
            <a:r>
              <a:rPr lang="en-AU" sz="1000" dirty="0"/>
              <a:t> </a:t>
            </a:r>
            <a:endParaRPr lang="en-US" sz="1000" dirty="0"/>
          </a:p>
          <a:p>
            <a:r>
              <a:rPr lang="en-AU" sz="1000" dirty="0"/>
              <a:t>  @</a:t>
            </a:r>
            <a:r>
              <a:rPr lang="en-AU" sz="1000" dirty="0" err="1"/>
              <a:t>SideOnly</a:t>
            </a:r>
            <a:r>
              <a:rPr lang="en-AU" sz="1000" dirty="0"/>
              <a:t>(</a:t>
            </a:r>
            <a:r>
              <a:rPr lang="en-AU" sz="1000" dirty="0" err="1"/>
              <a:t>Side.CLIENT</a:t>
            </a:r>
            <a:r>
              <a:rPr lang="en-AU" sz="1000" dirty="0" smtClean="0"/>
              <a:t>) </a:t>
            </a:r>
          </a:p>
          <a:p>
            <a:r>
              <a:rPr lang="en-AU" sz="1000" dirty="0" smtClean="0"/>
              <a:t>  </a:t>
            </a:r>
            <a:r>
              <a:rPr lang="en-AU" sz="1000" dirty="0"/>
              <a:t>public </a:t>
            </a:r>
            <a:r>
              <a:rPr lang="en-AU" sz="1000" dirty="0" err="1"/>
              <a:t>EnumWorldBlockLayer</a:t>
            </a:r>
            <a:r>
              <a:rPr lang="en-AU" sz="1000" dirty="0"/>
              <a:t> </a:t>
            </a:r>
            <a:r>
              <a:rPr lang="en-AU" sz="1000" dirty="0" err="1"/>
              <a:t>getBlockLayer</a:t>
            </a:r>
            <a:r>
              <a:rPr lang="en-AU" sz="1000" dirty="0" smtClean="0"/>
              <a:t>()  { </a:t>
            </a:r>
            <a:r>
              <a:rPr lang="en-AU" sz="1000" dirty="0"/>
              <a:t>return </a:t>
            </a:r>
            <a:r>
              <a:rPr lang="en-AU" sz="1000" dirty="0" err="1"/>
              <a:t>EnumWorldBlockLayer.SOLID</a:t>
            </a:r>
            <a:r>
              <a:rPr lang="en-AU" sz="1000" dirty="0" smtClean="0"/>
              <a:t>;  </a:t>
            </a:r>
            <a:r>
              <a:rPr lang="en-AU" sz="1000" dirty="0"/>
              <a:t>}</a:t>
            </a:r>
            <a:endParaRPr lang="en-US" sz="1000" dirty="0"/>
          </a:p>
          <a:p>
            <a:r>
              <a:rPr lang="en-AU" sz="1000" dirty="0"/>
              <a:t> </a:t>
            </a:r>
            <a:endParaRPr lang="en-US" sz="1000" dirty="0"/>
          </a:p>
          <a:p>
            <a:r>
              <a:rPr lang="en-AU" sz="1000" dirty="0"/>
              <a:t>  @</a:t>
            </a:r>
            <a:r>
              <a:rPr lang="en-AU" sz="1000" dirty="0" smtClean="0"/>
              <a:t>Override  </a:t>
            </a:r>
            <a:r>
              <a:rPr lang="en-AU" sz="1000" dirty="0"/>
              <a:t>public </a:t>
            </a:r>
            <a:r>
              <a:rPr lang="en-AU" sz="1000" dirty="0" err="1"/>
              <a:t>boolean</a:t>
            </a:r>
            <a:r>
              <a:rPr lang="en-AU" sz="1000" dirty="0"/>
              <a:t> </a:t>
            </a:r>
            <a:r>
              <a:rPr lang="en-AU" sz="1000" dirty="0" err="1"/>
              <a:t>isOpaqueCube</a:t>
            </a:r>
            <a:r>
              <a:rPr lang="en-AU" sz="1000" dirty="0"/>
              <a:t>() </a:t>
            </a:r>
            <a:r>
              <a:rPr lang="en-AU" sz="1000" dirty="0" smtClean="0"/>
              <a:t>{  </a:t>
            </a:r>
            <a:r>
              <a:rPr lang="en-AU" sz="1000" dirty="0"/>
              <a:t>return true</a:t>
            </a:r>
            <a:r>
              <a:rPr lang="en-AU" sz="1000" dirty="0" smtClean="0"/>
              <a:t>;  </a:t>
            </a:r>
            <a:r>
              <a:rPr lang="en-AU" sz="1000" dirty="0"/>
              <a:t>}</a:t>
            </a:r>
            <a:endParaRPr lang="en-US" sz="1000" dirty="0"/>
          </a:p>
          <a:p>
            <a:r>
              <a:rPr lang="en-AU" sz="1000" dirty="0"/>
              <a:t> </a:t>
            </a:r>
            <a:endParaRPr lang="en-US" sz="1000" dirty="0"/>
          </a:p>
          <a:p>
            <a:r>
              <a:rPr lang="en-AU" sz="1000" dirty="0"/>
              <a:t>  @</a:t>
            </a:r>
            <a:r>
              <a:rPr lang="en-AU" sz="1000" dirty="0" smtClean="0"/>
              <a:t>Override  </a:t>
            </a:r>
            <a:r>
              <a:rPr lang="en-AU" sz="1000" dirty="0"/>
              <a:t>public </a:t>
            </a:r>
            <a:r>
              <a:rPr lang="en-AU" sz="1000" dirty="0" err="1"/>
              <a:t>boolean</a:t>
            </a:r>
            <a:r>
              <a:rPr lang="en-AU" sz="1000" dirty="0"/>
              <a:t> </a:t>
            </a:r>
            <a:r>
              <a:rPr lang="en-AU" sz="1000" dirty="0" err="1"/>
              <a:t>isFullCube</a:t>
            </a:r>
            <a:r>
              <a:rPr lang="en-AU" sz="1000" dirty="0"/>
              <a:t>() </a:t>
            </a:r>
            <a:r>
              <a:rPr lang="en-AU" sz="1000" dirty="0" smtClean="0"/>
              <a:t>{  return </a:t>
            </a:r>
            <a:r>
              <a:rPr lang="en-AU" sz="1000" dirty="0"/>
              <a:t>true</a:t>
            </a:r>
            <a:r>
              <a:rPr lang="en-AU" sz="1000" dirty="0" smtClean="0"/>
              <a:t>; </a:t>
            </a:r>
            <a:r>
              <a:rPr lang="en-AU" sz="1000" dirty="0"/>
              <a:t>}</a:t>
            </a:r>
            <a:endParaRPr lang="en-US" sz="1000" dirty="0"/>
          </a:p>
          <a:p>
            <a:r>
              <a:rPr lang="en-AU" sz="1000" dirty="0"/>
              <a:t> </a:t>
            </a:r>
            <a:endParaRPr lang="en-US" sz="1000" dirty="0"/>
          </a:p>
          <a:p>
            <a:r>
              <a:rPr lang="en-AU" sz="1000" dirty="0"/>
              <a:t>  @</a:t>
            </a:r>
            <a:r>
              <a:rPr lang="en-AU" sz="1000" dirty="0" smtClean="0"/>
              <a:t>Override  </a:t>
            </a:r>
            <a:r>
              <a:rPr lang="en-AU" sz="1000" dirty="0"/>
              <a:t>public </a:t>
            </a:r>
            <a:r>
              <a:rPr lang="en-AU" sz="1000" dirty="0" err="1"/>
              <a:t>int</a:t>
            </a:r>
            <a:r>
              <a:rPr lang="en-AU" sz="1000" dirty="0"/>
              <a:t> </a:t>
            </a:r>
            <a:r>
              <a:rPr lang="en-AU" sz="1000" dirty="0" err="1"/>
              <a:t>getRenderType</a:t>
            </a:r>
            <a:r>
              <a:rPr lang="en-AU" sz="1000" dirty="0"/>
              <a:t>() </a:t>
            </a:r>
            <a:r>
              <a:rPr lang="en-AU" sz="1000" dirty="0" smtClean="0"/>
              <a:t>{  </a:t>
            </a:r>
            <a:r>
              <a:rPr lang="en-AU" sz="1000" dirty="0"/>
              <a:t>return 3</a:t>
            </a:r>
            <a:r>
              <a:rPr lang="en-AU" sz="1000" dirty="0" smtClean="0"/>
              <a:t>;  }</a:t>
            </a:r>
          </a:p>
          <a:p>
            <a:endParaRPr lang="en-AU" sz="1000" dirty="0"/>
          </a:p>
          <a:p>
            <a:endParaRPr lang="en-AU" sz="1000" dirty="0" smtClean="0"/>
          </a:p>
          <a:p>
            <a:endParaRPr lang="en-AU" sz="1000" dirty="0"/>
          </a:p>
          <a:p>
            <a:endParaRPr lang="en-US" sz="1000" dirty="0"/>
          </a:p>
          <a:p>
            <a:r>
              <a:rPr lang="en-AU" sz="1000" dirty="0" smtClean="0"/>
              <a:t>}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480688" y="3564485"/>
            <a:ext cx="5400600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 err="1" smtClean="0">
                <a:solidFill>
                  <a:schemeClr val="dk1"/>
                </a:solidFill>
              </a:rPr>
              <a:t>init</a:t>
            </a:r>
            <a:r>
              <a:rPr lang="en-US" sz="1000" b="1" dirty="0" smtClean="0">
                <a:solidFill>
                  <a:schemeClr val="dk1"/>
                </a:solidFill>
              </a:rPr>
              <a:t> </a:t>
            </a:r>
            <a:r>
              <a:rPr lang="en-US" sz="1000" b="1" dirty="0" err="1" smtClean="0">
                <a:solidFill>
                  <a:schemeClr val="dk1"/>
                </a:solidFill>
              </a:rPr>
              <a:t>FMLInitializationEvent</a:t>
            </a:r>
            <a:r>
              <a:rPr lang="en-US" sz="1000" b="1" dirty="0" smtClean="0">
                <a:solidFill>
                  <a:schemeClr val="dk1"/>
                </a:solidFill>
              </a:rPr>
              <a:t>, in your client </a:t>
            </a:r>
            <a:r>
              <a:rPr lang="en-US" sz="1000" b="1" dirty="0">
                <a:solidFill>
                  <a:schemeClr val="dk1"/>
                </a:solidFill>
              </a:rPr>
              <a:t>proxy:</a:t>
            </a:r>
          </a:p>
          <a:p>
            <a:r>
              <a:rPr lang="en-AU" sz="1000" dirty="0">
                <a:solidFill>
                  <a:schemeClr val="dk1"/>
                </a:solidFill>
              </a:rPr>
              <a:t>Item </a:t>
            </a:r>
            <a:r>
              <a:rPr lang="en-AU" sz="1000" dirty="0" err="1">
                <a:solidFill>
                  <a:schemeClr val="dk1"/>
                </a:solidFill>
              </a:rPr>
              <a:t>itemBlockSimple</a:t>
            </a:r>
            <a:r>
              <a:rPr lang="en-AU" sz="1000" dirty="0">
                <a:solidFill>
                  <a:schemeClr val="dk1"/>
                </a:solidFill>
              </a:rPr>
              <a:t> = </a:t>
            </a:r>
            <a:r>
              <a:rPr lang="en-AU" sz="1000" dirty="0" err="1">
                <a:solidFill>
                  <a:schemeClr val="dk1"/>
                </a:solidFill>
              </a:rPr>
              <a:t>GameRegistry.findItem</a:t>
            </a:r>
            <a:r>
              <a:rPr lang="en-AU" sz="1000" dirty="0">
                <a:solidFill>
                  <a:schemeClr val="dk1"/>
                </a:solidFill>
              </a:rPr>
              <a:t>("</a:t>
            </a:r>
            <a:r>
              <a:rPr lang="en-AU" sz="1000" dirty="0" err="1">
                <a:solidFill>
                  <a:schemeClr val="dk1"/>
                </a:solidFill>
              </a:rPr>
              <a:t>missingtextures</a:t>
            </a:r>
            <a:r>
              <a:rPr lang="en-AU" sz="1000" dirty="0">
                <a:solidFill>
                  <a:schemeClr val="dk1"/>
                </a:solidFill>
              </a:rPr>
              <a:t>", "mt01_blockname");</a:t>
            </a:r>
            <a:endParaRPr lang="en-US" sz="1000" dirty="0">
              <a:solidFill>
                <a:schemeClr val="dk1"/>
              </a:solidFill>
            </a:endParaRPr>
          </a:p>
          <a:p>
            <a:r>
              <a:rPr lang="en-AU" sz="1000" dirty="0" err="1">
                <a:solidFill>
                  <a:schemeClr val="dk1"/>
                </a:solidFill>
              </a:rPr>
              <a:t>ModelResourceLocation</a:t>
            </a:r>
            <a:r>
              <a:rPr lang="en-AU" sz="1000" dirty="0">
                <a:solidFill>
                  <a:schemeClr val="dk1"/>
                </a:solidFill>
              </a:rPr>
              <a:t> </a:t>
            </a:r>
            <a:r>
              <a:rPr lang="en-AU" sz="1000" dirty="0" err="1">
                <a:solidFill>
                  <a:schemeClr val="dk1"/>
                </a:solidFill>
              </a:rPr>
              <a:t>itemModelResourceLocation</a:t>
            </a:r>
            <a:r>
              <a:rPr lang="en-AU" sz="1000" dirty="0">
                <a:solidFill>
                  <a:schemeClr val="dk1"/>
                </a:solidFill>
              </a:rPr>
              <a:t> </a:t>
            </a:r>
            <a:endParaRPr lang="en-AU" sz="1000" dirty="0" smtClean="0">
              <a:solidFill>
                <a:schemeClr val="dk1"/>
              </a:solidFill>
            </a:endParaRPr>
          </a:p>
          <a:p>
            <a:r>
              <a:rPr lang="en-AU" sz="1000" dirty="0"/>
              <a:t> </a:t>
            </a:r>
            <a:r>
              <a:rPr lang="en-AU" sz="1000" dirty="0" smtClean="0"/>
              <a:t>   </a:t>
            </a:r>
            <a:r>
              <a:rPr lang="en-AU" sz="1000" dirty="0" smtClean="0">
                <a:solidFill>
                  <a:schemeClr val="dk1"/>
                </a:solidFill>
              </a:rPr>
              <a:t>= </a:t>
            </a:r>
            <a:r>
              <a:rPr lang="en-AU" sz="1000" dirty="0">
                <a:solidFill>
                  <a:schemeClr val="dk1"/>
                </a:solidFill>
              </a:rPr>
              <a:t>new </a:t>
            </a:r>
            <a:r>
              <a:rPr lang="en-AU" sz="1000" dirty="0" err="1">
                <a:solidFill>
                  <a:schemeClr val="dk1"/>
                </a:solidFill>
              </a:rPr>
              <a:t>ModelResourceLocation</a:t>
            </a:r>
            <a:r>
              <a:rPr lang="en-AU" sz="1000" dirty="0">
                <a:solidFill>
                  <a:schemeClr val="dk1"/>
                </a:solidFill>
              </a:rPr>
              <a:t>("missingtextures:mt01_blockname", "inventory");</a:t>
            </a:r>
            <a:endParaRPr lang="en-US" sz="1000" dirty="0">
              <a:solidFill>
                <a:schemeClr val="dk1"/>
              </a:solidFill>
            </a:endParaRPr>
          </a:p>
          <a:p>
            <a:r>
              <a:rPr lang="en-AU" sz="1000" dirty="0" smtClean="0">
                <a:solidFill>
                  <a:schemeClr val="dk1"/>
                </a:solidFill>
              </a:rPr>
              <a:t>final </a:t>
            </a:r>
            <a:r>
              <a:rPr lang="en-AU" sz="1000" dirty="0" err="1">
                <a:solidFill>
                  <a:schemeClr val="dk1"/>
                </a:solidFill>
              </a:rPr>
              <a:t>int</a:t>
            </a:r>
            <a:r>
              <a:rPr lang="en-AU" sz="1000" dirty="0">
                <a:solidFill>
                  <a:schemeClr val="dk1"/>
                </a:solidFill>
              </a:rPr>
              <a:t> DEFAULT_ITEM_SUBTYPE = 0;</a:t>
            </a:r>
            <a:endParaRPr lang="en-US" sz="1000" dirty="0">
              <a:solidFill>
                <a:schemeClr val="dk1"/>
              </a:solidFill>
            </a:endParaRPr>
          </a:p>
          <a:p>
            <a:r>
              <a:rPr lang="en-AU" sz="1000" dirty="0" err="1">
                <a:solidFill>
                  <a:schemeClr val="dk1"/>
                </a:solidFill>
              </a:rPr>
              <a:t>Minecraft.getMinecraft</a:t>
            </a:r>
            <a:r>
              <a:rPr lang="en-AU" sz="1000" dirty="0">
                <a:solidFill>
                  <a:schemeClr val="dk1"/>
                </a:solidFill>
              </a:rPr>
              <a:t>().</a:t>
            </a:r>
            <a:r>
              <a:rPr lang="en-AU" sz="1000" dirty="0" err="1">
                <a:solidFill>
                  <a:schemeClr val="dk1"/>
                </a:solidFill>
              </a:rPr>
              <a:t>getRenderItem</a:t>
            </a:r>
            <a:r>
              <a:rPr lang="en-AU" sz="1000" dirty="0">
                <a:solidFill>
                  <a:schemeClr val="dk1"/>
                </a:solidFill>
              </a:rPr>
              <a:t>().</a:t>
            </a:r>
            <a:r>
              <a:rPr lang="en-AU" sz="1000" dirty="0" err="1">
                <a:solidFill>
                  <a:schemeClr val="dk1"/>
                </a:solidFill>
              </a:rPr>
              <a:t>getItemModelMesher</a:t>
            </a:r>
            <a:r>
              <a:rPr lang="en-AU" sz="1000" dirty="0">
                <a:solidFill>
                  <a:schemeClr val="dk1"/>
                </a:solidFill>
              </a:rPr>
              <a:t>().</a:t>
            </a:r>
            <a:r>
              <a:rPr lang="en-AU" sz="1000" dirty="0" smtClean="0">
                <a:solidFill>
                  <a:schemeClr val="dk1"/>
                </a:solidFill>
              </a:rPr>
              <a:t>register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</a:t>
            </a:r>
            <a:r>
              <a:rPr lang="en-AU" sz="1000" dirty="0" smtClean="0">
                <a:solidFill>
                  <a:schemeClr val="dk1"/>
                </a:solidFill>
              </a:rPr>
              <a:t>(</a:t>
            </a:r>
            <a:r>
              <a:rPr lang="en-AU" sz="1000" dirty="0" err="1">
                <a:solidFill>
                  <a:schemeClr val="dk1"/>
                </a:solidFill>
              </a:rPr>
              <a:t>itemBlockSimple</a:t>
            </a:r>
            <a:r>
              <a:rPr lang="en-AU" sz="1000" dirty="0">
                <a:solidFill>
                  <a:schemeClr val="dk1"/>
                </a:solidFill>
              </a:rPr>
              <a:t>, DEFAULT_ITEM_SUBTYPE, </a:t>
            </a:r>
            <a:r>
              <a:rPr lang="en-AU" sz="1000" dirty="0" err="1">
                <a:solidFill>
                  <a:schemeClr val="dk1"/>
                </a:solidFill>
              </a:rPr>
              <a:t>itemModelResourceLocation</a:t>
            </a:r>
            <a:r>
              <a:rPr lang="en-AU" sz="1000" dirty="0">
                <a:solidFill>
                  <a:schemeClr val="dk1"/>
                </a:solidFill>
              </a:rPr>
              <a:t>);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6594" y="2844405"/>
            <a:ext cx="5404048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 err="1" smtClean="0">
                <a:solidFill>
                  <a:schemeClr val="dk1"/>
                </a:solidFill>
              </a:rPr>
              <a:t>preInit</a:t>
            </a:r>
            <a:r>
              <a:rPr lang="en-US" sz="1000" b="1" dirty="0" smtClean="0">
                <a:solidFill>
                  <a:schemeClr val="dk1"/>
                </a:solidFill>
              </a:rPr>
              <a:t> </a:t>
            </a:r>
            <a:r>
              <a:rPr lang="en-US" sz="1000" b="1" dirty="0" err="1" smtClean="0">
                <a:solidFill>
                  <a:schemeClr val="dk1"/>
                </a:solidFill>
              </a:rPr>
              <a:t>FMLPreInitializationEvent</a:t>
            </a:r>
            <a:r>
              <a:rPr lang="en-US" sz="1000" b="1" dirty="0" smtClean="0">
                <a:solidFill>
                  <a:schemeClr val="dk1"/>
                </a:solidFill>
              </a:rPr>
              <a:t> in </a:t>
            </a:r>
            <a:r>
              <a:rPr lang="en-US" sz="1000" b="1" dirty="0">
                <a:solidFill>
                  <a:schemeClr val="dk1"/>
                </a:solidFill>
              </a:rPr>
              <a:t>your common proxy:</a:t>
            </a:r>
          </a:p>
          <a:p>
            <a:r>
              <a:rPr lang="en-AU" sz="1000" dirty="0">
                <a:solidFill>
                  <a:schemeClr val="dk1"/>
                </a:solidFill>
              </a:rPr>
              <a:t>blockMT01 = new BlockMT01().</a:t>
            </a:r>
            <a:r>
              <a:rPr lang="en-AU" sz="1000" dirty="0" err="1">
                <a:solidFill>
                  <a:schemeClr val="dk1"/>
                </a:solidFill>
              </a:rPr>
              <a:t>setUnlocalizedName</a:t>
            </a:r>
            <a:r>
              <a:rPr lang="en-AU" sz="1000" dirty="0">
                <a:solidFill>
                  <a:schemeClr val="dk1"/>
                </a:solidFill>
              </a:rPr>
              <a:t>("mt01_blockname");</a:t>
            </a:r>
            <a:endParaRPr lang="en-US" sz="1000" dirty="0">
              <a:solidFill>
                <a:schemeClr val="dk1"/>
              </a:solidFill>
            </a:endParaRPr>
          </a:p>
          <a:p>
            <a:r>
              <a:rPr lang="en-AU" sz="1000" dirty="0" err="1">
                <a:solidFill>
                  <a:schemeClr val="dk1"/>
                </a:solidFill>
              </a:rPr>
              <a:t>GameRegistry.registerBlock</a:t>
            </a:r>
            <a:r>
              <a:rPr lang="en-AU" sz="1000" dirty="0">
                <a:solidFill>
                  <a:schemeClr val="dk1"/>
                </a:solidFill>
              </a:rPr>
              <a:t>(blockMT01, "mt01_blockname</a:t>
            </a:r>
            <a:r>
              <a:rPr lang="en-AU" sz="1000" dirty="0" smtClean="0">
                <a:solidFill>
                  <a:schemeClr val="dk1"/>
                </a:solidFill>
              </a:rPr>
              <a:t>");</a:t>
            </a: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6672" y="10963886"/>
            <a:ext cx="5404616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dk1"/>
                </a:solidFill>
              </a:rPr>
              <a:t>models/item/mt01_blockname.json:</a:t>
            </a:r>
          </a:p>
          <a:p>
            <a:r>
              <a:rPr lang="en-US" sz="1000" dirty="0">
                <a:solidFill>
                  <a:schemeClr val="dk1"/>
                </a:solidFill>
              </a:rPr>
              <a:t>{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"parent": "</a:t>
            </a:r>
            <a:r>
              <a:rPr lang="en-US" sz="1000" dirty="0" err="1">
                <a:solidFill>
                  <a:schemeClr val="dk1"/>
                </a:solidFill>
              </a:rPr>
              <a:t>missingtextures:block</a:t>
            </a:r>
            <a:r>
              <a:rPr lang="en-US" sz="1000" dirty="0">
                <a:solidFill>
                  <a:schemeClr val="dk1"/>
                </a:solidFill>
              </a:rPr>
              <a:t>/mt01_block_model",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"display": {</a:t>
            </a:r>
          </a:p>
          <a:p>
            <a:r>
              <a:rPr lang="en-US" sz="1000" dirty="0">
                <a:solidFill>
                  <a:schemeClr val="dk1"/>
                </a:solidFill>
              </a:rPr>
              <a:t> … {</a:t>
            </a:r>
            <a:r>
              <a:rPr lang="en-US" sz="1000" dirty="0" err="1">
                <a:solidFill>
                  <a:schemeClr val="dk1"/>
                </a:solidFill>
              </a:rPr>
              <a:t>etc</a:t>
            </a:r>
            <a:r>
              <a:rPr lang="en-US" sz="1000" dirty="0">
                <a:solidFill>
                  <a:schemeClr val="dk1"/>
                </a:solidFill>
              </a:rPr>
              <a:t> – incorrect transforms won’t cause missing texture} 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}</a:t>
            </a:r>
          </a:p>
          <a:p>
            <a:r>
              <a:rPr lang="en-US" sz="10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672" y="8519389"/>
            <a:ext cx="540461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 err="1" smtClean="0">
                <a:solidFill>
                  <a:schemeClr val="dk1"/>
                </a:solidFill>
              </a:rPr>
              <a:t>blockstates</a:t>
            </a:r>
            <a:r>
              <a:rPr lang="en-US" sz="1000" b="1" dirty="0" smtClean="0">
                <a:solidFill>
                  <a:schemeClr val="dk1"/>
                </a:solidFill>
              </a:rPr>
              <a:t>/mt01_blockname.json</a:t>
            </a:r>
            <a:r>
              <a:rPr lang="en-US" sz="1000" b="1" dirty="0">
                <a:solidFill>
                  <a:schemeClr val="dk1"/>
                </a:solidFill>
              </a:rPr>
              <a:t>:</a:t>
            </a:r>
          </a:p>
          <a:p>
            <a:r>
              <a:rPr lang="en-US" sz="1000" dirty="0">
                <a:solidFill>
                  <a:schemeClr val="dk1"/>
                </a:solidFill>
              </a:rPr>
              <a:t>{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  "variants": {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      "normal": { "model": "missingtextures:mt01_block_model" }</a:t>
            </a:r>
          </a:p>
          <a:p>
            <a:r>
              <a:rPr lang="en-US" sz="1000" dirty="0">
                <a:solidFill>
                  <a:schemeClr val="dk1"/>
                </a:solidFill>
              </a:rPr>
              <a:t>    }</a:t>
            </a:r>
          </a:p>
          <a:p>
            <a:r>
              <a:rPr lang="en-US" sz="10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6672" y="9667742"/>
            <a:ext cx="5404616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dk1"/>
                </a:solidFill>
              </a:rPr>
              <a:t>models/block/mt01_block_model.json:</a:t>
            </a:r>
          </a:p>
          <a:p>
            <a:r>
              <a:rPr lang="en-US" sz="1000" dirty="0" smtClean="0">
                <a:solidFill>
                  <a:schemeClr val="dk1"/>
                </a:solidFill>
              </a:rPr>
              <a:t>{</a:t>
            </a:r>
          </a:p>
          <a:p>
            <a:r>
              <a:rPr lang="en-US" sz="1000" dirty="0" smtClean="0">
                <a:solidFill>
                  <a:schemeClr val="dk1"/>
                </a:solidFill>
              </a:rPr>
              <a:t>    "parent": "block/</a:t>
            </a:r>
            <a:r>
              <a:rPr lang="en-US" sz="1000" dirty="0" err="1" smtClean="0">
                <a:solidFill>
                  <a:schemeClr val="dk1"/>
                </a:solidFill>
              </a:rPr>
              <a:t>cube_all</a:t>
            </a:r>
            <a:r>
              <a:rPr lang="en-US" sz="1000" dirty="0" smtClean="0">
                <a:solidFill>
                  <a:schemeClr val="dk1"/>
                </a:solidFill>
              </a:rPr>
              <a:t>",</a:t>
            </a:r>
          </a:p>
          <a:p>
            <a:r>
              <a:rPr lang="en-US" sz="1000" dirty="0" smtClean="0">
                <a:solidFill>
                  <a:schemeClr val="dk1"/>
                </a:solidFill>
              </a:rPr>
              <a:t>    "textures": {</a:t>
            </a:r>
          </a:p>
          <a:p>
            <a:r>
              <a:rPr lang="en-US" sz="1000" dirty="0" smtClean="0">
                <a:solidFill>
                  <a:schemeClr val="dk1"/>
                </a:solidFill>
              </a:rPr>
              <a:t>        "all": "</a:t>
            </a:r>
            <a:r>
              <a:rPr lang="en-US" sz="1000" dirty="0" err="1" smtClean="0">
                <a:solidFill>
                  <a:schemeClr val="dk1"/>
                </a:solidFill>
              </a:rPr>
              <a:t>missingtextures:blocks</a:t>
            </a:r>
            <a:r>
              <a:rPr lang="en-US" sz="1000" dirty="0" smtClean="0">
                <a:solidFill>
                  <a:schemeClr val="dk1"/>
                </a:solidFill>
              </a:rPr>
              <a:t>/</a:t>
            </a:r>
            <a:r>
              <a:rPr lang="en-US" sz="1000" dirty="0" err="1" smtClean="0">
                <a:solidFill>
                  <a:schemeClr val="dk1"/>
                </a:solidFill>
              </a:rPr>
              <a:t>mt_block_texture</a:t>
            </a:r>
            <a:r>
              <a:rPr lang="en-US" sz="1000" dirty="0" smtClean="0">
                <a:solidFill>
                  <a:schemeClr val="dk1"/>
                </a:solidFill>
              </a:rPr>
              <a:t>"</a:t>
            </a:r>
          </a:p>
          <a:p>
            <a:r>
              <a:rPr lang="en-US" sz="1000" dirty="0" smtClean="0">
                <a:solidFill>
                  <a:schemeClr val="dk1"/>
                </a:solidFill>
              </a:rPr>
              <a:t>    }</a:t>
            </a:r>
          </a:p>
          <a:p>
            <a:r>
              <a:rPr lang="en-US" sz="1000" dirty="0" smtClean="0">
                <a:solidFill>
                  <a:schemeClr val="dk1"/>
                </a:solidFill>
              </a:rPr>
              <a:t>}</a:t>
            </a:r>
            <a:endParaRPr lang="en-US" sz="1000" dirty="0">
              <a:solidFill>
                <a:schemeClr val="dk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" y="5020902"/>
            <a:ext cx="2332037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Callout 1 9"/>
          <p:cNvSpPr/>
          <p:nvPr/>
        </p:nvSpPr>
        <p:spPr>
          <a:xfrm>
            <a:off x="3282672" y="6948861"/>
            <a:ext cx="3168352" cy="300401"/>
          </a:xfrm>
          <a:prstGeom prst="borderCallout1">
            <a:avLst>
              <a:gd name="adj1" fmla="val 100761"/>
              <a:gd name="adj2" fmla="val -18"/>
              <a:gd name="adj3" fmla="val 528266"/>
              <a:gd name="adj4" fmla="val -6403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 smtClean="0">
                <a:solidFill>
                  <a:schemeClr val="tx1"/>
                </a:solidFill>
              </a:rPr>
              <a:t>MT07: “normal” tag missing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79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1327</Words>
  <Application>Microsoft Office PowerPoint</Application>
  <PresentationFormat>Custom</PresentationFormat>
  <Paragraphs>257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2015-05-24T04:20:04Z</dcterms:created>
  <dcterms:modified xsi:type="dcterms:W3CDTF">2015-05-24T04:52:41Z</dcterms:modified>
</cp:coreProperties>
</file>