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11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52A9-6A1F-4D98-A7C0-A43BD3D01BBA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2562-193D-474F-982D-B05A11495D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534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52A9-6A1F-4D98-A7C0-A43BD3D01BBA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2562-193D-474F-982D-B05A11495D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078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52A9-6A1F-4D98-A7C0-A43BD3D01BBA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2562-193D-474F-982D-B05A11495D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249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52A9-6A1F-4D98-A7C0-A43BD3D01BBA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2562-193D-474F-982D-B05A11495D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834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52A9-6A1F-4D98-A7C0-A43BD3D01BBA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2562-193D-474F-982D-B05A11495D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972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52A9-6A1F-4D98-A7C0-A43BD3D01BBA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2562-193D-474F-982D-B05A11495D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594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52A9-6A1F-4D98-A7C0-A43BD3D01BBA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2562-193D-474F-982D-B05A11495D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775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52A9-6A1F-4D98-A7C0-A43BD3D01BBA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2562-193D-474F-982D-B05A11495D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702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52A9-6A1F-4D98-A7C0-A43BD3D01BBA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2562-193D-474F-982D-B05A11495D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936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52A9-6A1F-4D98-A7C0-A43BD3D01BBA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2562-193D-474F-982D-B05A11495D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947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52A9-6A1F-4D98-A7C0-A43BD3D01BBA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2562-193D-474F-982D-B05A11495D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599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F52A9-6A1F-4D98-A7C0-A43BD3D01BBA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52562-193D-474F-982D-B05A11495D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645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38337" y="1387642"/>
            <a:ext cx="2077452" cy="1427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Thermal Regulator board</a:t>
            </a:r>
          </a:p>
          <a:p>
            <a:pPr algn="ctr"/>
            <a:r>
              <a:rPr lang="en-AU" dirty="0" smtClean="0"/>
              <a:t> (repurposed from old solar hot water controller)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7764379" y="1411705"/>
            <a:ext cx="2077452" cy="1427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Overtemp</a:t>
            </a:r>
            <a:r>
              <a:rPr lang="en-AU" dirty="0" smtClean="0"/>
              <a:t> </a:t>
            </a:r>
            <a:r>
              <a:rPr lang="en-AU" dirty="0" err="1" smtClean="0"/>
              <a:t>Cutout</a:t>
            </a:r>
            <a:r>
              <a:rPr lang="en-AU" dirty="0" smtClean="0"/>
              <a:t> board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898357" y="1796716"/>
            <a:ext cx="850231" cy="328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Plug B</a:t>
            </a:r>
            <a:endParaRPr lang="en-A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427621" y="3192561"/>
            <a:ext cx="0" cy="994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122821" y="3192561"/>
            <a:ext cx="0" cy="994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00675" y="3689866"/>
            <a:ext cx="114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240VAC(L)</a:t>
            </a:r>
            <a:endParaRPr lang="en-AU" dirty="0"/>
          </a:p>
        </p:txBody>
      </p:sp>
      <p:sp>
        <p:nvSpPr>
          <p:cNvPr id="13" name="Rectangle 12"/>
          <p:cNvSpPr/>
          <p:nvPr/>
        </p:nvSpPr>
        <p:spPr>
          <a:xfrm>
            <a:off x="3938337" y="2815390"/>
            <a:ext cx="649705" cy="377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/>
          <p:cNvSpPr/>
          <p:nvPr/>
        </p:nvSpPr>
        <p:spPr>
          <a:xfrm>
            <a:off x="4095875" y="3008156"/>
            <a:ext cx="53892" cy="5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/>
          <p:cNvSpPr/>
          <p:nvPr/>
        </p:nvSpPr>
        <p:spPr>
          <a:xfrm>
            <a:off x="4400675" y="3003975"/>
            <a:ext cx="53892" cy="5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" name="Straight Connector 16"/>
          <p:cNvCxnSpPr>
            <a:stCxn id="14" idx="1"/>
          </p:cNvCxnSpPr>
          <p:nvPr/>
        </p:nvCxnSpPr>
        <p:spPr>
          <a:xfrm flipV="1">
            <a:off x="4103767" y="2923038"/>
            <a:ext cx="350800" cy="93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4" idx="4"/>
          </p:cNvCxnSpPr>
          <p:nvPr/>
        </p:nvCxnSpPr>
        <p:spPr>
          <a:xfrm flipV="1">
            <a:off x="4122821" y="3066469"/>
            <a:ext cx="0" cy="142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5" idx="4"/>
          </p:cNvCxnSpPr>
          <p:nvPr/>
        </p:nvCxnSpPr>
        <p:spPr>
          <a:xfrm flipV="1">
            <a:off x="4427621" y="3062288"/>
            <a:ext cx="0" cy="130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39995" y="3689866"/>
            <a:ext cx="1509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To pump relay</a:t>
            </a:r>
            <a:endParaRPr lang="en-AU" dirty="0"/>
          </a:p>
        </p:txBody>
      </p:sp>
      <p:sp>
        <p:nvSpPr>
          <p:cNvPr id="23" name="TextBox 22"/>
          <p:cNvSpPr txBox="1"/>
          <p:nvPr/>
        </p:nvSpPr>
        <p:spPr>
          <a:xfrm>
            <a:off x="495300" y="2258125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Pin3=</a:t>
            </a:r>
            <a:r>
              <a:rPr lang="en-AU" dirty="0" err="1" smtClean="0"/>
              <a:t>grn</a:t>
            </a:r>
            <a:r>
              <a:rPr lang="en-AU" dirty="0" smtClean="0"/>
              <a:t>=thermistor1</a:t>
            </a:r>
          </a:p>
          <a:p>
            <a:r>
              <a:rPr lang="en-AU" dirty="0" smtClean="0"/>
              <a:t>Pin5=</a:t>
            </a:r>
            <a:r>
              <a:rPr lang="en-AU" dirty="0" err="1" smtClean="0"/>
              <a:t>blk</a:t>
            </a:r>
            <a:r>
              <a:rPr lang="en-AU" dirty="0" smtClean="0"/>
              <a:t>=thermistor2</a:t>
            </a:r>
            <a:endParaRPr lang="en-AU" dirty="0"/>
          </a:p>
        </p:txBody>
      </p:sp>
      <p:grpSp>
        <p:nvGrpSpPr>
          <p:cNvPr id="31" name="Group 30"/>
          <p:cNvGrpSpPr/>
          <p:nvPr/>
        </p:nvGrpSpPr>
        <p:grpSpPr>
          <a:xfrm>
            <a:off x="378207" y="4527550"/>
            <a:ext cx="1907830" cy="2085896"/>
            <a:chOff x="378207" y="4527550"/>
            <a:chExt cx="1907830" cy="2085896"/>
          </a:xfrm>
        </p:grpSpPr>
        <p:sp>
          <p:nvSpPr>
            <p:cNvPr id="24" name="Oval 23"/>
            <p:cNvSpPr/>
            <p:nvPr/>
          </p:nvSpPr>
          <p:spPr>
            <a:xfrm>
              <a:off x="495300" y="4527550"/>
              <a:ext cx="1479550" cy="147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B</a:t>
              </a:r>
              <a:endParaRPr lang="en-AU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5300" y="50419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47514" y="54112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91511" y="56326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43477" y="54112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73164" y="50431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8207" y="6244114"/>
              <a:ext cx="1907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View from outside</a:t>
              </a:r>
              <a:endParaRPr lang="en-AU" dirty="0"/>
            </a:p>
          </p:txBody>
        </p:sp>
      </p:grpSp>
      <p:sp>
        <p:nvSpPr>
          <p:cNvPr id="32" name="Freeform 31"/>
          <p:cNvSpPr/>
          <p:nvPr/>
        </p:nvSpPr>
        <p:spPr>
          <a:xfrm>
            <a:off x="1752600" y="1885950"/>
            <a:ext cx="2190750" cy="0"/>
          </a:xfrm>
          <a:custGeom>
            <a:avLst/>
            <a:gdLst>
              <a:gd name="connsiteX0" fmla="*/ 0 w 2190750"/>
              <a:gd name="connsiteY0" fmla="*/ 0 h 0"/>
              <a:gd name="connsiteX1" fmla="*/ 2190750 w 21907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0750">
                <a:moveTo>
                  <a:pt x="0" y="0"/>
                </a:moveTo>
                <a:lnTo>
                  <a:pt x="219075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Freeform 32"/>
          <p:cNvSpPr/>
          <p:nvPr/>
        </p:nvSpPr>
        <p:spPr>
          <a:xfrm>
            <a:off x="1743075" y="2038350"/>
            <a:ext cx="2190750" cy="0"/>
          </a:xfrm>
          <a:custGeom>
            <a:avLst/>
            <a:gdLst>
              <a:gd name="connsiteX0" fmla="*/ 0 w 2190750"/>
              <a:gd name="connsiteY0" fmla="*/ 0 h 0"/>
              <a:gd name="connsiteX1" fmla="*/ 2190750 w 21907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0750">
                <a:moveTo>
                  <a:pt x="0" y="0"/>
                </a:moveTo>
                <a:lnTo>
                  <a:pt x="219075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Freeform 34"/>
          <p:cNvSpPr/>
          <p:nvPr/>
        </p:nvSpPr>
        <p:spPr>
          <a:xfrm>
            <a:off x="6012180" y="1805940"/>
            <a:ext cx="1744980" cy="0"/>
          </a:xfrm>
          <a:custGeom>
            <a:avLst/>
            <a:gdLst>
              <a:gd name="connsiteX0" fmla="*/ 0 w 1744980"/>
              <a:gd name="connsiteY0" fmla="*/ 0 h 0"/>
              <a:gd name="connsiteX1" fmla="*/ 1744980 w 17449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4980">
                <a:moveTo>
                  <a:pt x="0" y="0"/>
                </a:moveTo>
                <a:lnTo>
                  <a:pt x="174498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Freeform 35"/>
          <p:cNvSpPr/>
          <p:nvPr/>
        </p:nvSpPr>
        <p:spPr>
          <a:xfrm>
            <a:off x="6019399" y="1961147"/>
            <a:ext cx="1744980" cy="0"/>
          </a:xfrm>
          <a:custGeom>
            <a:avLst/>
            <a:gdLst>
              <a:gd name="connsiteX0" fmla="*/ 0 w 1744980"/>
              <a:gd name="connsiteY0" fmla="*/ 0 h 0"/>
              <a:gd name="connsiteX1" fmla="*/ 1744980 w 17449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4980">
                <a:moveTo>
                  <a:pt x="0" y="0"/>
                </a:moveTo>
                <a:lnTo>
                  <a:pt x="174498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 36"/>
          <p:cNvSpPr/>
          <p:nvPr/>
        </p:nvSpPr>
        <p:spPr>
          <a:xfrm>
            <a:off x="6019399" y="2125579"/>
            <a:ext cx="1744980" cy="0"/>
          </a:xfrm>
          <a:custGeom>
            <a:avLst/>
            <a:gdLst>
              <a:gd name="connsiteX0" fmla="*/ 0 w 1744980"/>
              <a:gd name="connsiteY0" fmla="*/ 0 h 0"/>
              <a:gd name="connsiteX1" fmla="*/ 1744980 w 17449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4980">
                <a:moveTo>
                  <a:pt x="0" y="0"/>
                </a:moveTo>
                <a:lnTo>
                  <a:pt x="174498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 37"/>
          <p:cNvSpPr/>
          <p:nvPr/>
        </p:nvSpPr>
        <p:spPr>
          <a:xfrm>
            <a:off x="6019399" y="2334527"/>
            <a:ext cx="1744980" cy="0"/>
          </a:xfrm>
          <a:custGeom>
            <a:avLst/>
            <a:gdLst>
              <a:gd name="connsiteX0" fmla="*/ 0 w 1744980"/>
              <a:gd name="connsiteY0" fmla="*/ 0 h 0"/>
              <a:gd name="connsiteX1" fmla="*/ 1744980 w 17449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4980">
                <a:moveTo>
                  <a:pt x="0" y="0"/>
                </a:moveTo>
                <a:lnTo>
                  <a:pt x="174498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TextBox 38"/>
          <p:cNvSpPr txBox="1"/>
          <p:nvPr/>
        </p:nvSpPr>
        <p:spPr>
          <a:xfrm>
            <a:off x="6387488" y="2361113"/>
            <a:ext cx="27658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Red +5V</a:t>
            </a:r>
          </a:p>
          <a:p>
            <a:r>
              <a:rPr lang="en-AU" dirty="0" err="1" smtClean="0"/>
              <a:t>Blk</a:t>
            </a:r>
            <a:r>
              <a:rPr lang="en-AU" dirty="0" smtClean="0"/>
              <a:t> </a:t>
            </a:r>
            <a:r>
              <a:rPr lang="en-AU" dirty="0" err="1" smtClean="0"/>
              <a:t>Gnd</a:t>
            </a:r>
            <a:endParaRPr lang="en-AU" dirty="0" smtClean="0"/>
          </a:p>
          <a:p>
            <a:r>
              <a:rPr lang="en-AU" dirty="0" smtClean="0"/>
              <a:t>Yellow = thermistor reading</a:t>
            </a:r>
          </a:p>
          <a:p>
            <a:r>
              <a:rPr lang="en-AU" dirty="0" smtClean="0"/>
              <a:t>Green = </a:t>
            </a:r>
            <a:r>
              <a:rPr lang="en-AU" dirty="0" err="1" smtClean="0"/>
              <a:t>cutoff</a:t>
            </a:r>
            <a:r>
              <a:rPr lang="en-AU" dirty="0" smtClean="0"/>
              <a:t> (0 = latched)</a:t>
            </a:r>
          </a:p>
          <a:p>
            <a:r>
              <a:rPr lang="en-AU" dirty="0" smtClean="0"/>
              <a:t>Y+G maybe swapped</a:t>
            </a:r>
          </a:p>
          <a:p>
            <a:endParaRPr lang="en-AU" dirty="0"/>
          </a:p>
        </p:txBody>
      </p:sp>
      <p:sp>
        <p:nvSpPr>
          <p:cNvPr id="40" name="TextBox 39"/>
          <p:cNvSpPr txBox="1"/>
          <p:nvPr/>
        </p:nvSpPr>
        <p:spPr>
          <a:xfrm>
            <a:off x="2847975" y="152575"/>
            <a:ext cx="601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Overtemperature</a:t>
            </a:r>
            <a:r>
              <a:rPr lang="en-AU" dirty="0" smtClean="0"/>
              <a:t> Protection System (independent of Arduino)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635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23112" y="765676"/>
            <a:ext cx="1907830" cy="2085896"/>
            <a:chOff x="378207" y="4527550"/>
            <a:chExt cx="1907830" cy="2085896"/>
          </a:xfrm>
        </p:grpSpPr>
        <p:sp>
          <p:nvSpPr>
            <p:cNvPr id="5" name="Oval 4"/>
            <p:cNvSpPr/>
            <p:nvPr/>
          </p:nvSpPr>
          <p:spPr>
            <a:xfrm>
              <a:off x="495300" y="4527550"/>
              <a:ext cx="1479550" cy="147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A</a:t>
              </a:r>
              <a:endParaRPr lang="en-AU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5300" y="50419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7514" y="54112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91511" y="56326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43477" y="54112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73164" y="50431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8207" y="6244114"/>
              <a:ext cx="1907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View from outside</a:t>
              </a:r>
              <a:endParaRPr lang="en-AU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722986" y="701507"/>
            <a:ext cx="1907830" cy="2085896"/>
            <a:chOff x="378207" y="4527550"/>
            <a:chExt cx="1907830" cy="2085896"/>
          </a:xfrm>
        </p:grpSpPr>
        <p:sp>
          <p:nvSpPr>
            <p:cNvPr id="13" name="Oval 12"/>
            <p:cNvSpPr/>
            <p:nvPr/>
          </p:nvSpPr>
          <p:spPr>
            <a:xfrm>
              <a:off x="495300" y="4527550"/>
              <a:ext cx="1479550" cy="147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B</a:t>
              </a:r>
              <a:endParaRPr lang="en-AU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5300" y="50419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7514" y="54112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91511" y="56326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43477" y="54112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73164" y="50431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8207" y="6244114"/>
              <a:ext cx="1907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View from outside</a:t>
              </a:r>
              <a:endParaRPr lang="en-AU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12448" y="3000049"/>
            <a:ext cx="21516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Pinout:</a:t>
            </a:r>
          </a:p>
          <a:p>
            <a:r>
              <a:rPr lang="en-AU" dirty="0" smtClean="0"/>
              <a:t>1=NC</a:t>
            </a:r>
          </a:p>
          <a:p>
            <a:r>
              <a:rPr lang="en-AU" dirty="0" smtClean="0"/>
              <a:t>2=</a:t>
            </a:r>
            <a:r>
              <a:rPr lang="en-AU" dirty="0" err="1" smtClean="0"/>
              <a:t>Gnd</a:t>
            </a:r>
            <a:endParaRPr lang="en-AU" dirty="0" smtClean="0"/>
          </a:p>
          <a:p>
            <a:r>
              <a:rPr lang="en-AU" dirty="0" smtClean="0"/>
              <a:t>3=</a:t>
            </a:r>
            <a:r>
              <a:rPr lang="en-AU" dirty="0" err="1" smtClean="0"/>
              <a:t>Overtemp</a:t>
            </a:r>
            <a:r>
              <a:rPr lang="en-AU" dirty="0" smtClean="0"/>
              <a:t> sensor1</a:t>
            </a:r>
          </a:p>
          <a:p>
            <a:r>
              <a:rPr lang="en-AU" dirty="0" smtClean="0"/>
              <a:t>4=Solar sensor</a:t>
            </a:r>
          </a:p>
          <a:p>
            <a:r>
              <a:rPr lang="en-AU" dirty="0" smtClean="0"/>
              <a:t>5=</a:t>
            </a:r>
            <a:r>
              <a:rPr lang="en-AU" dirty="0" err="1" smtClean="0"/>
              <a:t>Overtemp</a:t>
            </a:r>
            <a:r>
              <a:rPr lang="en-AU" dirty="0" smtClean="0"/>
              <a:t> sensor2</a:t>
            </a:r>
          </a:p>
          <a:p>
            <a:r>
              <a:rPr lang="en-AU" dirty="0" smtClean="0"/>
              <a:t>Shell=NC</a:t>
            </a:r>
            <a:endParaRPr lang="en-AU" dirty="0"/>
          </a:p>
        </p:txBody>
      </p:sp>
      <p:sp>
        <p:nvSpPr>
          <p:cNvPr id="21" name="TextBox 20"/>
          <p:cNvSpPr txBox="1"/>
          <p:nvPr/>
        </p:nvSpPr>
        <p:spPr>
          <a:xfrm>
            <a:off x="662294" y="3000049"/>
            <a:ext cx="25574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Pinout:</a:t>
            </a:r>
          </a:p>
          <a:p>
            <a:r>
              <a:rPr lang="en-AU" dirty="0" smtClean="0"/>
              <a:t>1=+5V Arduino</a:t>
            </a:r>
          </a:p>
          <a:p>
            <a:r>
              <a:rPr lang="en-AU" dirty="0" smtClean="0"/>
              <a:t>2=</a:t>
            </a:r>
            <a:r>
              <a:rPr lang="en-AU" dirty="0" err="1" smtClean="0"/>
              <a:t>Gnd</a:t>
            </a:r>
            <a:r>
              <a:rPr lang="en-AU" dirty="0" smtClean="0"/>
              <a:t> Arduino</a:t>
            </a:r>
          </a:p>
          <a:p>
            <a:r>
              <a:rPr lang="en-AU" dirty="0" smtClean="0"/>
              <a:t>3=</a:t>
            </a:r>
            <a:r>
              <a:rPr lang="en-AU" dirty="0" err="1" smtClean="0"/>
              <a:t>Surgetank</a:t>
            </a:r>
            <a:r>
              <a:rPr lang="en-AU" dirty="0" smtClean="0"/>
              <a:t> Level Switch</a:t>
            </a:r>
            <a:endParaRPr lang="en-AU" dirty="0" smtClean="0"/>
          </a:p>
          <a:p>
            <a:r>
              <a:rPr lang="en-AU" dirty="0" smtClean="0"/>
              <a:t>4=</a:t>
            </a:r>
            <a:r>
              <a:rPr lang="en-AU" dirty="0" err="1" smtClean="0"/>
              <a:t>Onewire</a:t>
            </a:r>
            <a:r>
              <a:rPr lang="en-AU" dirty="0" smtClean="0"/>
              <a:t> temp sensors</a:t>
            </a:r>
            <a:endParaRPr lang="en-AU" dirty="0" smtClean="0"/>
          </a:p>
          <a:p>
            <a:r>
              <a:rPr lang="en-AU" dirty="0" smtClean="0"/>
              <a:t>5</a:t>
            </a:r>
            <a:r>
              <a:rPr lang="en-AU" dirty="0" smtClean="0"/>
              <a:t>= NC</a:t>
            </a:r>
            <a:endParaRPr lang="en-AU" dirty="0" smtClean="0"/>
          </a:p>
          <a:p>
            <a:r>
              <a:rPr lang="en-AU" dirty="0" smtClean="0"/>
              <a:t>Shell= NC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952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omponents101.com/sites/default/files/component_pin/Arduino-Uno-Pin-Diagra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57"/>
          <a:stretch/>
        </p:blipFill>
        <p:spPr bwMode="auto">
          <a:xfrm>
            <a:off x="2769770" y="2438400"/>
            <a:ext cx="4988770" cy="377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20126" y="6216316"/>
            <a:ext cx="143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Arduino UNO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2704" r="2784"/>
          <a:stretch/>
        </p:blipFill>
        <p:spPr>
          <a:xfrm>
            <a:off x="8715651" y="3591372"/>
            <a:ext cx="738593" cy="304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336311" y="3549650"/>
            <a:ext cx="379340" cy="327233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7734300" y="3746500"/>
            <a:ext cx="615950" cy="133350"/>
          </a:xfrm>
          <a:custGeom>
            <a:avLst/>
            <a:gdLst>
              <a:gd name="connsiteX0" fmla="*/ 0 w 615950"/>
              <a:gd name="connsiteY0" fmla="*/ 133350 h 133350"/>
              <a:gd name="connsiteX1" fmla="*/ 323850 w 615950"/>
              <a:gd name="connsiteY1" fmla="*/ 133350 h 133350"/>
              <a:gd name="connsiteX2" fmla="*/ 323850 w 615950"/>
              <a:gd name="connsiteY2" fmla="*/ 0 h 133350"/>
              <a:gd name="connsiteX3" fmla="*/ 615950 w 615950"/>
              <a:gd name="connsiteY3" fmla="*/ 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950" h="133350">
                <a:moveTo>
                  <a:pt x="0" y="133350"/>
                </a:moveTo>
                <a:lnTo>
                  <a:pt x="323850" y="133350"/>
                </a:lnTo>
                <a:lnTo>
                  <a:pt x="323850" y="0"/>
                </a:lnTo>
                <a:lnTo>
                  <a:pt x="61595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Freeform 9"/>
          <p:cNvSpPr/>
          <p:nvPr/>
        </p:nvSpPr>
        <p:spPr>
          <a:xfrm>
            <a:off x="7721600" y="3752850"/>
            <a:ext cx="1866900" cy="234950"/>
          </a:xfrm>
          <a:custGeom>
            <a:avLst/>
            <a:gdLst>
              <a:gd name="connsiteX0" fmla="*/ 0 w 1866900"/>
              <a:gd name="connsiteY0" fmla="*/ 234950 h 234950"/>
              <a:gd name="connsiteX1" fmla="*/ 1866900 w 1866900"/>
              <a:gd name="connsiteY1" fmla="*/ 234950 h 234950"/>
              <a:gd name="connsiteX2" fmla="*/ 1866900 w 1866900"/>
              <a:gd name="connsiteY2" fmla="*/ 0 h 234950"/>
              <a:gd name="connsiteX3" fmla="*/ 1733550 w 1866900"/>
              <a:gd name="connsiteY3" fmla="*/ 0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6900" h="234950">
                <a:moveTo>
                  <a:pt x="0" y="234950"/>
                </a:moveTo>
                <a:lnTo>
                  <a:pt x="1866900" y="234950"/>
                </a:lnTo>
                <a:lnTo>
                  <a:pt x="1866900" y="0"/>
                </a:lnTo>
                <a:lnTo>
                  <a:pt x="173355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8826500" y="33210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520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8089930" y="2738294"/>
            <a:ext cx="1167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Status LED</a:t>
            </a:r>
          </a:p>
          <a:p>
            <a:r>
              <a:rPr lang="en-AU" dirty="0" smtClean="0"/>
              <a:t>on case</a:t>
            </a:r>
            <a:endParaRPr lang="en-AU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7721600" y="5257800"/>
            <a:ext cx="860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63676" y="5199270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plugA4</a:t>
            </a:r>
            <a:endParaRPr lang="en-A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734300" y="4924425"/>
            <a:ext cx="9813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12704" r="2784"/>
          <a:stretch/>
        </p:blipFill>
        <p:spPr>
          <a:xfrm>
            <a:off x="8725065" y="4768812"/>
            <a:ext cx="738593" cy="30432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766234" y="4477642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3k3</a:t>
            </a:r>
            <a:endParaRPr lang="en-AU" dirty="0"/>
          </a:p>
        </p:txBody>
      </p:sp>
      <p:sp>
        <p:nvSpPr>
          <p:cNvPr id="21" name="TextBox 20"/>
          <p:cNvSpPr txBox="1"/>
          <p:nvPr/>
        </p:nvSpPr>
        <p:spPr>
          <a:xfrm>
            <a:off x="9723345" y="4703802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plugA3</a:t>
            </a:r>
            <a:endParaRPr lang="en-AU" dirty="0"/>
          </a:p>
        </p:txBody>
      </p:sp>
      <p:cxnSp>
        <p:nvCxnSpPr>
          <p:cNvPr id="24" name="Straight Connector 23"/>
          <p:cNvCxnSpPr>
            <a:stCxn id="19" idx="3"/>
          </p:cNvCxnSpPr>
          <p:nvPr/>
        </p:nvCxnSpPr>
        <p:spPr>
          <a:xfrm>
            <a:off x="9463658" y="4920973"/>
            <a:ext cx="31376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7740650" y="5143500"/>
            <a:ext cx="2273300" cy="552450"/>
          </a:xfrm>
          <a:custGeom>
            <a:avLst/>
            <a:gdLst>
              <a:gd name="connsiteX0" fmla="*/ 0 w 2273300"/>
              <a:gd name="connsiteY0" fmla="*/ 0 h 552450"/>
              <a:gd name="connsiteX1" fmla="*/ 1873250 w 2273300"/>
              <a:gd name="connsiteY1" fmla="*/ 0 h 552450"/>
              <a:gd name="connsiteX2" fmla="*/ 1873250 w 2273300"/>
              <a:gd name="connsiteY2" fmla="*/ 552450 h 552450"/>
              <a:gd name="connsiteX3" fmla="*/ 2273300 w 2273300"/>
              <a:gd name="connsiteY3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3300" h="552450">
                <a:moveTo>
                  <a:pt x="0" y="0"/>
                </a:moveTo>
                <a:lnTo>
                  <a:pt x="1873250" y="0"/>
                </a:lnTo>
                <a:lnTo>
                  <a:pt x="1873250" y="552450"/>
                </a:lnTo>
                <a:lnTo>
                  <a:pt x="2273300" y="552450"/>
                </a:lnTo>
              </a:path>
            </a:pathLst>
          </a:custGeom>
          <a:noFill/>
          <a:ln w="38100">
            <a:solidFill>
              <a:srgbClr val="0000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/>
          <p:cNvSpPr txBox="1"/>
          <p:nvPr/>
        </p:nvSpPr>
        <p:spPr>
          <a:xfrm>
            <a:off x="10046119" y="5511284"/>
            <a:ext cx="119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relayboard</a:t>
            </a:r>
            <a:endParaRPr lang="en-AU" dirty="0"/>
          </a:p>
        </p:txBody>
      </p:sp>
      <p:sp>
        <p:nvSpPr>
          <p:cNvPr id="31" name="Freeform 30"/>
          <p:cNvSpPr/>
          <p:nvPr/>
        </p:nvSpPr>
        <p:spPr>
          <a:xfrm>
            <a:off x="2295525" y="3500438"/>
            <a:ext cx="504825" cy="881062"/>
          </a:xfrm>
          <a:custGeom>
            <a:avLst/>
            <a:gdLst>
              <a:gd name="connsiteX0" fmla="*/ 504825 w 504825"/>
              <a:gd name="connsiteY0" fmla="*/ 881062 h 881062"/>
              <a:gd name="connsiteX1" fmla="*/ 271463 w 504825"/>
              <a:gd name="connsiteY1" fmla="*/ 876300 h 881062"/>
              <a:gd name="connsiteX2" fmla="*/ 271463 w 504825"/>
              <a:gd name="connsiteY2" fmla="*/ 0 h 881062"/>
              <a:gd name="connsiteX3" fmla="*/ 0 w 504825"/>
              <a:gd name="connsiteY3" fmla="*/ 0 h 88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825" h="881062">
                <a:moveTo>
                  <a:pt x="504825" y="881062"/>
                </a:moveTo>
                <a:lnTo>
                  <a:pt x="271463" y="876300"/>
                </a:lnTo>
                <a:lnTo>
                  <a:pt x="271463" y="0"/>
                </a:lnTo>
                <a:lnTo>
                  <a:pt x="0" y="0"/>
                </a:ln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/>
          <p:cNvSpPr txBox="1"/>
          <p:nvPr/>
        </p:nvSpPr>
        <p:spPr>
          <a:xfrm>
            <a:off x="1000291" y="3278653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plugA1(+5V)</a:t>
            </a:r>
            <a:endParaRPr lang="en-AU" dirty="0"/>
          </a:p>
        </p:txBody>
      </p:sp>
      <p:sp>
        <p:nvSpPr>
          <p:cNvPr id="33" name="Freeform 32"/>
          <p:cNvSpPr/>
          <p:nvPr/>
        </p:nvSpPr>
        <p:spPr>
          <a:xfrm>
            <a:off x="2247900" y="3733800"/>
            <a:ext cx="557213" cy="762000"/>
          </a:xfrm>
          <a:custGeom>
            <a:avLst/>
            <a:gdLst>
              <a:gd name="connsiteX0" fmla="*/ 557213 w 557213"/>
              <a:gd name="connsiteY0" fmla="*/ 762000 h 762000"/>
              <a:gd name="connsiteX1" fmla="*/ 176213 w 557213"/>
              <a:gd name="connsiteY1" fmla="*/ 762000 h 762000"/>
              <a:gd name="connsiteX2" fmla="*/ 176213 w 557213"/>
              <a:gd name="connsiteY2" fmla="*/ 0 h 762000"/>
              <a:gd name="connsiteX3" fmla="*/ 0 w 557213"/>
              <a:gd name="connsiteY3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213" h="762000">
                <a:moveTo>
                  <a:pt x="557213" y="762000"/>
                </a:moveTo>
                <a:lnTo>
                  <a:pt x="176213" y="762000"/>
                </a:lnTo>
                <a:lnTo>
                  <a:pt x="176213" y="0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Freeform 33"/>
          <p:cNvSpPr/>
          <p:nvPr/>
        </p:nvSpPr>
        <p:spPr>
          <a:xfrm>
            <a:off x="2009775" y="3986213"/>
            <a:ext cx="785813" cy="619125"/>
          </a:xfrm>
          <a:custGeom>
            <a:avLst/>
            <a:gdLst>
              <a:gd name="connsiteX0" fmla="*/ 785813 w 785813"/>
              <a:gd name="connsiteY0" fmla="*/ 619125 h 619125"/>
              <a:gd name="connsiteX1" fmla="*/ 257175 w 785813"/>
              <a:gd name="connsiteY1" fmla="*/ 619125 h 619125"/>
              <a:gd name="connsiteX2" fmla="*/ 257175 w 785813"/>
              <a:gd name="connsiteY2" fmla="*/ 0 h 619125"/>
              <a:gd name="connsiteX3" fmla="*/ 0 w 785813"/>
              <a:gd name="connsiteY3" fmla="*/ 0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5813" h="619125">
                <a:moveTo>
                  <a:pt x="785813" y="619125"/>
                </a:moveTo>
                <a:lnTo>
                  <a:pt x="257175" y="619125"/>
                </a:lnTo>
                <a:lnTo>
                  <a:pt x="257175" y="0"/>
                </a:lnTo>
                <a:lnTo>
                  <a:pt x="0" y="0"/>
                </a:lnTo>
              </a:path>
            </a:pathLst>
          </a:custGeom>
          <a:noFill/>
          <a:ln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Freeform 34"/>
          <p:cNvSpPr/>
          <p:nvPr/>
        </p:nvSpPr>
        <p:spPr>
          <a:xfrm>
            <a:off x="1895475" y="4195763"/>
            <a:ext cx="900113" cy="519112"/>
          </a:xfrm>
          <a:custGeom>
            <a:avLst/>
            <a:gdLst>
              <a:gd name="connsiteX0" fmla="*/ 900113 w 900113"/>
              <a:gd name="connsiteY0" fmla="*/ 519112 h 519112"/>
              <a:gd name="connsiteX1" fmla="*/ 200025 w 900113"/>
              <a:gd name="connsiteY1" fmla="*/ 519112 h 519112"/>
              <a:gd name="connsiteX2" fmla="*/ 200025 w 900113"/>
              <a:gd name="connsiteY2" fmla="*/ 0 h 519112"/>
              <a:gd name="connsiteX3" fmla="*/ 0 w 900113"/>
              <a:gd name="connsiteY3" fmla="*/ 0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113" h="519112">
                <a:moveTo>
                  <a:pt x="900113" y="519112"/>
                </a:moveTo>
                <a:lnTo>
                  <a:pt x="200025" y="519112"/>
                </a:lnTo>
                <a:lnTo>
                  <a:pt x="200025" y="0"/>
                </a:lnTo>
                <a:lnTo>
                  <a:pt x="0" y="0"/>
                </a:lnTo>
              </a:path>
            </a:pathLst>
          </a:custGeom>
          <a:noFill/>
          <a:ln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/>
          <p:cNvSpPr/>
          <p:nvPr/>
        </p:nvSpPr>
        <p:spPr>
          <a:xfrm>
            <a:off x="4299737" y="328863"/>
            <a:ext cx="2077452" cy="1427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Relay Board</a:t>
            </a:r>
            <a:endParaRPr lang="en-AU" dirty="0"/>
          </a:p>
        </p:txBody>
      </p:sp>
      <p:sp>
        <p:nvSpPr>
          <p:cNvPr id="37" name="Rectangle 36"/>
          <p:cNvSpPr/>
          <p:nvPr/>
        </p:nvSpPr>
        <p:spPr>
          <a:xfrm>
            <a:off x="3826042" y="385011"/>
            <a:ext cx="473695" cy="192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TextBox 38"/>
          <p:cNvSpPr txBox="1"/>
          <p:nvPr/>
        </p:nvSpPr>
        <p:spPr>
          <a:xfrm>
            <a:off x="1743687" y="280737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+12VDC </a:t>
            </a:r>
            <a:r>
              <a:rPr lang="en-AU" dirty="0" err="1" smtClean="0"/>
              <a:t>plugpack</a:t>
            </a:r>
            <a:r>
              <a:rPr lang="en-AU" dirty="0" smtClean="0"/>
              <a:t> in</a:t>
            </a:r>
            <a:endParaRPr lang="en-AU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601453" y="1235242"/>
            <a:ext cx="698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68321" y="96252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8V</a:t>
            </a:r>
            <a:endParaRPr lang="en-AU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3601453" y="1467853"/>
            <a:ext cx="698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17166" y="127990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GND</a:t>
            </a:r>
            <a:endParaRPr lang="en-AU" dirty="0"/>
          </a:p>
        </p:txBody>
      </p:sp>
      <p:sp>
        <p:nvSpPr>
          <p:cNvPr id="45" name="TextBox 44"/>
          <p:cNvSpPr txBox="1"/>
          <p:nvPr/>
        </p:nvSpPr>
        <p:spPr>
          <a:xfrm>
            <a:off x="542527" y="4104501"/>
            <a:ext cx="1421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8V from </a:t>
            </a:r>
            <a:r>
              <a:rPr lang="en-AU" sz="1200" dirty="0" err="1" smtClean="0"/>
              <a:t>Relayboard</a:t>
            </a:r>
            <a:endParaRPr lang="en-AU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25667" y="3835010"/>
            <a:ext cx="1708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B=GND from </a:t>
            </a:r>
            <a:r>
              <a:rPr lang="en-AU" sz="1200" dirty="0" err="1" smtClean="0"/>
              <a:t>Relayboard</a:t>
            </a:r>
            <a:endParaRPr lang="en-AU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946145" y="3558867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plugA2(</a:t>
            </a:r>
            <a:r>
              <a:rPr lang="en-AU" dirty="0" err="1" smtClean="0"/>
              <a:t>Gnd</a:t>
            </a:r>
            <a:r>
              <a:rPr lang="en-AU" dirty="0" smtClean="0"/>
              <a:t>)</a:t>
            </a:r>
            <a:endParaRPr lang="en-AU" dirty="0"/>
          </a:p>
        </p:txBody>
      </p:sp>
      <p:sp>
        <p:nvSpPr>
          <p:cNvPr id="49" name="Rectangle 48"/>
          <p:cNvSpPr/>
          <p:nvPr/>
        </p:nvSpPr>
        <p:spPr>
          <a:xfrm>
            <a:off x="7579827" y="400428"/>
            <a:ext cx="40173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/>
              <a:t>#define DIGPIN_TEMP_PROBES_ONE_WIRE_BUS 2</a:t>
            </a:r>
          </a:p>
          <a:p>
            <a:r>
              <a:rPr lang="en-AU" sz="1200" dirty="0"/>
              <a:t>#define DIGPIN_PUMP 3</a:t>
            </a:r>
          </a:p>
          <a:p>
            <a:r>
              <a:rPr lang="en-AU" sz="1200" dirty="0"/>
              <a:t>#define DIGPIN_CHIPSELECT_SDCARD 4</a:t>
            </a:r>
          </a:p>
          <a:p>
            <a:r>
              <a:rPr lang="en-AU" sz="1200" dirty="0"/>
              <a:t>#define DIGPIN_SURGE_TANK_LEVEL 5 </a:t>
            </a:r>
          </a:p>
          <a:p>
            <a:r>
              <a:rPr lang="en-AU" sz="1200" dirty="0"/>
              <a:t>#define DIGPIN_CHIPSELECT_ETHERNET 10</a:t>
            </a:r>
          </a:p>
          <a:p>
            <a:r>
              <a:rPr lang="en-AU" sz="1200" dirty="0"/>
              <a:t>#define DIGPIN_STATUS_LED LED_BUILTIN   // expect 13</a:t>
            </a:r>
          </a:p>
          <a:p>
            <a:endParaRPr lang="en-AU" sz="1200" dirty="0"/>
          </a:p>
          <a:p>
            <a:r>
              <a:rPr lang="en-AU" sz="1200" dirty="0"/>
              <a:t>#define ANLGPIN_SOLAR_INTENSITY_PIN A4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3"/>
          <a:srcRect l="12704" r="2784"/>
          <a:stretch/>
        </p:blipFill>
        <p:spPr>
          <a:xfrm rot="16035696">
            <a:off x="1664916" y="5748264"/>
            <a:ext cx="738593" cy="30432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743687" y="627656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GND</a:t>
            </a:r>
            <a:endParaRPr lang="en-AU" dirty="0"/>
          </a:p>
        </p:txBody>
      </p:sp>
      <p:sp>
        <p:nvSpPr>
          <p:cNvPr id="52" name="TextBox 51"/>
          <p:cNvSpPr txBox="1"/>
          <p:nvPr/>
        </p:nvSpPr>
        <p:spPr>
          <a:xfrm>
            <a:off x="2069943" y="56769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7R2</a:t>
            </a:r>
            <a:endParaRPr lang="en-AU" dirty="0"/>
          </a:p>
        </p:txBody>
      </p:sp>
      <p:sp>
        <p:nvSpPr>
          <p:cNvPr id="53" name="Freeform 52"/>
          <p:cNvSpPr/>
          <p:nvPr/>
        </p:nvSpPr>
        <p:spPr>
          <a:xfrm>
            <a:off x="2028825" y="5362575"/>
            <a:ext cx="781050" cy="219075"/>
          </a:xfrm>
          <a:custGeom>
            <a:avLst/>
            <a:gdLst>
              <a:gd name="connsiteX0" fmla="*/ 781050 w 781050"/>
              <a:gd name="connsiteY0" fmla="*/ 0 h 219075"/>
              <a:gd name="connsiteX1" fmla="*/ 0 w 781050"/>
              <a:gd name="connsiteY1" fmla="*/ 0 h 219075"/>
              <a:gd name="connsiteX2" fmla="*/ 0 w 781050"/>
              <a:gd name="connsiteY2" fmla="*/ 21907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1050" h="219075">
                <a:moveTo>
                  <a:pt x="781050" y="0"/>
                </a:moveTo>
                <a:lnTo>
                  <a:pt x="0" y="0"/>
                </a:lnTo>
                <a:lnTo>
                  <a:pt x="0" y="21907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Freeform 55"/>
          <p:cNvSpPr/>
          <p:nvPr/>
        </p:nvSpPr>
        <p:spPr>
          <a:xfrm>
            <a:off x="1397794" y="5357813"/>
            <a:ext cx="631031" cy="0"/>
          </a:xfrm>
          <a:custGeom>
            <a:avLst/>
            <a:gdLst>
              <a:gd name="connsiteX0" fmla="*/ 631031 w 631031"/>
              <a:gd name="connsiteY0" fmla="*/ 0 h 0"/>
              <a:gd name="connsiteX1" fmla="*/ 0 w 63103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1031">
                <a:moveTo>
                  <a:pt x="631031" y="0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TextBox 57"/>
          <p:cNvSpPr txBox="1"/>
          <p:nvPr/>
        </p:nvSpPr>
        <p:spPr>
          <a:xfrm>
            <a:off x="273970" y="5034647"/>
            <a:ext cx="1452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/>
              <a:t>plugB4</a:t>
            </a:r>
          </a:p>
          <a:p>
            <a:pPr algn="ctr"/>
            <a:r>
              <a:rPr lang="en-AU" dirty="0" smtClean="0"/>
              <a:t>(solar sensor)</a:t>
            </a:r>
            <a:endParaRPr lang="en-AU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5000625" y="1756611"/>
            <a:ext cx="0" cy="348414"/>
          </a:xfrm>
          <a:prstGeom prst="line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916515" y="2021123"/>
            <a:ext cx="2460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From pin3 pump control</a:t>
            </a:r>
            <a:endParaRPr lang="en-AU" dirty="0"/>
          </a:p>
        </p:txBody>
      </p:sp>
      <p:sp>
        <p:nvSpPr>
          <p:cNvPr id="61" name="Rectangle 60"/>
          <p:cNvSpPr/>
          <p:nvPr/>
        </p:nvSpPr>
        <p:spPr>
          <a:xfrm>
            <a:off x="10458450" y="2390455"/>
            <a:ext cx="1138723" cy="77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Realtime</a:t>
            </a:r>
            <a:r>
              <a:rPr lang="en-AU" dirty="0" smtClean="0"/>
              <a:t> clock</a:t>
            </a:r>
            <a:endParaRPr lang="en-AU" dirty="0"/>
          </a:p>
        </p:txBody>
      </p:sp>
      <p:sp>
        <p:nvSpPr>
          <p:cNvPr id="63" name="Rectangle 62"/>
          <p:cNvSpPr/>
          <p:nvPr/>
        </p:nvSpPr>
        <p:spPr>
          <a:xfrm>
            <a:off x="10592559" y="3657510"/>
            <a:ext cx="1138723" cy="77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Ethernet</a:t>
            </a:r>
          </a:p>
          <a:p>
            <a:pPr algn="ctr"/>
            <a:r>
              <a:rPr lang="en-AU" dirty="0" smtClean="0"/>
              <a:t>Shield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482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Widescreen</PresentationFormat>
  <Paragraphs>81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2021-11-09T12:17:12Z</dcterms:created>
  <dcterms:modified xsi:type="dcterms:W3CDTF">2021-11-16T12:31:19Z</dcterms:modified>
</cp:coreProperties>
</file>