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348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0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95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8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8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51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AFB3-3823-486A-94FF-77052D16F40D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2CBE-C1FD-429D-BA2B-E9C5EAB23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/>
          <p:cNvSpPr/>
          <p:nvPr/>
        </p:nvSpPr>
        <p:spPr>
          <a:xfrm>
            <a:off x="217621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261267" y="1221515"/>
            <a:ext cx="1559151" cy="1586529"/>
            <a:chOff x="5229726" y="1082841"/>
            <a:chExt cx="528137" cy="537411"/>
          </a:xfrm>
        </p:grpSpPr>
        <p:sp>
          <p:nvSpPr>
            <p:cNvPr id="11" name="Cube 10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27432" y="4737518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ModelSpace</a:t>
            </a:r>
            <a:endParaRPr lang="en-AU" dirty="0" smtClean="0"/>
          </a:p>
          <a:p>
            <a:r>
              <a:rPr lang="en-AU" dirty="0" smtClean="0"/>
              <a:t>coordinates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539464" y="688898"/>
            <a:ext cx="3331369" cy="3889045"/>
            <a:chOff x="4150463" y="3009106"/>
            <a:chExt cx="1266994" cy="147909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15369" y="434773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23778" y="33267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[-8,0,-8]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66607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3821" y="313514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groundY</a:t>
            </a:r>
            <a:r>
              <a:rPr lang="en-AU" dirty="0" smtClean="0"/>
              <a:t> = 24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39" idx="1"/>
          </p:cNvCxnSpPr>
          <p:nvPr/>
        </p:nvCxnSpPr>
        <p:spPr>
          <a:xfrm flipH="1" flipV="1">
            <a:off x="2278639" y="2794058"/>
            <a:ext cx="1186869" cy="23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68870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5508" y="28441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[8,16,8]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085625" y="3327555"/>
            <a:ext cx="937180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8437696" y="2477841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9481342" y="1209810"/>
            <a:ext cx="1559151" cy="1586529"/>
            <a:chOff x="5229726" y="1082841"/>
            <a:chExt cx="528137" cy="537411"/>
          </a:xfrm>
        </p:grpSpPr>
        <p:sp>
          <p:nvSpPr>
            <p:cNvPr id="45" name="Cube 44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05573" y="4808838"/>
            <a:ext cx="2462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WorldSpace</a:t>
            </a:r>
            <a:r>
              <a:rPr lang="en-AU" dirty="0" smtClean="0"/>
              <a:t> coordinates</a:t>
            </a:r>
          </a:p>
          <a:p>
            <a:r>
              <a:rPr lang="en-AU" dirty="0" smtClean="0"/>
              <a:t>(scale = 2 for 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GLStateManager.scale</a:t>
            </a:r>
            <a:r>
              <a:rPr lang="en-AU" dirty="0" smtClean="0"/>
              <a:t>()</a:t>
            </a:r>
          </a:p>
          <a:p>
            <a:r>
              <a:rPr lang="en-AU" dirty="0" smtClean="0"/>
              <a:t>In </a:t>
            </a:r>
            <a:r>
              <a:rPr lang="en-AU" dirty="0" err="1" smtClean="0"/>
              <a:t>PreRenderCallback</a:t>
            </a:r>
            <a:r>
              <a:rPr lang="en-AU" dirty="0" smtClean="0"/>
              <a:t>)</a:t>
            </a:r>
          </a:p>
          <a:p>
            <a:endParaRPr lang="en-AU" dirty="0"/>
          </a:p>
        </p:txBody>
      </p:sp>
      <p:grpSp>
        <p:nvGrpSpPr>
          <p:cNvPr id="49" name="Group 48"/>
          <p:cNvGrpSpPr/>
          <p:nvPr/>
        </p:nvGrpSpPr>
        <p:grpSpPr>
          <a:xfrm>
            <a:off x="8759539" y="244155"/>
            <a:ext cx="3331369" cy="4031645"/>
            <a:chOff x="4150463" y="2844412"/>
            <a:chExt cx="1266994" cy="153332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71033" y="3209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[-1, 3, -1]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586682" y="627089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504096" y="2790034"/>
            <a:ext cx="302017" cy="5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288945" y="2796338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15689" y="33083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[1,1, 1]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-32429" y="4128607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85146" y="3327555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87645" y="410323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05220" y="3302187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4447433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/>
          <p:cNvGrpSpPr/>
          <p:nvPr/>
        </p:nvGrpSpPr>
        <p:grpSpPr>
          <a:xfrm>
            <a:off x="5491079" y="1221515"/>
            <a:ext cx="1559151" cy="1586529"/>
            <a:chOff x="5229726" y="1082841"/>
            <a:chExt cx="528137" cy="537411"/>
          </a:xfrm>
        </p:grpSpPr>
        <p:sp>
          <p:nvSpPr>
            <p:cNvPr id="73" name="Cube 72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21522" y="4793244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BaseSpace</a:t>
            </a:r>
            <a:r>
              <a:rPr lang="en-AU" dirty="0" smtClean="0"/>
              <a:t> coordinates</a:t>
            </a:r>
            <a:endParaRPr lang="en-AU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9276" y="255860"/>
            <a:ext cx="3331369" cy="4031645"/>
            <a:chOff x="4150463" y="2844412"/>
            <a:chExt cx="1266994" cy="1533325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80770" y="3326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[-0.5, 1.5, -0.5]</a:t>
            </a:r>
            <a:endParaRPr lang="en-AU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596419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501315" y="2799859"/>
            <a:ext cx="977100" cy="3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98682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75550" y="318601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[0.5,0.5, 0.5]</a:t>
            </a:r>
            <a:endParaRPr lang="en-AU" dirty="0"/>
          </a:p>
        </p:txBody>
      </p:sp>
      <p:sp>
        <p:nvSpPr>
          <p:cNvPr id="90" name="TextBox 89"/>
          <p:cNvSpPr txBox="1"/>
          <p:nvPr/>
        </p:nvSpPr>
        <p:spPr>
          <a:xfrm>
            <a:off x="4197382" y="4114944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5114957" y="3313892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/>
          <p:cNvSpPr/>
          <p:nvPr/>
        </p:nvSpPr>
        <p:spPr>
          <a:xfrm>
            <a:off x="217621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261267" y="1221515"/>
            <a:ext cx="1559151" cy="1586529"/>
            <a:chOff x="5229726" y="1082841"/>
            <a:chExt cx="528137" cy="537411"/>
          </a:xfrm>
        </p:grpSpPr>
        <p:sp>
          <p:nvSpPr>
            <p:cNvPr id="11" name="Cube 10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0647" y="5300295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rotationPos</a:t>
            </a:r>
            <a:r>
              <a:rPr lang="en-AU" dirty="0" smtClean="0"/>
              <a:t> for body</a:t>
            </a:r>
          </a:p>
          <a:p>
            <a:r>
              <a:rPr lang="en-AU" dirty="0" smtClean="0"/>
              <a:t>And </a:t>
            </a:r>
            <a:r>
              <a:rPr lang="en-AU" dirty="0" err="1" smtClean="0"/>
              <a:t>offsetXYZ</a:t>
            </a:r>
            <a:endParaRPr lang="en-AU" dirty="0"/>
          </a:p>
        </p:txBody>
      </p:sp>
      <p:grpSp>
        <p:nvGrpSpPr>
          <p:cNvPr id="2" name="Group 1"/>
          <p:cNvGrpSpPr/>
          <p:nvPr/>
        </p:nvGrpSpPr>
        <p:grpSpPr>
          <a:xfrm>
            <a:off x="539464" y="688898"/>
            <a:ext cx="3331369" cy="3889045"/>
            <a:chOff x="4150463" y="3009106"/>
            <a:chExt cx="1266994" cy="147909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15369" y="434773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6802" y="278583"/>
            <a:ext cx="152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</a:p>
          <a:p>
            <a:r>
              <a:rPr lang="en-AU" dirty="0" smtClean="0"/>
              <a:t>for body pitch</a:t>
            </a:r>
            <a:endParaRPr lang="en-AU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1745810" y="601749"/>
            <a:ext cx="325626" cy="16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23821" y="313514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groundY</a:t>
            </a:r>
            <a:r>
              <a:rPr lang="en-AU" dirty="0" smtClean="0"/>
              <a:t> = 24</a:t>
            </a:r>
            <a:endParaRPr lang="en-AU" dirty="0"/>
          </a:p>
        </p:txBody>
      </p:sp>
      <p:cxnSp>
        <p:nvCxnSpPr>
          <p:cNvPr id="24" name="Straight Arrow Connector 23"/>
          <p:cNvCxnSpPr>
            <a:stCxn id="39" idx="1"/>
          </p:cNvCxnSpPr>
          <p:nvPr/>
        </p:nvCxnSpPr>
        <p:spPr>
          <a:xfrm flipH="1" flipV="1">
            <a:off x="2278639" y="2794058"/>
            <a:ext cx="1186869" cy="23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68870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65508" y="284419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[8,16,8]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085625" y="3327555"/>
            <a:ext cx="937180" cy="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8437696" y="2477841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4" name="Group 43"/>
          <p:cNvGrpSpPr/>
          <p:nvPr/>
        </p:nvGrpSpPr>
        <p:grpSpPr>
          <a:xfrm>
            <a:off x="9481342" y="1209810"/>
            <a:ext cx="1559151" cy="1586529"/>
            <a:chOff x="5229726" y="1082841"/>
            <a:chExt cx="528137" cy="537411"/>
          </a:xfrm>
        </p:grpSpPr>
        <p:sp>
          <p:nvSpPr>
            <p:cNvPr id="45" name="Cube 44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905573" y="4808838"/>
            <a:ext cx="2462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WorldSpace</a:t>
            </a:r>
            <a:r>
              <a:rPr lang="en-AU" dirty="0" smtClean="0"/>
              <a:t> coordinates</a:t>
            </a:r>
          </a:p>
          <a:p>
            <a:r>
              <a:rPr lang="en-AU" dirty="0" smtClean="0"/>
              <a:t>(scale = 2 for </a:t>
            </a:r>
          </a:p>
          <a:p>
            <a:r>
              <a:rPr lang="en-AU" dirty="0" smtClean="0"/>
              <a:t> </a:t>
            </a:r>
            <a:r>
              <a:rPr lang="en-AU" dirty="0" err="1" smtClean="0"/>
              <a:t>GLStateManager.scale</a:t>
            </a:r>
            <a:r>
              <a:rPr lang="en-AU" dirty="0" smtClean="0"/>
              <a:t>()</a:t>
            </a:r>
          </a:p>
          <a:p>
            <a:r>
              <a:rPr lang="en-AU" dirty="0" smtClean="0"/>
              <a:t>In </a:t>
            </a:r>
            <a:r>
              <a:rPr lang="en-AU" dirty="0" err="1" smtClean="0"/>
              <a:t>PreRenderCallback</a:t>
            </a:r>
            <a:r>
              <a:rPr lang="en-AU" dirty="0" smtClean="0"/>
              <a:t>)</a:t>
            </a:r>
          </a:p>
          <a:p>
            <a:endParaRPr lang="en-AU" dirty="0"/>
          </a:p>
        </p:txBody>
      </p:sp>
      <p:grpSp>
        <p:nvGrpSpPr>
          <p:cNvPr id="49" name="Group 48"/>
          <p:cNvGrpSpPr/>
          <p:nvPr/>
        </p:nvGrpSpPr>
        <p:grpSpPr>
          <a:xfrm>
            <a:off x="8759539" y="244155"/>
            <a:ext cx="3331369" cy="4031645"/>
            <a:chOff x="4150463" y="2844412"/>
            <a:chExt cx="1266994" cy="1533325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71033" y="3209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[-1, 3, -1]</a:t>
            </a:r>
            <a:endParaRPr lang="en-AU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586682" y="627089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504096" y="2790034"/>
            <a:ext cx="302017" cy="5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288945" y="2796338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715689" y="33083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[1,1, 1]</a:t>
            </a:r>
            <a:endParaRPr lang="en-AU" dirty="0"/>
          </a:p>
        </p:txBody>
      </p:sp>
      <p:sp>
        <p:nvSpPr>
          <p:cNvPr id="64" name="TextBox 63"/>
          <p:cNvSpPr txBox="1"/>
          <p:nvPr/>
        </p:nvSpPr>
        <p:spPr>
          <a:xfrm>
            <a:off x="-32429" y="4128607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85146" y="3327555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87645" y="4103239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05220" y="3302187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arallelogram 70"/>
          <p:cNvSpPr/>
          <p:nvPr/>
        </p:nvSpPr>
        <p:spPr>
          <a:xfrm>
            <a:off x="4447433" y="2489546"/>
            <a:ext cx="3614358" cy="1377025"/>
          </a:xfrm>
          <a:prstGeom prst="parallelogram">
            <a:avLst>
              <a:gd name="adj" fmla="val 10824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2" name="Group 71"/>
          <p:cNvGrpSpPr/>
          <p:nvPr/>
        </p:nvGrpSpPr>
        <p:grpSpPr>
          <a:xfrm>
            <a:off x="5491079" y="1221515"/>
            <a:ext cx="1559151" cy="1586529"/>
            <a:chOff x="5229726" y="1082841"/>
            <a:chExt cx="528137" cy="537411"/>
          </a:xfrm>
        </p:grpSpPr>
        <p:sp>
          <p:nvSpPr>
            <p:cNvPr id="73" name="Cube 72"/>
            <p:cNvSpPr/>
            <p:nvPr/>
          </p:nvSpPr>
          <p:spPr>
            <a:xfrm>
              <a:off x="5229726" y="1082841"/>
              <a:ext cx="528137" cy="537411"/>
            </a:xfrm>
            <a:prstGeom prst="cube">
              <a:avLst>
                <a:gd name="adj" fmla="val 34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5294207" y="1349182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>
              <a:off x="5453938" y="1349183"/>
              <a:ext cx="47625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921522" y="4793244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BaseSpace</a:t>
            </a:r>
            <a:r>
              <a:rPr lang="en-AU" dirty="0" smtClean="0"/>
              <a:t> coordinates</a:t>
            </a:r>
            <a:endParaRPr lang="en-AU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69276" y="255860"/>
            <a:ext cx="3331369" cy="4031645"/>
            <a:chOff x="4150463" y="2844412"/>
            <a:chExt cx="1266994" cy="1533325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732131" y="4217867"/>
              <a:ext cx="0" cy="159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244225" y="3298992"/>
              <a:ext cx="487906" cy="484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732131" y="3009106"/>
              <a:ext cx="0" cy="289887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732131" y="3298992"/>
              <a:ext cx="56936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676721" y="2844412"/>
              <a:ext cx="112909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Y</a:t>
              </a:r>
              <a:endParaRPr lang="en-A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0463" y="3758580"/>
              <a:ext cx="111080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Z</a:t>
              </a:r>
              <a:endParaRPr lang="en-A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01500" y="3211673"/>
              <a:ext cx="115957" cy="140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</a:t>
              </a:r>
              <a:endParaRPr lang="en-AU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80770" y="3326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[-0.5, 1.5, -0.5]</a:t>
            </a:r>
            <a:endParaRPr lang="en-AU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596419" y="638794"/>
            <a:ext cx="392343" cy="58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6501315" y="2799859"/>
            <a:ext cx="977100" cy="3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98682" y="2808043"/>
            <a:ext cx="0" cy="521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75550" y="318601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[0.5,0.5, 0.5]</a:t>
            </a:r>
            <a:endParaRPr lang="en-AU" dirty="0"/>
          </a:p>
        </p:txBody>
      </p:sp>
      <p:sp>
        <p:nvSpPr>
          <p:cNvPr id="90" name="TextBox 89"/>
          <p:cNvSpPr txBox="1"/>
          <p:nvPr/>
        </p:nvSpPr>
        <p:spPr>
          <a:xfrm>
            <a:off x="4197382" y="4114944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position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5114957" y="3313892"/>
            <a:ext cx="1178630" cy="7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583531" y="739942"/>
            <a:ext cx="487906" cy="484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071437" y="450056"/>
            <a:ext cx="0" cy="289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071437" y="739942"/>
            <a:ext cx="5693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flipH="1">
            <a:off x="2640806" y="746094"/>
            <a:ext cx="578644" cy="7044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227686" y="918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84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344905"/>
            <a:ext cx="6633912" cy="264694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337050" y="1473200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73650" y="603250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24650" y="850900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2870200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854450" y="4941972"/>
            <a:ext cx="389731" cy="377826"/>
            <a:chOff x="4337050" y="1473200"/>
            <a:chExt cx="389731" cy="37782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902200" y="4922922"/>
            <a:ext cx="389731" cy="377826"/>
            <a:chOff x="4337050" y="1473200"/>
            <a:chExt cx="389731" cy="37782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45925" y="245856"/>
            <a:ext cx="237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 for pitch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4106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229920" y="6894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3854450" y="1058778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222960" y="3754021"/>
            <a:ext cx="6633912" cy="2646947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4253080" y="4882316"/>
            <a:ext cx="389731" cy="377826"/>
            <a:chOff x="4337050" y="1473200"/>
            <a:chExt cx="389731" cy="377826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989680" y="4012366"/>
            <a:ext cx="389731" cy="377826"/>
            <a:chOff x="4337050" y="1473200"/>
            <a:chExt cx="389731" cy="377826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640680" y="4260016"/>
            <a:ext cx="389731" cy="377826"/>
            <a:chOff x="4337050" y="1473200"/>
            <a:chExt cx="389731" cy="37782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3179930" y="6279316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47328" y="3655750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6640680" y="48197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63" name="TextBox 62"/>
          <p:cNvSpPr txBox="1"/>
          <p:nvPr/>
        </p:nvSpPr>
        <p:spPr>
          <a:xfrm>
            <a:off x="3145950" y="409856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3770480" y="4467894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450055" y="4203216"/>
            <a:ext cx="2393491" cy="874278"/>
            <a:chOff x="4450055" y="4203216"/>
            <a:chExt cx="2393491" cy="874278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8143708" y="4130329"/>
            <a:ext cx="2393491" cy="874278"/>
            <a:chOff x="4450055" y="4203216"/>
            <a:chExt cx="2393491" cy="874278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9800000">
            <a:off x="8307846" y="3822878"/>
            <a:ext cx="2393491" cy="874278"/>
            <a:chOff x="4450055" y="4203216"/>
            <a:chExt cx="2393491" cy="87427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450055" y="4207544"/>
              <a:ext cx="742491" cy="8699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478980" y="4455194"/>
              <a:ext cx="2364566" cy="6223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192546" y="4203216"/>
              <a:ext cx="1651000" cy="246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 81"/>
          <p:cNvSpPr/>
          <p:nvPr/>
        </p:nvSpPr>
        <p:spPr>
          <a:xfrm>
            <a:off x="8157411" y="5021179"/>
            <a:ext cx="465221" cy="168458"/>
          </a:xfrm>
          <a:custGeom>
            <a:avLst/>
            <a:gdLst>
              <a:gd name="connsiteX0" fmla="*/ 0 w 465221"/>
              <a:gd name="connsiteY0" fmla="*/ 0 h 168458"/>
              <a:gd name="connsiteX1" fmla="*/ 40105 w 465221"/>
              <a:gd name="connsiteY1" fmla="*/ 16042 h 168458"/>
              <a:gd name="connsiteX2" fmla="*/ 56147 w 465221"/>
              <a:gd name="connsiteY2" fmla="*/ 40105 h 168458"/>
              <a:gd name="connsiteX3" fmla="*/ 104273 w 465221"/>
              <a:gd name="connsiteY3" fmla="*/ 56147 h 168458"/>
              <a:gd name="connsiteX4" fmla="*/ 152400 w 465221"/>
              <a:gd name="connsiteY4" fmla="*/ 80210 h 168458"/>
              <a:gd name="connsiteX5" fmla="*/ 168442 w 465221"/>
              <a:gd name="connsiteY5" fmla="*/ 96253 h 168458"/>
              <a:gd name="connsiteX6" fmla="*/ 224589 w 465221"/>
              <a:gd name="connsiteY6" fmla="*/ 112295 h 168458"/>
              <a:gd name="connsiteX7" fmla="*/ 296778 w 465221"/>
              <a:gd name="connsiteY7" fmla="*/ 136358 h 168458"/>
              <a:gd name="connsiteX8" fmla="*/ 320842 w 465221"/>
              <a:gd name="connsiteY8" fmla="*/ 144379 h 168458"/>
              <a:gd name="connsiteX9" fmla="*/ 360947 w 465221"/>
              <a:gd name="connsiteY9" fmla="*/ 152400 h 168458"/>
              <a:gd name="connsiteX10" fmla="*/ 393031 w 465221"/>
              <a:gd name="connsiteY10" fmla="*/ 160421 h 168458"/>
              <a:gd name="connsiteX11" fmla="*/ 465221 w 465221"/>
              <a:gd name="connsiteY11" fmla="*/ 168442 h 16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5221" h="168458">
                <a:moveTo>
                  <a:pt x="0" y="0"/>
                </a:moveTo>
                <a:cubicBezTo>
                  <a:pt x="13368" y="5347"/>
                  <a:pt x="28389" y="7673"/>
                  <a:pt x="40105" y="16042"/>
                </a:cubicBezTo>
                <a:cubicBezTo>
                  <a:pt x="47949" y="21645"/>
                  <a:pt x="47972" y="34996"/>
                  <a:pt x="56147" y="40105"/>
                </a:cubicBezTo>
                <a:cubicBezTo>
                  <a:pt x="70486" y="49067"/>
                  <a:pt x="90203" y="46767"/>
                  <a:pt x="104273" y="56147"/>
                </a:cubicBezTo>
                <a:cubicBezTo>
                  <a:pt x="135371" y="76879"/>
                  <a:pt x="119191" y="69141"/>
                  <a:pt x="152400" y="80210"/>
                </a:cubicBezTo>
                <a:cubicBezTo>
                  <a:pt x="157747" y="85558"/>
                  <a:pt x="161957" y="92362"/>
                  <a:pt x="168442" y="96253"/>
                </a:cubicBezTo>
                <a:cubicBezTo>
                  <a:pt x="177427" y="101644"/>
                  <a:pt x="217598" y="110198"/>
                  <a:pt x="224589" y="112295"/>
                </a:cubicBezTo>
                <a:cubicBezTo>
                  <a:pt x="224594" y="112297"/>
                  <a:pt x="284744" y="132347"/>
                  <a:pt x="296778" y="136358"/>
                </a:cubicBezTo>
                <a:cubicBezTo>
                  <a:pt x="304799" y="139032"/>
                  <a:pt x="312551" y="142721"/>
                  <a:pt x="320842" y="144379"/>
                </a:cubicBezTo>
                <a:cubicBezTo>
                  <a:pt x="334210" y="147053"/>
                  <a:pt x="347639" y="149443"/>
                  <a:pt x="360947" y="152400"/>
                </a:cubicBezTo>
                <a:cubicBezTo>
                  <a:pt x="371708" y="154791"/>
                  <a:pt x="382185" y="158449"/>
                  <a:pt x="393031" y="160421"/>
                </a:cubicBezTo>
                <a:cubicBezTo>
                  <a:pt x="441306" y="169198"/>
                  <a:pt x="433996" y="168442"/>
                  <a:pt x="465221" y="16844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/>
          <p:cNvSpPr txBox="1"/>
          <p:nvPr/>
        </p:nvSpPr>
        <p:spPr>
          <a:xfrm>
            <a:off x="6505074" y="34249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84" name="TextBox 83"/>
          <p:cNvSpPr txBox="1"/>
          <p:nvPr/>
        </p:nvSpPr>
        <p:spPr>
          <a:xfrm>
            <a:off x="4469156" y="4361895"/>
            <a:ext cx="2952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85" name="TextBox 84"/>
          <p:cNvSpPr txBox="1"/>
          <p:nvPr/>
        </p:nvSpPr>
        <p:spPr>
          <a:xfrm>
            <a:off x="5929355" y="392134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6" name="TextBox 85"/>
          <p:cNvSpPr txBox="1"/>
          <p:nvPr/>
        </p:nvSpPr>
        <p:spPr>
          <a:xfrm>
            <a:off x="5688070" y="4778394"/>
            <a:ext cx="2824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7" name="TextBox 86"/>
          <p:cNvSpPr txBox="1"/>
          <p:nvPr/>
        </p:nvSpPr>
        <p:spPr>
          <a:xfrm>
            <a:off x="8400648" y="5574632"/>
            <a:ext cx="2207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Want e.  Know a, c, d.</a:t>
            </a:r>
          </a:p>
          <a:p>
            <a:r>
              <a:rPr lang="en-AU" dirty="0" err="1" smtClean="0"/>
              <a:t>Calc</a:t>
            </a:r>
            <a:r>
              <a:rPr lang="en-AU" dirty="0" smtClean="0"/>
              <a:t> b = c – a.</a:t>
            </a:r>
          </a:p>
          <a:p>
            <a:r>
              <a:rPr lang="en-AU" dirty="0" smtClean="0"/>
              <a:t>Rotate b by </a:t>
            </a:r>
            <a:r>
              <a:rPr lang="el-GR" dirty="0" smtClean="0"/>
              <a:t>θ</a:t>
            </a:r>
            <a:r>
              <a:rPr lang="en-AU" dirty="0" smtClean="0"/>
              <a:t>.</a:t>
            </a:r>
          </a:p>
          <a:p>
            <a:r>
              <a:rPr lang="en-AU" dirty="0" smtClean="0"/>
              <a:t>e = d + a + b{rotated</a:t>
            </a:r>
            <a:r>
              <a:rPr lang="en-AU" dirty="0"/>
              <a:t>}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4469156" y="5071229"/>
            <a:ext cx="0" cy="12080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478980" y="4467894"/>
            <a:ext cx="2364566" cy="18114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47754" y="54625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93" name="TextBox 92"/>
          <p:cNvSpPr txBox="1"/>
          <p:nvPr/>
        </p:nvSpPr>
        <p:spPr>
          <a:xfrm>
            <a:off x="5617158" y="5420700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94" name="TextBox 93"/>
          <p:cNvSpPr txBox="1"/>
          <p:nvPr/>
        </p:nvSpPr>
        <p:spPr>
          <a:xfrm>
            <a:off x="8320073" y="3400266"/>
            <a:ext cx="82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Pitch </a:t>
            </a:r>
            <a:r>
              <a:rPr lang="el-GR" dirty="0" smtClean="0"/>
              <a:t>θ</a:t>
            </a:r>
            <a:endParaRPr lang="en-AU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8514953" y="3655750"/>
            <a:ext cx="195910" cy="88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337049" y="2677013"/>
            <a:ext cx="389731" cy="377826"/>
            <a:chOff x="4337050" y="1473200"/>
            <a:chExt cx="389731" cy="37782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251753" y="3062722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Entity [</a:t>
            </a:r>
            <a:r>
              <a:rPr lang="en-AU" dirty="0" err="1" smtClean="0"/>
              <a:t>posX</a:t>
            </a:r>
            <a:r>
              <a:rPr lang="en-AU" dirty="0" smtClean="0"/>
              <a:t>, </a:t>
            </a:r>
            <a:r>
              <a:rPr lang="en-AU" dirty="0" err="1" smtClean="0"/>
              <a:t>posY</a:t>
            </a:r>
            <a:r>
              <a:rPr lang="en-AU" dirty="0" smtClean="0"/>
              <a:t>, </a:t>
            </a:r>
            <a:r>
              <a:rPr lang="en-AU" dirty="0" err="1" smtClean="0"/>
              <a:t>posZ</a:t>
            </a:r>
            <a:r>
              <a:rPr lang="en-AU" dirty="0" smtClean="0"/>
              <a:t>]</a:t>
            </a:r>
            <a:endParaRPr lang="en-AU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4539915" y="2865926"/>
            <a:ext cx="281385" cy="27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892626" y="1473200"/>
            <a:ext cx="1866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9657347" y="537411"/>
            <a:ext cx="561474" cy="930442"/>
          </a:xfrm>
          <a:custGeom>
            <a:avLst/>
            <a:gdLst>
              <a:gd name="connsiteX0" fmla="*/ 545432 w 561474"/>
              <a:gd name="connsiteY0" fmla="*/ 930442 h 930442"/>
              <a:gd name="connsiteX1" fmla="*/ 553453 w 561474"/>
              <a:gd name="connsiteY1" fmla="*/ 890336 h 930442"/>
              <a:gd name="connsiteX2" fmla="*/ 561474 w 561474"/>
              <a:gd name="connsiteY2" fmla="*/ 858252 h 930442"/>
              <a:gd name="connsiteX3" fmla="*/ 553453 w 561474"/>
              <a:gd name="connsiteY3" fmla="*/ 762000 h 930442"/>
              <a:gd name="connsiteX4" fmla="*/ 521369 w 561474"/>
              <a:gd name="connsiteY4" fmla="*/ 633663 h 930442"/>
              <a:gd name="connsiteX5" fmla="*/ 505327 w 561474"/>
              <a:gd name="connsiteY5" fmla="*/ 609600 h 930442"/>
              <a:gd name="connsiteX6" fmla="*/ 489285 w 561474"/>
              <a:gd name="connsiteY6" fmla="*/ 553452 h 930442"/>
              <a:gd name="connsiteX7" fmla="*/ 473242 w 561474"/>
              <a:gd name="connsiteY7" fmla="*/ 529389 h 930442"/>
              <a:gd name="connsiteX8" fmla="*/ 465221 w 561474"/>
              <a:gd name="connsiteY8" fmla="*/ 505326 h 930442"/>
              <a:gd name="connsiteX9" fmla="*/ 433137 w 561474"/>
              <a:gd name="connsiteY9" fmla="*/ 457200 h 930442"/>
              <a:gd name="connsiteX10" fmla="*/ 417095 w 561474"/>
              <a:gd name="connsiteY10" fmla="*/ 433136 h 930442"/>
              <a:gd name="connsiteX11" fmla="*/ 368969 w 561474"/>
              <a:gd name="connsiteY11" fmla="*/ 360947 h 930442"/>
              <a:gd name="connsiteX12" fmla="*/ 352927 w 561474"/>
              <a:gd name="connsiteY12" fmla="*/ 336884 h 930442"/>
              <a:gd name="connsiteX13" fmla="*/ 320842 w 561474"/>
              <a:gd name="connsiteY13" fmla="*/ 296778 h 930442"/>
              <a:gd name="connsiteX14" fmla="*/ 296779 w 561474"/>
              <a:gd name="connsiteY14" fmla="*/ 280736 h 930442"/>
              <a:gd name="connsiteX15" fmla="*/ 280737 w 561474"/>
              <a:gd name="connsiteY15" fmla="*/ 248652 h 930442"/>
              <a:gd name="connsiteX16" fmla="*/ 256674 w 561474"/>
              <a:gd name="connsiteY16" fmla="*/ 232610 h 930442"/>
              <a:gd name="connsiteX17" fmla="*/ 232611 w 561474"/>
              <a:gd name="connsiteY17" fmla="*/ 208547 h 930442"/>
              <a:gd name="connsiteX18" fmla="*/ 216569 w 561474"/>
              <a:gd name="connsiteY18" fmla="*/ 184484 h 930442"/>
              <a:gd name="connsiteX19" fmla="*/ 176464 w 561474"/>
              <a:gd name="connsiteY19" fmla="*/ 144378 h 930442"/>
              <a:gd name="connsiteX20" fmla="*/ 144379 w 561474"/>
              <a:gd name="connsiteY20" fmla="*/ 96252 h 930442"/>
              <a:gd name="connsiteX21" fmla="*/ 128337 w 561474"/>
              <a:gd name="connsiteY21" fmla="*/ 72189 h 930442"/>
              <a:gd name="connsiteX22" fmla="*/ 104274 w 561474"/>
              <a:gd name="connsiteY22" fmla="*/ 56147 h 930442"/>
              <a:gd name="connsiteX23" fmla="*/ 88232 w 561474"/>
              <a:gd name="connsiteY23" fmla="*/ 32084 h 930442"/>
              <a:gd name="connsiteX24" fmla="*/ 40106 w 561474"/>
              <a:gd name="connsiteY24" fmla="*/ 16042 h 930442"/>
              <a:gd name="connsiteX25" fmla="*/ 0 w 561474"/>
              <a:gd name="connsiteY25" fmla="*/ 0 h 93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1474" h="930442">
                <a:moveTo>
                  <a:pt x="545432" y="930442"/>
                </a:moveTo>
                <a:cubicBezTo>
                  <a:pt x="548106" y="917073"/>
                  <a:pt x="550496" y="903645"/>
                  <a:pt x="553453" y="890336"/>
                </a:cubicBezTo>
                <a:cubicBezTo>
                  <a:pt x="555844" y="879575"/>
                  <a:pt x="561474" y="869276"/>
                  <a:pt x="561474" y="858252"/>
                </a:cubicBezTo>
                <a:cubicBezTo>
                  <a:pt x="561474" y="826057"/>
                  <a:pt x="557803" y="793900"/>
                  <a:pt x="553453" y="762000"/>
                </a:cubicBezTo>
                <a:cubicBezTo>
                  <a:pt x="552065" y="751818"/>
                  <a:pt x="534889" y="653943"/>
                  <a:pt x="521369" y="633663"/>
                </a:cubicBezTo>
                <a:lnTo>
                  <a:pt x="505327" y="609600"/>
                </a:lnTo>
                <a:cubicBezTo>
                  <a:pt x="502757" y="599321"/>
                  <a:pt x="495039" y="564959"/>
                  <a:pt x="489285" y="553452"/>
                </a:cubicBezTo>
                <a:cubicBezTo>
                  <a:pt x="484974" y="544830"/>
                  <a:pt x="478590" y="537410"/>
                  <a:pt x="473242" y="529389"/>
                </a:cubicBezTo>
                <a:cubicBezTo>
                  <a:pt x="470568" y="521368"/>
                  <a:pt x="469327" y="512717"/>
                  <a:pt x="465221" y="505326"/>
                </a:cubicBezTo>
                <a:cubicBezTo>
                  <a:pt x="455858" y="488472"/>
                  <a:pt x="443832" y="473242"/>
                  <a:pt x="433137" y="457200"/>
                </a:cubicBezTo>
                <a:lnTo>
                  <a:pt x="417095" y="433136"/>
                </a:lnTo>
                <a:lnTo>
                  <a:pt x="368969" y="360947"/>
                </a:lnTo>
                <a:lnTo>
                  <a:pt x="352927" y="336884"/>
                </a:lnTo>
                <a:cubicBezTo>
                  <a:pt x="341015" y="319016"/>
                  <a:pt x="337170" y="309841"/>
                  <a:pt x="320842" y="296778"/>
                </a:cubicBezTo>
                <a:cubicBezTo>
                  <a:pt x="313314" y="290756"/>
                  <a:pt x="304800" y="286083"/>
                  <a:pt x="296779" y="280736"/>
                </a:cubicBezTo>
                <a:cubicBezTo>
                  <a:pt x="291432" y="270041"/>
                  <a:pt x="288392" y="257838"/>
                  <a:pt x="280737" y="248652"/>
                </a:cubicBezTo>
                <a:cubicBezTo>
                  <a:pt x="274566" y="241246"/>
                  <a:pt x="264080" y="238781"/>
                  <a:pt x="256674" y="232610"/>
                </a:cubicBezTo>
                <a:cubicBezTo>
                  <a:pt x="247960" y="225348"/>
                  <a:pt x="239873" y="217261"/>
                  <a:pt x="232611" y="208547"/>
                </a:cubicBezTo>
                <a:cubicBezTo>
                  <a:pt x="226440" y="201141"/>
                  <a:pt x="222917" y="191739"/>
                  <a:pt x="216569" y="184484"/>
                </a:cubicBezTo>
                <a:cubicBezTo>
                  <a:pt x="204119" y="170256"/>
                  <a:pt x="186951" y="160109"/>
                  <a:pt x="176464" y="144378"/>
                </a:cubicBezTo>
                <a:lnTo>
                  <a:pt x="144379" y="96252"/>
                </a:lnTo>
                <a:cubicBezTo>
                  <a:pt x="139032" y="88231"/>
                  <a:pt x="136358" y="77536"/>
                  <a:pt x="128337" y="72189"/>
                </a:cubicBezTo>
                <a:lnTo>
                  <a:pt x="104274" y="56147"/>
                </a:lnTo>
                <a:cubicBezTo>
                  <a:pt x="98927" y="48126"/>
                  <a:pt x="96407" y="37193"/>
                  <a:pt x="88232" y="32084"/>
                </a:cubicBezTo>
                <a:cubicBezTo>
                  <a:pt x="73893" y="23122"/>
                  <a:pt x="56148" y="21389"/>
                  <a:pt x="40106" y="16042"/>
                </a:cubicBezTo>
                <a:cubicBezTo>
                  <a:pt x="10369" y="6130"/>
                  <a:pt x="23606" y="1180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TextBox 105"/>
          <p:cNvSpPr txBox="1"/>
          <p:nvPr/>
        </p:nvSpPr>
        <p:spPr>
          <a:xfrm>
            <a:off x="10043704" y="585760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Positive pitch</a:t>
            </a:r>
            <a:endParaRPr lang="en-AU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92626" y="344905"/>
            <a:ext cx="933474" cy="112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1306930" y="344905"/>
            <a:ext cx="6633912" cy="2646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4" b="30526"/>
          <a:stretch/>
        </p:blipFill>
        <p:spPr>
          <a:xfrm rot="10800000">
            <a:off x="472741" y="4211052"/>
            <a:ext cx="8134350" cy="182880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337050" y="1473200"/>
            <a:ext cx="389731" cy="377826"/>
            <a:chOff x="4337050" y="1473200"/>
            <a:chExt cx="389731" cy="37782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73650" y="603250"/>
            <a:ext cx="389731" cy="377826"/>
            <a:chOff x="4337050" y="1473200"/>
            <a:chExt cx="389731" cy="37782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724650" y="850900"/>
            <a:ext cx="389731" cy="377826"/>
            <a:chOff x="4337050" y="1473200"/>
            <a:chExt cx="389731" cy="377826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263900" y="2870200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854450" y="4941972"/>
            <a:ext cx="389731" cy="377826"/>
            <a:chOff x="4337050" y="1473200"/>
            <a:chExt cx="389731" cy="377826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902200" y="4922922"/>
            <a:ext cx="389731" cy="377826"/>
            <a:chOff x="4337050" y="1473200"/>
            <a:chExt cx="389731" cy="37782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431298" y="246634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6724650" y="14106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229920" y="6894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49" idx="2"/>
          </p:cNvCxnSpPr>
          <p:nvPr/>
        </p:nvCxnSpPr>
        <p:spPr>
          <a:xfrm>
            <a:off x="3854450" y="1058778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8" r="18446" b="24298"/>
          <a:stretch/>
        </p:blipFill>
        <p:spPr>
          <a:xfrm>
            <a:off x="5073650" y="400043"/>
            <a:ext cx="6633912" cy="2646947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8103770" y="1528338"/>
            <a:ext cx="389731" cy="377826"/>
            <a:chOff x="4337050" y="1473200"/>
            <a:chExt cx="389731" cy="377826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840370" y="658388"/>
            <a:ext cx="389731" cy="377826"/>
            <a:chOff x="4337050" y="1473200"/>
            <a:chExt cx="389731" cy="377826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0491370" y="906038"/>
            <a:ext cx="389731" cy="377826"/>
            <a:chOff x="4337050" y="1473200"/>
            <a:chExt cx="389731" cy="37782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337050" y="1668378"/>
              <a:ext cx="389731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539916" y="1473200"/>
              <a:ext cx="0" cy="3778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7030620" y="2925338"/>
            <a:ext cx="3136900" cy="0"/>
          </a:xfrm>
          <a:prstGeom prst="line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98018" y="301772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Rotation point</a:t>
            </a:r>
            <a:endParaRPr lang="en-AU" dirty="0"/>
          </a:p>
        </p:txBody>
      </p:sp>
      <p:sp>
        <p:nvSpPr>
          <p:cNvPr id="62" name="TextBox 61"/>
          <p:cNvSpPr txBox="1"/>
          <p:nvPr/>
        </p:nvSpPr>
        <p:spPr>
          <a:xfrm>
            <a:off x="10491370" y="146579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head</a:t>
            </a:r>
            <a:endParaRPr lang="en-AU" dirty="0"/>
          </a:p>
        </p:txBody>
      </p:sp>
      <p:sp>
        <p:nvSpPr>
          <p:cNvPr id="63" name="TextBox 62"/>
          <p:cNvSpPr txBox="1"/>
          <p:nvPr/>
        </p:nvSpPr>
        <p:spPr>
          <a:xfrm>
            <a:off x="6996640" y="7445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Body origin</a:t>
            </a:r>
            <a:endParaRPr lang="en-AU" dirty="0"/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7621170" y="1113916"/>
            <a:ext cx="595605" cy="53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6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7" t="9210" r="37871" b="33246"/>
          <a:stretch/>
        </p:blipFill>
        <p:spPr>
          <a:xfrm>
            <a:off x="1122947" y="759193"/>
            <a:ext cx="2350169" cy="2630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2" r="37319" b="33491"/>
          <a:stretch/>
        </p:blipFill>
        <p:spPr>
          <a:xfrm>
            <a:off x="5664467" y="622842"/>
            <a:ext cx="2598821" cy="304076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8300" y="4524344"/>
            <a:ext cx="590550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ModelPart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upperjaw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HEAD_OFFSET_Z_MC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mainhead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HEAD_OFFSET_Z_MC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"nostril"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HEAD_OFFSET_Z_MC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mirror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"nostril"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HEAD_OFFSET_Z_MC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buildHorn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buildHorn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.addChildBox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lowerjaw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jaw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.setRotationPoint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HEAD_OFFSET_Z_MC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050" y="116205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Y=-8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46050" y="218502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Y=+8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1165020"/>
            <a:ext cx="622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800" y="2353609"/>
            <a:ext cx="622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384300" y="250190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22947" y="39370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=6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462797" y="39370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 =-10</a:t>
            </a:r>
            <a:endParaRPr lang="en-AU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43747" y="2353609"/>
            <a:ext cx="12701" cy="1443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38919" y="2107781"/>
            <a:ext cx="1794932" cy="14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46500" y="3663610"/>
            <a:ext cx="520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rotationPoint</a:t>
            </a:r>
            <a:r>
              <a:rPr lang="en-AU" dirty="0" smtClean="0"/>
              <a:t> (actually this is translation of the origin)</a:t>
            </a:r>
          </a:p>
          <a:p>
            <a:r>
              <a:rPr lang="en-AU" dirty="0" smtClean="0"/>
              <a:t>y=4, z=-8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5519417" y="4635500"/>
            <a:ext cx="1935483" cy="4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jaw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5154329" y="42735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Y=0,z=0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454900" y="491593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Y=4,z=-16</a:t>
            </a:r>
            <a:endParaRPr lang="en-AU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519417" y="4642882"/>
            <a:ext cx="436884" cy="124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37859" y="5918204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Jaw rotates about its origin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876300" y="637100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HEAD_OFFSET_Z_MC</a:t>
            </a:r>
            <a:r>
              <a:rPr lang="en-AU" dirty="0" smtClean="0"/>
              <a:t> = -16</a:t>
            </a:r>
            <a:endParaRPr lang="en-AU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57750" y="1162050"/>
            <a:ext cx="0" cy="91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133850" y="1162050"/>
            <a:ext cx="71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33977" y="2009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9" name="TextBox 38"/>
          <p:cNvSpPr txBox="1"/>
          <p:nvPr/>
        </p:nvSpPr>
        <p:spPr>
          <a:xfrm>
            <a:off x="3817933" y="95784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z</a:t>
            </a:r>
            <a:endParaRPr lang="en-AU" dirty="0"/>
          </a:p>
        </p:txBody>
      </p:sp>
      <p:grpSp>
        <p:nvGrpSpPr>
          <p:cNvPr id="44" name="Group 43"/>
          <p:cNvGrpSpPr/>
          <p:nvPr/>
        </p:nvGrpSpPr>
        <p:grpSpPr>
          <a:xfrm>
            <a:off x="2196098" y="1934049"/>
            <a:ext cx="260350" cy="296646"/>
            <a:chOff x="3873500" y="1778000"/>
            <a:chExt cx="260350" cy="29664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081520" y="2230845"/>
            <a:ext cx="260350" cy="296646"/>
            <a:chOff x="3873500" y="1778000"/>
            <a:chExt cx="260350" cy="29664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634571" y="1627939"/>
            <a:ext cx="260350" cy="296646"/>
            <a:chOff x="3873500" y="1778000"/>
            <a:chExt cx="260350" cy="296646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4000500" y="1778000"/>
              <a:ext cx="0" cy="296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873500" y="1924050"/>
              <a:ext cx="260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 flipV="1">
            <a:off x="790778" y="1803400"/>
            <a:ext cx="909571" cy="2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938" y="1649913"/>
            <a:ext cx="946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Head origin</a:t>
            </a:r>
          </a:p>
          <a:p>
            <a:r>
              <a:rPr lang="en-AU" sz="1200" dirty="0" smtClean="0"/>
              <a:t>(rotation </a:t>
            </a:r>
            <a:r>
              <a:rPr lang="en-AU" sz="1200" dirty="0" err="1" smtClean="0"/>
              <a:t>pt</a:t>
            </a:r>
            <a:r>
              <a:rPr lang="en-AU" sz="1200" dirty="0" smtClean="0"/>
              <a:t>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9612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9550" y="2857500"/>
            <a:ext cx="5000625" cy="361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1800" y="150000"/>
            <a:ext cx="5955525" cy="270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9974" y="2962275"/>
            <a:ext cx="6162675" cy="36385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29551" y="2124075"/>
            <a:ext cx="1523999" cy="228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53550" y="1702356"/>
            <a:ext cx="1154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/>
              <a:t>body.ridgeplate</a:t>
            </a:r>
            <a:endParaRPr lang="en-AU" sz="1200" dirty="0"/>
          </a:p>
        </p:txBody>
      </p:sp>
      <p:sp>
        <p:nvSpPr>
          <p:cNvPr id="12" name="Rectangle 11"/>
          <p:cNvSpPr/>
          <p:nvPr/>
        </p:nvSpPr>
        <p:spPr>
          <a:xfrm>
            <a:off x="9574489" y="2368034"/>
            <a:ext cx="225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err="1" smtClean="0"/>
              <a:t>bodyRidgePlateFrontmost</a:t>
            </a:r>
            <a:r>
              <a:rPr lang="en-AU" sz="1200" dirty="0" smtClean="0"/>
              <a:t> hidden when saddled</a:t>
            </a:r>
            <a:endParaRPr lang="en-AU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505825" y="2725222"/>
            <a:ext cx="1104900" cy="205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85500" y="317926"/>
            <a:ext cx="214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</a:t>
            </a:r>
            <a:r>
              <a:rPr lang="en-AU" sz="1200" dirty="0" smtClean="0"/>
              <a:t>ead:</a:t>
            </a:r>
          </a:p>
          <a:p>
            <a:r>
              <a:rPr lang="en-AU" sz="1200" dirty="0" smtClean="0"/>
              <a:t>  </a:t>
            </a:r>
            <a:r>
              <a:rPr lang="en-AU" sz="1200" dirty="0" err="1" smtClean="0"/>
              <a:t>upperjaw</a:t>
            </a:r>
            <a:r>
              <a:rPr lang="en-AU" sz="1200" dirty="0" smtClean="0"/>
              <a:t>, </a:t>
            </a:r>
            <a:r>
              <a:rPr lang="en-AU" sz="1200" dirty="0" err="1" smtClean="0"/>
              <a:t>mainhead</a:t>
            </a:r>
            <a:r>
              <a:rPr lang="en-AU" sz="1200" dirty="0" smtClean="0"/>
              <a:t>, 2xnostril</a:t>
            </a:r>
            <a:endParaRPr lang="en-AU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0525" y="2506533"/>
            <a:ext cx="609600" cy="190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882" y="1879252"/>
            <a:ext cx="132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/>
              <a:t>tailRidgePlateXXX</a:t>
            </a:r>
            <a:r>
              <a:rPr lang="en-AU" sz="1200" dirty="0" smtClean="0"/>
              <a:t>:</a:t>
            </a:r>
          </a:p>
          <a:p>
            <a:r>
              <a:rPr lang="en-AU" sz="1200" dirty="0" smtClean="0"/>
              <a:t>Single plate</a:t>
            </a:r>
          </a:p>
          <a:p>
            <a:r>
              <a:rPr lang="en-AU" sz="1200" dirty="0" smtClean="0"/>
              <a:t>Or two (angled)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95629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2019-07-07T05:11:35Z</dcterms:created>
  <dcterms:modified xsi:type="dcterms:W3CDTF">2019-07-09T13:06:11Z</dcterms:modified>
</cp:coreProperties>
</file>