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7" r:id="rId3"/>
    <p:sldId id="258" r:id="rId4"/>
    <p:sldId id="261" r:id="rId5"/>
    <p:sldId id="268" r:id="rId6"/>
    <p:sldId id="272" r:id="rId7"/>
    <p:sldId id="273" r:id="rId8"/>
    <p:sldId id="274" r:id="rId9"/>
    <p:sldId id="275" r:id="rId10"/>
    <p:sldId id="264" r:id="rId11"/>
    <p:sldId id="270" r:id="rId12"/>
    <p:sldId id="271" r:id="rId13"/>
    <p:sldId id="276" r:id="rId14"/>
    <p:sldId id="277" r:id="rId15"/>
    <p:sldId id="262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186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37" autoAdjust="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A3B-75CF-4284-918A-3F312BFD1FE3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001F-6ED9-432A-8037-17A92D3A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3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A3B-75CF-4284-918A-3F312BFD1FE3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001F-6ED9-432A-8037-17A92D3A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23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A3B-75CF-4284-918A-3F312BFD1FE3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001F-6ED9-432A-8037-17A92D3A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13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A3B-75CF-4284-918A-3F312BFD1FE3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001F-6ED9-432A-8037-17A92D3A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34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A3B-75CF-4284-918A-3F312BFD1FE3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001F-6ED9-432A-8037-17A92D3A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91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A3B-75CF-4284-918A-3F312BFD1FE3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001F-6ED9-432A-8037-17A92D3A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19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A3B-75CF-4284-918A-3F312BFD1FE3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001F-6ED9-432A-8037-17A92D3A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77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A3B-75CF-4284-918A-3F312BFD1FE3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001F-6ED9-432A-8037-17A92D3A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31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A3B-75CF-4284-918A-3F312BFD1FE3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001F-6ED9-432A-8037-17A92D3A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0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A3B-75CF-4284-918A-3F312BFD1FE3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001F-6ED9-432A-8037-17A92D3A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40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BA3B-75CF-4284-918A-3F312BFD1FE3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001F-6ED9-432A-8037-17A92D3A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24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BA3B-75CF-4284-918A-3F312BFD1FE3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5001F-6ED9-432A-8037-17A92D3A4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73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7741" y="154726"/>
            <a:ext cx="10515600" cy="154655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IN" sz="5300" b="1" dirty="0">
                <a:solidFill>
                  <a:schemeClr val="bg1"/>
                </a:solidFill>
                <a:latin typeface="Rockwell" panose="02060603020205020403" pitchFamily="18" charset="0"/>
              </a:rPr>
              <a:t>Simply</a:t>
            </a:r>
            <a:r>
              <a:rPr lang="en-IN" sz="5300" b="1" dirty="0">
                <a:solidFill>
                  <a:srgbClr val="FFC000"/>
                </a:solidFill>
                <a:latin typeface="Rockwell" panose="02060603020205020403" pitchFamily="18" charset="0"/>
              </a:rPr>
              <a:t>5</a:t>
            </a:r>
            <a:r>
              <a:rPr lang="en-IN" sz="5300" b="1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br>
              <a:rPr lang="en-IN" b="1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IN" sz="40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A Text Simplification System </a:t>
            </a:r>
            <a:endParaRPr lang="en-IN" dirty="0">
              <a:solidFill>
                <a:schemeClr val="bg1">
                  <a:lumMod val="9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66412" y="1701278"/>
            <a:ext cx="11192941" cy="460100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b="1" dirty="0">
                <a:solidFill>
                  <a:schemeClr val="bg1"/>
                </a:solidFill>
              </a:rPr>
              <a:t>Domain</a:t>
            </a:r>
          </a:p>
          <a:p>
            <a:pPr marL="0" indent="0" algn="ctr">
              <a:buNone/>
            </a:pPr>
            <a:r>
              <a:rPr lang="en-IN" sz="3200" b="1" dirty="0">
                <a:solidFill>
                  <a:srgbClr val="FFC000"/>
                </a:solidFill>
              </a:rPr>
              <a:t>Natural Language Processing</a:t>
            </a:r>
          </a:p>
          <a:p>
            <a:pPr marL="0" indent="0" algn="r">
              <a:buNone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36406"/>
            <a:ext cx="12192000" cy="52322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i="1" dirty="0">
                <a:solidFill>
                  <a:schemeClr val="bg1"/>
                </a:solidFill>
              </a:rPr>
              <a:t>Paper ID : </a:t>
            </a:r>
            <a:r>
              <a:rPr lang="en-IN" sz="2800" b="1" i="1" dirty="0">
                <a:solidFill>
                  <a:schemeClr val="accent4"/>
                </a:solidFill>
              </a:rPr>
              <a:t>1479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279809" y="1676729"/>
            <a:ext cx="3100497" cy="14980"/>
          </a:xfrm>
          <a:prstGeom prst="line">
            <a:avLst/>
          </a:prstGeom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0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mbria" panose="02040503050406030204" pitchFamily="18" charset="0"/>
              </a:rPr>
              <a:t>Lexical Simplification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Lexical Simplification</a:t>
            </a:r>
            <a:r>
              <a:rPr lang="en-IN" dirty="0"/>
              <a:t> is a sub-task of text </a:t>
            </a:r>
            <a:r>
              <a:rPr lang="en-IN" b="1" dirty="0"/>
              <a:t>simplification</a:t>
            </a:r>
            <a:r>
              <a:rPr lang="en-IN" dirty="0"/>
              <a:t>. It can be </a:t>
            </a:r>
            <a:r>
              <a:rPr lang="en-IN" b="1" dirty="0"/>
              <a:t>defined</a:t>
            </a:r>
            <a:r>
              <a:rPr lang="en-IN" dirty="0"/>
              <a:t> as any lexical substitution task that </a:t>
            </a:r>
            <a:r>
              <a:rPr lang="en-IN" b="1" dirty="0">
                <a:solidFill>
                  <a:schemeClr val="accent1"/>
                </a:solidFill>
              </a:rPr>
              <a:t>reduce text complexity</a:t>
            </a:r>
            <a:r>
              <a:rPr lang="en-IN" dirty="0"/>
              <a:t>, by substituting a </a:t>
            </a:r>
            <a:r>
              <a:rPr lang="en-IN" b="1" dirty="0">
                <a:solidFill>
                  <a:schemeClr val="accent1"/>
                </a:solidFill>
              </a:rPr>
              <a:t>simpler word</a:t>
            </a:r>
            <a:r>
              <a:rPr lang="en-IN" b="1" dirty="0"/>
              <a:t> </a:t>
            </a:r>
            <a:r>
              <a:rPr lang="en-IN" dirty="0"/>
              <a:t>or a set of words.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7429" y="3739684"/>
            <a:ext cx="7605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The cat </a:t>
            </a:r>
            <a:r>
              <a:rPr lang="en-IN" sz="2800" b="1" dirty="0">
                <a:solidFill>
                  <a:schemeClr val="accent1"/>
                </a:solidFill>
              </a:rPr>
              <a:t>perched</a:t>
            </a:r>
            <a:r>
              <a:rPr lang="en-IN" sz="2800" dirty="0"/>
              <a:t> on the mat.</a:t>
            </a:r>
          </a:p>
        </p:txBody>
      </p:sp>
      <p:sp>
        <p:nvSpPr>
          <p:cNvPr id="6" name="Down Arrow 5"/>
          <p:cNvSpPr/>
          <p:nvPr/>
        </p:nvSpPr>
        <p:spPr>
          <a:xfrm>
            <a:off x="5856515" y="4381038"/>
            <a:ext cx="827314" cy="986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503715" y="5579804"/>
            <a:ext cx="7605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The cat </a:t>
            </a:r>
            <a:r>
              <a:rPr lang="en-IN" sz="2800" dirty="0">
                <a:solidFill>
                  <a:srgbClr val="FF0000"/>
                </a:solidFill>
              </a:rPr>
              <a:t>sat</a:t>
            </a:r>
            <a:r>
              <a:rPr lang="en-IN" sz="2800" dirty="0"/>
              <a:t> on the mat.</a:t>
            </a:r>
          </a:p>
        </p:txBody>
      </p:sp>
    </p:spTree>
    <p:extLst>
      <p:ext uri="{BB962C8B-B14F-4D97-AF65-F5344CB8AC3E}">
        <p14:creationId xmlns:p14="http://schemas.microsoft.com/office/powerpoint/2010/main" val="338749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73" y="360132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2">
                    <a:lumMod val="25000"/>
                  </a:schemeClr>
                </a:solidFill>
              </a:rPr>
              <a:t>Lexical Simplification</a:t>
            </a:r>
            <a:br>
              <a:rPr lang="en-IN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IN" sz="4000" dirty="0">
                <a:solidFill>
                  <a:schemeClr val="bg2">
                    <a:lumMod val="25000"/>
                  </a:schemeClr>
                </a:solidFill>
              </a:rPr>
              <a:t>Pipeline</a:t>
            </a:r>
          </a:p>
        </p:txBody>
      </p:sp>
      <p:sp>
        <p:nvSpPr>
          <p:cNvPr id="4" name="Rectangle 3"/>
          <p:cNvSpPr/>
          <p:nvPr/>
        </p:nvSpPr>
        <p:spPr>
          <a:xfrm rot="16200000">
            <a:off x="0" y="3575712"/>
            <a:ext cx="12192000" cy="425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5702573" y="640776"/>
            <a:ext cx="764276" cy="76427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688926" y="2724821"/>
            <a:ext cx="791571" cy="7915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679743" y="4922397"/>
            <a:ext cx="832514" cy="81886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Callout 12"/>
          <p:cNvSpPr/>
          <p:nvPr/>
        </p:nvSpPr>
        <p:spPr>
          <a:xfrm>
            <a:off x="7086600" y="447969"/>
            <a:ext cx="3086100" cy="2095205"/>
          </a:xfrm>
          <a:prstGeom prst="downArrowCallou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  <a:r>
              <a:rPr lang="en-US" dirty="0"/>
              <a:t> Text</a:t>
            </a:r>
            <a:endParaRPr lang="en-IN" dirty="0"/>
          </a:p>
        </p:txBody>
      </p:sp>
      <p:sp>
        <p:nvSpPr>
          <p:cNvPr id="14" name="Down Arrow Callout 13"/>
          <p:cNvSpPr/>
          <p:nvPr/>
        </p:nvSpPr>
        <p:spPr>
          <a:xfrm>
            <a:off x="7086600" y="4755425"/>
            <a:ext cx="3086100" cy="1971675"/>
          </a:xfrm>
          <a:prstGeom prst="downArrowCallou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Substitution Generation</a:t>
            </a:r>
            <a:endParaRPr lang="en-IN" dirty="0"/>
          </a:p>
        </p:txBody>
      </p:sp>
      <p:sp>
        <p:nvSpPr>
          <p:cNvPr id="15" name="Down Arrow Callout 14"/>
          <p:cNvSpPr/>
          <p:nvPr/>
        </p:nvSpPr>
        <p:spPr>
          <a:xfrm>
            <a:off x="1825017" y="2410495"/>
            <a:ext cx="3086100" cy="2101712"/>
          </a:xfrm>
          <a:prstGeom prst="downArrowCallou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Identification of </a:t>
            </a:r>
          </a:p>
          <a:p>
            <a:pPr algn="ctr"/>
            <a:r>
              <a:rPr lang="en-US" b="1" dirty="0"/>
              <a:t>Complex Words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702573" y="766662"/>
            <a:ext cx="76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68454" y="2919272"/>
            <a:ext cx="83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2573" y="5100997"/>
            <a:ext cx="83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5617" y="2919271"/>
            <a:ext cx="3708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The cat perched on the mat.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05603" y="5100996"/>
            <a:ext cx="3708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The cat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perched</a:t>
            </a:r>
            <a:r>
              <a:rPr lang="en-IN" sz="2400" dirty="0"/>
              <a:t> on the mat.</a:t>
            </a:r>
          </a:p>
        </p:txBody>
      </p:sp>
    </p:spTree>
    <p:extLst>
      <p:ext uri="{BB962C8B-B14F-4D97-AF65-F5344CB8AC3E}">
        <p14:creationId xmlns:p14="http://schemas.microsoft.com/office/powerpoint/2010/main" val="383592914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0" y="3575712"/>
            <a:ext cx="12192000" cy="425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678904" y="3069408"/>
            <a:ext cx="834188" cy="83418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721522" y="724481"/>
            <a:ext cx="791570" cy="79157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Callout 7"/>
          <p:cNvSpPr/>
          <p:nvPr/>
        </p:nvSpPr>
        <p:spPr>
          <a:xfrm>
            <a:off x="2066924" y="463085"/>
            <a:ext cx="2956631" cy="1997904"/>
          </a:xfrm>
          <a:prstGeom prst="downArrowCallou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Word Sense</a:t>
            </a:r>
          </a:p>
          <a:p>
            <a:pPr algn="ctr"/>
            <a:r>
              <a:rPr lang="en-IN" sz="2000" b="1" dirty="0"/>
              <a:t>Disambiguation</a:t>
            </a:r>
          </a:p>
        </p:txBody>
      </p:sp>
      <p:sp>
        <p:nvSpPr>
          <p:cNvPr id="10" name="Down Arrow Callout 9"/>
          <p:cNvSpPr/>
          <p:nvPr/>
        </p:nvSpPr>
        <p:spPr>
          <a:xfrm>
            <a:off x="7161608" y="2807790"/>
            <a:ext cx="2975681" cy="1961424"/>
          </a:xfrm>
          <a:prstGeom prst="downArrowCallou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Synonym Ranking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00213" y="859895"/>
            <a:ext cx="83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8904" y="3255669"/>
            <a:ext cx="83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01704" y="2811304"/>
            <a:ext cx="3595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Perched </a:t>
            </a:r>
          </a:p>
          <a:p>
            <a:pPr algn="ctr"/>
            <a:r>
              <a:rPr lang="en-IN" sz="2400" dirty="0"/>
              <a:t>rested, sat, </a:t>
            </a:r>
            <a:r>
              <a:rPr lang="en-IN" sz="2400" dirty="0">
                <a:solidFill>
                  <a:schemeClr val="accent1"/>
                </a:solidFill>
              </a:rPr>
              <a:t>roosted</a:t>
            </a:r>
            <a:r>
              <a:rPr lang="en-IN" sz="2400" dirty="0"/>
              <a:t>, settled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41669" y="4905400"/>
            <a:ext cx="1857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#1) sat</a:t>
            </a:r>
            <a:br>
              <a:rPr lang="en-IN" sz="2400" dirty="0"/>
            </a:br>
            <a:r>
              <a:rPr lang="en-IN" sz="2400" dirty="0"/>
              <a:t>#2) rested</a:t>
            </a:r>
          </a:p>
          <a:p>
            <a:r>
              <a:rPr lang="en-IN" sz="2400" dirty="0"/>
              <a:t>#3) settled</a:t>
            </a:r>
          </a:p>
        </p:txBody>
      </p:sp>
      <p:sp>
        <p:nvSpPr>
          <p:cNvPr id="18" name="Oval 17"/>
          <p:cNvSpPr/>
          <p:nvPr/>
        </p:nvSpPr>
        <p:spPr>
          <a:xfrm>
            <a:off x="5723473" y="5314314"/>
            <a:ext cx="745051" cy="7450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Down Arrow Callout 18"/>
          <p:cNvSpPr/>
          <p:nvPr/>
        </p:nvSpPr>
        <p:spPr>
          <a:xfrm>
            <a:off x="2066924" y="4779829"/>
            <a:ext cx="2956630" cy="1943100"/>
          </a:xfrm>
          <a:prstGeom prst="downArrowCallou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701188" y="5456006"/>
            <a:ext cx="78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17792" y="6028408"/>
            <a:ext cx="1054894" cy="77958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45316" y="6223888"/>
            <a:ext cx="3708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The cat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perched</a:t>
            </a:r>
            <a:r>
              <a:rPr lang="en-IN" sz="2400" dirty="0"/>
              <a:t> on the mat.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34078" y="704767"/>
            <a:ext cx="373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Perched</a:t>
            </a:r>
            <a:r>
              <a:rPr lang="en-IN" sz="2400" dirty="0"/>
              <a:t> </a:t>
            </a:r>
          </a:p>
          <a:p>
            <a:pPr algn="ctr"/>
            <a:r>
              <a:rPr lang="en-IN" sz="2400" dirty="0"/>
              <a:t>rested, sat, roosted, settled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276600" y="3429000"/>
            <a:ext cx="1066800" cy="9525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6865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0C72-E59C-440F-9F29-20823F2F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41817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Sentence Regeneration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0141-DFBC-44C3-8A66-1A8D66964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719" y="2956841"/>
            <a:ext cx="9200561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/>
              <a:t>The process of fitting the lexically simplified meaning of the difficult word into the sentence such that it fits the context and is grammatically and semantically correct.</a:t>
            </a:r>
          </a:p>
        </p:txBody>
      </p:sp>
    </p:spTree>
    <p:extLst>
      <p:ext uri="{BB962C8B-B14F-4D97-AF65-F5344CB8AC3E}">
        <p14:creationId xmlns:p14="http://schemas.microsoft.com/office/powerpoint/2010/main" val="27143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E0B6F-537A-4BAD-B6C8-ED4CDEF5F03E}"/>
              </a:ext>
            </a:extLst>
          </p:cNvPr>
          <p:cNvSpPr txBox="1"/>
          <p:nvPr/>
        </p:nvSpPr>
        <p:spPr>
          <a:xfrm>
            <a:off x="6231117" y="891801"/>
            <a:ext cx="5514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Original Sentence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C51A8-9BA9-4B38-8F35-3B10EC1F0D2D}"/>
              </a:ext>
            </a:extLst>
          </p:cNvPr>
          <p:cNvSpPr txBox="1"/>
          <p:nvPr/>
        </p:nvSpPr>
        <p:spPr>
          <a:xfrm>
            <a:off x="7984502" y="1941922"/>
            <a:ext cx="2007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Lexical Simplification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CA465-10F1-4B36-A69B-BF2F329CD423}"/>
              </a:ext>
            </a:extLst>
          </p:cNvPr>
          <p:cNvSpPr txBox="1"/>
          <p:nvPr/>
        </p:nvSpPr>
        <p:spPr>
          <a:xfrm>
            <a:off x="7913801" y="3581748"/>
            <a:ext cx="2149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Rule 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897F5-5041-4F89-8801-42546396FD38}"/>
              </a:ext>
            </a:extLst>
          </p:cNvPr>
          <p:cNvSpPr txBox="1"/>
          <p:nvPr/>
        </p:nvSpPr>
        <p:spPr>
          <a:xfrm>
            <a:off x="8182463" y="4939645"/>
            <a:ext cx="1611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Output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8ECEAF-91D9-4104-841B-576A179ED57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8988457" y="1291911"/>
            <a:ext cx="0" cy="65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3003E2-6232-4919-AC0F-DE3CEFA3F05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988457" y="2649808"/>
            <a:ext cx="0" cy="93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F5E3C9-E888-409F-963E-1FF64200CC7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988455" y="3981858"/>
            <a:ext cx="2" cy="95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09E391C-D93B-445B-8888-00DA30AC7B24}"/>
              </a:ext>
            </a:extLst>
          </p:cNvPr>
          <p:cNvSpPr/>
          <p:nvPr/>
        </p:nvSpPr>
        <p:spPr>
          <a:xfrm>
            <a:off x="812468" y="1941922"/>
            <a:ext cx="68193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000" dirty="0"/>
              <a:t>In today’s world, a floppy disk is an </a:t>
            </a:r>
            <a:r>
              <a:rPr lang="en-IN" sz="2000" dirty="0">
                <a:solidFill>
                  <a:srgbClr val="C00000"/>
                </a:solidFill>
              </a:rPr>
              <a:t>something located in a time </a:t>
            </a:r>
          </a:p>
          <a:p>
            <a:pPr algn="ctr"/>
            <a:r>
              <a:rPr lang="en-IN" sz="2000" dirty="0">
                <a:solidFill>
                  <a:srgbClr val="C00000"/>
                </a:solidFill>
              </a:rPr>
              <a:t>where it should not have been placed.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EF7076-2491-41D2-A649-829FE404C490}"/>
              </a:ext>
            </a:extLst>
          </p:cNvPr>
          <p:cNvSpPr/>
          <p:nvPr/>
        </p:nvSpPr>
        <p:spPr>
          <a:xfrm>
            <a:off x="1586077" y="922579"/>
            <a:ext cx="5272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000" dirty="0"/>
              <a:t>In today’s world, a floppy disk is an anachronism.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7C2239-85DC-4AF9-9E6E-76F6E2507369}"/>
              </a:ext>
            </a:extLst>
          </p:cNvPr>
          <p:cNvSpPr/>
          <p:nvPr/>
        </p:nvSpPr>
        <p:spPr>
          <a:xfrm>
            <a:off x="885177" y="3459340"/>
            <a:ext cx="68193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000" dirty="0"/>
              <a:t>In today’s world, a floppy disk is </a:t>
            </a:r>
            <a:r>
              <a:rPr lang="en-IN" sz="2000" strike="sngStrike" dirty="0">
                <a:solidFill>
                  <a:srgbClr val="C00000"/>
                </a:solidFill>
              </a:rPr>
              <a:t>an something</a:t>
            </a:r>
            <a:r>
              <a:rPr lang="en-IN" sz="2000" strike="sngStrike" dirty="0"/>
              <a:t> </a:t>
            </a:r>
            <a:r>
              <a:rPr lang="en-IN" sz="2000" dirty="0"/>
              <a:t>located in a time </a:t>
            </a:r>
          </a:p>
          <a:p>
            <a:pPr algn="ctr"/>
            <a:r>
              <a:rPr lang="en-IN" sz="2000" dirty="0"/>
              <a:t>where it should not have been placed.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F1061-892D-4303-B8FB-314FA08F0DC6}"/>
              </a:ext>
            </a:extLst>
          </p:cNvPr>
          <p:cNvSpPr/>
          <p:nvPr/>
        </p:nvSpPr>
        <p:spPr>
          <a:xfrm>
            <a:off x="970363" y="4816534"/>
            <a:ext cx="65035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000" dirty="0"/>
              <a:t>In today’s world, a floppy disk is something located in a time </a:t>
            </a:r>
          </a:p>
          <a:p>
            <a:pPr algn="ctr"/>
            <a:r>
              <a:rPr lang="en-IN" sz="2000" dirty="0"/>
              <a:t>where it should not have been placed.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AA9FE80-DB7B-488D-84B0-622053E85800}"/>
              </a:ext>
            </a:extLst>
          </p:cNvPr>
          <p:cNvSpPr/>
          <p:nvPr/>
        </p:nvSpPr>
        <p:spPr>
          <a:xfrm>
            <a:off x="4041471" y="1410472"/>
            <a:ext cx="361358" cy="471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5D883D9-FD9F-468C-B9EF-845BDE88D4B4}"/>
              </a:ext>
            </a:extLst>
          </p:cNvPr>
          <p:cNvSpPr/>
          <p:nvPr/>
        </p:nvSpPr>
        <p:spPr>
          <a:xfrm>
            <a:off x="4041471" y="2833470"/>
            <a:ext cx="361358" cy="471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C39F4B37-0B1E-4912-A1EA-8F7DD3B48338}"/>
              </a:ext>
            </a:extLst>
          </p:cNvPr>
          <p:cNvSpPr/>
          <p:nvPr/>
        </p:nvSpPr>
        <p:spPr>
          <a:xfrm>
            <a:off x="4041471" y="4225280"/>
            <a:ext cx="361358" cy="471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610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1B186"/>
                </a:solidFill>
                <a:latin typeface="Rockwell" panose="02060603020205020403" pitchFamily="18" charset="0"/>
              </a:rPr>
              <a:t>Target Audience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1" y="1690688"/>
            <a:ext cx="3657298" cy="4876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5" y="1690687"/>
            <a:ext cx="3657298" cy="4876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549" y="1690688"/>
            <a:ext cx="3657298" cy="487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68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11" y="-309690"/>
            <a:ext cx="7723778" cy="7723778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11" y="-309690"/>
            <a:ext cx="7723778" cy="77237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11" y="-133350"/>
            <a:ext cx="7753350" cy="7753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11" y="-133350"/>
            <a:ext cx="7753350" cy="7753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11" y="-133350"/>
            <a:ext cx="7723778" cy="77237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12" y="-151901"/>
            <a:ext cx="7742329" cy="7742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558" y="-181473"/>
            <a:ext cx="7801473" cy="78014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34" y="-368832"/>
            <a:ext cx="7782920" cy="778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0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1"/>
          </a:xfrm>
        </p:spPr>
      </p:pic>
      <p:sp>
        <p:nvSpPr>
          <p:cNvPr id="5" name="Rectangle 4"/>
          <p:cNvSpPr/>
          <p:nvPr/>
        </p:nvSpPr>
        <p:spPr>
          <a:xfrm>
            <a:off x="0" y="1"/>
            <a:ext cx="12192000" cy="812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286000" y="1124789"/>
            <a:ext cx="8439150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1500" b="1" dirty="0">
                <a:solidFill>
                  <a:schemeClr val="bg2">
                    <a:lumMod val="25000"/>
                  </a:schemeClr>
                </a:solidFill>
                <a:latin typeface="Rockwell" panose="02060603020205020403" pitchFamily="18" charset="0"/>
              </a:rPr>
              <a:t>Simply</a:t>
            </a:r>
            <a:r>
              <a:rPr lang="en-IN" sz="11500" b="1" dirty="0">
                <a:solidFill>
                  <a:srgbClr val="FFC000"/>
                </a:solidFill>
                <a:latin typeface="Rockwell" panose="02060603020205020403" pitchFamily="18" charset="0"/>
              </a:rPr>
              <a:t>5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67415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1" y="0"/>
            <a:ext cx="1306285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53028" y="2500464"/>
            <a:ext cx="9085943" cy="4049486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b="1" i="1" dirty="0"/>
          </a:p>
          <a:p>
            <a:pPr algn="ctr"/>
            <a:r>
              <a:rPr lang="en-IN" sz="3200" b="1" i="1" dirty="0"/>
              <a:t>“ How can we tackle the problem of </a:t>
            </a:r>
          </a:p>
          <a:p>
            <a:pPr algn="ctr"/>
            <a:r>
              <a:rPr lang="en-IN" sz="3200" b="1" i="1" dirty="0">
                <a:solidFill>
                  <a:srgbClr val="FFC000"/>
                </a:solidFill>
              </a:rPr>
              <a:t>Understanding complex text </a:t>
            </a:r>
            <a:r>
              <a:rPr lang="en-IN" sz="3200" b="1" i="1" dirty="0"/>
              <a:t>and simplify </a:t>
            </a:r>
            <a:r>
              <a:rPr lang="en-IN" sz="3200" b="1" i="1" dirty="0">
                <a:solidFill>
                  <a:srgbClr val="FFC000"/>
                </a:solidFill>
              </a:rPr>
              <a:t>Jargons</a:t>
            </a:r>
            <a:r>
              <a:rPr lang="en-IN" sz="3200" b="1" i="1" dirty="0">
                <a:solidFill>
                  <a:schemeClr val="accent4"/>
                </a:solidFill>
              </a:rPr>
              <a:t> </a:t>
            </a:r>
            <a:r>
              <a:rPr lang="en-IN" sz="3200" b="1" i="1" dirty="0">
                <a:solidFill>
                  <a:schemeClr val="bg1"/>
                </a:solidFill>
              </a:rPr>
              <a:t>that make reading difficult </a:t>
            </a:r>
            <a:r>
              <a:rPr lang="en-IN" sz="3200" b="1" i="1" dirty="0"/>
              <a:t>? ”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464" y="2596952"/>
            <a:ext cx="1016001" cy="114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7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1" y="-61175"/>
            <a:ext cx="12687301" cy="714777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791109" y="2071091"/>
            <a:ext cx="9080092" cy="4063129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br>
              <a:rPr lang="en-US" sz="3600" dirty="0"/>
            </a:br>
            <a:r>
              <a:rPr lang="en-US" sz="3600" dirty="0"/>
              <a:t>       Complex Sentences.</a:t>
            </a:r>
            <a:endParaRPr lang="en-IN" sz="3600" dirty="0"/>
          </a:p>
          <a:p>
            <a:pPr algn="ctr"/>
            <a:br>
              <a:rPr lang="en-IN" sz="3600" dirty="0"/>
            </a:br>
            <a:r>
              <a:rPr lang="en-IN" sz="3600" dirty="0"/>
              <a:t>              Jargon Barriers.</a:t>
            </a:r>
            <a:endParaRPr lang="en-IN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66" y="2138903"/>
            <a:ext cx="1155144" cy="12984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1504" y="2493537"/>
            <a:ext cx="2787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rgbClr val="FFC000"/>
                </a:solidFill>
              </a:rPr>
              <a:t>Motivation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5086" y="3758368"/>
            <a:ext cx="180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rgbClr val="FFC000"/>
                </a:solidFill>
              </a:rPr>
              <a:t>Simplify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4400" y="4873674"/>
            <a:ext cx="216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rgbClr val="FFC000"/>
                </a:solidFill>
              </a:rPr>
              <a:t>Overcome</a:t>
            </a:r>
          </a:p>
        </p:txBody>
      </p:sp>
    </p:spTree>
    <p:extLst>
      <p:ext uri="{BB962C8B-B14F-4D97-AF65-F5344CB8AC3E}">
        <p14:creationId xmlns:p14="http://schemas.microsoft.com/office/powerpoint/2010/main" val="426702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836465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Cambria" panose="02040503050406030204" pitchFamily="18" charset="0"/>
                <a:cs typeface="Times New Roman" panose="02020603050405020304" pitchFamily="18" charset="0"/>
              </a:rPr>
              <a:t>Text Simplification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9707"/>
            <a:ext cx="10845800" cy="4351338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Text simplification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 is an operation used in NLP to modify, enhance, classify or otherwise process an existing corpus of human-readable text in such a way that the grammar and structure of the prose is greatly simplified, while the underlying meaning and information remains the same.</a:t>
            </a:r>
          </a:p>
        </p:txBody>
      </p:sp>
    </p:spTree>
    <p:extLst>
      <p:ext uri="{BB962C8B-B14F-4D97-AF65-F5344CB8AC3E}">
        <p14:creationId xmlns:p14="http://schemas.microsoft.com/office/powerpoint/2010/main" val="304062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Callout 3"/>
          <p:cNvSpPr/>
          <p:nvPr/>
        </p:nvSpPr>
        <p:spPr>
          <a:xfrm>
            <a:off x="5363836" y="627867"/>
            <a:ext cx="2212622" cy="1502186"/>
          </a:xfrm>
          <a:prstGeom prst="downArrowCallou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Complex Sentence</a:t>
            </a:r>
            <a:endParaRPr lang="en-IN" sz="1600" dirty="0"/>
          </a:p>
        </p:txBody>
      </p:sp>
      <p:sp>
        <p:nvSpPr>
          <p:cNvPr id="7" name="Down Arrow Callout 6"/>
          <p:cNvSpPr/>
          <p:nvPr/>
        </p:nvSpPr>
        <p:spPr>
          <a:xfrm>
            <a:off x="5337055" y="1721305"/>
            <a:ext cx="2222806" cy="1509100"/>
          </a:xfrm>
          <a:prstGeom prst="downArrowCallou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Syntactic Simplification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8257"/>
            <a:ext cx="10515600" cy="1325563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</a:rPr>
              <a:t>Methodology</a:t>
            </a:r>
          </a:p>
        </p:txBody>
      </p:sp>
      <p:sp>
        <p:nvSpPr>
          <p:cNvPr id="5" name="Down Arrow Callout 4"/>
          <p:cNvSpPr/>
          <p:nvPr/>
        </p:nvSpPr>
        <p:spPr>
          <a:xfrm>
            <a:off x="5337055" y="2825824"/>
            <a:ext cx="2222806" cy="1509100"/>
          </a:xfrm>
          <a:prstGeom prst="downArrowCallou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</a:t>
            </a:r>
          </a:p>
          <a:p>
            <a:pPr algn="ctr"/>
            <a:r>
              <a:rPr lang="en-US" dirty="0"/>
              <a:t>Simplification</a:t>
            </a:r>
            <a:endParaRPr lang="en-IN" sz="1600" dirty="0"/>
          </a:p>
        </p:txBody>
      </p:sp>
      <p:sp>
        <p:nvSpPr>
          <p:cNvPr id="6" name="Down Arrow Callout 5"/>
          <p:cNvSpPr/>
          <p:nvPr/>
        </p:nvSpPr>
        <p:spPr>
          <a:xfrm>
            <a:off x="5337055" y="3964991"/>
            <a:ext cx="2239403" cy="1520368"/>
          </a:xfrm>
          <a:prstGeom prst="downArrowCallou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Generation</a:t>
            </a:r>
            <a:endParaRPr lang="en-IN" dirty="0"/>
          </a:p>
        </p:txBody>
      </p:sp>
      <p:sp>
        <p:nvSpPr>
          <p:cNvPr id="9" name="Down Arrow Callout 8"/>
          <p:cNvSpPr/>
          <p:nvPr/>
        </p:nvSpPr>
        <p:spPr>
          <a:xfrm>
            <a:off x="5337055" y="5115426"/>
            <a:ext cx="2222806" cy="1509100"/>
          </a:xfrm>
          <a:prstGeom prst="downArrowCallou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Simplified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9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mbria" panose="02040503050406030204" pitchFamily="18" charset="0"/>
              </a:rPr>
              <a:t>Syntactic Simplification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7429" y="3739684"/>
            <a:ext cx="7605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The man who Sarah loved walked by.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55887" y="5473907"/>
            <a:ext cx="3628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The man walked by. </a:t>
            </a:r>
          </a:p>
          <a:p>
            <a:pPr algn="ctr"/>
            <a:r>
              <a:rPr lang="en-IN" sz="2800" dirty="0"/>
              <a:t>Sarah loved the 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10203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</a:rPr>
              <a:t>Syntactic simplification</a:t>
            </a:r>
            <a:r>
              <a:rPr lang="en-IN" sz="2800" dirty="0"/>
              <a:t> is the process of reducing the grammatical complexity of a text, while retaining its information </a:t>
            </a:r>
            <a:r>
              <a:rPr lang="en-IN" sz="2800" b="1" dirty="0">
                <a:solidFill>
                  <a:schemeClr val="accent1"/>
                </a:solidFill>
              </a:rPr>
              <a:t>content</a:t>
            </a:r>
            <a:r>
              <a:rPr lang="en-IN" sz="2800" dirty="0"/>
              <a:t> and </a:t>
            </a:r>
            <a:r>
              <a:rPr lang="en-IN" sz="2800" b="1" dirty="0">
                <a:solidFill>
                  <a:schemeClr val="accent1"/>
                </a:solidFill>
              </a:rPr>
              <a:t>meaning</a:t>
            </a:r>
            <a:r>
              <a:rPr lang="en-IN" sz="2800" dirty="0"/>
              <a:t>. </a:t>
            </a:r>
          </a:p>
        </p:txBody>
      </p:sp>
      <p:sp>
        <p:nvSpPr>
          <p:cNvPr id="7" name="Down Arrow 6"/>
          <p:cNvSpPr/>
          <p:nvPr/>
        </p:nvSpPr>
        <p:spPr>
          <a:xfrm>
            <a:off x="5856515" y="4381038"/>
            <a:ext cx="827314" cy="986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409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4941" y="3048045"/>
            <a:ext cx="760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The man who Sarah loved walked by.</a:t>
            </a:r>
          </a:p>
        </p:txBody>
      </p:sp>
      <p:sp>
        <p:nvSpPr>
          <p:cNvPr id="5" name="Rectangle 4"/>
          <p:cNvSpPr/>
          <p:nvPr/>
        </p:nvSpPr>
        <p:spPr>
          <a:xfrm>
            <a:off x="7270742" y="3900814"/>
            <a:ext cx="1001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man</a:t>
            </a:r>
          </a:p>
        </p:txBody>
      </p:sp>
      <p:sp>
        <p:nvSpPr>
          <p:cNvPr id="6" name="Rectangle 5"/>
          <p:cNvSpPr/>
          <p:nvPr/>
        </p:nvSpPr>
        <p:spPr>
          <a:xfrm>
            <a:off x="8797469" y="3762314"/>
            <a:ext cx="1275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who Sarah loved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0598153" y="3762314"/>
            <a:ext cx="1001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walked by.</a:t>
            </a:r>
          </a:p>
        </p:txBody>
      </p:sp>
      <p:sp>
        <p:nvSpPr>
          <p:cNvPr id="8" name="Down Arrow 7"/>
          <p:cNvSpPr/>
          <p:nvPr/>
        </p:nvSpPr>
        <p:spPr>
          <a:xfrm rot="16200000">
            <a:off x="5784395" y="2566769"/>
            <a:ext cx="1059543" cy="1424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910286" y="2505969"/>
            <a:ext cx="1741714" cy="105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652000" y="2505969"/>
            <a:ext cx="1349829" cy="105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97469" y="3035740"/>
            <a:ext cx="637721" cy="52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2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Transformation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162072"/>
            <a:ext cx="1001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man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4927" y="4023572"/>
            <a:ext cx="1275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who Sarah loved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165611" y="4023572"/>
            <a:ext cx="1001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walked by.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77744" y="2767227"/>
            <a:ext cx="1741714" cy="105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19458" y="2767227"/>
            <a:ext cx="1349829" cy="105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64927" y="3296998"/>
            <a:ext cx="637721" cy="52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 rot="16200000">
            <a:off x="5784395" y="2566769"/>
            <a:ext cx="1059543" cy="1424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511809" y="4033248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The man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32689" y="4021849"/>
            <a:ext cx="8447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walked</a:t>
            </a:r>
          </a:p>
          <a:p>
            <a:r>
              <a:rPr lang="en-IN" dirty="0"/>
              <a:t>by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944560" y="4033248"/>
            <a:ext cx="708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Sarah</a:t>
            </a:r>
          </a:p>
          <a:p>
            <a:r>
              <a:rPr lang="en-IN" dirty="0"/>
              <a:t>loved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43060" y="4033248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The man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013709" y="3062514"/>
            <a:ext cx="501901" cy="74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515610" y="3048000"/>
            <a:ext cx="539438" cy="76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0308185" y="3080637"/>
            <a:ext cx="501901" cy="74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810086" y="3066123"/>
            <a:ext cx="539438" cy="76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43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Generation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734352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The man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9080" y="3722953"/>
            <a:ext cx="8447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walked</a:t>
            </a:r>
          </a:p>
          <a:p>
            <a:r>
              <a:rPr lang="en-IN" dirty="0"/>
              <a:t>by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0951" y="3734352"/>
            <a:ext cx="708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Sarah</a:t>
            </a:r>
          </a:p>
          <a:p>
            <a:r>
              <a:rPr lang="en-IN" dirty="0"/>
              <a:t>loved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9451" y="3734352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The man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40100" y="2763618"/>
            <a:ext cx="501901" cy="74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42001" y="2749104"/>
            <a:ext cx="539438" cy="76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634576" y="2781741"/>
            <a:ext cx="501901" cy="74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36477" y="2767227"/>
            <a:ext cx="539438" cy="76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 rot="16200000">
            <a:off x="5784395" y="2566769"/>
            <a:ext cx="1059543" cy="1424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952418" y="2891956"/>
            <a:ext cx="28237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The man walked by. </a:t>
            </a:r>
          </a:p>
          <a:p>
            <a:r>
              <a:rPr lang="en-IN" sz="2400" dirty="0"/>
              <a:t>Sarah loved the man.</a:t>
            </a:r>
          </a:p>
        </p:txBody>
      </p:sp>
    </p:spTree>
    <p:extLst>
      <p:ext uri="{BB962C8B-B14F-4D97-AF65-F5344CB8AC3E}">
        <p14:creationId xmlns:p14="http://schemas.microsoft.com/office/powerpoint/2010/main" val="415521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318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Rockwell</vt:lpstr>
      <vt:lpstr>Times New Roman</vt:lpstr>
      <vt:lpstr>Office Theme</vt:lpstr>
      <vt:lpstr>Simply5   A Text Simplification System </vt:lpstr>
      <vt:lpstr>PowerPoint Presentation</vt:lpstr>
      <vt:lpstr>PowerPoint Presentation</vt:lpstr>
      <vt:lpstr>Text Simplification</vt:lpstr>
      <vt:lpstr>Methodology</vt:lpstr>
      <vt:lpstr>Syntactic Simplification</vt:lpstr>
      <vt:lpstr>Analysis</vt:lpstr>
      <vt:lpstr>Transformation</vt:lpstr>
      <vt:lpstr>Generation</vt:lpstr>
      <vt:lpstr>Lexical Simplification</vt:lpstr>
      <vt:lpstr>Lexical Simplification Pipeline</vt:lpstr>
      <vt:lpstr>PowerPoint Presentation</vt:lpstr>
      <vt:lpstr>Sentence Regeneration</vt:lpstr>
      <vt:lpstr>PowerPoint Presentation</vt:lpstr>
      <vt:lpstr>Target Audience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Simply5   A Text Simplification System</dc:title>
  <dc:creator>AKSHAY DANGARE</dc:creator>
  <cp:lastModifiedBy>Akshay Dangare</cp:lastModifiedBy>
  <cp:revision>28</cp:revision>
  <dcterms:created xsi:type="dcterms:W3CDTF">2017-10-29T12:59:28Z</dcterms:created>
  <dcterms:modified xsi:type="dcterms:W3CDTF">2018-03-05T18:17:12Z</dcterms:modified>
</cp:coreProperties>
</file>