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swald Bold" charset="1" panose="00000800000000000000"/>
      <p:regular r:id="rId22"/>
    </p:embeddedFont>
    <p:embeddedFont>
      <p:font typeface="Open Sans Bold" charset="1" panose="020B0806030504020204"/>
      <p:regular r:id="rId23"/>
    </p:embeddedFont>
    <p:embeddedFont>
      <p:font typeface="Open Sans" charset="1" panose="020B0606030504020204"/>
      <p:regular r:id="rId24"/>
    </p:embeddedFont>
    <p:embeddedFont>
      <p:font typeface="DM San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4051653" y="393767"/>
            <a:ext cx="3739266" cy="1816660"/>
          </a:xfrm>
          <a:custGeom>
            <a:avLst/>
            <a:gdLst/>
            <a:ahLst/>
            <a:cxnLst/>
            <a:rect r="r" b="b" t="t" l="l"/>
            <a:pathLst>
              <a:path h="1816660" w="3739266">
                <a:moveTo>
                  <a:pt x="0" y="0"/>
                </a:moveTo>
                <a:lnTo>
                  <a:pt x="3739267" y="0"/>
                </a:lnTo>
                <a:lnTo>
                  <a:pt x="3739267" y="1816660"/>
                </a:lnTo>
                <a:lnTo>
                  <a:pt x="0" y="1816660"/>
                </a:lnTo>
                <a:lnTo>
                  <a:pt x="0" y="0"/>
                </a:lnTo>
                <a:close/>
              </a:path>
            </a:pathLst>
          </a:custGeom>
          <a:blipFill>
            <a:blip r:embed="rId5"/>
            <a:stretch>
              <a:fillRect l="0" t="0" r="0" b="0"/>
            </a:stretch>
          </a:blipFill>
        </p:spPr>
      </p:sp>
      <p:sp>
        <p:nvSpPr>
          <p:cNvPr name="Freeform 9" id="9"/>
          <p:cNvSpPr/>
          <p:nvPr/>
        </p:nvSpPr>
        <p:spPr>
          <a:xfrm flipH="false" flipV="false" rot="0">
            <a:off x="515243" y="7742079"/>
            <a:ext cx="738002" cy="738002"/>
          </a:xfrm>
          <a:custGeom>
            <a:avLst/>
            <a:gdLst/>
            <a:ahLst/>
            <a:cxnLst/>
            <a:rect r="r" b="b" t="t" l="l"/>
            <a:pathLst>
              <a:path h="738002" w="738002">
                <a:moveTo>
                  <a:pt x="0" y="0"/>
                </a:moveTo>
                <a:lnTo>
                  <a:pt x="738003" y="0"/>
                </a:lnTo>
                <a:lnTo>
                  <a:pt x="738003" y="738002"/>
                </a:lnTo>
                <a:lnTo>
                  <a:pt x="0" y="738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408620" y="3860294"/>
            <a:ext cx="9815307" cy="2768953"/>
          </a:xfrm>
          <a:prstGeom prst="rect">
            <a:avLst/>
          </a:prstGeom>
        </p:spPr>
        <p:txBody>
          <a:bodyPr anchor="t" rtlCol="false" tIns="0" lIns="0" bIns="0" rIns="0">
            <a:spAutoFit/>
          </a:bodyPr>
          <a:lstStyle/>
          <a:p>
            <a:pPr algn="ctr">
              <a:lnSpc>
                <a:spcPts val="9853"/>
              </a:lnSpc>
            </a:pPr>
            <a:r>
              <a:rPr lang="en-US" sz="7140" spc="699">
                <a:solidFill>
                  <a:srgbClr val="231F20"/>
                </a:solidFill>
                <a:latin typeface="Oswald Bold"/>
              </a:rPr>
              <a:t>ELECTRONIC ARTS BUSINESS ANALYSIS</a:t>
            </a:r>
          </a:p>
          <a:p>
            <a:pPr algn="ctr">
              <a:lnSpc>
                <a:spcPts val="1987"/>
              </a:lnSpc>
            </a:pPr>
          </a:p>
        </p:txBody>
      </p:sp>
      <p:sp>
        <p:nvSpPr>
          <p:cNvPr name="Freeform 11" id="11"/>
          <p:cNvSpPr/>
          <p:nvPr/>
        </p:nvSpPr>
        <p:spPr>
          <a:xfrm flipH="false" flipV="false" rot="0">
            <a:off x="515243" y="8951745"/>
            <a:ext cx="738002" cy="738002"/>
          </a:xfrm>
          <a:custGeom>
            <a:avLst/>
            <a:gdLst/>
            <a:ahLst/>
            <a:cxnLst/>
            <a:rect r="r" b="b" t="t" l="l"/>
            <a:pathLst>
              <a:path h="738002" w="738002">
                <a:moveTo>
                  <a:pt x="0" y="0"/>
                </a:moveTo>
                <a:lnTo>
                  <a:pt x="738003" y="0"/>
                </a:lnTo>
                <a:lnTo>
                  <a:pt x="738003" y="738003"/>
                </a:lnTo>
                <a:lnTo>
                  <a:pt x="0" y="7380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465725" y="7667533"/>
            <a:ext cx="3519695" cy="953943"/>
          </a:xfrm>
          <a:prstGeom prst="rect">
            <a:avLst/>
          </a:prstGeom>
        </p:spPr>
        <p:txBody>
          <a:bodyPr anchor="t" rtlCol="false" tIns="0" lIns="0" bIns="0" rIns="0">
            <a:spAutoFit/>
          </a:bodyPr>
          <a:lstStyle/>
          <a:p>
            <a:pPr algn="ctr">
              <a:lnSpc>
                <a:spcPts val="3845"/>
              </a:lnSpc>
            </a:pPr>
            <a:r>
              <a:rPr lang="en-US" sz="2746">
                <a:solidFill>
                  <a:srgbClr val="231F20"/>
                </a:solidFill>
                <a:latin typeface="Open Sans Bold"/>
              </a:rPr>
              <a:t>Zhanuzak Raiymbek</a:t>
            </a:r>
          </a:p>
          <a:p>
            <a:pPr algn="ctr">
              <a:lnSpc>
                <a:spcPts val="3845"/>
              </a:lnSpc>
            </a:pPr>
            <a:r>
              <a:rPr lang="en-US" sz="2746">
                <a:solidFill>
                  <a:srgbClr val="231F20"/>
                </a:solidFill>
                <a:latin typeface="Open Sans Bold"/>
              </a:rPr>
              <a:t>220107020</a:t>
            </a:r>
          </a:p>
        </p:txBody>
      </p:sp>
      <p:sp>
        <p:nvSpPr>
          <p:cNvPr name="TextBox 13" id="13"/>
          <p:cNvSpPr txBox="true"/>
          <p:nvPr/>
        </p:nvSpPr>
        <p:spPr>
          <a:xfrm rot="0">
            <a:off x="1976801" y="8809245"/>
            <a:ext cx="2497543" cy="975378"/>
          </a:xfrm>
          <a:prstGeom prst="rect">
            <a:avLst/>
          </a:prstGeom>
        </p:spPr>
        <p:txBody>
          <a:bodyPr anchor="t" rtlCol="false" tIns="0" lIns="0" bIns="0" rIns="0">
            <a:spAutoFit/>
          </a:bodyPr>
          <a:lstStyle/>
          <a:p>
            <a:pPr algn="ctr">
              <a:lnSpc>
                <a:spcPts val="3936"/>
              </a:lnSpc>
            </a:pPr>
            <a:r>
              <a:rPr lang="en-US" sz="2811">
                <a:solidFill>
                  <a:srgbClr val="231F20"/>
                </a:solidFill>
                <a:latin typeface="Open Sans Bold"/>
              </a:rPr>
              <a:t>Kanat Nuradil</a:t>
            </a:r>
          </a:p>
          <a:p>
            <a:pPr algn="ctr">
              <a:lnSpc>
                <a:spcPts val="3936"/>
              </a:lnSpc>
            </a:pPr>
            <a:r>
              <a:rPr lang="en-US" sz="2811">
                <a:solidFill>
                  <a:srgbClr val="231F20"/>
                </a:solidFill>
                <a:latin typeface="Open Sans Bold"/>
              </a:rPr>
              <a:t>220107097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97981" y="1732527"/>
            <a:ext cx="15092037" cy="8554473"/>
          </a:xfrm>
          <a:custGeom>
            <a:avLst/>
            <a:gdLst/>
            <a:ahLst/>
            <a:cxnLst/>
            <a:rect r="r" b="b" t="t" l="l"/>
            <a:pathLst>
              <a:path h="8554473" w="15092037">
                <a:moveTo>
                  <a:pt x="0" y="0"/>
                </a:moveTo>
                <a:lnTo>
                  <a:pt x="15092038" y="0"/>
                </a:lnTo>
                <a:lnTo>
                  <a:pt x="15092038" y="8554473"/>
                </a:lnTo>
                <a:lnTo>
                  <a:pt x="0" y="8554473"/>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VISIO.7</a:t>
            </a:r>
          </a:p>
        </p:txBody>
      </p:sp>
      <p:sp>
        <p:nvSpPr>
          <p:cNvPr name="TextBox 10" id="10"/>
          <p:cNvSpPr txBox="true"/>
          <p:nvPr/>
        </p:nvSpPr>
        <p:spPr>
          <a:xfrm rot="0">
            <a:off x="2966300" y="394141"/>
            <a:ext cx="11075670" cy="1552575"/>
          </a:xfrm>
          <a:prstGeom prst="rect">
            <a:avLst/>
          </a:prstGeom>
        </p:spPr>
        <p:txBody>
          <a:bodyPr anchor="t" rtlCol="false" tIns="0" lIns="0" bIns="0" rIns="0">
            <a:spAutoFit/>
          </a:bodyPr>
          <a:lstStyle/>
          <a:p>
            <a:pPr algn="ctr">
              <a:lnSpc>
                <a:spcPts val="5320"/>
              </a:lnSpc>
            </a:pPr>
            <a:r>
              <a:rPr lang="en-US" sz="3800">
                <a:solidFill>
                  <a:srgbClr val="FFFFFF"/>
                </a:solidFill>
                <a:latin typeface="Open Sans Bold"/>
              </a:rPr>
              <a:t>Average Rating of all Games by customer data</a:t>
            </a:r>
          </a:p>
          <a:p>
            <a:pPr algn="ctr">
              <a:lnSpc>
                <a:spcPts val="72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77022" y="1732527"/>
            <a:ext cx="14947191" cy="8425830"/>
          </a:xfrm>
          <a:custGeom>
            <a:avLst/>
            <a:gdLst/>
            <a:ahLst/>
            <a:cxnLst/>
            <a:rect r="r" b="b" t="t" l="l"/>
            <a:pathLst>
              <a:path h="8425830" w="14947191">
                <a:moveTo>
                  <a:pt x="0" y="0"/>
                </a:moveTo>
                <a:lnTo>
                  <a:pt x="14947191" y="0"/>
                </a:lnTo>
                <a:lnTo>
                  <a:pt x="14947191" y="8425830"/>
                </a:lnTo>
                <a:lnTo>
                  <a:pt x="0" y="8425830"/>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VISIO.8</a:t>
            </a:r>
          </a:p>
        </p:txBody>
      </p:sp>
      <p:sp>
        <p:nvSpPr>
          <p:cNvPr name="TextBox 10" id="10"/>
          <p:cNvSpPr txBox="true"/>
          <p:nvPr/>
        </p:nvSpPr>
        <p:spPr>
          <a:xfrm rot="0">
            <a:off x="3323368" y="375091"/>
            <a:ext cx="10361534"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 Electronic Arts games in Steam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74265" y="1732527"/>
            <a:ext cx="14939469" cy="8456520"/>
          </a:xfrm>
          <a:custGeom>
            <a:avLst/>
            <a:gdLst/>
            <a:ahLst/>
            <a:cxnLst/>
            <a:rect r="r" b="b" t="t" l="l"/>
            <a:pathLst>
              <a:path h="8456520" w="14939469">
                <a:moveTo>
                  <a:pt x="0" y="0"/>
                </a:moveTo>
                <a:lnTo>
                  <a:pt x="14939470" y="0"/>
                </a:lnTo>
                <a:lnTo>
                  <a:pt x="14939470" y="8456520"/>
                </a:lnTo>
                <a:lnTo>
                  <a:pt x="0" y="8456520"/>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VISIO.9</a:t>
            </a:r>
          </a:p>
        </p:txBody>
      </p:sp>
      <p:sp>
        <p:nvSpPr>
          <p:cNvPr name="TextBox 10" id="10"/>
          <p:cNvSpPr txBox="true"/>
          <p:nvPr/>
        </p:nvSpPr>
        <p:spPr>
          <a:xfrm rot="0">
            <a:off x="3299396" y="243535"/>
            <a:ext cx="10151626" cy="181102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Visualization of Price of Games</a:t>
            </a:r>
          </a:p>
          <a:p>
            <a:pPr algn="ctr">
              <a:lnSpc>
                <a:spcPts val="72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72820" y="1732527"/>
            <a:ext cx="14942360" cy="8396509"/>
          </a:xfrm>
          <a:custGeom>
            <a:avLst/>
            <a:gdLst/>
            <a:ahLst/>
            <a:cxnLst/>
            <a:rect r="r" b="b" t="t" l="l"/>
            <a:pathLst>
              <a:path h="8396509" w="14942360">
                <a:moveTo>
                  <a:pt x="0" y="0"/>
                </a:moveTo>
                <a:lnTo>
                  <a:pt x="14942360" y="0"/>
                </a:lnTo>
                <a:lnTo>
                  <a:pt x="14942360" y="8396510"/>
                </a:lnTo>
                <a:lnTo>
                  <a:pt x="0" y="8396510"/>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VISIO.10</a:t>
            </a:r>
          </a:p>
        </p:txBody>
      </p:sp>
      <p:sp>
        <p:nvSpPr>
          <p:cNvPr name="TextBox 10" id="10"/>
          <p:cNvSpPr txBox="true"/>
          <p:nvPr/>
        </p:nvSpPr>
        <p:spPr>
          <a:xfrm rot="0">
            <a:off x="2737641" y="375091"/>
            <a:ext cx="11532989" cy="181102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Dynamics of game releases by year</a:t>
            </a:r>
          </a:p>
          <a:p>
            <a:pPr algn="ctr">
              <a:lnSpc>
                <a:spcPts val="727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16760" y="1732527"/>
            <a:ext cx="15054479" cy="8554473"/>
          </a:xfrm>
          <a:custGeom>
            <a:avLst/>
            <a:gdLst/>
            <a:ahLst/>
            <a:cxnLst/>
            <a:rect r="r" b="b" t="t" l="l"/>
            <a:pathLst>
              <a:path h="8554473" w="15054479">
                <a:moveTo>
                  <a:pt x="0" y="0"/>
                </a:moveTo>
                <a:lnTo>
                  <a:pt x="15054480" y="0"/>
                </a:lnTo>
                <a:lnTo>
                  <a:pt x="15054480" y="8554473"/>
                </a:lnTo>
                <a:lnTo>
                  <a:pt x="0" y="8554473"/>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VISIO.11</a:t>
            </a:r>
          </a:p>
        </p:txBody>
      </p:sp>
      <p:sp>
        <p:nvSpPr>
          <p:cNvPr name="TextBox 10" id="10"/>
          <p:cNvSpPr txBox="true"/>
          <p:nvPr/>
        </p:nvSpPr>
        <p:spPr>
          <a:xfrm rot="0">
            <a:off x="5882200" y="375091"/>
            <a:ext cx="5243870"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Genre of Games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sz="10107" spc="990">
                <a:solidFill>
                  <a:srgbClr val="FFFFFF"/>
                </a:solidFill>
                <a:latin typeface="Oswald Bold"/>
              </a:rPr>
              <a:t>CONCLUSION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84121" y="4685873"/>
            <a:ext cx="10951206" cy="4534452"/>
          </a:xfrm>
          <a:prstGeom prst="rect">
            <a:avLst/>
          </a:prstGeom>
        </p:spPr>
        <p:txBody>
          <a:bodyPr anchor="t" rtlCol="false" tIns="0" lIns="0" bIns="0" rIns="0">
            <a:spAutoFit/>
          </a:bodyPr>
          <a:lstStyle/>
          <a:p>
            <a:pPr algn="l">
              <a:lnSpc>
                <a:spcPts val="3999"/>
              </a:lnSpc>
            </a:pPr>
          </a:p>
          <a:p>
            <a:pPr algn="l">
              <a:lnSpc>
                <a:spcPts val="3999"/>
              </a:lnSpc>
            </a:pPr>
            <a:r>
              <a:rPr lang="en-US" sz="2898" spc="284">
                <a:solidFill>
                  <a:srgbClr val="F5FFF5"/>
                </a:solidFill>
                <a:latin typeface="DM Sans"/>
              </a:rPr>
              <a:t>The analysis of Electronic Arts (EA) provides insights into its market performance, financial resilience, and customer behavior. Despite economic challenges, EA maintained strong finances and experienced income growth during the pandemic. Varied customer demographics and genre preferences highlight opportunities for targeted marketing and innovation in the gaming industry.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THANK'S FOR WATCHING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25372" y="916253"/>
            <a:ext cx="7518628" cy="1283992"/>
          </a:xfrm>
          <a:prstGeom prst="rect">
            <a:avLst/>
          </a:prstGeom>
        </p:spPr>
        <p:txBody>
          <a:bodyPr anchor="t" rtlCol="false" tIns="0" lIns="0" bIns="0" rIns="0">
            <a:spAutoFit/>
          </a:bodyPr>
          <a:lstStyle/>
          <a:p>
            <a:pPr algn="l">
              <a:lnSpc>
                <a:spcPts val="10463"/>
              </a:lnSpc>
            </a:pPr>
            <a:r>
              <a:rPr lang="en-US" sz="7582" spc="743">
                <a:solidFill>
                  <a:srgbClr val="231F20"/>
                </a:solidFill>
                <a:latin typeface="Oswald Bold"/>
              </a:rPr>
              <a:t>INTRODUCTION</a:t>
            </a:r>
          </a:p>
        </p:txBody>
      </p:sp>
      <p:sp>
        <p:nvSpPr>
          <p:cNvPr name="TextBox 5" id="5"/>
          <p:cNvSpPr txBox="true"/>
          <p:nvPr/>
        </p:nvSpPr>
        <p:spPr>
          <a:xfrm rot="0">
            <a:off x="1028700" y="2432757"/>
            <a:ext cx="9144000" cy="5981065"/>
          </a:xfrm>
          <a:prstGeom prst="rect">
            <a:avLst/>
          </a:prstGeom>
        </p:spPr>
        <p:txBody>
          <a:bodyPr anchor="t" rtlCol="false" tIns="0" lIns="0" bIns="0" rIns="0">
            <a:spAutoFit/>
          </a:bodyPr>
          <a:lstStyle/>
          <a:p>
            <a:pPr algn="ctr">
              <a:lnSpc>
                <a:spcPts val="4759"/>
              </a:lnSpc>
            </a:pPr>
            <a:r>
              <a:rPr lang="en-US" sz="3399">
                <a:solidFill>
                  <a:srgbClr val="2F231B"/>
                </a:solidFill>
                <a:latin typeface="Open Sans"/>
              </a:rPr>
              <a:t>This analysis delves into Electronic Arts (EA) and its operations, examining customer demographics, financial performance, game portfolio, and market positioning. By leveraging diverse datasets, the study uncovers patterns in EA's consumer base, scrutinizes its fiscal health, and provides actionable insights, aiming to deepen understanding of EA and the evolving landscape of interactive entertainment.</a:t>
            </a:r>
          </a:p>
        </p:txBody>
      </p:sp>
      <p:sp>
        <p:nvSpPr>
          <p:cNvPr name="Freeform 6" id="6"/>
          <p:cNvSpPr/>
          <p:nvPr/>
        </p:nvSpPr>
        <p:spPr>
          <a:xfrm flipH="false" flipV="false" rot="0">
            <a:off x="14479722" y="-390774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82495" y="1312110"/>
            <a:ext cx="11552977" cy="8848819"/>
          </a:xfrm>
          <a:custGeom>
            <a:avLst/>
            <a:gdLst/>
            <a:ahLst/>
            <a:cxnLst/>
            <a:rect r="r" b="b" t="t" l="l"/>
            <a:pathLst>
              <a:path h="8848819" w="11552977">
                <a:moveTo>
                  <a:pt x="0" y="0"/>
                </a:moveTo>
                <a:lnTo>
                  <a:pt x="11552977" y="0"/>
                </a:lnTo>
                <a:lnTo>
                  <a:pt x="11552977" y="8848819"/>
                </a:lnTo>
                <a:lnTo>
                  <a:pt x="0" y="8848819"/>
                </a:lnTo>
                <a:lnTo>
                  <a:pt x="0" y="0"/>
                </a:lnTo>
                <a:close/>
              </a:path>
            </a:pathLst>
          </a:custGeom>
          <a:blipFill>
            <a:blip r:embed="rId5"/>
            <a:stretch>
              <a:fillRect l="0" t="0" r="0" b="0"/>
            </a:stretch>
          </a:blipFill>
        </p:spPr>
      </p:sp>
      <p:sp>
        <p:nvSpPr>
          <p:cNvPr name="TextBox 6" id="6"/>
          <p:cNvSpPr txBox="true"/>
          <p:nvPr/>
        </p:nvSpPr>
        <p:spPr>
          <a:xfrm rot="0">
            <a:off x="2468793" y="145328"/>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DATA COLLECTION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788803" y="1733268"/>
            <a:ext cx="15470497" cy="8553732"/>
          </a:xfrm>
          <a:custGeom>
            <a:avLst/>
            <a:gdLst/>
            <a:ahLst/>
            <a:cxnLst/>
            <a:rect r="r" b="b" t="t" l="l"/>
            <a:pathLst>
              <a:path h="8553732" w="15470497">
                <a:moveTo>
                  <a:pt x="0" y="0"/>
                </a:moveTo>
                <a:lnTo>
                  <a:pt x="15470497" y="0"/>
                </a:lnTo>
                <a:lnTo>
                  <a:pt x="15470497" y="8553732"/>
                </a:lnTo>
                <a:lnTo>
                  <a:pt x="0" y="8553732"/>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VISIO.1</a:t>
            </a:r>
          </a:p>
        </p:txBody>
      </p:sp>
      <p:sp>
        <p:nvSpPr>
          <p:cNvPr name="TextBox 10" id="10"/>
          <p:cNvSpPr txBox="true"/>
          <p:nvPr/>
        </p:nvSpPr>
        <p:spPr>
          <a:xfrm rot="0">
            <a:off x="6181107" y="375091"/>
            <a:ext cx="4646057"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Financial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779503" y="1732527"/>
            <a:ext cx="14728995" cy="8433224"/>
          </a:xfrm>
          <a:custGeom>
            <a:avLst/>
            <a:gdLst/>
            <a:ahLst/>
            <a:cxnLst/>
            <a:rect r="r" b="b" t="t" l="l"/>
            <a:pathLst>
              <a:path h="8433224" w="14728995">
                <a:moveTo>
                  <a:pt x="0" y="0"/>
                </a:moveTo>
                <a:lnTo>
                  <a:pt x="14728994" y="0"/>
                </a:lnTo>
                <a:lnTo>
                  <a:pt x="14728994" y="8433224"/>
                </a:lnTo>
                <a:lnTo>
                  <a:pt x="0" y="8433224"/>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VISIO.2</a:t>
            </a:r>
          </a:p>
        </p:txBody>
      </p:sp>
      <p:sp>
        <p:nvSpPr>
          <p:cNvPr name="TextBox 10" id="10"/>
          <p:cNvSpPr txBox="true"/>
          <p:nvPr/>
        </p:nvSpPr>
        <p:spPr>
          <a:xfrm rot="0">
            <a:off x="6603957" y="375091"/>
            <a:ext cx="3800356"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Stock price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4819009" y="-510449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535362"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80396"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VISIO.3</a:t>
            </a:r>
          </a:p>
        </p:txBody>
      </p:sp>
      <p:sp>
        <p:nvSpPr>
          <p:cNvPr name="TextBox 9" id="9"/>
          <p:cNvSpPr txBox="true"/>
          <p:nvPr/>
        </p:nvSpPr>
        <p:spPr>
          <a:xfrm rot="0">
            <a:off x="2528363" y="507274"/>
            <a:ext cx="12966502"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Stock Price and Gross Profit comparing </a:t>
            </a:r>
          </a:p>
        </p:txBody>
      </p:sp>
      <p:sp>
        <p:nvSpPr>
          <p:cNvPr name="Freeform 10" id="10"/>
          <p:cNvSpPr/>
          <p:nvPr/>
        </p:nvSpPr>
        <p:spPr>
          <a:xfrm flipH="false" flipV="false" rot="0">
            <a:off x="1290605" y="1832570"/>
            <a:ext cx="14870389" cy="8454430"/>
          </a:xfrm>
          <a:custGeom>
            <a:avLst/>
            <a:gdLst/>
            <a:ahLst/>
            <a:cxnLst/>
            <a:rect r="r" b="b" t="t" l="l"/>
            <a:pathLst>
              <a:path h="8454430" w="14870389">
                <a:moveTo>
                  <a:pt x="0" y="0"/>
                </a:moveTo>
                <a:lnTo>
                  <a:pt x="14870389" y="0"/>
                </a:lnTo>
                <a:lnTo>
                  <a:pt x="14870389" y="8454430"/>
                </a:lnTo>
                <a:lnTo>
                  <a:pt x="0" y="8454430"/>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1732527"/>
            <a:ext cx="15678407" cy="8904126"/>
          </a:xfrm>
          <a:custGeom>
            <a:avLst/>
            <a:gdLst/>
            <a:ahLst/>
            <a:cxnLst/>
            <a:rect r="r" b="b" t="t" l="l"/>
            <a:pathLst>
              <a:path h="8904126" w="15678407">
                <a:moveTo>
                  <a:pt x="0" y="0"/>
                </a:moveTo>
                <a:lnTo>
                  <a:pt x="15678407" y="0"/>
                </a:lnTo>
                <a:lnTo>
                  <a:pt x="15678407" y="8904126"/>
                </a:lnTo>
                <a:lnTo>
                  <a:pt x="0" y="8904126"/>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VISIO.4</a:t>
            </a:r>
          </a:p>
        </p:txBody>
      </p:sp>
      <p:sp>
        <p:nvSpPr>
          <p:cNvPr name="TextBox 10" id="10"/>
          <p:cNvSpPr txBox="true"/>
          <p:nvPr/>
        </p:nvSpPr>
        <p:spPr>
          <a:xfrm rot="0">
            <a:off x="5289864" y="375091"/>
            <a:ext cx="6428542"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Stock sales volume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848763" y="1732527"/>
            <a:ext cx="14590474" cy="8260037"/>
          </a:xfrm>
          <a:custGeom>
            <a:avLst/>
            <a:gdLst/>
            <a:ahLst/>
            <a:cxnLst/>
            <a:rect r="r" b="b" t="t" l="l"/>
            <a:pathLst>
              <a:path h="8260037" w="14590474">
                <a:moveTo>
                  <a:pt x="0" y="0"/>
                </a:moveTo>
                <a:lnTo>
                  <a:pt x="14590474" y="0"/>
                </a:lnTo>
                <a:lnTo>
                  <a:pt x="14590474" y="8260037"/>
                </a:lnTo>
                <a:lnTo>
                  <a:pt x="0" y="8260037"/>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VISIO.5</a:t>
            </a:r>
          </a:p>
        </p:txBody>
      </p:sp>
      <p:sp>
        <p:nvSpPr>
          <p:cNvPr name="TextBox 10" id="10"/>
          <p:cNvSpPr txBox="true"/>
          <p:nvPr/>
        </p:nvSpPr>
        <p:spPr>
          <a:xfrm rot="0">
            <a:off x="4379989" y="375091"/>
            <a:ext cx="8248293" cy="1811020"/>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Customers around World</a:t>
            </a:r>
          </a:p>
          <a:p>
            <a:pPr algn="ctr">
              <a:lnSpc>
                <a:spcPts val="72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32527"/>
            <a:chOff x="0" y="0"/>
            <a:chExt cx="4816593" cy="456303"/>
          </a:xfrm>
        </p:grpSpPr>
        <p:sp>
          <p:nvSpPr>
            <p:cNvPr name="Freeform 4" id="4"/>
            <p:cNvSpPr/>
            <p:nvPr/>
          </p:nvSpPr>
          <p:spPr>
            <a:xfrm flipH="false" flipV="false" rot="0">
              <a:off x="0" y="0"/>
              <a:ext cx="4816592" cy="456303"/>
            </a:xfrm>
            <a:custGeom>
              <a:avLst/>
              <a:gdLst/>
              <a:ahLst/>
              <a:cxnLst/>
              <a:rect r="r" b="b" t="t" l="l"/>
              <a:pathLst>
                <a:path h="456303" w="4816592">
                  <a:moveTo>
                    <a:pt x="0" y="0"/>
                  </a:moveTo>
                  <a:lnTo>
                    <a:pt x="4816592" y="0"/>
                  </a:lnTo>
                  <a:lnTo>
                    <a:pt x="4816592" y="456303"/>
                  </a:lnTo>
                  <a:lnTo>
                    <a:pt x="0" y="456303"/>
                  </a:lnTo>
                  <a:close/>
                </a:path>
              </a:pathLst>
            </a:custGeom>
            <a:solidFill>
              <a:srgbClr val="1A1A1A"/>
            </a:solidFill>
          </p:spPr>
        </p:sp>
        <p:sp>
          <p:nvSpPr>
            <p:cNvPr name="TextBox 5" id="5"/>
            <p:cNvSpPr txBox="true"/>
            <p:nvPr/>
          </p:nvSpPr>
          <p:spPr>
            <a:xfrm>
              <a:off x="0" y="-19050"/>
              <a:ext cx="4816593" cy="475353"/>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1732527"/>
            <a:ext cx="16161834" cy="9133866"/>
          </a:xfrm>
          <a:custGeom>
            <a:avLst/>
            <a:gdLst/>
            <a:ahLst/>
            <a:cxnLst/>
            <a:rect r="r" b="b" t="t" l="l"/>
            <a:pathLst>
              <a:path h="9133866" w="16161834">
                <a:moveTo>
                  <a:pt x="0" y="0"/>
                </a:moveTo>
                <a:lnTo>
                  <a:pt x="16161834" y="0"/>
                </a:lnTo>
                <a:lnTo>
                  <a:pt x="16161834" y="9133866"/>
                </a:lnTo>
                <a:lnTo>
                  <a:pt x="0" y="9133866"/>
                </a:lnTo>
                <a:lnTo>
                  <a:pt x="0" y="0"/>
                </a:lnTo>
                <a:close/>
              </a:path>
            </a:pathLst>
          </a:custGeom>
          <a:blipFill>
            <a:blip r:embed="rId5"/>
            <a:stretch>
              <a:fillRect l="0" t="0" r="0" b="0"/>
            </a:stretch>
          </a:blipFill>
        </p:spPr>
      </p:sp>
      <p:sp>
        <p:nvSpPr>
          <p:cNvPr name="TextBox 9" id="9"/>
          <p:cNvSpPr txBox="true"/>
          <p:nvPr/>
        </p:nvSpPr>
        <p:spPr>
          <a:xfrm rot="0">
            <a:off x="21395" y="281635"/>
            <a:ext cx="2014610" cy="584628"/>
          </a:xfrm>
          <a:prstGeom prst="rect">
            <a:avLst/>
          </a:prstGeom>
        </p:spPr>
        <p:txBody>
          <a:bodyPr anchor="t" rtlCol="false" tIns="0" lIns="0" bIns="0" rIns="0">
            <a:spAutoFit/>
          </a:bodyPr>
          <a:lstStyle/>
          <a:p>
            <a:pPr algn="ctr">
              <a:lnSpc>
                <a:spcPts val="4804"/>
              </a:lnSpc>
            </a:pPr>
            <a:r>
              <a:rPr lang="en-US" sz="3481" spc="341">
                <a:solidFill>
                  <a:srgbClr val="FFFFFF"/>
                </a:solidFill>
                <a:latin typeface="Oswald Bold"/>
              </a:rPr>
              <a:t>VISIO.6</a:t>
            </a:r>
          </a:p>
        </p:txBody>
      </p:sp>
      <p:sp>
        <p:nvSpPr>
          <p:cNvPr name="TextBox 10" id="10"/>
          <p:cNvSpPr txBox="true"/>
          <p:nvPr/>
        </p:nvSpPr>
        <p:spPr>
          <a:xfrm rot="0">
            <a:off x="5134964" y="375091"/>
            <a:ext cx="6738342"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Bold"/>
              </a:rPr>
              <a:t>Customers Statistics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DAGFG35BBck</dc:identifier>
  <dcterms:modified xsi:type="dcterms:W3CDTF">2011-08-01T06:04:30Z</dcterms:modified>
  <cp:revision>1</cp:revision>
  <dc:title>Grey minimalist business project presentation </dc:title>
</cp:coreProperties>
</file>