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D5"/>
    <a:srgbClr val="B31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2763-95D6-47EB-B048-EC24F3323E63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551E-B1CE-418B-A109-76BA58568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AVL Tree Single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3733801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4648201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971800" y="46482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1905000" y="54864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457200" y="5486401"/>
            <a:ext cx="914400" cy="11430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rot="5400000">
            <a:off x="1783081" y="4064935"/>
            <a:ext cx="446106" cy="72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0"/>
          </p:cNvCxnSpPr>
          <p:nvPr/>
        </p:nvCxnSpPr>
        <p:spPr>
          <a:xfrm rot="16200000" flipH="1">
            <a:off x="2868593" y="4087794"/>
            <a:ext cx="446106" cy="67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1916093" y="5040294"/>
            <a:ext cx="369906" cy="52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8" idx="0"/>
          </p:cNvCxnSpPr>
          <p:nvPr/>
        </p:nvCxnSpPr>
        <p:spPr>
          <a:xfrm rot="5400000">
            <a:off x="998221" y="5032675"/>
            <a:ext cx="369906" cy="53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43434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51816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91000" y="60198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91000" y="67056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/>
          <p:cNvSpPr/>
          <p:nvPr/>
        </p:nvSpPr>
        <p:spPr>
          <a:xfrm>
            <a:off x="457200" y="54864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want X up a level and Z down a level.</a:t>
            </a:r>
          </a:p>
          <a:p>
            <a:r>
              <a:rPr lang="en-US" dirty="0" smtClean="0"/>
              <a:t>We want k</a:t>
            </a:r>
            <a:r>
              <a:rPr lang="en-US" baseline="-25000" dirty="0" smtClean="0"/>
              <a:t>2</a:t>
            </a:r>
            <a:r>
              <a:rPr lang="en-US" dirty="0" smtClean="0"/>
              <a:t> as the new root.</a:t>
            </a:r>
          </a:p>
          <a:p>
            <a:pPr lvl="1"/>
            <a:r>
              <a:rPr lang="en-US" dirty="0" smtClean="0"/>
              <a:t>Pretend the tree is flexible, grab hold of k</a:t>
            </a:r>
            <a:r>
              <a:rPr lang="en-US" baseline="-25000" dirty="0" smtClean="0"/>
              <a:t>2</a:t>
            </a:r>
            <a:r>
              <a:rPr lang="en-US" dirty="0" smtClean="0"/>
              <a:t>, letting gravity take hold.  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/>
              <a:t>3</a:t>
            </a:r>
            <a:r>
              <a:rPr lang="en-US" dirty="0" smtClean="0"/>
              <a:t> &gt; k</a:t>
            </a:r>
            <a:r>
              <a:rPr lang="en-US" baseline="-25000" dirty="0"/>
              <a:t>2</a:t>
            </a:r>
            <a:r>
              <a:rPr lang="en-US" dirty="0" smtClean="0"/>
              <a:t> (by BST property), so k</a:t>
            </a:r>
            <a:r>
              <a:rPr lang="en-US" baseline="-25000" dirty="0"/>
              <a:t>3</a:t>
            </a:r>
            <a:r>
              <a:rPr lang="en-US" dirty="0" smtClean="0"/>
              <a:t> becomes k</a:t>
            </a:r>
            <a:r>
              <a:rPr lang="en-US" baseline="-25000" dirty="0"/>
              <a:t>2</a:t>
            </a:r>
            <a:r>
              <a:rPr lang="en-US" dirty="0" smtClean="0"/>
              <a:t>’s right </a:t>
            </a:r>
            <a:r>
              <a:rPr lang="en-US" dirty="0" err="1" smtClean="0"/>
              <a:t>subtree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X and Z can remain attached to the same point, </a:t>
            </a:r>
          </a:p>
          <a:p>
            <a:pPr lvl="1"/>
            <a:r>
              <a:rPr lang="en-US" dirty="0" smtClean="0"/>
              <a:t>and Y becomes k</a:t>
            </a:r>
            <a:r>
              <a:rPr lang="en-US" baseline="-25000" dirty="0"/>
              <a:t>3</a:t>
            </a:r>
            <a:r>
              <a:rPr lang="en-US" dirty="0" smtClean="0"/>
              <a:t>’s </a:t>
            </a:r>
            <a:r>
              <a:rPr lang="en-US" dirty="0" err="1" smtClean="0"/>
              <a:t>subtree</a:t>
            </a:r>
            <a:r>
              <a:rPr lang="en-US" dirty="0" smtClean="0"/>
              <a:t> to maintain BST property.</a:t>
            </a:r>
            <a:endParaRPr lang="en-US" dirty="0"/>
          </a:p>
        </p:txBody>
      </p:sp>
      <p:pic>
        <p:nvPicPr>
          <p:cNvPr id="47" name="Content Placeholder 44" descr="hand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756821">
            <a:off x="770216" y="3589618"/>
            <a:ext cx="1219200" cy="121920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7543800" y="4495801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Oval 49"/>
          <p:cNvSpPr/>
          <p:nvPr/>
        </p:nvSpPr>
        <p:spPr>
          <a:xfrm>
            <a:off x="6629400" y="3733801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8077200" y="53340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6553200" y="53340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5410200" y="4724401"/>
            <a:ext cx="914400" cy="11430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9" idx="1"/>
            <a:endCxn id="50" idx="5"/>
          </p:cNvCxnSpPr>
          <p:nvPr/>
        </p:nvCxnSpPr>
        <p:spPr>
          <a:xfrm rot="16200000" flipV="1">
            <a:off x="7173894" y="4125894"/>
            <a:ext cx="374052" cy="52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5"/>
          </p:cNvCxnSpPr>
          <p:nvPr/>
        </p:nvCxnSpPr>
        <p:spPr>
          <a:xfrm rot="16200000" flipH="1">
            <a:off x="8088293" y="4887895"/>
            <a:ext cx="369906" cy="522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3"/>
            <a:endCxn id="52" idx="0"/>
          </p:cNvCxnSpPr>
          <p:nvPr/>
        </p:nvCxnSpPr>
        <p:spPr>
          <a:xfrm rot="5400000">
            <a:off x="7132321" y="4842175"/>
            <a:ext cx="369906" cy="61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3"/>
            <a:endCxn id="53" idx="0"/>
          </p:cNvCxnSpPr>
          <p:nvPr/>
        </p:nvCxnSpPr>
        <p:spPr>
          <a:xfrm rot="5400000">
            <a:off x="6027421" y="4042075"/>
            <a:ext cx="522306" cy="84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5800" y="53340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5638800" y="45720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AVL Tree Single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3733801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4648200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990600" y="4648200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752600" y="54864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124200" y="5562600"/>
            <a:ext cx="914400" cy="11430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 rot="16200000" flipH="1">
            <a:off x="2472354" y="4179233"/>
            <a:ext cx="446105" cy="49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rot="5400000">
            <a:off x="1531622" y="4118274"/>
            <a:ext cx="446105" cy="61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rot="5400000">
            <a:off x="2293621" y="5032674"/>
            <a:ext cx="369907" cy="53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8" idx="0"/>
          </p:cNvCxnSpPr>
          <p:nvPr/>
        </p:nvCxnSpPr>
        <p:spPr>
          <a:xfrm rot="16200000" flipH="1">
            <a:off x="3135293" y="5116493"/>
            <a:ext cx="446106" cy="4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43434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51816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91000" y="60198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91000" y="6705601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Symmetric case</a:t>
            </a:r>
            <a:endParaRPr lang="en-US" dirty="0"/>
          </a:p>
        </p:txBody>
      </p:sp>
      <p:pic>
        <p:nvPicPr>
          <p:cNvPr id="47" name="Content Placeholder 44" descr="hand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273528">
            <a:off x="2789019" y="3703418"/>
            <a:ext cx="1219200" cy="121920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7315200" y="3657600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6553200" y="5334001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5" idx="0"/>
            <a:endCxn id="50" idx="5"/>
          </p:cNvCxnSpPr>
          <p:nvPr/>
        </p:nvCxnSpPr>
        <p:spPr>
          <a:xfrm rot="16200000" flipV="1">
            <a:off x="7859694" y="4049693"/>
            <a:ext cx="598506" cy="75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8" idx="3"/>
            <a:endCxn id="48" idx="0"/>
          </p:cNvCxnSpPr>
          <p:nvPr/>
        </p:nvCxnSpPr>
        <p:spPr>
          <a:xfrm rot="5400000">
            <a:off x="5836921" y="4918374"/>
            <a:ext cx="369906" cy="46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8" idx="5"/>
            <a:endCxn id="52" idx="0"/>
          </p:cNvCxnSpPr>
          <p:nvPr/>
        </p:nvCxnSpPr>
        <p:spPr>
          <a:xfrm rot="16200000" flipH="1">
            <a:off x="6640493" y="4964093"/>
            <a:ext cx="369907" cy="36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3"/>
            <a:endCxn id="58" idx="7"/>
          </p:cNvCxnSpPr>
          <p:nvPr/>
        </p:nvCxnSpPr>
        <p:spPr>
          <a:xfrm rot="5400000">
            <a:off x="6792894" y="3973493"/>
            <a:ext cx="450252" cy="75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8077200" y="4724400"/>
            <a:ext cx="914400" cy="11430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5334000" y="5334000"/>
            <a:ext cx="914400" cy="5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8" name="Oval 57"/>
          <p:cNvSpPr/>
          <p:nvPr/>
        </p:nvSpPr>
        <p:spPr>
          <a:xfrm>
            <a:off x="6172200" y="4495800"/>
            <a:ext cx="548640" cy="5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3352800" y="54102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8305800" y="45720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45" grpId="0" animBg="1"/>
      <p:bldP spid="48" grpId="0" animBg="1"/>
      <p:bldP spid="58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Double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Place k2 as the new root.</a:t>
            </a:r>
          </a:p>
          <a:p>
            <a:pPr lvl="1"/>
            <a:r>
              <a:rPr lang="en-US" dirty="0" smtClean="0"/>
              <a:t>This forces k1 to be k2’s left child and k3 to be its right child.</a:t>
            </a:r>
          </a:p>
          <a:p>
            <a:pPr lvl="1"/>
            <a:r>
              <a:rPr lang="en-US" dirty="0" smtClean="0"/>
              <a:t>Then the 4 </a:t>
            </a:r>
            <a:r>
              <a:rPr lang="en-US" dirty="0" err="1" smtClean="0"/>
              <a:t>subtrees</a:t>
            </a:r>
            <a:r>
              <a:rPr lang="en-US" dirty="0" smtClean="0"/>
              <a:t> A,B,C,D fall according to BST rules.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27432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85799" y="3581398"/>
            <a:ext cx="457201" cy="457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6" name="Isosceles Triangle 5"/>
          <p:cNvSpPr/>
          <p:nvPr/>
        </p:nvSpPr>
        <p:spPr>
          <a:xfrm>
            <a:off x="1981200" y="3581400"/>
            <a:ext cx="822960" cy="54864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0" y="4343400"/>
            <a:ext cx="685800" cy="41148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1143000" y="4419599"/>
            <a:ext cx="822961" cy="96012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9" name="Straight Connector 8"/>
          <p:cNvCxnSpPr>
            <a:stCxn id="4" idx="3"/>
            <a:endCxn id="5" idx="0"/>
          </p:cNvCxnSpPr>
          <p:nvPr/>
        </p:nvCxnSpPr>
        <p:spPr>
          <a:xfrm rot="5400000">
            <a:off x="952502" y="3095344"/>
            <a:ext cx="447953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6" idx="0"/>
          </p:cNvCxnSpPr>
          <p:nvPr/>
        </p:nvCxnSpPr>
        <p:spPr>
          <a:xfrm rot="16200000" flipH="1">
            <a:off x="1853285" y="3042004"/>
            <a:ext cx="447955" cy="6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0"/>
          </p:cNvCxnSpPr>
          <p:nvPr/>
        </p:nvCxnSpPr>
        <p:spPr>
          <a:xfrm rot="5400000">
            <a:off x="361950" y="3952595"/>
            <a:ext cx="371756" cy="40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8" idx="0"/>
          </p:cNvCxnSpPr>
          <p:nvPr/>
        </p:nvCxnSpPr>
        <p:spPr>
          <a:xfrm rot="16200000" flipH="1">
            <a:off x="1091285" y="3956402"/>
            <a:ext cx="447955" cy="47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71599" y="4267198"/>
            <a:ext cx="457201" cy="457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4572000" y="28194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3886199" y="3657598"/>
            <a:ext cx="457201" cy="457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37" name="Isosceles Triangle 36"/>
          <p:cNvSpPr/>
          <p:nvPr/>
        </p:nvSpPr>
        <p:spPr>
          <a:xfrm>
            <a:off x="5334000" y="3657600"/>
            <a:ext cx="705395" cy="35269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3352800" y="4267200"/>
            <a:ext cx="685802" cy="41148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4191000" y="4953001"/>
            <a:ext cx="493777" cy="52904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  <a:endCxn id="36" idx="0"/>
          </p:cNvCxnSpPr>
          <p:nvPr/>
        </p:nvCxnSpPr>
        <p:spPr>
          <a:xfrm rot="5400000">
            <a:off x="4152902" y="3171544"/>
            <a:ext cx="447953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5"/>
            <a:endCxn id="37" idx="0"/>
          </p:cNvCxnSpPr>
          <p:nvPr/>
        </p:nvCxnSpPr>
        <p:spPr>
          <a:xfrm rot="16200000" flipH="1">
            <a:off x="5100494" y="3071395"/>
            <a:ext cx="447955" cy="72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3"/>
            <a:endCxn id="38" idx="0"/>
          </p:cNvCxnSpPr>
          <p:nvPr/>
        </p:nvCxnSpPr>
        <p:spPr>
          <a:xfrm rot="5400000">
            <a:off x="3714750" y="4028795"/>
            <a:ext cx="219356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3"/>
            <a:endCxn id="39" idx="0"/>
          </p:cNvCxnSpPr>
          <p:nvPr/>
        </p:nvCxnSpPr>
        <p:spPr>
          <a:xfrm rot="5400000">
            <a:off x="4390644" y="4704690"/>
            <a:ext cx="295556" cy="20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572000" y="42672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8" name="Isosceles Triangle 47"/>
          <p:cNvSpPr/>
          <p:nvPr/>
        </p:nvSpPr>
        <p:spPr>
          <a:xfrm>
            <a:off x="4953001" y="4953000"/>
            <a:ext cx="470264" cy="52904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6" idx="5"/>
            <a:endCxn id="44" idx="1"/>
          </p:cNvCxnSpPr>
          <p:nvPr/>
        </p:nvCxnSpPr>
        <p:spPr>
          <a:xfrm rot="16200000" flipH="1">
            <a:off x="4314544" y="4009743"/>
            <a:ext cx="286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8" idx="0"/>
          </p:cNvCxnSpPr>
          <p:nvPr/>
        </p:nvCxnSpPr>
        <p:spPr>
          <a:xfrm rot="16200000" flipH="1">
            <a:off x="4927412" y="4692278"/>
            <a:ext cx="295555" cy="22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781800" y="36576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69" name="Isosceles Triangle 68"/>
          <p:cNvSpPr/>
          <p:nvPr/>
        </p:nvSpPr>
        <p:spPr>
          <a:xfrm>
            <a:off x="8610600" y="4343401"/>
            <a:ext cx="685800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172200" y="4343400"/>
            <a:ext cx="685802" cy="41148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7086600" y="4343400"/>
            <a:ext cx="617220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114" idx="3"/>
            <a:endCxn id="68" idx="7"/>
          </p:cNvCxnSpPr>
          <p:nvPr/>
        </p:nvCxnSpPr>
        <p:spPr>
          <a:xfrm rot="5400000">
            <a:off x="7172045" y="3362045"/>
            <a:ext cx="3625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3"/>
            <a:endCxn id="70" idx="0"/>
          </p:cNvCxnSpPr>
          <p:nvPr/>
        </p:nvCxnSpPr>
        <p:spPr>
          <a:xfrm rot="5400000">
            <a:off x="6534151" y="4028795"/>
            <a:ext cx="295555" cy="33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7848601" y="4343400"/>
            <a:ext cx="607424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68" idx="5"/>
            <a:endCxn id="71" idx="0"/>
          </p:cNvCxnSpPr>
          <p:nvPr/>
        </p:nvCxnSpPr>
        <p:spPr>
          <a:xfrm rot="16200000" flipH="1">
            <a:off x="7135850" y="4084039"/>
            <a:ext cx="295555" cy="2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5" idx="3"/>
            <a:endCxn id="77" idx="0"/>
          </p:cNvCxnSpPr>
          <p:nvPr/>
        </p:nvCxnSpPr>
        <p:spPr>
          <a:xfrm rot="5400000">
            <a:off x="8114757" y="4085401"/>
            <a:ext cx="295555" cy="22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19400" y="3581401"/>
            <a:ext cx="541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819400" y="4191001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819400" y="47244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19400" y="5410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467600" y="29718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115" name="Oval 114"/>
          <p:cNvSpPr/>
          <p:nvPr/>
        </p:nvSpPr>
        <p:spPr>
          <a:xfrm>
            <a:off x="8305800" y="36576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6" name="Straight Connector 115"/>
          <p:cNvCxnSpPr>
            <a:stCxn id="115" idx="5"/>
            <a:endCxn id="69" idx="0"/>
          </p:cNvCxnSpPr>
          <p:nvPr/>
        </p:nvCxnSpPr>
        <p:spPr>
          <a:xfrm rot="16200000" flipH="1">
            <a:off x="8676994" y="4066895"/>
            <a:ext cx="295556" cy="25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4" idx="5"/>
            <a:endCxn id="115" idx="1"/>
          </p:cNvCxnSpPr>
          <p:nvPr/>
        </p:nvCxnSpPr>
        <p:spPr>
          <a:xfrm rot="16200000" flipH="1">
            <a:off x="7934045" y="3285845"/>
            <a:ext cx="3625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7" grpId="0" animBg="1"/>
      <p:bldP spid="114" grpId="0" animBg="1"/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Double Rotation –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Double Rotation is like 2 single rotations.</a:t>
            </a:r>
          </a:p>
          <a:p>
            <a:pPr lvl="1"/>
            <a:r>
              <a:rPr lang="en-US" dirty="0" smtClean="0"/>
              <a:t>Example:  Left-right double rotation.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33600" y="16764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1447799" y="2514598"/>
            <a:ext cx="457201" cy="457201"/>
          </a:xfrm>
          <a:prstGeom prst="ellips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37" name="Isosceles Triangle 36"/>
          <p:cNvSpPr/>
          <p:nvPr/>
        </p:nvSpPr>
        <p:spPr>
          <a:xfrm>
            <a:off x="2895600" y="2514600"/>
            <a:ext cx="705395" cy="35269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914400" y="3124200"/>
            <a:ext cx="685802" cy="411481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1752600" y="3810001"/>
            <a:ext cx="493777" cy="529047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  <a:endCxn id="36" idx="0"/>
          </p:cNvCxnSpPr>
          <p:nvPr/>
        </p:nvCxnSpPr>
        <p:spPr>
          <a:xfrm rot="5400000">
            <a:off x="1714502" y="2028544"/>
            <a:ext cx="447953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5"/>
            <a:endCxn id="37" idx="0"/>
          </p:cNvCxnSpPr>
          <p:nvPr/>
        </p:nvCxnSpPr>
        <p:spPr>
          <a:xfrm rot="16200000" flipH="1">
            <a:off x="2662094" y="1928395"/>
            <a:ext cx="447955" cy="72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3"/>
            <a:endCxn id="38" idx="0"/>
          </p:cNvCxnSpPr>
          <p:nvPr/>
        </p:nvCxnSpPr>
        <p:spPr>
          <a:xfrm rot="5400000">
            <a:off x="1276350" y="2885795"/>
            <a:ext cx="219356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3"/>
            <a:endCxn id="39" idx="0"/>
          </p:cNvCxnSpPr>
          <p:nvPr/>
        </p:nvCxnSpPr>
        <p:spPr>
          <a:xfrm rot="5400000">
            <a:off x="1952244" y="3561690"/>
            <a:ext cx="295556" cy="20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133600" y="3124200"/>
            <a:ext cx="457200" cy="457200"/>
          </a:xfrm>
          <a:prstGeom prst="ellips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8" name="Isosceles Triangle 47"/>
          <p:cNvSpPr/>
          <p:nvPr/>
        </p:nvSpPr>
        <p:spPr>
          <a:xfrm>
            <a:off x="2514601" y="3810000"/>
            <a:ext cx="470264" cy="529047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6" idx="5"/>
            <a:endCxn id="44" idx="1"/>
          </p:cNvCxnSpPr>
          <p:nvPr/>
        </p:nvCxnSpPr>
        <p:spPr>
          <a:xfrm rot="16200000" flipH="1">
            <a:off x="1876144" y="2866743"/>
            <a:ext cx="286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8" idx="0"/>
          </p:cNvCxnSpPr>
          <p:nvPr/>
        </p:nvCxnSpPr>
        <p:spPr>
          <a:xfrm rot="16200000" flipH="1">
            <a:off x="2489012" y="3549278"/>
            <a:ext cx="295555" cy="22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629400" y="5638799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69" name="Isosceles Triangle 68"/>
          <p:cNvSpPr/>
          <p:nvPr/>
        </p:nvSpPr>
        <p:spPr>
          <a:xfrm>
            <a:off x="8458200" y="6324600"/>
            <a:ext cx="685800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019800" y="6324599"/>
            <a:ext cx="685802" cy="41148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6934200" y="6324599"/>
            <a:ext cx="617220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114" idx="3"/>
            <a:endCxn id="68" idx="7"/>
          </p:cNvCxnSpPr>
          <p:nvPr/>
        </p:nvCxnSpPr>
        <p:spPr>
          <a:xfrm rot="5400000">
            <a:off x="7019645" y="5343244"/>
            <a:ext cx="3625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3"/>
            <a:endCxn id="70" idx="0"/>
          </p:cNvCxnSpPr>
          <p:nvPr/>
        </p:nvCxnSpPr>
        <p:spPr>
          <a:xfrm rot="5400000">
            <a:off x="6381751" y="6009994"/>
            <a:ext cx="295555" cy="33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7696201" y="6324599"/>
            <a:ext cx="607424" cy="41148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68" idx="5"/>
            <a:endCxn id="71" idx="0"/>
          </p:cNvCxnSpPr>
          <p:nvPr/>
        </p:nvCxnSpPr>
        <p:spPr>
          <a:xfrm rot="16200000" flipH="1">
            <a:off x="6983450" y="6065238"/>
            <a:ext cx="295555" cy="2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5" idx="3"/>
            <a:endCxn id="77" idx="0"/>
          </p:cNvCxnSpPr>
          <p:nvPr/>
        </p:nvCxnSpPr>
        <p:spPr>
          <a:xfrm rot="5400000">
            <a:off x="7962357" y="6066600"/>
            <a:ext cx="295555" cy="22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28601" y="2514601"/>
            <a:ext cx="541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28601" y="3124201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8601" y="36576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8601" y="43434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315200" y="4952999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115" name="Oval 114"/>
          <p:cNvSpPr/>
          <p:nvPr/>
        </p:nvSpPr>
        <p:spPr>
          <a:xfrm>
            <a:off x="8153400" y="5638799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6" name="Straight Connector 115"/>
          <p:cNvCxnSpPr>
            <a:stCxn id="115" idx="5"/>
            <a:endCxn id="69" idx="0"/>
          </p:cNvCxnSpPr>
          <p:nvPr/>
        </p:nvCxnSpPr>
        <p:spPr>
          <a:xfrm rot="16200000" flipH="1">
            <a:off x="8524594" y="6048094"/>
            <a:ext cx="295556" cy="25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4" idx="5"/>
            <a:endCxn id="115" idx="1"/>
          </p:cNvCxnSpPr>
          <p:nvPr/>
        </p:nvCxnSpPr>
        <p:spPr>
          <a:xfrm rot="16200000" flipH="1">
            <a:off x="7781645" y="5267044"/>
            <a:ext cx="3625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00600" y="3124200"/>
            <a:ext cx="457201" cy="457201"/>
          </a:xfrm>
          <a:prstGeom prst="ellips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6" name="Isosceles Triangle 45"/>
          <p:cNvSpPr/>
          <p:nvPr/>
        </p:nvSpPr>
        <p:spPr>
          <a:xfrm>
            <a:off x="4267200" y="3810000"/>
            <a:ext cx="685802" cy="411481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5181600" y="3810000"/>
            <a:ext cx="609599" cy="381000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3"/>
            <a:endCxn id="46" idx="0"/>
          </p:cNvCxnSpPr>
          <p:nvPr/>
        </p:nvCxnSpPr>
        <p:spPr>
          <a:xfrm rot="5400000">
            <a:off x="4591052" y="3533496"/>
            <a:ext cx="295554" cy="25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5"/>
            <a:endCxn id="47" idx="0"/>
          </p:cNvCxnSpPr>
          <p:nvPr/>
        </p:nvCxnSpPr>
        <p:spPr>
          <a:xfrm rot="16200000" flipH="1">
            <a:off x="5190845" y="3514445"/>
            <a:ext cx="295554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34000" y="2514600"/>
            <a:ext cx="457200" cy="457200"/>
          </a:xfrm>
          <a:prstGeom prst="ellips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53" name="Isosceles Triangle 52"/>
          <p:cNvSpPr/>
          <p:nvPr/>
        </p:nvSpPr>
        <p:spPr>
          <a:xfrm>
            <a:off x="6096000" y="3657600"/>
            <a:ext cx="470264" cy="529047"/>
          </a:xfrm>
          <a:prstGeom prst="triangle">
            <a:avLst/>
          </a:prstGeom>
          <a:solidFill>
            <a:srgbClr val="FBE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5"/>
            <a:endCxn id="53" idx="0"/>
          </p:cNvCxnSpPr>
          <p:nvPr/>
        </p:nvCxnSpPr>
        <p:spPr>
          <a:xfrm rot="16200000" flipH="1">
            <a:off x="5651311" y="2977778"/>
            <a:ext cx="752755" cy="6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3"/>
            <a:endCxn id="45" idx="7"/>
          </p:cNvCxnSpPr>
          <p:nvPr/>
        </p:nvCxnSpPr>
        <p:spPr>
          <a:xfrm rot="5400000">
            <a:off x="5152745" y="2942945"/>
            <a:ext cx="2863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019800" y="1905000"/>
            <a:ext cx="45720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</a:t>
            </a:r>
            <a:r>
              <a:rPr lang="en-US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Isosceles Triangle 84"/>
          <p:cNvSpPr/>
          <p:nvPr/>
        </p:nvSpPr>
        <p:spPr>
          <a:xfrm>
            <a:off x="6858000" y="2667000"/>
            <a:ext cx="705395" cy="35269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4" idx="5"/>
            <a:endCxn id="85" idx="0"/>
          </p:cNvCxnSpPr>
          <p:nvPr/>
        </p:nvCxnSpPr>
        <p:spPr>
          <a:xfrm rot="16200000" flipH="1">
            <a:off x="6624494" y="2080795"/>
            <a:ext cx="371755" cy="80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51" idx="7"/>
          </p:cNvCxnSpPr>
          <p:nvPr/>
        </p:nvCxnSpPr>
        <p:spPr>
          <a:xfrm rot="5400000">
            <a:off x="5762345" y="2257145"/>
            <a:ext cx="2863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Arrow 128"/>
          <p:cNvSpPr/>
          <p:nvPr/>
        </p:nvSpPr>
        <p:spPr>
          <a:xfrm>
            <a:off x="3733800" y="236220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581400" y="182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Left Rotation at 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1" name="Right Arrow 130"/>
          <p:cNvSpPr/>
          <p:nvPr/>
        </p:nvSpPr>
        <p:spPr>
          <a:xfrm rot="2728779">
            <a:off x="4960987" y="5079346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 rot="2728779">
            <a:off x="5161532" y="47682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Right Rotation at K</a:t>
            </a:r>
            <a:r>
              <a:rPr lang="en-US" baseline="-250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8" grpId="0" animBg="1"/>
      <p:bldP spid="68" grpId="0" animBg="1"/>
      <p:bldP spid="69" grpId="0" animBg="1"/>
      <p:bldP spid="70" grpId="0" animBg="1"/>
      <p:bldP spid="71" grpId="0" animBg="1"/>
      <p:bldP spid="77" grpId="0" animBg="1"/>
      <p:bldP spid="114" grpId="0" animBg="1"/>
      <p:bldP spid="115" grpId="0" animBg="1"/>
      <p:bldP spid="45" grpId="0" animBg="1"/>
      <p:bldP spid="46" grpId="0" animBg="1"/>
      <p:bldP spid="47" grpId="0" animBg="1"/>
      <p:bldP spid="51" grpId="0" animBg="1"/>
      <p:bldP spid="53" grpId="0" animBg="1"/>
      <p:bldP spid="84" grpId="0" animBg="1"/>
      <p:bldP spid="85" grpId="0" animBg="1"/>
      <p:bldP spid="129" grpId="0" animBg="1"/>
      <p:bldP spid="130" grpId="0"/>
      <p:bldP spid="131" grpId="0" animBg="1"/>
      <p:bldP spid="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insert there is at most one node that needs to be rebalanced.</a:t>
            </a:r>
          </a:p>
          <a:p>
            <a:pPr lvl="1"/>
            <a:r>
              <a:rPr lang="en-US" dirty="0" smtClean="0"/>
              <a:t>But in a delete there may be multiple nodes to be rebalanced.</a:t>
            </a:r>
          </a:p>
          <a:p>
            <a:pPr lvl="1"/>
            <a:r>
              <a:rPr lang="en-US" dirty="0" smtClean="0"/>
              <a:t>Technically only one rebalance that happens at a node, but once that happens it may affect the ancestral nodes.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If the node is a leaf, remove it.</a:t>
            </a:r>
          </a:p>
          <a:p>
            <a:pPr lvl="2"/>
            <a:r>
              <a:rPr lang="en-US" dirty="0" smtClean="0"/>
              <a:t>Retrace back up the tree starting with the parent of deleted node to the root, adjusting the balance factor as needed.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it’s not a leaf, replace with the largest in its left </a:t>
            </a:r>
            <a:r>
              <a:rPr lang="en-US" dirty="0" err="1" smtClean="0"/>
              <a:t>subtree</a:t>
            </a:r>
            <a:r>
              <a:rPr lang="en-US" dirty="0" smtClean="0"/>
              <a:t> (</a:t>
            </a:r>
            <a:r>
              <a:rPr lang="en-US" dirty="0" err="1" smtClean="0"/>
              <a:t>inorder</a:t>
            </a:r>
            <a:r>
              <a:rPr lang="en-US" dirty="0" smtClean="0"/>
              <a:t> predecessor) and remove that node.</a:t>
            </a:r>
          </a:p>
          <a:p>
            <a:pPr lvl="2"/>
            <a:r>
              <a:rPr lang="en-US" dirty="0" smtClean="0"/>
              <a:t>You could also replace with the smallest in its right </a:t>
            </a:r>
            <a:r>
              <a:rPr lang="en-US" dirty="0" err="1" smtClean="0"/>
              <a:t>subtree</a:t>
            </a:r>
            <a:r>
              <a:rPr lang="en-US" dirty="0" smtClean="0"/>
              <a:t> (</a:t>
            </a:r>
            <a:r>
              <a:rPr lang="en-US" dirty="0" err="1" smtClean="0"/>
              <a:t>inorder</a:t>
            </a:r>
            <a:r>
              <a:rPr lang="en-US" dirty="0" smtClean="0"/>
              <a:t> successor), but you should use </a:t>
            </a:r>
            <a:r>
              <a:rPr lang="en-US" dirty="0" err="1" smtClean="0"/>
              <a:t>inorder</a:t>
            </a:r>
            <a:r>
              <a:rPr lang="en-US" dirty="0" smtClean="0"/>
              <a:t> predecessor in HW #2.</a:t>
            </a:r>
          </a:p>
          <a:p>
            <a:pPr lvl="1"/>
            <a:r>
              <a:rPr lang="en-US" dirty="0" smtClean="0"/>
              <a:t>After deletion, retrace the path back up the tree, starting with the parent of the replacement, to the root, adjusting the balance factor as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6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5"/>
            <a:endCxn id="11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3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2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5"/>
            <a:endCxn id="20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0" idx="3"/>
            <a:endCxn id="38" idx="7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0" idx="5"/>
            <a:endCxn id="40" idx="1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13" idx="3"/>
            <a:endCxn id="49" idx="7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44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13" idx="5"/>
            <a:endCxn id="51" idx="1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0" idx="3"/>
            <a:endCxn id="53" idx="7"/>
          </p:cNvCxnSpPr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40" idx="5"/>
            <a:endCxn id="55" idx="1"/>
          </p:cNvCxnSpPr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6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5"/>
            <a:endCxn id="11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3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2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5"/>
            <a:endCxn id="20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0" idx="3"/>
            <a:endCxn id="38" idx="7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0" idx="5"/>
            <a:endCxn id="40" idx="1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13" idx="3"/>
            <a:endCxn id="49" idx="7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44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13" idx="5"/>
            <a:endCxn id="51" idx="1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0" idx="3"/>
            <a:endCxn id="53" idx="7"/>
          </p:cNvCxnSpPr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40" idx="5"/>
            <a:endCxn id="55" idx="1"/>
          </p:cNvCxnSpPr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3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0" idx="3"/>
            <a:endCxn id="29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5"/>
            <a:endCxn id="20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0" idx="3"/>
            <a:endCxn id="38" idx="7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0" idx="5"/>
            <a:endCxn id="40" idx="1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13" idx="3"/>
            <a:endCxn id="49" idx="7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44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13" idx="5"/>
            <a:endCxn id="51" idx="1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0" idx="3"/>
            <a:endCxn id="53" idx="7"/>
          </p:cNvCxnSpPr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40" idx="5"/>
            <a:endCxn id="55" idx="1"/>
          </p:cNvCxnSpPr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56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9" name="Straight Connector 8"/>
          <p:cNvCxnSpPr>
            <a:stCxn id="36" idx="3"/>
          </p:cNvCxnSpPr>
          <p:nvPr/>
        </p:nvCxnSpPr>
        <p:spPr>
          <a:xfrm rot="5400000">
            <a:off x="1560185" y="4455785"/>
            <a:ext cx="537230" cy="76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71800" y="50292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1636385" y="5446385"/>
            <a:ext cx="308630" cy="23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0" idx="3"/>
            <a:endCxn id="29" idx="7"/>
          </p:cNvCxnSpPr>
          <p:nvPr/>
        </p:nvCxnSpPr>
        <p:spPr>
          <a:xfrm rot="5400000">
            <a:off x="1064885" y="5484485"/>
            <a:ext cx="3086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7" idx="5"/>
            <a:endCxn id="42" idx="1"/>
          </p:cNvCxnSpPr>
          <p:nvPr/>
        </p:nvCxnSpPr>
        <p:spPr>
          <a:xfrm rot="16200000" flipH="1">
            <a:off x="4227185" y="3388985"/>
            <a:ext cx="537230" cy="107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267200" y="4953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42" idx="3"/>
            <a:endCxn id="38" idx="7"/>
          </p:cNvCxnSpPr>
          <p:nvPr/>
        </p:nvCxnSpPr>
        <p:spPr>
          <a:xfrm rot="5400000">
            <a:off x="4646285" y="4646285"/>
            <a:ext cx="46103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953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2" idx="5"/>
            <a:endCxn id="40" idx="1"/>
          </p:cNvCxnSpPr>
          <p:nvPr/>
        </p:nvCxnSpPr>
        <p:spPr>
          <a:xfrm rot="16200000" flipH="1">
            <a:off x="5332085" y="4646285"/>
            <a:ext cx="46103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13" idx="3"/>
            <a:endCxn id="49" idx="7"/>
          </p:cNvCxnSpPr>
          <p:nvPr/>
        </p:nvCxnSpPr>
        <p:spPr>
          <a:xfrm rot="5400000">
            <a:off x="2855585" y="5522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505200" y="5638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44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13" idx="5"/>
            <a:endCxn id="51" idx="1"/>
          </p:cNvCxnSpPr>
          <p:nvPr/>
        </p:nvCxnSpPr>
        <p:spPr>
          <a:xfrm rot="16200000" flipH="1">
            <a:off x="3388985" y="55225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105400" y="55626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0" idx="3"/>
            <a:endCxn id="53" idx="7"/>
          </p:cNvCxnSpPr>
          <p:nvPr/>
        </p:nvCxnSpPr>
        <p:spPr>
          <a:xfrm rot="5400000">
            <a:off x="5522585" y="54463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172200" y="55626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40" idx="5"/>
            <a:endCxn id="55" idx="1"/>
          </p:cNvCxnSpPr>
          <p:nvPr/>
        </p:nvCxnSpPr>
        <p:spPr>
          <a:xfrm rot="16200000" flipH="1">
            <a:off x="6055985" y="5446385"/>
            <a:ext cx="232430" cy="15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19200" y="49530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563880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133600" y="41148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05200" y="32004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53000" y="4114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6" idx="5"/>
            <a:endCxn id="13" idx="1"/>
          </p:cNvCxnSpPr>
          <p:nvPr/>
        </p:nvCxnSpPr>
        <p:spPr>
          <a:xfrm rot="16200000" flipH="1">
            <a:off x="2550785" y="4608185"/>
            <a:ext cx="5372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3"/>
            <a:endCxn id="36" idx="7"/>
          </p:cNvCxnSpPr>
          <p:nvPr/>
        </p:nvCxnSpPr>
        <p:spPr>
          <a:xfrm rot="5400000">
            <a:off x="2817485" y="3427085"/>
            <a:ext cx="537230" cy="99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</a:t>
            </a:r>
            <a:r>
              <a:rPr lang="en-US" dirty="0" err="1" smtClean="0"/>
              <a:t>Adelson-Velskii</a:t>
            </a:r>
            <a:r>
              <a:rPr lang="en-US" dirty="0" smtClean="0"/>
              <a:t> and Landis.</a:t>
            </a:r>
          </a:p>
          <a:p>
            <a:r>
              <a:rPr lang="en-US" dirty="0" smtClean="0"/>
              <a:t>A binary search tree with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balance 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Easy to maintain.</a:t>
            </a:r>
          </a:p>
          <a:p>
            <a:pPr lvl="1"/>
            <a:r>
              <a:rPr lang="en-US" dirty="0" smtClean="0"/>
              <a:t>Ensures the depth is O(log N)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Balance condition </a:t>
            </a:r>
            <a:r>
              <a:rPr lang="en-US" dirty="0" smtClean="0"/>
              <a:t>– for every node in the tree, the 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can differ by at most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4267200" cy="117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Requiring balancing at the root is not enough.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057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2819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2819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581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3581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196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44196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5105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" y="51816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5"/>
            <a:endCxn id="5" idx="1"/>
          </p:cNvCxnSpPr>
          <p:nvPr/>
        </p:nvCxnSpPr>
        <p:spPr>
          <a:xfrm rot="16200000" flipH="1">
            <a:off x="3552545" y="2485745"/>
            <a:ext cx="4387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7" idx="1"/>
          </p:cNvCxnSpPr>
          <p:nvPr/>
        </p:nvCxnSpPr>
        <p:spPr>
          <a:xfrm rot="16200000" flipH="1">
            <a:off x="4276445" y="3209645"/>
            <a:ext cx="4387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1"/>
          </p:cNvCxnSpPr>
          <p:nvPr/>
        </p:nvCxnSpPr>
        <p:spPr>
          <a:xfrm rot="16200000" flipH="1">
            <a:off x="5000345" y="4009745"/>
            <a:ext cx="5149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1" idx="1"/>
          </p:cNvCxnSpPr>
          <p:nvPr/>
        </p:nvCxnSpPr>
        <p:spPr>
          <a:xfrm rot="16200000" flipH="1">
            <a:off x="5800445" y="4809845"/>
            <a:ext cx="3625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6" idx="7"/>
          </p:cNvCxnSpPr>
          <p:nvPr/>
        </p:nvCxnSpPr>
        <p:spPr>
          <a:xfrm rot="5400000">
            <a:off x="2866745" y="2485745"/>
            <a:ext cx="4387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rot="5400000">
            <a:off x="2180945" y="3247745"/>
            <a:ext cx="4387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10" idx="7"/>
          </p:cNvCxnSpPr>
          <p:nvPr/>
        </p:nvCxnSpPr>
        <p:spPr>
          <a:xfrm rot="5400000">
            <a:off x="1457045" y="4047845"/>
            <a:ext cx="5149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2" idx="7"/>
          </p:cNvCxnSpPr>
          <p:nvPr/>
        </p:nvCxnSpPr>
        <p:spPr>
          <a:xfrm rot="5400000">
            <a:off x="847445" y="4886045"/>
            <a:ext cx="4387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486400"/>
            <a:ext cx="5867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Both are binary search trees, which is an AVL tree?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1905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2667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0600" y="2743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" y="3429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 rot="16200000" flipH="1">
            <a:off x="2371445" y="2219045"/>
            <a:ext cx="4387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6" idx="7"/>
          </p:cNvCxnSpPr>
          <p:nvPr/>
        </p:nvCxnSpPr>
        <p:spPr>
          <a:xfrm rot="5400000">
            <a:off x="1418945" y="2257145"/>
            <a:ext cx="5149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8" idx="7"/>
          </p:cNvCxnSpPr>
          <p:nvPr/>
        </p:nvCxnSpPr>
        <p:spPr>
          <a:xfrm rot="5400000">
            <a:off x="733145" y="3171545"/>
            <a:ext cx="3625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24000" y="3429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4400" y="4267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09800" y="3429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6" idx="5"/>
            <a:endCxn id="23" idx="1"/>
          </p:cNvCxnSpPr>
          <p:nvPr/>
        </p:nvCxnSpPr>
        <p:spPr>
          <a:xfrm rot="16200000" flipH="1">
            <a:off x="1304645" y="32096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25" idx="7"/>
          </p:cNvCxnSpPr>
          <p:nvPr/>
        </p:nvCxnSpPr>
        <p:spPr>
          <a:xfrm rot="5400000">
            <a:off x="2523845" y="3133445"/>
            <a:ext cx="4387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3"/>
            <a:endCxn id="24" idx="7"/>
          </p:cNvCxnSpPr>
          <p:nvPr/>
        </p:nvCxnSpPr>
        <p:spPr>
          <a:xfrm rot="5400000">
            <a:off x="1190345" y="3933545"/>
            <a:ext cx="5149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62600" y="1981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477000" y="2743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648200" y="2819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038600" y="3505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3" idx="5"/>
            <a:endCxn id="54" idx="1"/>
          </p:cNvCxnSpPr>
          <p:nvPr/>
        </p:nvCxnSpPr>
        <p:spPr>
          <a:xfrm rot="16200000" flipH="1">
            <a:off x="6029045" y="2295245"/>
            <a:ext cx="4387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3"/>
            <a:endCxn id="55" idx="7"/>
          </p:cNvCxnSpPr>
          <p:nvPr/>
        </p:nvCxnSpPr>
        <p:spPr>
          <a:xfrm rot="5400000">
            <a:off x="5076545" y="2333345"/>
            <a:ext cx="5149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3"/>
            <a:endCxn id="56" idx="7"/>
          </p:cNvCxnSpPr>
          <p:nvPr/>
        </p:nvCxnSpPr>
        <p:spPr>
          <a:xfrm rot="5400000">
            <a:off x="4390745" y="3247745"/>
            <a:ext cx="3625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181600" y="3505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72000" y="4343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55" idx="5"/>
            <a:endCxn id="60" idx="1"/>
          </p:cNvCxnSpPr>
          <p:nvPr/>
        </p:nvCxnSpPr>
        <p:spPr>
          <a:xfrm rot="16200000" flipH="1">
            <a:off x="4962245" y="32858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  <a:endCxn id="61" idx="7"/>
          </p:cNvCxnSpPr>
          <p:nvPr/>
        </p:nvCxnSpPr>
        <p:spPr>
          <a:xfrm rot="5400000">
            <a:off x="4847945" y="4009745"/>
            <a:ext cx="5149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91200" y="4343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0" idx="5"/>
            <a:endCxn id="66" idx="1"/>
          </p:cNvCxnSpPr>
          <p:nvPr/>
        </p:nvCxnSpPr>
        <p:spPr>
          <a:xfrm rot="16200000" flipH="1">
            <a:off x="5457545" y="4009745"/>
            <a:ext cx="5149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we do an Insertion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pdate all the balancing information </a:t>
            </a:r>
            <a:r>
              <a:rPr lang="en-US" dirty="0" smtClean="0"/>
              <a:t>for the nodes on the path back to the root.</a:t>
            </a:r>
          </a:p>
          <a:p>
            <a:pPr lvl="2"/>
            <a:r>
              <a:rPr lang="en-US" dirty="0" smtClean="0"/>
              <a:t>As we are updating the balance information on the path up to the root, we may find a node whose new balance violates the AVL condition.</a:t>
            </a:r>
          </a:p>
          <a:p>
            <a:r>
              <a:rPr lang="en-US" dirty="0" smtClean="0"/>
              <a:t>What if the insertion violated the AVL tree property?</a:t>
            </a:r>
          </a:p>
          <a:p>
            <a:pPr lvl="1"/>
            <a:r>
              <a:rPr lang="en-US" dirty="0" smtClean="0"/>
              <a:t>We do a simple modification to the tree known as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rotation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show how to rebalance the tree at the first violated node</a:t>
            </a:r>
          </a:p>
          <a:p>
            <a:pPr lvl="1"/>
            <a:r>
              <a:rPr lang="en-US" dirty="0" smtClean="0"/>
              <a:t>Then prove that this guarantees that the entire tree then satisfies the AVL property.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867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 us call the node that must be rebalanced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endParaRPr lang="en-US" b="1" dirty="0" smtClean="0">
              <a:solidFill>
                <a:srgbClr val="B31B88"/>
              </a:solidFill>
            </a:endParaRPr>
          </a:p>
          <a:p>
            <a:pPr lvl="1"/>
            <a:r>
              <a:rPr lang="en-US" dirty="0" smtClean="0"/>
              <a:t>Since any node has at most 2 children, and a height imbalance requires that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b="1" dirty="0" smtClean="0">
                <a:solidFill>
                  <a:srgbClr val="B31B88"/>
                </a:solidFill>
              </a:rPr>
              <a:t>’s </a:t>
            </a:r>
            <a:r>
              <a:rPr lang="en-US" dirty="0" smtClean="0"/>
              <a:t>2 </a:t>
            </a:r>
            <a:r>
              <a:rPr lang="en-US" dirty="0" err="1" smtClean="0"/>
              <a:t>subtrees</a:t>
            </a:r>
            <a:r>
              <a:rPr lang="en-US" dirty="0" smtClean="0"/>
              <a:t>’ height differ by 2, there are 4 violation cases: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An insertion into the left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b="1" dirty="0" smtClean="0">
                <a:solidFill>
                  <a:srgbClr val="B31B88"/>
                </a:solidFill>
              </a:rPr>
              <a:t>.</a:t>
            </a:r>
          </a:p>
          <a:p>
            <a:pPr marL="971550" lvl="1" indent="-514350">
              <a:buNone/>
            </a:pPr>
            <a:endParaRPr lang="en-US" b="1" dirty="0" smtClean="0">
              <a:solidFill>
                <a:srgbClr val="B31B88"/>
              </a:solidFill>
            </a:endParaRPr>
          </a:p>
          <a:p>
            <a:pPr marL="971550" lvl="1" indent="-514350">
              <a:buNone/>
            </a:pPr>
            <a:endParaRPr lang="en-US" b="1" dirty="0" smtClean="0">
              <a:solidFill>
                <a:srgbClr val="B31B88"/>
              </a:solidFill>
            </a:endParaRPr>
          </a:p>
          <a:p>
            <a:pPr marL="971550" lvl="1" indent="-514350">
              <a:buNone/>
            </a:pPr>
            <a:r>
              <a:rPr lang="en-US" dirty="0" smtClean="0"/>
              <a:t>2)    An insertion into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3)    An insertion into the left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4)    An insertion into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34200" y="220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rgbClr val="B31B88"/>
                </a:solidFill>
              </a:rPr>
              <a:t>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722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32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7"/>
          </p:cNvCxnSpPr>
          <p:nvPr/>
        </p:nvCxnSpPr>
        <p:spPr>
          <a:xfrm rot="5400000">
            <a:off x="6748322" y="2404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7"/>
            <a:endCxn id="6" idx="3"/>
          </p:cNvCxnSpPr>
          <p:nvPr/>
        </p:nvCxnSpPr>
        <p:spPr>
          <a:xfrm rot="5400000" flipH="1" flipV="1">
            <a:off x="6367322" y="2785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962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rgbClr val="B31B88"/>
                </a:solidFill>
              </a:rPr>
              <a:t>α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96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1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17" idx="3"/>
            <a:endCxn id="19" idx="7"/>
          </p:cNvCxnSpPr>
          <p:nvPr/>
        </p:nvCxnSpPr>
        <p:spPr>
          <a:xfrm rot="5400000">
            <a:off x="7510322" y="34717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1"/>
            <a:endCxn id="19" idx="5"/>
          </p:cNvCxnSpPr>
          <p:nvPr/>
        </p:nvCxnSpPr>
        <p:spPr>
          <a:xfrm rot="16200000" flipV="1">
            <a:off x="7472222" y="3890822"/>
            <a:ext cx="2955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rgbClr val="B31B88"/>
                </a:solidFill>
              </a:rPr>
              <a:t>α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48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629400" y="4876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2" idx="5"/>
            <a:endCxn id="24" idx="1"/>
          </p:cNvCxnSpPr>
          <p:nvPr/>
        </p:nvCxnSpPr>
        <p:spPr>
          <a:xfrm rot="16200000" flipH="1">
            <a:off x="6481622" y="4729022"/>
            <a:ext cx="2193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7"/>
            <a:endCxn id="24" idx="3"/>
          </p:cNvCxnSpPr>
          <p:nvPr/>
        </p:nvCxnSpPr>
        <p:spPr>
          <a:xfrm rot="5400000" flipH="1" flipV="1">
            <a:off x="6443522" y="5071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104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rgbClr val="B31B88"/>
                </a:solidFill>
              </a:rPr>
              <a:t>α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620000" y="6477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315200" y="617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28" idx="1"/>
            <a:endCxn id="29" idx="5"/>
          </p:cNvCxnSpPr>
          <p:nvPr/>
        </p:nvCxnSpPr>
        <p:spPr>
          <a:xfrm rot="16200000" flipV="1">
            <a:off x="7510322" y="6367322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1"/>
            <a:endCxn id="27" idx="5"/>
          </p:cNvCxnSpPr>
          <p:nvPr/>
        </p:nvCxnSpPr>
        <p:spPr>
          <a:xfrm rot="16200000" flipV="1">
            <a:off x="7205522" y="6062522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2286000"/>
          </a:xfrm>
        </p:spPr>
        <p:txBody>
          <a:bodyPr>
            <a:normAutofit fontScale="92500"/>
          </a:bodyPr>
          <a:lstStyle/>
          <a:p>
            <a:pPr marL="571500" indent="-514350"/>
            <a:r>
              <a:rPr lang="en-US" dirty="0" smtClean="0"/>
              <a:t>Outside cases (left-left or right-right), fixed by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single rotation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An insertion into the left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b="1" dirty="0" smtClean="0">
                <a:solidFill>
                  <a:srgbClr val="B31B88"/>
                </a:solidFill>
              </a:rPr>
              <a:t>.</a:t>
            </a:r>
          </a:p>
          <a:p>
            <a:pPr marL="971550" lvl="1" indent="-514350">
              <a:buNone/>
            </a:pPr>
            <a:r>
              <a:rPr lang="en-US" dirty="0" smtClean="0"/>
              <a:t>4)   An insertion into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3124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3886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 rot="16200000" flipH="1">
            <a:off x="2904845" y="3438245"/>
            <a:ext cx="4387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6" idx="7"/>
          </p:cNvCxnSpPr>
          <p:nvPr/>
        </p:nvCxnSpPr>
        <p:spPr>
          <a:xfrm rot="5400000">
            <a:off x="1952345" y="3476345"/>
            <a:ext cx="5149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rot="5400000">
            <a:off x="1266545" y="4390745"/>
            <a:ext cx="3625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447800" y="5486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5"/>
            <a:endCxn id="11" idx="1"/>
          </p:cNvCxnSpPr>
          <p:nvPr/>
        </p:nvCxnSpPr>
        <p:spPr>
          <a:xfrm rot="16200000" flipH="1">
            <a:off x="1838045" y="44288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3" idx="7"/>
          </p:cNvCxnSpPr>
          <p:nvPr/>
        </p:nvCxnSpPr>
        <p:spPr>
          <a:xfrm rot="5400000">
            <a:off x="3057245" y="4352645"/>
            <a:ext cx="4387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7"/>
          </p:cNvCxnSpPr>
          <p:nvPr/>
        </p:nvCxnSpPr>
        <p:spPr>
          <a:xfrm rot="5400000">
            <a:off x="1723745" y="5152745"/>
            <a:ext cx="5149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200" y="6248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  <a:endCxn id="17" idx="7"/>
          </p:cNvCxnSpPr>
          <p:nvPr/>
        </p:nvCxnSpPr>
        <p:spPr>
          <a:xfrm rot="5400000">
            <a:off x="1152245" y="5952845"/>
            <a:ext cx="4387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24600" y="32766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866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/>
          <p:cNvSpPr/>
          <p:nvPr/>
        </p:nvSpPr>
        <p:spPr>
          <a:xfrm>
            <a:off x="55626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 rot="16200000" flipH="1">
            <a:off x="6752945" y="3628745"/>
            <a:ext cx="3625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2" idx="7"/>
          </p:cNvCxnSpPr>
          <p:nvPr/>
        </p:nvCxnSpPr>
        <p:spPr>
          <a:xfrm rot="5400000">
            <a:off x="5990945" y="3628745"/>
            <a:ext cx="3625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72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1" name="Straight Connector 30"/>
          <p:cNvCxnSpPr>
            <a:stCxn id="21" idx="5"/>
            <a:endCxn id="29" idx="1"/>
          </p:cNvCxnSpPr>
          <p:nvPr/>
        </p:nvCxnSpPr>
        <p:spPr>
          <a:xfrm rot="16200000" flipH="1">
            <a:off x="7476845" y="4352645"/>
            <a:ext cx="3625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82000" y="52578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29" idx="5"/>
            <a:endCxn id="43" idx="1"/>
          </p:cNvCxnSpPr>
          <p:nvPr/>
        </p:nvCxnSpPr>
        <p:spPr>
          <a:xfrm rot="16200000" flipH="1">
            <a:off x="8162645" y="5038445"/>
            <a:ext cx="2863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4343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B31B88"/>
                </a:solidFill>
              </a:rPr>
              <a:t>α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B31B88"/>
                </a:solidFill>
              </a:rPr>
              <a:t>α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  <p:bldP spid="22" grpId="0" animBg="1"/>
      <p:bldP spid="29" grpId="0" animBg="1"/>
      <p:bldP spid="43" grpId="0" animBg="1"/>
      <p:bldP spid="59" grpId="0"/>
      <p:bldP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2286000"/>
          </a:xfrm>
        </p:spPr>
        <p:txBody>
          <a:bodyPr>
            <a:normAutofit fontScale="92500"/>
          </a:bodyPr>
          <a:lstStyle/>
          <a:p>
            <a:pPr marL="571500" indent="-514350"/>
            <a:r>
              <a:rPr lang="en-US" dirty="0" smtClean="0"/>
              <a:t>Inside cases (right-left or left-right), fixed by a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double rotation</a:t>
            </a:r>
            <a:r>
              <a:rPr lang="en-US" dirty="0" smtClean="0"/>
              <a:t>:</a:t>
            </a:r>
          </a:p>
          <a:p>
            <a:pPr marL="971550" lvl="1" indent="-514350">
              <a:buNone/>
            </a:pPr>
            <a:r>
              <a:rPr lang="en-US" dirty="0" smtClean="0"/>
              <a:t>2)   An insertion into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b="1" dirty="0" smtClean="0">
                <a:solidFill>
                  <a:srgbClr val="B31B88"/>
                </a:solidFill>
              </a:rPr>
              <a:t>.</a:t>
            </a:r>
          </a:p>
          <a:p>
            <a:pPr marL="971550" lvl="1" indent="-514350">
              <a:buNone/>
            </a:pPr>
            <a:r>
              <a:rPr lang="en-US" dirty="0"/>
              <a:t>3</a:t>
            </a:r>
            <a:r>
              <a:rPr lang="en-US" dirty="0" smtClean="0"/>
              <a:t>)   An insertion into the left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</a:t>
            </a:r>
            <a:r>
              <a:rPr lang="el-GR" b="1" dirty="0" smtClean="0">
                <a:solidFill>
                  <a:srgbClr val="B31B88"/>
                </a:solidFill>
              </a:rPr>
              <a:t>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3124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886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 rot="16200000" flipH="1">
            <a:off x="2904845" y="3438245"/>
            <a:ext cx="4387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6" idx="7"/>
          </p:cNvCxnSpPr>
          <p:nvPr/>
        </p:nvCxnSpPr>
        <p:spPr>
          <a:xfrm rot="5400000">
            <a:off x="1952345" y="3476345"/>
            <a:ext cx="5149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rot="5400000">
            <a:off x="1266545" y="4390745"/>
            <a:ext cx="3625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47800" y="5486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4" name="Straight Connector 13"/>
          <p:cNvCxnSpPr>
            <a:stCxn id="6" idx="5"/>
            <a:endCxn id="11" idx="1"/>
          </p:cNvCxnSpPr>
          <p:nvPr/>
        </p:nvCxnSpPr>
        <p:spPr>
          <a:xfrm rot="16200000" flipH="1">
            <a:off x="1838045" y="44288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3" idx="7"/>
          </p:cNvCxnSpPr>
          <p:nvPr/>
        </p:nvCxnSpPr>
        <p:spPr>
          <a:xfrm rot="5400000">
            <a:off x="3057245" y="4352645"/>
            <a:ext cx="4387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7"/>
          </p:cNvCxnSpPr>
          <p:nvPr/>
        </p:nvCxnSpPr>
        <p:spPr>
          <a:xfrm rot="5400000">
            <a:off x="1723745" y="5152745"/>
            <a:ext cx="514910" cy="28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81200" y="6172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Straight Connector 17"/>
          <p:cNvCxnSpPr>
            <a:stCxn id="12" idx="5"/>
            <a:endCxn id="17" idx="1"/>
          </p:cNvCxnSpPr>
          <p:nvPr/>
        </p:nvCxnSpPr>
        <p:spPr>
          <a:xfrm rot="16200000" flipH="1">
            <a:off x="1761845" y="59528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24600" y="32766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866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/>
          <p:cNvSpPr/>
          <p:nvPr/>
        </p:nvSpPr>
        <p:spPr>
          <a:xfrm>
            <a:off x="5562600" y="3962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 rot="16200000" flipH="1">
            <a:off x="6752945" y="3628745"/>
            <a:ext cx="3625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2" idx="7"/>
          </p:cNvCxnSpPr>
          <p:nvPr/>
        </p:nvCxnSpPr>
        <p:spPr>
          <a:xfrm rot="5400000">
            <a:off x="5990945" y="3628745"/>
            <a:ext cx="3625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72400" y="46482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1" name="Straight Connector 30"/>
          <p:cNvCxnSpPr>
            <a:stCxn id="21" idx="5"/>
            <a:endCxn id="29" idx="1"/>
          </p:cNvCxnSpPr>
          <p:nvPr/>
        </p:nvCxnSpPr>
        <p:spPr>
          <a:xfrm rot="16200000" flipH="1">
            <a:off x="7476845" y="4352645"/>
            <a:ext cx="362510" cy="3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39000" y="53340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29" idx="3"/>
            <a:endCxn id="43" idx="7"/>
          </p:cNvCxnSpPr>
          <p:nvPr/>
        </p:nvCxnSpPr>
        <p:spPr>
          <a:xfrm rot="5400000">
            <a:off x="7553045" y="5114645"/>
            <a:ext cx="362510" cy="2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4343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B31B88"/>
                </a:solidFill>
              </a:rPr>
              <a:t>α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628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B31B88"/>
                </a:solidFill>
              </a:rPr>
              <a:t>α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  <p:bldP spid="22" grpId="0" animBg="1"/>
      <p:bldP spid="29" grpId="0" animBg="1"/>
      <p:bldP spid="43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895</Words>
  <Application>Microsoft Office PowerPoint</Application>
  <PresentationFormat>On-screen Show (4:3)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Office Theme</vt:lpstr>
      <vt:lpstr>AVL Trees</vt:lpstr>
      <vt:lpstr>AVL Trees</vt:lpstr>
      <vt:lpstr>Bad binary tree</vt:lpstr>
      <vt:lpstr>Binary Search Trees</vt:lpstr>
      <vt:lpstr>Inserting in an AVL Tree</vt:lpstr>
      <vt:lpstr>Insertion in an AVL Tree</vt:lpstr>
      <vt:lpstr>Insertion in an AVL tree</vt:lpstr>
      <vt:lpstr>Insertion in an AVL tree</vt:lpstr>
      <vt:lpstr>Insertion in an AVL tree</vt:lpstr>
      <vt:lpstr>AVL Tree Single Rotation</vt:lpstr>
      <vt:lpstr>AVL Tree Single Rotation</vt:lpstr>
      <vt:lpstr>Double Rotation</vt:lpstr>
      <vt:lpstr>Double Rotation – in more detail</vt:lpstr>
      <vt:lpstr>Deletion from an AVL Tree</vt:lpstr>
      <vt:lpstr>Deletion from an AVL Tree</vt:lpstr>
      <vt:lpstr>Deletion Example</vt:lpstr>
      <vt:lpstr>Deletion Example</vt:lpstr>
      <vt:lpstr>Deletion Example</vt:lpstr>
      <vt:lpstr>Deletion Example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Sarah</dc:creator>
  <cp:lastModifiedBy>Malaram</cp:lastModifiedBy>
  <cp:revision>9</cp:revision>
  <dcterms:created xsi:type="dcterms:W3CDTF">2010-09-06T17:20:23Z</dcterms:created>
  <dcterms:modified xsi:type="dcterms:W3CDTF">2020-10-03T08:42:38Z</dcterms:modified>
</cp:coreProperties>
</file>