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handoutMasterIdLst>
    <p:handoutMasterId r:id="rId22"/>
  </p:handoutMasterIdLst>
  <p:sldIdLst>
    <p:sldId id="256" r:id="rId2"/>
    <p:sldId id="314" r:id="rId3"/>
    <p:sldId id="315" r:id="rId4"/>
    <p:sldId id="316" r:id="rId5"/>
    <p:sldId id="317" r:id="rId6"/>
    <p:sldId id="303" r:id="rId7"/>
    <p:sldId id="318" r:id="rId8"/>
    <p:sldId id="319" r:id="rId9"/>
    <p:sldId id="304" r:id="rId10"/>
    <p:sldId id="305" r:id="rId11"/>
    <p:sldId id="306" r:id="rId12"/>
    <p:sldId id="307" r:id="rId13"/>
    <p:sldId id="309" r:id="rId14"/>
    <p:sldId id="308" r:id="rId15"/>
    <p:sldId id="310" r:id="rId16"/>
    <p:sldId id="311" r:id="rId17"/>
    <p:sldId id="312" r:id="rId18"/>
    <p:sldId id="31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t>30-Jan-19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t>‹#›</a:t>
            </a:fld>
            <a:endParaRPr lang="en-US"/>
          </a:p>
        </p:txBody>
      </p:sp>
    </p:spTree>
    <p:extLst>
      <p:ext uri="{BB962C8B-B14F-4D97-AF65-F5344CB8AC3E}">
        <p14:creationId xmlns:p14="http://schemas.microsoft.com/office/powerpoint/2010/main" val="544982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t>30-Jan-19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t>‹#›</a:t>
            </a:fld>
            <a:endParaRPr lang="en-US"/>
          </a:p>
        </p:txBody>
      </p:sp>
    </p:spTree>
    <p:extLst>
      <p:ext uri="{BB962C8B-B14F-4D97-AF65-F5344CB8AC3E}">
        <p14:creationId xmlns:p14="http://schemas.microsoft.com/office/powerpoint/2010/main" val="17897971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t>1</a:t>
            </a:fld>
            <a:endParaRPr lang="en-US"/>
          </a:p>
        </p:txBody>
      </p:sp>
    </p:spTree>
    <p:extLst>
      <p:ext uri="{BB962C8B-B14F-4D97-AF65-F5344CB8AC3E}">
        <p14:creationId xmlns:p14="http://schemas.microsoft.com/office/powerpoint/2010/main" val="151113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AC235AA3-FC76-41F8-B189-6F1B05FF0490}" type="datetime1">
              <a:rPr lang="en-US" smtClean="0"/>
              <a:t>30-Jan-19</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9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59CB07-0B34-4F81-9A18-FB2A022D6AA0}" type="datetime1">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288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C6F97-09A2-4AC8-8FD0-FEDCBEF016CD}" type="datetime1">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814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75F6E3-38D1-4984-8F20-D2253F0CEBD3}" type="datetime1">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423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40B938-3C2B-440E-9669-CBD5512BC12C}" type="datetime1">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1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7E2AA5-F419-44CD-A597-87061F43F0F3}" type="datetime1">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272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37BDAD-22BE-4E17-AFC4-A195386C9685}" type="datetime1">
              <a:rPr lang="en-US" smtClean="0"/>
              <a:t>30-Jan-19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387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75F61E-6965-4EB8-915D-3EA6C2F82FCA}" type="datetime1">
              <a:rPr lang="en-US" smtClean="0"/>
              <a:t>30-Jan-19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757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t>30-Jan-19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036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409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7183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5B2742E-9626-45E8-9E70-94FD9AE10823}" type="datetime1">
              <a:rPr lang="en-US" smtClean="0"/>
              <a:t>30-Jan-19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770466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Linked list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457200"/>
            <a:ext cx="6629400" cy="2438400"/>
          </a:xfrm>
          <a:prstGeom prst="rect">
            <a:avLst/>
          </a:prstGeom>
        </p:spPr>
      </p:pic>
      <p:pic>
        <p:nvPicPr>
          <p:cNvPr id="5" name="Picture 4"/>
          <p:cNvPicPr>
            <a:picLocks noChangeAspect="1"/>
          </p:cNvPicPr>
          <p:nvPr/>
        </p:nvPicPr>
        <p:blipFill>
          <a:blip r:embed="rId3"/>
          <a:stretch>
            <a:fillRect/>
          </a:stretch>
        </p:blipFill>
        <p:spPr>
          <a:xfrm>
            <a:off x="685800" y="2905836"/>
            <a:ext cx="6077803" cy="3352800"/>
          </a:xfrm>
          <a:prstGeom prst="rect">
            <a:avLst/>
          </a:prstGeom>
        </p:spPr>
      </p:pic>
    </p:spTree>
    <p:extLst>
      <p:ext uri="{BB962C8B-B14F-4D97-AF65-F5344CB8AC3E}">
        <p14:creationId xmlns:p14="http://schemas.microsoft.com/office/powerpoint/2010/main" val="954581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533400"/>
            <a:ext cx="5124450" cy="2057400"/>
          </a:xfrm>
          <a:prstGeom prst="rect">
            <a:avLst/>
          </a:prstGeom>
        </p:spPr>
      </p:pic>
      <p:pic>
        <p:nvPicPr>
          <p:cNvPr id="3" name="Picture 2"/>
          <p:cNvPicPr>
            <a:picLocks noChangeAspect="1"/>
          </p:cNvPicPr>
          <p:nvPr/>
        </p:nvPicPr>
        <p:blipFill>
          <a:blip r:embed="rId3"/>
          <a:stretch>
            <a:fillRect/>
          </a:stretch>
        </p:blipFill>
        <p:spPr>
          <a:xfrm>
            <a:off x="781334" y="2743200"/>
            <a:ext cx="4686869" cy="3276600"/>
          </a:xfrm>
          <a:prstGeom prst="rect">
            <a:avLst/>
          </a:prstGeom>
        </p:spPr>
      </p:pic>
      <p:pic>
        <p:nvPicPr>
          <p:cNvPr id="6" name="Picture 5"/>
          <p:cNvPicPr>
            <a:picLocks noChangeAspect="1"/>
          </p:cNvPicPr>
          <p:nvPr/>
        </p:nvPicPr>
        <p:blipFill>
          <a:blip r:embed="rId4"/>
          <a:stretch>
            <a:fillRect/>
          </a:stretch>
        </p:blipFill>
        <p:spPr>
          <a:xfrm>
            <a:off x="5886450" y="1643062"/>
            <a:ext cx="5467350" cy="1633538"/>
          </a:xfrm>
          <a:prstGeom prst="rect">
            <a:avLst/>
          </a:prstGeom>
        </p:spPr>
      </p:pic>
    </p:spTree>
    <p:extLst>
      <p:ext uri="{BB962C8B-B14F-4D97-AF65-F5344CB8AC3E}">
        <p14:creationId xmlns:p14="http://schemas.microsoft.com/office/powerpoint/2010/main" val="187241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609600"/>
            <a:ext cx="6629400" cy="1447800"/>
          </a:xfrm>
          <a:prstGeom prst="rect">
            <a:avLst/>
          </a:prstGeom>
        </p:spPr>
      </p:pic>
      <p:pic>
        <p:nvPicPr>
          <p:cNvPr id="5" name="Picture 4"/>
          <p:cNvPicPr>
            <a:picLocks noChangeAspect="1"/>
          </p:cNvPicPr>
          <p:nvPr/>
        </p:nvPicPr>
        <p:blipFill>
          <a:blip r:embed="rId3"/>
          <a:stretch>
            <a:fillRect/>
          </a:stretch>
        </p:blipFill>
        <p:spPr>
          <a:xfrm>
            <a:off x="685800" y="2209800"/>
            <a:ext cx="6172200" cy="2895600"/>
          </a:xfrm>
          <a:prstGeom prst="rect">
            <a:avLst/>
          </a:prstGeom>
        </p:spPr>
      </p:pic>
      <p:pic>
        <p:nvPicPr>
          <p:cNvPr id="7" name="Picture 6"/>
          <p:cNvPicPr>
            <a:picLocks noChangeAspect="1"/>
          </p:cNvPicPr>
          <p:nvPr/>
        </p:nvPicPr>
        <p:blipFill>
          <a:blip r:embed="rId4"/>
          <a:stretch>
            <a:fillRect/>
          </a:stretch>
        </p:blipFill>
        <p:spPr>
          <a:xfrm>
            <a:off x="7315200" y="2362200"/>
            <a:ext cx="4191000" cy="1447800"/>
          </a:xfrm>
          <a:prstGeom prst="rect">
            <a:avLst/>
          </a:prstGeom>
        </p:spPr>
      </p:pic>
    </p:spTree>
    <p:extLst>
      <p:ext uri="{BB962C8B-B14F-4D97-AF65-F5344CB8AC3E}">
        <p14:creationId xmlns:p14="http://schemas.microsoft.com/office/powerpoint/2010/main" val="1267406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9875520" cy="685800"/>
          </a:xfrm>
        </p:spPr>
        <p:txBody>
          <a:bodyPr>
            <a:normAutofit fontScale="90000"/>
          </a:bodyPr>
          <a:lstStyle/>
          <a:p>
            <a:r>
              <a:rPr lang="en-IN" dirty="0" smtClean="0">
                <a:ln w="0"/>
                <a:effectLst>
                  <a:outerShdw blurRad="38100" dist="25400" dir="5400000" algn="ctr" rotWithShape="0">
                    <a:srgbClr val="6E747A">
                      <a:alpha val="43000"/>
                    </a:srgbClr>
                  </a:outerShdw>
                </a:effectLst>
              </a:rPr>
              <a:t>Circular Linked List</a:t>
            </a:r>
            <a:endParaRPr lang="en-IN" dirty="0">
              <a:ln w="0"/>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143000" y="990600"/>
            <a:ext cx="9872871" cy="5105400"/>
          </a:xfrm>
        </p:spPr>
        <p:txBody>
          <a:bodyPr/>
          <a:lstStyle/>
          <a:p>
            <a:pPr algn="just"/>
            <a:r>
              <a:rPr lang="en-US" altLang="en-US" dirty="0">
                <a:ln w="0"/>
                <a:effectLst>
                  <a:outerShdw blurRad="38100" dist="25400" dir="5400000" algn="ctr" rotWithShape="0">
                    <a:srgbClr val="6E747A">
                      <a:alpha val="43000"/>
                    </a:srgbClr>
                  </a:outerShdw>
                </a:effectLst>
              </a:rPr>
              <a:t>In a circular linked list, the last node contains a pointer to the first node of the </a:t>
            </a:r>
            <a:r>
              <a:rPr lang="en-US" altLang="en-US" dirty="0" smtClean="0">
                <a:ln w="0"/>
                <a:effectLst>
                  <a:outerShdw blurRad="38100" dist="25400" dir="5400000" algn="ctr" rotWithShape="0">
                    <a:srgbClr val="6E747A">
                      <a:alpha val="43000"/>
                    </a:srgbClr>
                  </a:outerShdw>
                </a:effectLst>
              </a:rPr>
              <a:t>list.</a:t>
            </a:r>
          </a:p>
          <a:p>
            <a:pPr algn="just"/>
            <a:r>
              <a:rPr lang="en-US" altLang="en-US" dirty="0" smtClean="0">
                <a:ln w="0"/>
                <a:effectLst>
                  <a:outerShdw blurRad="38100" dist="25400" dir="5400000" algn="ctr" rotWithShape="0">
                    <a:srgbClr val="6E747A">
                      <a:alpha val="43000"/>
                    </a:srgbClr>
                  </a:outerShdw>
                </a:effectLst>
              </a:rPr>
              <a:t>We </a:t>
            </a:r>
            <a:r>
              <a:rPr lang="en-US" altLang="en-US" dirty="0">
                <a:ln w="0"/>
                <a:effectLst>
                  <a:outerShdw blurRad="38100" dist="25400" dir="5400000" algn="ctr" rotWithShape="0">
                    <a:srgbClr val="6E747A">
                      <a:alpha val="43000"/>
                    </a:srgbClr>
                  </a:outerShdw>
                </a:effectLst>
              </a:rPr>
              <a:t>can have a circular singly listed list as well as circular doubly linked list. </a:t>
            </a:r>
            <a:endParaRPr lang="en-US" altLang="en-US" dirty="0" smtClean="0">
              <a:ln w="0"/>
              <a:effectLst>
                <a:outerShdw blurRad="38100" dist="25400" dir="5400000" algn="ctr" rotWithShape="0">
                  <a:srgbClr val="6E747A">
                    <a:alpha val="43000"/>
                  </a:srgbClr>
                </a:outerShdw>
              </a:effectLst>
            </a:endParaRPr>
          </a:p>
          <a:p>
            <a:pPr algn="just"/>
            <a:r>
              <a:rPr lang="en-US" altLang="en-US" dirty="0" smtClean="0">
                <a:ln w="0"/>
                <a:effectLst>
                  <a:outerShdw blurRad="38100" dist="25400" dir="5400000" algn="ctr" rotWithShape="0">
                    <a:srgbClr val="6E747A">
                      <a:alpha val="43000"/>
                    </a:srgbClr>
                  </a:outerShdw>
                </a:effectLst>
              </a:rPr>
              <a:t>While </a:t>
            </a:r>
            <a:r>
              <a:rPr lang="en-US" altLang="en-US" dirty="0">
                <a:ln w="0"/>
                <a:effectLst>
                  <a:outerShdw blurRad="38100" dist="25400" dir="5400000" algn="ctr" rotWithShape="0">
                    <a:srgbClr val="6E747A">
                      <a:alpha val="43000"/>
                    </a:srgbClr>
                  </a:outerShdw>
                </a:effectLst>
              </a:rPr>
              <a:t>traversing a circular linked list, we can begin at any node and traverse the list in any direction forward or backward until we reach the same node where we had started</a:t>
            </a:r>
            <a:r>
              <a:rPr lang="en-US" altLang="en-US" dirty="0" smtClean="0">
                <a:ln w="0"/>
                <a:effectLst>
                  <a:outerShdw blurRad="38100" dist="25400" dir="5400000" algn="ctr" rotWithShape="0">
                    <a:srgbClr val="6E747A">
                      <a:alpha val="43000"/>
                    </a:srgbClr>
                  </a:outerShdw>
                </a:effectLst>
              </a:rPr>
              <a:t>.</a:t>
            </a:r>
          </a:p>
          <a:p>
            <a:pPr algn="just"/>
            <a:r>
              <a:rPr lang="en-US" altLang="en-US" dirty="0" smtClean="0">
                <a:ln w="0"/>
                <a:effectLst>
                  <a:outerShdw blurRad="38100" dist="25400" dir="5400000" algn="ctr" rotWithShape="0">
                    <a:srgbClr val="6E747A">
                      <a:alpha val="43000"/>
                    </a:srgbClr>
                  </a:outerShdw>
                </a:effectLst>
              </a:rPr>
              <a:t> </a:t>
            </a:r>
            <a:r>
              <a:rPr lang="en-US" altLang="en-US" dirty="0">
                <a:ln w="0"/>
                <a:effectLst>
                  <a:outerShdw blurRad="38100" dist="25400" dir="5400000" algn="ctr" rotWithShape="0">
                    <a:srgbClr val="6E747A">
                      <a:alpha val="43000"/>
                    </a:srgbClr>
                  </a:outerShdw>
                </a:effectLst>
              </a:rPr>
              <a:t>Thus, a circular linked list has no beginning and no ending. </a:t>
            </a:r>
          </a:p>
          <a:p>
            <a:pPr algn="just"/>
            <a:endParaRPr lang="en-IN" dirty="0">
              <a:ln w="0"/>
              <a:effectLst>
                <a:outerShdw blurRad="38100" dist="25400" dir="5400000" algn="ctr" rotWithShape="0">
                  <a:srgbClr val="6E747A">
                    <a:alpha val="43000"/>
                  </a:srgbClr>
                </a:outerShdw>
              </a:effectLst>
            </a:endParaRPr>
          </a:p>
        </p:txBody>
      </p:sp>
      <p:grpSp>
        <p:nvGrpSpPr>
          <p:cNvPr id="4" name="Group 4"/>
          <p:cNvGrpSpPr>
            <a:grpSpLocks/>
          </p:cNvGrpSpPr>
          <p:nvPr/>
        </p:nvGrpSpPr>
        <p:grpSpPr bwMode="auto">
          <a:xfrm>
            <a:off x="2819400" y="3733800"/>
            <a:ext cx="5143500" cy="809625"/>
            <a:chOff x="720" y="2788"/>
            <a:chExt cx="3240" cy="510"/>
          </a:xfrm>
        </p:grpSpPr>
        <p:sp>
          <p:nvSpPr>
            <p:cNvPr id="5" name="Rectangle 5"/>
            <p:cNvSpPr>
              <a:spLocks noChangeArrowheads="1"/>
            </p:cNvSpPr>
            <p:nvPr/>
          </p:nvSpPr>
          <p:spPr bwMode="auto">
            <a:xfrm>
              <a:off x="1080"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1</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6" name="Rectangle 6"/>
            <p:cNvSpPr>
              <a:spLocks noChangeArrowheads="1"/>
            </p:cNvSpPr>
            <p:nvPr/>
          </p:nvSpPr>
          <p:spPr bwMode="auto">
            <a:xfrm>
              <a:off x="1224" y="3010"/>
              <a:ext cx="144" cy="144"/>
            </a:xfrm>
            <a:prstGeom prst="rect">
              <a:avLst/>
            </a:prstGeom>
            <a:solidFill>
              <a:srgbClr val="FFFFCC"/>
            </a:solidFill>
            <a:ln w="9525">
              <a:solidFill>
                <a:srgbClr val="C00000"/>
              </a:solidFill>
              <a:miter lim="800000"/>
              <a:headEnd/>
              <a:tailEnd/>
            </a:ln>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7" name="Line 7"/>
            <p:cNvSpPr>
              <a:spLocks noChangeShapeType="1"/>
            </p:cNvSpPr>
            <p:nvPr/>
          </p:nvSpPr>
          <p:spPr bwMode="auto">
            <a:xfrm>
              <a:off x="1296" y="3082"/>
              <a:ext cx="216" cy="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8" name="Rectangle 8"/>
            <p:cNvSpPr>
              <a:spLocks noChangeArrowheads="1"/>
            </p:cNvSpPr>
            <p:nvPr/>
          </p:nvSpPr>
          <p:spPr bwMode="auto">
            <a:xfrm>
              <a:off x="1512"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2</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9" name="Rectangle 9"/>
            <p:cNvSpPr>
              <a:spLocks noChangeArrowheads="1"/>
            </p:cNvSpPr>
            <p:nvPr/>
          </p:nvSpPr>
          <p:spPr bwMode="auto">
            <a:xfrm>
              <a:off x="1656" y="3010"/>
              <a:ext cx="144" cy="144"/>
            </a:xfrm>
            <a:prstGeom prst="rect">
              <a:avLst/>
            </a:prstGeom>
            <a:solidFill>
              <a:srgbClr val="FFFFCC"/>
            </a:solidFill>
            <a:ln w="9525">
              <a:solidFill>
                <a:srgbClr val="C00000"/>
              </a:solidFill>
              <a:miter lim="800000"/>
              <a:headEnd/>
              <a:tailEnd/>
            </a:ln>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0" name="Line 10"/>
            <p:cNvSpPr>
              <a:spLocks noChangeShapeType="1"/>
            </p:cNvSpPr>
            <p:nvPr/>
          </p:nvSpPr>
          <p:spPr bwMode="auto">
            <a:xfrm>
              <a:off x="1728" y="3082"/>
              <a:ext cx="216" cy="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1" name="Rectangle 11"/>
            <p:cNvSpPr>
              <a:spLocks noChangeArrowheads="1"/>
            </p:cNvSpPr>
            <p:nvPr/>
          </p:nvSpPr>
          <p:spPr bwMode="auto">
            <a:xfrm>
              <a:off x="1944"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3</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12" name="Rectangle 12"/>
            <p:cNvSpPr>
              <a:spLocks noChangeArrowheads="1"/>
            </p:cNvSpPr>
            <p:nvPr/>
          </p:nvSpPr>
          <p:spPr bwMode="auto">
            <a:xfrm>
              <a:off x="2088" y="3010"/>
              <a:ext cx="144" cy="144"/>
            </a:xfrm>
            <a:prstGeom prst="rect">
              <a:avLst/>
            </a:prstGeom>
            <a:solidFill>
              <a:srgbClr val="FFFFCC"/>
            </a:solidFill>
            <a:ln w="9525">
              <a:solidFill>
                <a:srgbClr val="C00000"/>
              </a:solidFill>
              <a:miter lim="800000"/>
              <a:headEnd/>
              <a:tailEnd/>
            </a:ln>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3" name="Line 13"/>
            <p:cNvSpPr>
              <a:spLocks noChangeShapeType="1"/>
            </p:cNvSpPr>
            <p:nvPr/>
          </p:nvSpPr>
          <p:spPr bwMode="auto">
            <a:xfrm>
              <a:off x="2160" y="3082"/>
              <a:ext cx="216" cy="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4" name="Rectangle 14"/>
            <p:cNvSpPr>
              <a:spLocks noChangeArrowheads="1"/>
            </p:cNvSpPr>
            <p:nvPr/>
          </p:nvSpPr>
          <p:spPr bwMode="auto">
            <a:xfrm>
              <a:off x="2376"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4</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15" name="Rectangle 15"/>
            <p:cNvSpPr>
              <a:spLocks noChangeArrowheads="1"/>
            </p:cNvSpPr>
            <p:nvPr/>
          </p:nvSpPr>
          <p:spPr bwMode="auto">
            <a:xfrm>
              <a:off x="2520" y="3010"/>
              <a:ext cx="144" cy="144"/>
            </a:xfrm>
            <a:prstGeom prst="rect">
              <a:avLst/>
            </a:prstGeom>
            <a:solidFill>
              <a:srgbClr val="FFFFCC"/>
            </a:solidFill>
            <a:ln w="9525">
              <a:solidFill>
                <a:srgbClr val="C00000"/>
              </a:solidFill>
              <a:miter lim="800000"/>
              <a:headEnd/>
              <a:tailEnd/>
            </a:ln>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6" name="Line 16"/>
            <p:cNvSpPr>
              <a:spLocks noChangeShapeType="1"/>
            </p:cNvSpPr>
            <p:nvPr/>
          </p:nvSpPr>
          <p:spPr bwMode="auto">
            <a:xfrm>
              <a:off x="2592" y="3082"/>
              <a:ext cx="216" cy="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7" name="Rectangle 17"/>
            <p:cNvSpPr>
              <a:spLocks noChangeArrowheads="1"/>
            </p:cNvSpPr>
            <p:nvPr/>
          </p:nvSpPr>
          <p:spPr bwMode="auto">
            <a:xfrm>
              <a:off x="2808"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5</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18" name="Rectangle 18"/>
            <p:cNvSpPr>
              <a:spLocks noChangeArrowheads="1"/>
            </p:cNvSpPr>
            <p:nvPr/>
          </p:nvSpPr>
          <p:spPr bwMode="auto">
            <a:xfrm>
              <a:off x="2952" y="3010"/>
              <a:ext cx="144" cy="144"/>
            </a:xfrm>
            <a:prstGeom prst="rect">
              <a:avLst/>
            </a:prstGeom>
            <a:solidFill>
              <a:srgbClr val="FFFFCC"/>
            </a:solidFill>
            <a:ln w="9525">
              <a:solidFill>
                <a:srgbClr val="C00000"/>
              </a:solidFill>
              <a:miter lim="800000"/>
              <a:headEnd/>
              <a:tailEnd/>
            </a:ln>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19" name="Line 19"/>
            <p:cNvSpPr>
              <a:spLocks noChangeShapeType="1"/>
            </p:cNvSpPr>
            <p:nvPr/>
          </p:nvSpPr>
          <p:spPr bwMode="auto">
            <a:xfrm>
              <a:off x="3024" y="3082"/>
              <a:ext cx="216" cy="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20" name="Rectangle 20"/>
            <p:cNvSpPr>
              <a:spLocks noChangeArrowheads="1"/>
            </p:cNvSpPr>
            <p:nvPr/>
          </p:nvSpPr>
          <p:spPr bwMode="auto">
            <a:xfrm>
              <a:off x="3240"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6</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21" name="Rectangle 21"/>
            <p:cNvSpPr>
              <a:spLocks noChangeArrowheads="1"/>
            </p:cNvSpPr>
            <p:nvPr/>
          </p:nvSpPr>
          <p:spPr bwMode="auto">
            <a:xfrm>
              <a:off x="3384" y="3010"/>
              <a:ext cx="144" cy="144"/>
            </a:xfrm>
            <a:prstGeom prst="rect">
              <a:avLst/>
            </a:prstGeom>
            <a:solidFill>
              <a:srgbClr val="FFFFCC"/>
            </a:solidFill>
            <a:ln w="9525">
              <a:solidFill>
                <a:srgbClr val="C00000"/>
              </a:solidFill>
              <a:miter lim="800000"/>
              <a:headEnd/>
              <a:tailEnd/>
            </a:ln>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22" name="Line 22"/>
            <p:cNvSpPr>
              <a:spLocks noChangeShapeType="1"/>
            </p:cNvSpPr>
            <p:nvPr/>
          </p:nvSpPr>
          <p:spPr bwMode="auto">
            <a:xfrm>
              <a:off x="3456" y="3082"/>
              <a:ext cx="216" cy="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23" name="Rectangle 23"/>
            <p:cNvSpPr>
              <a:spLocks noChangeArrowheads="1"/>
            </p:cNvSpPr>
            <p:nvPr/>
          </p:nvSpPr>
          <p:spPr bwMode="auto">
            <a:xfrm>
              <a:off x="3672" y="3010"/>
              <a:ext cx="144" cy="144"/>
            </a:xfrm>
            <a:prstGeom prst="rect">
              <a:avLst/>
            </a:prstGeom>
            <a:solidFill>
              <a:srgbClr val="FFFFCC"/>
            </a:solidFill>
            <a:ln w="9525">
              <a:solidFill>
                <a:srgbClr val="C00000"/>
              </a:solidFill>
              <a:miter lim="800000"/>
              <a:headEnd/>
              <a:tailEnd/>
            </a:ln>
          </p:spPr>
          <p:txBody>
            <a:bodyPr/>
            <a:lstStyle/>
            <a:p>
              <a:pPr eaLnBrk="0" hangingPunct="0"/>
              <a:r>
                <a:rPr lang="en-US" altLang="en-US" sz="1000">
                  <a:ln w="0"/>
                  <a:solidFill>
                    <a:schemeClr val="accent1"/>
                  </a:solidFill>
                  <a:effectLst>
                    <a:outerShdw blurRad="38100" dist="25400" dir="5400000" algn="ctr" rotWithShape="0">
                      <a:srgbClr val="6E747A">
                        <a:alpha val="43000"/>
                      </a:srgbClr>
                    </a:outerShdw>
                  </a:effectLst>
                  <a:latin typeface="Verdana" panose="020B0604030504040204" pitchFamily="34" charset="0"/>
                </a:rPr>
                <a:t>7</a:t>
              </a:r>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24" name="Rectangle 24"/>
            <p:cNvSpPr>
              <a:spLocks noChangeArrowheads="1"/>
            </p:cNvSpPr>
            <p:nvPr/>
          </p:nvSpPr>
          <p:spPr bwMode="auto">
            <a:xfrm>
              <a:off x="3816" y="3010"/>
              <a:ext cx="144" cy="144"/>
            </a:xfrm>
            <a:prstGeom prst="rect">
              <a:avLst/>
            </a:prstGeom>
            <a:solidFill>
              <a:srgbClr val="FFFFCC"/>
            </a:solidFill>
            <a:ln w="9525">
              <a:solidFill>
                <a:srgbClr val="C00000"/>
              </a:solidFill>
              <a:miter lim="800000"/>
              <a:headEnd/>
              <a:tailEnd/>
            </a:ln>
          </p:spPr>
          <p:txBody>
            <a:bodyPr/>
            <a:lstStyle/>
            <a:p>
              <a:pPr eaLnBrk="0" hangingPunct="0"/>
              <a:endParaRPr lang="en-US" altLang="en-US">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25" name="Line 25"/>
            <p:cNvSpPr>
              <a:spLocks noChangeShapeType="1"/>
            </p:cNvSpPr>
            <p:nvPr/>
          </p:nvSpPr>
          <p:spPr bwMode="auto">
            <a:xfrm>
              <a:off x="3888" y="3082"/>
              <a:ext cx="0" cy="216"/>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26" name="Line 26"/>
            <p:cNvSpPr>
              <a:spLocks noChangeShapeType="1"/>
            </p:cNvSpPr>
            <p:nvPr/>
          </p:nvSpPr>
          <p:spPr bwMode="auto">
            <a:xfrm flipH="1">
              <a:off x="1152" y="3298"/>
              <a:ext cx="2736" cy="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27" name="Line 27"/>
            <p:cNvSpPr>
              <a:spLocks noChangeShapeType="1"/>
            </p:cNvSpPr>
            <p:nvPr/>
          </p:nvSpPr>
          <p:spPr bwMode="auto">
            <a:xfrm flipV="1">
              <a:off x="1152" y="3154"/>
              <a:ext cx="0" cy="144"/>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28" name="Rectangle 28"/>
            <p:cNvSpPr>
              <a:spLocks noChangeArrowheads="1"/>
            </p:cNvSpPr>
            <p:nvPr/>
          </p:nvSpPr>
          <p:spPr bwMode="auto">
            <a:xfrm>
              <a:off x="720" y="2788"/>
              <a:ext cx="360" cy="144"/>
            </a:xfrm>
            <a:prstGeom prst="rect">
              <a:avLst/>
            </a:prstGeom>
            <a:solidFill>
              <a:srgbClr val="FFFFCC"/>
            </a:solidFill>
            <a:ln w="9525" algn="ctr">
              <a:solidFill>
                <a:srgbClr val="C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altLang="en-US" sz="800" dirty="0" smtClean="0">
                  <a:ln w="0"/>
                  <a:solidFill>
                    <a:schemeClr val="accent1"/>
                  </a:solidFill>
                  <a:effectLst>
                    <a:outerShdw blurRad="38100" dist="25400" dir="5400000" algn="ctr" rotWithShape="0">
                      <a:srgbClr val="6E747A">
                        <a:alpha val="43000"/>
                      </a:srgbClr>
                    </a:outerShdw>
                  </a:effectLst>
                  <a:latin typeface="Verdana" panose="020B0604030504040204" pitchFamily="34" charset="0"/>
                </a:rPr>
                <a:t>FIRST</a:t>
              </a:r>
              <a:endParaRPr lang="en-US" altLang="en-US" dirty="0">
                <a:ln w="0"/>
                <a:solidFill>
                  <a:schemeClr val="accent1"/>
                </a:solidFill>
                <a:effectLst>
                  <a:outerShdw blurRad="38100" dist="25400" dir="5400000" algn="ctr" rotWithShape="0">
                    <a:srgbClr val="6E747A">
                      <a:alpha val="43000"/>
                    </a:srgbClr>
                  </a:outerShdw>
                </a:effectLst>
                <a:latin typeface="Verdana" panose="020B0604030504040204" pitchFamily="34" charset="0"/>
              </a:endParaRPr>
            </a:p>
          </p:txBody>
        </p:sp>
        <p:sp>
          <p:nvSpPr>
            <p:cNvPr id="29" name="Line 29"/>
            <p:cNvSpPr>
              <a:spLocks noChangeShapeType="1"/>
            </p:cNvSpPr>
            <p:nvPr/>
          </p:nvSpPr>
          <p:spPr bwMode="auto">
            <a:xfrm>
              <a:off x="864" y="2932"/>
              <a:ext cx="0" cy="144"/>
            </a:xfrm>
            <a:prstGeom prst="line">
              <a:avLst/>
            </a:prstGeom>
            <a:noFill/>
            <a:ln w="952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sp>
          <p:nvSpPr>
            <p:cNvPr id="30" name="Line 30"/>
            <p:cNvSpPr>
              <a:spLocks noChangeShapeType="1"/>
            </p:cNvSpPr>
            <p:nvPr/>
          </p:nvSpPr>
          <p:spPr bwMode="auto">
            <a:xfrm>
              <a:off x="864" y="3076"/>
              <a:ext cx="216" cy="0"/>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903041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685800"/>
          </a:xfrm>
        </p:spPr>
        <p:txBody>
          <a:bodyPr>
            <a:normAutofit fontScale="90000"/>
          </a:bodyPr>
          <a:lstStyle/>
          <a:p>
            <a:r>
              <a:rPr lang="en-IN" dirty="0" smtClean="0"/>
              <a:t>Insert a new node at the beginning of circular linked list</a:t>
            </a:r>
            <a:endParaRPr lang="en-IN" dirty="0"/>
          </a:p>
        </p:txBody>
      </p:sp>
      <p:sp>
        <p:nvSpPr>
          <p:cNvPr id="3" name="Content Placeholder 2"/>
          <p:cNvSpPr>
            <a:spLocks noGrp="1"/>
          </p:cNvSpPr>
          <p:nvPr>
            <p:ph idx="1"/>
          </p:nvPr>
        </p:nvSpPr>
        <p:spPr>
          <a:xfrm>
            <a:off x="457200" y="1219200"/>
            <a:ext cx="11277600" cy="4876800"/>
          </a:xfrm>
        </p:spPr>
        <p:txBody>
          <a:bodyPr>
            <a:normAutofit/>
          </a:bodyPr>
          <a:lstStyle/>
          <a:p>
            <a:pPr algn="just"/>
            <a:r>
              <a:rPr lang="en-IN" sz="1800" dirty="0" smtClean="0">
                <a:solidFill>
                  <a:schemeClr val="bg2">
                    <a:lumMod val="10000"/>
                  </a:schemeClr>
                </a:solidFill>
                <a:latin typeface="Bodoni MT" panose="02070603080606020203" pitchFamily="18" charset="0"/>
              </a:rPr>
              <a:t>Function INSERTBEG (X, FIRST) : Given X, a new element, and FIRST, a pointer to the first element of a circular linked list whose typical node contains INFO and LINK fields, this functions inserts X. AVAIL is a pointer to the top element of the availability stack, NEW and TEMP are temporary pointer variables. It is required that X precedes the node whose address is given by FIRST.</a:t>
            </a:r>
          </a:p>
          <a:p>
            <a:pPr marL="502920" indent="-457200" algn="just">
              <a:buAutoNum type="arabicPeriod"/>
            </a:pPr>
            <a:r>
              <a:rPr lang="en-IN" sz="2000" dirty="0" smtClean="0">
                <a:latin typeface="Bodoni MT" panose="02070603080606020203" pitchFamily="18" charset="0"/>
              </a:rPr>
              <a:t>[Underflow?]</a:t>
            </a:r>
          </a:p>
          <a:p>
            <a:pPr marL="731520" lvl="1" indent="-457200" algn="just">
              <a:buAutoNum type="arabicPeriod"/>
            </a:pPr>
            <a:r>
              <a:rPr lang="en-IN" sz="1800" dirty="0" smtClean="0">
                <a:latin typeface="Bodoni MT" panose="02070603080606020203" pitchFamily="18" charset="0"/>
              </a:rPr>
              <a:t>If AVAIL = NULL</a:t>
            </a:r>
          </a:p>
          <a:p>
            <a:pPr marL="731520" lvl="1" indent="-457200" algn="just">
              <a:buAutoNum type="arabicPeriod"/>
            </a:pPr>
            <a:r>
              <a:rPr lang="en-IN" sz="1800" dirty="0" smtClean="0">
                <a:latin typeface="Bodoni MT" panose="02070603080606020203" pitchFamily="18" charset="0"/>
              </a:rPr>
              <a:t>then Write (‘STACK UNDERFLOW’)</a:t>
            </a:r>
          </a:p>
          <a:p>
            <a:pPr marL="1280160" lvl="3" indent="-457200" algn="just">
              <a:buAutoNum type="arabicPeriod"/>
            </a:pPr>
            <a:r>
              <a:rPr lang="en-IN" sz="1800" dirty="0" smtClean="0">
                <a:latin typeface="Bodoni MT" panose="02070603080606020203" pitchFamily="18" charset="0"/>
              </a:rPr>
              <a:t>Return (FIRST)</a:t>
            </a:r>
          </a:p>
          <a:p>
            <a:pPr marL="502920" indent="-457200" algn="just">
              <a:buAutoNum type="arabicPeriod"/>
            </a:pPr>
            <a:r>
              <a:rPr lang="en-IN" sz="2000" dirty="0" smtClean="0">
                <a:latin typeface="Bodoni MT" panose="02070603080606020203" pitchFamily="18" charset="0"/>
              </a:rPr>
              <a:t>[Obtain address of next free node]</a:t>
            </a:r>
          </a:p>
          <a:p>
            <a:pPr marL="731520" lvl="1" indent="-457200" algn="just">
              <a:buAutoNum type="arabicPeriod"/>
            </a:pPr>
            <a:r>
              <a:rPr lang="en-IN" sz="1800" dirty="0" smtClean="0">
                <a:latin typeface="Bodoni MT" panose="02070603080606020203" pitchFamily="18" charset="0"/>
              </a:rPr>
              <a:t>NEW </a:t>
            </a:r>
            <a:r>
              <a:rPr lang="en-IN" sz="1800" dirty="0" smtClean="0">
                <a:latin typeface="Bodoni MT" panose="02070603080606020203" pitchFamily="18" charset="0"/>
                <a:sym typeface="Wingdings" panose="05000000000000000000" pitchFamily="2" charset="2"/>
              </a:rPr>
              <a:t> AVAIL</a:t>
            </a:r>
          </a:p>
          <a:p>
            <a:pPr marL="502920" indent="-457200" algn="just">
              <a:buAutoNum type="arabicPeriod"/>
            </a:pPr>
            <a:r>
              <a:rPr lang="en-IN" sz="2000" dirty="0" smtClean="0">
                <a:latin typeface="Bodoni MT" panose="02070603080606020203" pitchFamily="18" charset="0"/>
                <a:sym typeface="Wingdings" panose="05000000000000000000" pitchFamily="2" charset="2"/>
              </a:rPr>
              <a:t>[Remove free node from availability stack]</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AVAIL  LINK (AVAIL)</a:t>
            </a:r>
          </a:p>
          <a:p>
            <a:pPr marL="502920" indent="-457200" algn="just">
              <a:buAutoNum type="arabicPeriod"/>
            </a:pPr>
            <a:r>
              <a:rPr lang="en-IN" sz="2000" dirty="0" smtClean="0">
                <a:latin typeface="Bodoni MT" panose="02070603080606020203" pitchFamily="18" charset="0"/>
                <a:sym typeface="Wingdings" panose="05000000000000000000" pitchFamily="2" charset="2"/>
              </a:rPr>
              <a:t>[Initialize fields of new node]</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INFO (NEW)  X</a:t>
            </a:r>
            <a:endParaRPr lang="en-IN" sz="1800" dirty="0">
              <a:latin typeface="Bodoni MT" panose="02070603080606020203" pitchFamily="18" charset="0"/>
            </a:endParaRPr>
          </a:p>
        </p:txBody>
      </p:sp>
      <p:sp>
        <p:nvSpPr>
          <p:cNvPr id="6" name="TextBox 5"/>
          <p:cNvSpPr txBox="1"/>
          <p:nvPr/>
        </p:nvSpPr>
        <p:spPr>
          <a:xfrm>
            <a:off x="6080078" y="2362200"/>
            <a:ext cx="5791200" cy="3970318"/>
          </a:xfrm>
          <a:prstGeom prst="rect">
            <a:avLst/>
          </a:prstGeom>
          <a:noFill/>
        </p:spPr>
        <p:txBody>
          <a:bodyPr wrap="square" rtlCol="0">
            <a:spAutoFit/>
          </a:bodyPr>
          <a:lstStyle/>
          <a:p>
            <a:pPr marL="342900" indent="-342900" algn="just">
              <a:buFont typeface="+mj-lt"/>
              <a:buAutoNum type="arabicPeriod" startAt="5"/>
            </a:pPr>
            <a:r>
              <a:rPr lang="en-IN" dirty="0" smtClean="0">
                <a:solidFill>
                  <a:schemeClr val="accent1"/>
                </a:solidFill>
                <a:latin typeface="Bodoni MT" panose="02070603080606020203" pitchFamily="18" charset="0"/>
              </a:rPr>
              <a:t>[Is list empty?]</a:t>
            </a:r>
          </a:p>
          <a:p>
            <a:pPr marL="800100" lvl="1" indent="-342900" algn="just">
              <a:buFont typeface="+mj-lt"/>
              <a:buAutoNum type="arabicPeriod"/>
            </a:pPr>
            <a:r>
              <a:rPr lang="en-IN" dirty="0" smtClean="0">
                <a:solidFill>
                  <a:schemeClr val="accent1"/>
                </a:solidFill>
                <a:latin typeface="Bodoni MT" panose="02070603080606020203" pitchFamily="18" charset="0"/>
              </a:rPr>
              <a:t>If FIRST = NULL</a:t>
            </a:r>
          </a:p>
          <a:p>
            <a:pPr marL="800100" lvl="1" indent="-342900" algn="just">
              <a:buFont typeface="+mj-lt"/>
              <a:buAutoNum type="arabicPeriod"/>
            </a:pPr>
            <a:r>
              <a:rPr lang="en-IN" dirty="0" smtClean="0">
                <a:solidFill>
                  <a:schemeClr val="accent1"/>
                </a:solidFill>
                <a:latin typeface="Bodoni MT" panose="02070603080606020203" pitchFamily="18" charset="0"/>
              </a:rPr>
              <a:t>Then LINK(NEW) </a:t>
            </a:r>
            <a:r>
              <a:rPr lang="en-IN" dirty="0" smtClean="0">
                <a:solidFill>
                  <a:schemeClr val="accent1"/>
                </a:solidFill>
                <a:latin typeface="Bodoni MT" panose="02070603080606020203" pitchFamily="18" charset="0"/>
                <a:sym typeface="Wingdings" panose="05000000000000000000" pitchFamily="2" charset="2"/>
              </a:rPr>
              <a:t> NEW</a:t>
            </a:r>
          </a:p>
          <a:p>
            <a:pPr marL="1257300" lvl="2"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Return (NEW)</a:t>
            </a:r>
          </a:p>
          <a:p>
            <a:pPr lvl="2" algn="just"/>
            <a:endParaRPr lang="en-IN" dirty="0" smtClean="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[Search for the first node]</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TEMP  FIRST</a:t>
            </a:r>
          </a:p>
          <a:p>
            <a:pPr lvl="1" algn="just"/>
            <a:endParaRPr lang="en-IN" dirty="0" smtClean="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[Search for the end of the list]</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Repeat while LINK(TEMP) != FIRST</a:t>
            </a:r>
          </a:p>
          <a:p>
            <a:pPr marL="1257300" lvl="2"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TEMP  LINK(TEMP)</a:t>
            </a:r>
          </a:p>
          <a:p>
            <a:pPr lvl="2" algn="just"/>
            <a:endParaRPr lang="en-IN" dirty="0" smtClean="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[Set LINK field of new node]</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LINK (NEW)  FIRST</a:t>
            </a:r>
          </a:p>
        </p:txBody>
      </p:sp>
    </p:spTree>
    <p:extLst>
      <p:ext uri="{BB962C8B-B14F-4D97-AF65-F5344CB8AC3E}">
        <p14:creationId xmlns:p14="http://schemas.microsoft.com/office/powerpoint/2010/main" val="3740185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85"/>
          <p:cNvSpPr>
            <a:spLocks noGrp="1"/>
          </p:cNvSpPr>
          <p:nvPr>
            <p:ph idx="1"/>
          </p:nvPr>
        </p:nvSpPr>
        <p:spPr>
          <a:xfrm>
            <a:off x="740464" y="1920875"/>
            <a:ext cx="9872871" cy="4038600"/>
          </a:xfrm>
        </p:spPr>
        <p:txBody>
          <a:bodyPr/>
          <a:lstStyle/>
          <a:p>
            <a:pPr marL="457200" indent="-457200" algn="just">
              <a:buFont typeface="+mj-lt"/>
              <a:buAutoNum type="arabicPeriod" startAt="9"/>
            </a:pPr>
            <a:r>
              <a:rPr lang="en-IN" dirty="0">
                <a:latin typeface="Bodoni MT" panose="02070603080606020203" pitchFamily="18" charset="0"/>
                <a:sym typeface="Wingdings" panose="05000000000000000000" pitchFamily="2" charset="2"/>
              </a:rPr>
              <a:t>[Set LINK field of </a:t>
            </a:r>
            <a:r>
              <a:rPr lang="en-IN" dirty="0" smtClean="0">
                <a:latin typeface="Bodoni MT" panose="02070603080606020203" pitchFamily="18" charset="0"/>
                <a:sym typeface="Wingdings" panose="05000000000000000000" pitchFamily="2" charset="2"/>
              </a:rPr>
              <a:t>last </a:t>
            </a:r>
            <a:r>
              <a:rPr lang="en-IN" dirty="0">
                <a:latin typeface="Bodoni MT" panose="02070603080606020203" pitchFamily="18" charset="0"/>
                <a:sym typeface="Wingdings" panose="05000000000000000000" pitchFamily="2" charset="2"/>
              </a:rPr>
              <a:t>node]</a:t>
            </a:r>
          </a:p>
          <a:p>
            <a:pPr marL="800100" lvl="1" indent="-342900" algn="just">
              <a:buFont typeface="+mj-lt"/>
              <a:buAutoNum type="arabicPeriod"/>
            </a:pPr>
            <a:r>
              <a:rPr lang="en-IN" dirty="0">
                <a:latin typeface="Bodoni MT" panose="02070603080606020203" pitchFamily="18" charset="0"/>
                <a:sym typeface="Wingdings" panose="05000000000000000000" pitchFamily="2" charset="2"/>
              </a:rPr>
              <a:t>LINK (TEMP)  NEW</a:t>
            </a:r>
          </a:p>
          <a:p>
            <a:pPr marL="342900" indent="-342900" algn="just">
              <a:buFont typeface="+mj-lt"/>
              <a:buAutoNum type="arabicPeriod" startAt="9"/>
            </a:pPr>
            <a:r>
              <a:rPr lang="en-IN" smtClean="0">
                <a:latin typeface="Bodoni MT" panose="02070603080606020203" pitchFamily="18" charset="0"/>
                <a:sym typeface="Wingdings" panose="05000000000000000000" pitchFamily="2" charset="2"/>
              </a:rPr>
              <a:t>[</a:t>
            </a:r>
            <a:r>
              <a:rPr lang="en-IN" dirty="0">
                <a:latin typeface="Bodoni MT" panose="02070603080606020203" pitchFamily="18" charset="0"/>
                <a:sym typeface="Wingdings" panose="05000000000000000000" pitchFamily="2" charset="2"/>
              </a:rPr>
              <a:t>Return first node </a:t>
            </a:r>
            <a:r>
              <a:rPr lang="en-IN" dirty="0" smtClean="0">
                <a:latin typeface="Bodoni MT" panose="02070603080606020203" pitchFamily="18" charset="0"/>
                <a:sym typeface="Wingdings" panose="05000000000000000000" pitchFamily="2" charset="2"/>
              </a:rPr>
              <a:t>pointer]</a:t>
            </a:r>
            <a:endParaRPr lang="en-IN" dirty="0">
              <a:latin typeface="Bodoni MT" panose="02070603080606020203" pitchFamily="18" charset="0"/>
              <a:sym typeface="Wingdings" panose="05000000000000000000" pitchFamily="2" charset="2"/>
            </a:endParaRPr>
          </a:p>
          <a:p>
            <a:pPr marL="800100" lvl="1" indent="-342900" algn="just">
              <a:buFont typeface="+mj-lt"/>
              <a:buAutoNum type="arabicPeriod"/>
            </a:pPr>
            <a:r>
              <a:rPr lang="en-IN" dirty="0">
                <a:latin typeface="Bodoni MT" panose="02070603080606020203" pitchFamily="18" charset="0"/>
                <a:sym typeface="Wingdings" panose="05000000000000000000" pitchFamily="2" charset="2"/>
              </a:rPr>
              <a:t>Return (NEW)</a:t>
            </a:r>
          </a:p>
          <a:p>
            <a:pPr marL="4572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pSp>
        <p:nvGrpSpPr>
          <p:cNvPr id="6" name="Group 3"/>
          <p:cNvGrpSpPr>
            <a:grpSpLocks/>
          </p:cNvGrpSpPr>
          <p:nvPr/>
        </p:nvGrpSpPr>
        <p:grpSpPr bwMode="auto">
          <a:xfrm>
            <a:off x="5334000" y="3124200"/>
            <a:ext cx="4572000" cy="396875"/>
            <a:chOff x="792" y="2000"/>
            <a:chExt cx="2880" cy="250"/>
          </a:xfrm>
        </p:grpSpPr>
        <p:sp>
          <p:nvSpPr>
            <p:cNvPr id="7" name="Rectangle 4"/>
            <p:cNvSpPr>
              <a:spLocks noChangeArrowheads="1"/>
            </p:cNvSpPr>
            <p:nvPr/>
          </p:nvSpPr>
          <p:spPr bwMode="auto">
            <a:xfrm>
              <a:off x="792"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1</a:t>
              </a:r>
              <a:endParaRPr lang="en-US" altLang="en-US">
                <a:solidFill>
                  <a:schemeClr val="bg2">
                    <a:lumMod val="10000"/>
                  </a:schemeClr>
                </a:solidFill>
                <a:latin typeface="Verdana" panose="020B0604030504040204" pitchFamily="34" charset="0"/>
              </a:endParaRPr>
            </a:p>
          </p:txBody>
        </p:sp>
        <p:sp>
          <p:nvSpPr>
            <p:cNvPr id="8" name="Rectangle 5"/>
            <p:cNvSpPr>
              <a:spLocks noChangeArrowheads="1"/>
            </p:cNvSpPr>
            <p:nvPr/>
          </p:nvSpPr>
          <p:spPr bwMode="auto">
            <a:xfrm>
              <a:off x="936"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9" name="Line 6"/>
            <p:cNvSpPr>
              <a:spLocks noChangeShapeType="1"/>
            </p:cNvSpPr>
            <p:nvPr/>
          </p:nvSpPr>
          <p:spPr bwMode="auto">
            <a:xfrm>
              <a:off x="1008"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10" name="Rectangle 7"/>
            <p:cNvSpPr>
              <a:spLocks noChangeArrowheads="1"/>
            </p:cNvSpPr>
            <p:nvPr/>
          </p:nvSpPr>
          <p:spPr bwMode="auto">
            <a:xfrm>
              <a:off x="1224"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7</a:t>
              </a:r>
              <a:endParaRPr lang="en-US" altLang="en-US">
                <a:solidFill>
                  <a:schemeClr val="bg2">
                    <a:lumMod val="10000"/>
                  </a:schemeClr>
                </a:solidFill>
                <a:latin typeface="Verdana" panose="020B0604030504040204" pitchFamily="34" charset="0"/>
              </a:endParaRPr>
            </a:p>
          </p:txBody>
        </p:sp>
        <p:sp>
          <p:nvSpPr>
            <p:cNvPr id="11" name="Rectangle 8"/>
            <p:cNvSpPr>
              <a:spLocks noChangeArrowheads="1"/>
            </p:cNvSpPr>
            <p:nvPr/>
          </p:nvSpPr>
          <p:spPr bwMode="auto">
            <a:xfrm>
              <a:off x="1368"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12" name="Line 9"/>
            <p:cNvSpPr>
              <a:spLocks noChangeShapeType="1"/>
            </p:cNvSpPr>
            <p:nvPr/>
          </p:nvSpPr>
          <p:spPr bwMode="auto">
            <a:xfrm>
              <a:off x="1440"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13" name="Rectangle 10"/>
            <p:cNvSpPr>
              <a:spLocks noChangeArrowheads="1"/>
            </p:cNvSpPr>
            <p:nvPr/>
          </p:nvSpPr>
          <p:spPr bwMode="auto">
            <a:xfrm>
              <a:off x="1656"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3</a:t>
              </a:r>
              <a:endParaRPr lang="en-US" altLang="en-US">
                <a:solidFill>
                  <a:schemeClr val="bg2">
                    <a:lumMod val="10000"/>
                  </a:schemeClr>
                </a:solidFill>
                <a:latin typeface="Verdana" panose="020B0604030504040204" pitchFamily="34" charset="0"/>
              </a:endParaRPr>
            </a:p>
          </p:txBody>
        </p:sp>
        <p:sp>
          <p:nvSpPr>
            <p:cNvPr id="14" name="Rectangle 11"/>
            <p:cNvSpPr>
              <a:spLocks noChangeArrowheads="1"/>
            </p:cNvSpPr>
            <p:nvPr/>
          </p:nvSpPr>
          <p:spPr bwMode="auto">
            <a:xfrm>
              <a:off x="1800"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15" name="Line 12"/>
            <p:cNvSpPr>
              <a:spLocks noChangeShapeType="1"/>
            </p:cNvSpPr>
            <p:nvPr/>
          </p:nvSpPr>
          <p:spPr bwMode="auto">
            <a:xfrm>
              <a:off x="1872"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16" name="Rectangle 13"/>
            <p:cNvSpPr>
              <a:spLocks noChangeArrowheads="1"/>
            </p:cNvSpPr>
            <p:nvPr/>
          </p:nvSpPr>
          <p:spPr bwMode="auto">
            <a:xfrm>
              <a:off x="2088"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4</a:t>
              </a:r>
              <a:endParaRPr lang="en-US" altLang="en-US">
                <a:solidFill>
                  <a:schemeClr val="bg2">
                    <a:lumMod val="10000"/>
                  </a:schemeClr>
                </a:solidFill>
                <a:latin typeface="Verdana" panose="020B0604030504040204" pitchFamily="34" charset="0"/>
              </a:endParaRPr>
            </a:p>
          </p:txBody>
        </p:sp>
        <p:sp>
          <p:nvSpPr>
            <p:cNvPr id="17" name="Rectangle 14"/>
            <p:cNvSpPr>
              <a:spLocks noChangeArrowheads="1"/>
            </p:cNvSpPr>
            <p:nvPr/>
          </p:nvSpPr>
          <p:spPr bwMode="auto">
            <a:xfrm>
              <a:off x="2232"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18" name="Line 15"/>
            <p:cNvSpPr>
              <a:spLocks noChangeShapeType="1"/>
            </p:cNvSpPr>
            <p:nvPr/>
          </p:nvSpPr>
          <p:spPr bwMode="auto">
            <a:xfrm>
              <a:off x="2304"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19" name="Rectangle 16"/>
            <p:cNvSpPr>
              <a:spLocks noChangeArrowheads="1"/>
            </p:cNvSpPr>
            <p:nvPr/>
          </p:nvSpPr>
          <p:spPr bwMode="auto">
            <a:xfrm>
              <a:off x="2520"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2</a:t>
              </a:r>
              <a:endParaRPr lang="en-US" altLang="en-US">
                <a:solidFill>
                  <a:schemeClr val="bg2">
                    <a:lumMod val="10000"/>
                  </a:schemeClr>
                </a:solidFill>
                <a:latin typeface="Verdana" panose="020B0604030504040204" pitchFamily="34" charset="0"/>
              </a:endParaRPr>
            </a:p>
          </p:txBody>
        </p:sp>
        <p:sp>
          <p:nvSpPr>
            <p:cNvPr id="20" name="Rectangle 17"/>
            <p:cNvSpPr>
              <a:spLocks noChangeArrowheads="1"/>
            </p:cNvSpPr>
            <p:nvPr/>
          </p:nvSpPr>
          <p:spPr bwMode="auto">
            <a:xfrm>
              <a:off x="2664"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21" name="Line 18"/>
            <p:cNvSpPr>
              <a:spLocks noChangeShapeType="1"/>
            </p:cNvSpPr>
            <p:nvPr/>
          </p:nvSpPr>
          <p:spPr bwMode="auto">
            <a:xfrm>
              <a:off x="2736"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22" name="Rectangle 19"/>
            <p:cNvSpPr>
              <a:spLocks noChangeArrowheads="1"/>
            </p:cNvSpPr>
            <p:nvPr/>
          </p:nvSpPr>
          <p:spPr bwMode="auto">
            <a:xfrm>
              <a:off x="2952"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6</a:t>
              </a:r>
              <a:endParaRPr lang="en-US" altLang="en-US">
                <a:solidFill>
                  <a:schemeClr val="bg2">
                    <a:lumMod val="10000"/>
                  </a:schemeClr>
                </a:solidFill>
                <a:latin typeface="Verdana" panose="020B0604030504040204" pitchFamily="34" charset="0"/>
              </a:endParaRPr>
            </a:p>
          </p:txBody>
        </p:sp>
        <p:sp>
          <p:nvSpPr>
            <p:cNvPr id="23" name="Rectangle 20"/>
            <p:cNvSpPr>
              <a:spLocks noChangeArrowheads="1"/>
            </p:cNvSpPr>
            <p:nvPr/>
          </p:nvSpPr>
          <p:spPr bwMode="auto">
            <a:xfrm>
              <a:off x="3096"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24" name="Line 21"/>
            <p:cNvSpPr>
              <a:spLocks noChangeShapeType="1"/>
            </p:cNvSpPr>
            <p:nvPr/>
          </p:nvSpPr>
          <p:spPr bwMode="auto">
            <a:xfrm>
              <a:off x="3168"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25" name="Rectangle 22"/>
            <p:cNvSpPr>
              <a:spLocks noChangeArrowheads="1"/>
            </p:cNvSpPr>
            <p:nvPr/>
          </p:nvSpPr>
          <p:spPr bwMode="auto">
            <a:xfrm>
              <a:off x="3384"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5</a:t>
              </a:r>
              <a:endParaRPr lang="en-US" altLang="en-US">
                <a:solidFill>
                  <a:schemeClr val="bg2">
                    <a:lumMod val="10000"/>
                  </a:schemeClr>
                </a:solidFill>
                <a:latin typeface="Verdana" panose="020B0604030504040204" pitchFamily="34" charset="0"/>
              </a:endParaRPr>
            </a:p>
          </p:txBody>
        </p:sp>
        <p:sp>
          <p:nvSpPr>
            <p:cNvPr id="26" name="Rectangle 23"/>
            <p:cNvSpPr>
              <a:spLocks noChangeArrowheads="1"/>
            </p:cNvSpPr>
            <p:nvPr/>
          </p:nvSpPr>
          <p:spPr bwMode="auto">
            <a:xfrm>
              <a:off x="3528" y="2000"/>
              <a:ext cx="144" cy="144"/>
            </a:xfrm>
            <a:prstGeom prst="rect">
              <a:avLst/>
            </a:prstGeom>
            <a:solidFill>
              <a:srgbClr val="FFFFCC"/>
            </a:solidFill>
            <a:ln w="9525">
              <a:solidFill>
                <a:schemeClr val="accent1"/>
              </a:solidFill>
              <a:miter lim="800000"/>
              <a:headEnd/>
              <a:tailEnd/>
            </a:ln>
          </p:spPr>
          <p:txBody>
            <a:bodyPr/>
            <a:lstStyle/>
            <a:p>
              <a:pPr eaLnBrk="0" hangingPunct="0"/>
              <a:endParaRPr lang="en-US" altLang="en-US">
                <a:solidFill>
                  <a:schemeClr val="bg2">
                    <a:lumMod val="10000"/>
                  </a:schemeClr>
                </a:solidFill>
                <a:latin typeface="Verdana" panose="020B0604030504040204" pitchFamily="34" charset="0"/>
              </a:endParaRPr>
            </a:p>
          </p:txBody>
        </p:sp>
        <p:sp>
          <p:nvSpPr>
            <p:cNvPr id="27" name="Line 24"/>
            <p:cNvSpPr>
              <a:spLocks noChangeShapeType="1"/>
            </p:cNvSpPr>
            <p:nvPr/>
          </p:nvSpPr>
          <p:spPr bwMode="auto">
            <a:xfrm>
              <a:off x="3600" y="2034"/>
              <a:ext cx="0" cy="216"/>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28" name="Line 25"/>
            <p:cNvSpPr>
              <a:spLocks noChangeShapeType="1"/>
            </p:cNvSpPr>
            <p:nvPr/>
          </p:nvSpPr>
          <p:spPr bwMode="auto">
            <a:xfrm flipH="1">
              <a:off x="1008" y="2250"/>
              <a:ext cx="25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29" name="Line 26"/>
            <p:cNvSpPr>
              <a:spLocks noChangeShapeType="1"/>
            </p:cNvSpPr>
            <p:nvPr/>
          </p:nvSpPr>
          <p:spPr bwMode="auto">
            <a:xfrm flipV="1">
              <a:off x="1008" y="2034"/>
              <a:ext cx="0" cy="216"/>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grpSp>
      <p:grpSp>
        <p:nvGrpSpPr>
          <p:cNvPr id="30" name="Group 29"/>
          <p:cNvGrpSpPr>
            <a:grpSpLocks/>
          </p:cNvGrpSpPr>
          <p:nvPr/>
        </p:nvGrpSpPr>
        <p:grpSpPr bwMode="auto">
          <a:xfrm>
            <a:off x="5410200" y="3886200"/>
            <a:ext cx="4572000" cy="396875"/>
            <a:chOff x="792" y="2000"/>
            <a:chExt cx="2880" cy="250"/>
          </a:xfrm>
        </p:grpSpPr>
        <p:sp>
          <p:nvSpPr>
            <p:cNvPr id="31" name="Rectangle 30"/>
            <p:cNvSpPr>
              <a:spLocks noChangeArrowheads="1"/>
            </p:cNvSpPr>
            <p:nvPr/>
          </p:nvSpPr>
          <p:spPr bwMode="auto">
            <a:xfrm>
              <a:off x="792"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1</a:t>
              </a:r>
              <a:endParaRPr lang="en-US" altLang="en-US">
                <a:solidFill>
                  <a:schemeClr val="bg2">
                    <a:lumMod val="10000"/>
                  </a:schemeClr>
                </a:solidFill>
                <a:latin typeface="Verdana" panose="020B0604030504040204" pitchFamily="34" charset="0"/>
              </a:endParaRPr>
            </a:p>
          </p:txBody>
        </p:sp>
        <p:sp>
          <p:nvSpPr>
            <p:cNvPr id="32" name="Rectangle 31"/>
            <p:cNvSpPr>
              <a:spLocks noChangeArrowheads="1"/>
            </p:cNvSpPr>
            <p:nvPr/>
          </p:nvSpPr>
          <p:spPr bwMode="auto">
            <a:xfrm>
              <a:off x="936"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33" name="Line 32"/>
            <p:cNvSpPr>
              <a:spLocks noChangeShapeType="1"/>
            </p:cNvSpPr>
            <p:nvPr/>
          </p:nvSpPr>
          <p:spPr bwMode="auto">
            <a:xfrm>
              <a:off x="1008"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34" name="Rectangle 33"/>
            <p:cNvSpPr>
              <a:spLocks noChangeArrowheads="1"/>
            </p:cNvSpPr>
            <p:nvPr/>
          </p:nvSpPr>
          <p:spPr bwMode="auto">
            <a:xfrm>
              <a:off x="1224"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7</a:t>
              </a:r>
              <a:endParaRPr lang="en-US" altLang="en-US">
                <a:solidFill>
                  <a:schemeClr val="bg2">
                    <a:lumMod val="10000"/>
                  </a:schemeClr>
                </a:solidFill>
                <a:latin typeface="Verdana" panose="020B0604030504040204" pitchFamily="34" charset="0"/>
              </a:endParaRPr>
            </a:p>
          </p:txBody>
        </p:sp>
        <p:sp>
          <p:nvSpPr>
            <p:cNvPr id="35" name="Rectangle 34"/>
            <p:cNvSpPr>
              <a:spLocks noChangeArrowheads="1"/>
            </p:cNvSpPr>
            <p:nvPr/>
          </p:nvSpPr>
          <p:spPr bwMode="auto">
            <a:xfrm>
              <a:off x="1368"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36" name="Line 35"/>
            <p:cNvSpPr>
              <a:spLocks noChangeShapeType="1"/>
            </p:cNvSpPr>
            <p:nvPr/>
          </p:nvSpPr>
          <p:spPr bwMode="auto">
            <a:xfrm>
              <a:off x="1440"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37" name="Rectangle 36"/>
            <p:cNvSpPr>
              <a:spLocks noChangeArrowheads="1"/>
            </p:cNvSpPr>
            <p:nvPr/>
          </p:nvSpPr>
          <p:spPr bwMode="auto">
            <a:xfrm>
              <a:off x="1656"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3</a:t>
              </a:r>
              <a:endParaRPr lang="en-US" altLang="en-US">
                <a:solidFill>
                  <a:schemeClr val="bg2">
                    <a:lumMod val="10000"/>
                  </a:schemeClr>
                </a:solidFill>
                <a:latin typeface="Verdana" panose="020B0604030504040204" pitchFamily="34" charset="0"/>
              </a:endParaRPr>
            </a:p>
          </p:txBody>
        </p:sp>
        <p:sp>
          <p:nvSpPr>
            <p:cNvPr id="38" name="Rectangle 37"/>
            <p:cNvSpPr>
              <a:spLocks noChangeArrowheads="1"/>
            </p:cNvSpPr>
            <p:nvPr/>
          </p:nvSpPr>
          <p:spPr bwMode="auto">
            <a:xfrm>
              <a:off x="1800"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39" name="Line 38"/>
            <p:cNvSpPr>
              <a:spLocks noChangeShapeType="1"/>
            </p:cNvSpPr>
            <p:nvPr/>
          </p:nvSpPr>
          <p:spPr bwMode="auto">
            <a:xfrm>
              <a:off x="1872"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40" name="Rectangle 39"/>
            <p:cNvSpPr>
              <a:spLocks noChangeArrowheads="1"/>
            </p:cNvSpPr>
            <p:nvPr/>
          </p:nvSpPr>
          <p:spPr bwMode="auto">
            <a:xfrm>
              <a:off x="2088"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4</a:t>
              </a:r>
              <a:endParaRPr lang="en-US" altLang="en-US">
                <a:solidFill>
                  <a:schemeClr val="bg2">
                    <a:lumMod val="10000"/>
                  </a:schemeClr>
                </a:solidFill>
                <a:latin typeface="Verdana" panose="020B0604030504040204" pitchFamily="34" charset="0"/>
              </a:endParaRPr>
            </a:p>
          </p:txBody>
        </p:sp>
        <p:sp>
          <p:nvSpPr>
            <p:cNvPr id="41" name="Rectangle 40"/>
            <p:cNvSpPr>
              <a:spLocks noChangeArrowheads="1"/>
            </p:cNvSpPr>
            <p:nvPr/>
          </p:nvSpPr>
          <p:spPr bwMode="auto">
            <a:xfrm>
              <a:off x="2232"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42" name="Line 41"/>
            <p:cNvSpPr>
              <a:spLocks noChangeShapeType="1"/>
            </p:cNvSpPr>
            <p:nvPr/>
          </p:nvSpPr>
          <p:spPr bwMode="auto">
            <a:xfrm>
              <a:off x="2304"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43" name="Rectangle 42"/>
            <p:cNvSpPr>
              <a:spLocks noChangeArrowheads="1"/>
            </p:cNvSpPr>
            <p:nvPr/>
          </p:nvSpPr>
          <p:spPr bwMode="auto">
            <a:xfrm>
              <a:off x="2520"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2</a:t>
              </a:r>
              <a:endParaRPr lang="en-US" altLang="en-US">
                <a:solidFill>
                  <a:schemeClr val="bg2">
                    <a:lumMod val="10000"/>
                  </a:schemeClr>
                </a:solidFill>
                <a:latin typeface="Verdana" panose="020B0604030504040204" pitchFamily="34" charset="0"/>
              </a:endParaRPr>
            </a:p>
          </p:txBody>
        </p:sp>
        <p:sp>
          <p:nvSpPr>
            <p:cNvPr id="44" name="Rectangle 43"/>
            <p:cNvSpPr>
              <a:spLocks noChangeArrowheads="1"/>
            </p:cNvSpPr>
            <p:nvPr/>
          </p:nvSpPr>
          <p:spPr bwMode="auto">
            <a:xfrm>
              <a:off x="2664"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45" name="Line 44"/>
            <p:cNvSpPr>
              <a:spLocks noChangeShapeType="1"/>
            </p:cNvSpPr>
            <p:nvPr/>
          </p:nvSpPr>
          <p:spPr bwMode="auto">
            <a:xfrm>
              <a:off x="2736"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46" name="Rectangle 45"/>
            <p:cNvSpPr>
              <a:spLocks noChangeArrowheads="1"/>
            </p:cNvSpPr>
            <p:nvPr/>
          </p:nvSpPr>
          <p:spPr bwMode="auto">
            <a:xfrm>
              <a:off x="2952"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6</a:t>
              </a:r>
              <a:endParaRPr lang="en-US" altLang="en-US">
                <a:solidFill>
                  <a:schemeClr val="bg2">
                    <a:lumMod val="10000"/>
                  </a:schemeClr>
                </a:solidFill>
                <a:latin typeface="Verdana" panose="020B0604030504040204" pitchFamily="34" charset="0"/>
              </a:endParaRPr>
            </a:p>
          </p:txBody>
        </p:sp>
        <p:sp>
          <p:nvSpPr>
            <p:cNvPr id="47" name="Rectangle 46"/>
            <p:cNvSpPr>
              <a:spLocks noChangeArrowheads="1"/>
            </p:cNvSpPr>
            <p:nvPr/>
          </p:nvSpPr>
          <p:spPr bwMode="auto">
            <a:xfrm>
              <a:off x="3096" y="2000"/>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48" name="Line 47"/>
            <p:cNvSpPr>
              <a:spLocks noChangeShapeType="1"/>
            </p:cNvSpPr>
            <p:nvPr/>
          </p:nvSpPr>
          <p:spPr bwMode="auto">
            <a:xfrm>
              <a:off x="3168" y="2072"/>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49" name="Rectangle 48"/>
            <p:cNvSpPr>
              <a:spLocks noChangeArrowheads="1"/>
            </p:cNvSpPr>
            <p:nvPr/>
          </p:nvSpPr>
          <p:spPr bwMode="auto">
            <a:xfrm>
              <a:off x="3384" y="2000"/>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5</a:t>
              </a:r>
              <a:endParaRPr lang="en-US" altLang="en-US">
                <a:solidFill>
                  <a:schemeClr val="bg2">
                    <a:lumMod val="10000"/>
                  </a:schemeClr>
                </a:solidFill>
                <a:latin typeface="Verdana" panose="020B0604030504040204" pitchFamily="34" charset="0"/>
              </a:endParaRPr>
            </a:p>
          </p:txBody>
        </p:sp>
        <p:sp>
          <p:nvSpPr>
            <p:cNvPr id="50" name="Rectangle 49"/>
            <p:cNvSpPr>
              <a:spLocks noChangeArrowheads="1"/>
            </p:cNvSpPr>
            <p:nvPr/>
          </p:nvSpPr>
          <p:spPr bwMode="auto">
            <a:xfrm>
              <a:off x="3528" y="2000"/>
              <a:ext cx="144" cy="144"/>
            </a:xfrm>
            <a:prstGeom prst="rect">
              <a:avLst/>
            </a:prstGeom>
            <a:solidFill>
              <a:srgbClr val="FFFFCC"/>
            </a:solidFill>
            <a:ln w="9525">
              <a:solidFill>
                <a:schemeClr val="accent1"/>
              </a:solidFill>
              <a:miter lim="800000"/>
              <a:headEnd/>
              <a:tailEnd/>
            </a:ln>
          </p:spPr>
          <p:txBody>
            <a:bodyPr/>
            <a:lstStyle/>
            <a:p>
              <a:pPr eaLnBrk="0" hangingPunct="0"/>
              <a:endParaRPr lang="en-US" altLang="en-US">
                <a:solidFill>
                  <a:schemeClr val="bg2">
                    <a:lumMod val="10000"/>
                  </a:schemeClr>
                </a:solidFill>
                <a:latin typeface="Verdana" panose="020B0604030504040204" pitchFamily="34" charset="0"/>
              </a:endParaRPr>
            </a:p>
          </p:txBody>
        </p:sp>
        <p:sp>
          <p:nvSpPr>
            <p:cNvPr id="51" name="Line 50"/>
            <p:cNvSpPr>
              <a:spLocks noChangeShapeType="1"/>
            </p:cNvSpPr>
            <p:nvPr/>
          </p:nvSpPr>
          <p:spPr bwMode="auto">
            <a:xfrm>
              <a:off x="3600" y="2034"/>
              <a:ext cx="0" cy="216"/>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52" name="Line 51"/>
            <p:cNvSpPr>
              <a:spLocks noChangeShapeType="1"/>
            </p:cNvSpPr>
            <p:nvPr/>
          </p:nvSpPr>
          <p:spPr bwMode="auto">
            <a:xfrm flipH="1">
              <a:off x="1008" y="2250"/>
              <a:ext cx="25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53" name="Line 52"/>
            <p:cNvSpPr>
              <a:spLocks noChangeShapeType="1"/>
            </p:cNvSpPr>
            <p:nvPr/>
          </p:nvSpPr>
          <p:spPr bwMode="auto">
            <a:xfrm flipV="1">
              <a:off x="1008" y="2034"/>
              <a:ext cx="0" cy="216"/>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grpSp>
      <p:grpSp>
        <p:nvGrpSpPr>
          <p:cNvPr id="54" name="Group 55"/>
          <p:cNvGrpSpPr>
            <a:grpSpLocks/>
          </p:cNvGrpSpPr>
          <p:nvPr/>
        </p:nvGrpSpPr>
        <p:grpSpPr bwMode="auto">
          <a:xfrm>
            <a:off x="5486400" y="4648200"/>
            <a:ext cx="5257800" cy="400050"/>
            <a:chOff x="792" y="2886"/>
            <a:chExt cx="3312" cy="252"/>
          </a:xfrm>
        </p:grpSpPr>
        <p:sp>
          <p:nvSpPr>
            <p:cNvPr id="55" name="Rectangle 56"/>
            <p:cNvSpPr>
              <a:spLocks noChangeArrowheads="1"/>
            </p:cNvSpPr>
            <p:nvPr/>
          </p:nvSpPr>
          <p:spPr bwMode="auto">
            <a:xfrm>
              <a:off x="792"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9</a:t>
              </a:r>
              <a:endParaRPr lang="en-US" altLang="en-US">
                <a:solidFill>
                  <a:schemeClr val="bg2">
                    <a:lumMod val="10000"/>
                  </a:schemeClr>
                </a:solidFill>
                <a:latin typeface="Verdana" panose="020B0604030504040204" pitchFamily="34" charset="0"/>
              </a:endParaRPr>
            </a:p>
          </p:txBody>
        </p:sp>
        <p:sp>
          <p:nvSpPr>
            <p:cNvPr id="56" name="Rectangle 57"/>
            <p:cNvSpPr>
              <a:spLocks noChangeArrowheads="1"/>
            </p:cNvSpPr>
            <p:nvPr/>
          </p:nvSpPr>
          <p:spPr bwMode="auto">
            <a:xfrm>
              <a:off x="936" y="2902"/>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57" name="Line 58"/>
            <p:cNvSpPr>
              <a:spLocks noChangeShapeType="1"/>
            </p:cNvSpPr>
            <p:nvPr/>
          </p:nvSpPr>
          <p:spPr bwMode="auto">
            <a:xfrm>
              <a:off x="1008" y="297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58" name="Rectangle 59"/>
            <p:cNvSpPr>
              <a:spLocks noChangeArrowheads="1"/>
            </p:cNvSpPr>
            <p:nvPr/>
          </p:nvSpPr>
          <p:spPr bwMode="auto">
            <a:xfrm>
              <a:off x="1224"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1</a:t>
              </a:r>
              <a:endParaRPr lang="en-US" altLang="en-US">
                <a:solidFill>
                  <a:schemeClr val="bg2">
                    <a:lumMod val="10000"/>
                  </a:schemeClr>
                </a:solidFill>
                <a:latin typeface="Verdana" panose="020B0604030504040204" pitchFamily="34" charset="0"/>
              </a:endParaRPr>
            </a:p>
          </p:txBody>
        </p:sp>
        <p:sp>
          <p:nvSpPr>
            <p:cNvPr id="59" name="Rectangle 60"/>
            <p:cNvSpPr>
              <a:spLocks noChangeArrowheads="1"/>
            </p:cNvSpPr>
            <p:nvPr/>
          </p:nvSpPr>
          <p:spPr bwMode="auto">
            <a:xfrm>
              <a:off x="1368" y="2902"/>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60" name="Line 61"/>
            <p:cNvSpPr>
              <a:spLocks noChangeShapeType="1"/>
            </p:cNvSpPr>
            <p:nvPr/>
          </p:nvSpPr>
          <p:spPr bwMode="auto">
            <a:xfrm>
              <a:off x="1440" y="297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61" name="Rectangle 62"/>
            <p:cNvSpPr>
              <a:spLocks noChangeArrowheads="1"/>
            </p:cNvSpPr>
            <p:nvPr/>
          </p:nvSpPr>
          <p:spPr bwMode="auto">
            <a:xfrm>
              <a:off x="1656"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7</a:t>
              </a:r>
              <a:endParaRPr lang="en-US" altLang="en-US">
                <a:solidFill>
                  <a:schemeClr val="bg2">
                    <a:lumMod val="10000"/>
                  </a:schemeClr>
                </a:solidFill>
                <a:latin typeface="Verdana" panose="020B0604030504040204" pitchFamily="34" charset="0"/>
              </a:endParaRPr>
            </a:p>
          </p:txBody>
        </p:sp>
        <p:sp>
          <p:nvSpPr>
            <p:cNvPr id="62" name="Rectangle 63"/>
            <p:cNvSpPr>
              <a:spLocks noChangeArrowheads="1"/>
            </p:cNvSpPr>
            <p:nvPr/>
          </p:nvSpPr>
          <p:spPr bwMode="auto">
            <a:xfrm>
              <a:off x="1800" y="2902"/>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63" name="Line 64"/>
            <p:cNvSpPr>
              <a:spLocks noChangeShapeType="1"/>
            </p:cNvSpPr>
            <p:nvPr/>
          </p:nvSpPr>
          <p:spPr bwMode="auto">
            <a:xfrm>
              <a:off x="1872" y="297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64" name="Rectangle 65"/>
            <p:cNvSpPr>
              <a:spLocks noChangeArrowheads="1"/>
            </p:cNvSpPr>
            <p:nvPr/>
          </p:nvSpPr>
          <p:spPr bwMode="auto">
            <a:xfrm>
              <a:off x="2088"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3</a:t>
              </a:r>
              <a:endParaRPr lang="en-US" altLang="en-US">
                <a:solidFill>
                  <a:schemeClr val="bg2">
                    <a:lumMod val="10000"/>
                  </a:schemeClr>
                </a:solidFill>
                <a:latin typeface="Verdana" panose="020B0604030504040204" pitchFamily="34" charset="0"/>
              </a:endParaRPr>
            </a:p>
          </p:txBody>
        </p:sp>
        <p:sp>
          <p:nvSpPr>
            <p:cNvPr id="65" name="Rectangle 66"/>
            <p:cNvSpPr>
              <a:spLocks noChangeArrowheads="1"/>
            </p:cNvSpPr>
            <p:nvPr/>
          </p:nvSpPr>
          <p:spPr bwMode="auto">
            <a:xfrm>
              <a:off x="2232" y="2902"/>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66" name="Line 67"/>
            <p:cNvSpPr>
              <a:spLocks noChangeShapeType="1"/>
            </p:cNvSpPr>
            <p:nvPr/>
          </p:nvSpPr>
          <p:spPr bwMode="auto">
            <a:xfrm>
              <a:off x="2304" y="297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67" name="Rectangle 68"/>
            <p:cNvSpPr>
              <a:spLocks noChangeArrowheads="1"/>
            </p:cNvSpPr>
            <p:nvPr/>
          </p:nvSpPr>
          <p:spPr bwMode="auto">
            <a:xfrm>
              <a:off x="2520"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4</a:t>
              </a:r>
              <a:endParaRPr lang="en-US" altLang="en-US">
                <a:solidFill>
                  <a:schemeClr val="bg2">
                    <a:lumMod val="10000"/>
                  </a:schemeClr>
                </a:solidFill>
                <a:latin typeface="Verdana" panose="020B0604030504040204" pitchFamily="34" charset="0"/>
              </a:endParaRPr>
            </a:p>
          </p:txBody>
        </p:sp>
        <p:sp>
          <p:nvSpPr>
            <p:cNvPr id="68" name="Rectangle 69"/>
            <p:cNvSpPr>
              <a:spLocks noChangeArrowheads="1"/>
            </p:cNvSpPr>
            <p:nvPr/>
          </p:nvSpPr>
          <p:spPr bwMode="auto">
            <a:xfrm>
              <a:off x="2664" y="2902"/>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69" name="Line 70"/>
            <p:cNvSpPr>
              <a:spLocks noChangeShapeType="1"/>
            </p:cNvSpPr>
            <p:nvPr/>
          </p:nvSpPr>
          <p:spPr bwMode="auto">
            <a:xfrm>
              <a:off x="2736" y="297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70" name="Rectangle 71"/>
            <p:cNvSpPr>
              <a:spLocks noChangeArrowheads="1"/>
            </p:cNvSpPr>
            <p:nvPr/>
          </p:nvSpPr>
          <p:spPr bwMode="auto">
            <a:xfrm>
              <a:off x="2952"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2</a:t>
              </a:r>
              <a:endParaRPr lang="en-US" altLang="en-US">
                <a:solidFill>
                  <a:schemeClr val="bg2">
                    <a:lumMod val="10000"/>
                  </a:schemeClr>
                </a:solidFill>
                <a:latin typeface="Verdana" panose="020B0604030504040204" pitchFamily="34" charset="0"/>
              </a:endParaRPr>
            </a:p>
          </p:txBody>
        </p:sp>
        <p:sp>
          <p:nvSpPr>
            <p:cNvPr id="71" name="Rectangle 72"/>
            <p:cNvSpPr>
              <a:spLocks noChangeArrowheads="1"/>
            </p:cNvSpPr>
            <p:nvPr/>
          </p:nvSpPr>
          <p:spPr bwMode="auto">
            <a:xfrm>
              <a:off x="3096" y="2902"/>
              <a:ext cx="144" cy="144"/>
            </a:xfrm>
            <a:prstGeom prst="rect">
              <a:avLst/>
            </a:prstGeom>
            <a:solidFill>
              <a:srgbClr val="FFFFCC"/>
            </a:solidFill>
            <a:ln w="9525">
              <a:solidFill>
                <a:schemeClr val="accent1"/>
              </a:solidFill>
              <a:miter lim="800000"/>
              <a:headEnd/>
              <a:tailEnd/>
            </a:ln>
          </p:spPr>
          <p:txBody>
            <a:bodyPr/>
            <a:lstStyle/>
            <a:p>
              <a:endParaRPr lang="en-IN">
                <a:solidFill>
                  <a:schemeClr val="bg2">
                    <a:lumMod val="10000"/>
                  </a:schemeClr>
                </a:solidFill>
              </a:endParaRPr>
            </a:p>
          </p:txBody>
        </p:sp>
        <p:sp>
          <p:nvSpPr>
            <p:cNvPr id="72" name="Line 73"/>
            <p:cNvSpPr>
              <a:spLocks noChangeShapeType="1"/>
            </p:cNvSpPr>
            <p:nvPr/>
          </p:nvSpPr>
          <p:spPr bwMode="auto">
            <a:xfrm>
              <a:off x="3168" y="297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73" name="Rectangle 74"/>
            <p:cNvSpPr>
              <a:spLocks noChangeArrowheads="1"/>
            </p:cNvSpPr>
            <p:nvPr/>
          </p:nvSpPr>
          <p:spPr bwMode="auto">
            <a:xfrm>
              <a:off x="3384" y="2902"/>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6</a:t>
              </a:r>
              <a:endParaRPr lang="en-US" altLang="en-US">
                <a:solidFill>
                  <a:schemeClr val="bg2">
                    <a:lumMod val="10000"/>
                  </a:schemeClr>
                </a:solidFill>
                <a:latin typeface="Verdana" panose="020B0604030504040204" pitchFamily="34" charset="0"/>
              </a:endParaRPr>
            </a:p>
          </p:txBody>
        </p:sp>
        <p:sp>
          <p:nvSpPr>
            <p:cNvPr id="74" name="Rectangle 75"/>
            <p:cNvSpPr>
              <a:spLocks noChangeArrowheads="1"/>
            </p:cNvSpPr>
            <p:nvPr/>
          </p:nvSpPr>
          <p:spPr bwMode="auto">
            <a:xfrm>
              <a:off x="3528" y="2902"/>
              <a:ext cx="144" cy="144"/>
            </a:xfrm>
            <a:prstGeom prst="rect">
              <a:avLst/>
            </a:prstGeom>
            <a:solidFill>
              <a:srgbClr val="FFFFCC"/>
            </a:solidFill>
            <a:ln w="9525">
              <a:solidFill>
                <a:schemeClr val="accent1"/>
              </a:solidFill>
              <a:miter lim="800000"/>
              <a:headEnd/>
              <a:tailEnd/>
            </a:ln>
          </p:spPr>
          <p:txBody>
            <a:bodyPr/>
            <a:lstStyle/>
            <a:p>
              <a:pPr eaLnBrk="0" hangingPunct="0"/>
              <a:endParaRPr lang="en-US" altLang="en-US">
                <a:solidFill>
                  <a:schemeClr val="bg2">
                    <a:lumMod val="10000"/>
                  </a:schemeClr>
                </a:solidFill>
                <a:latin typeface="Verdana" panose="020B0604030504040204" pitchFamily="34" charset="0"/>
              </a:endParaRPr>
            </a:p>
          </p:txBody>
        </p:sp>
        <p:sp>
          <p:nvSpPr>
            <p:cNvPr id="75" name="Line 76"/>
            <p:cNvSpPr>
              <a:spLocks noChangeShapeType="1"/>
            </p:cNvSpPr>
            <p:nvPr/>
          </p:nvSpPr>
          <p:spPr bwMode="auto">
            <a:xfrm>
              <a:off x="3600" y="2994"/>
              <a:ext cx="216" cy="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76" name="Rectangle 77"/>
            <p:cNvSpPr>
              <a:spLocks noChangeArrowheads="1"/>
            </p:cNvSpPr>
            <p:nvPr/>
          </p:nvSpPr>
          <p:spPr bwMode="auto">
            <a:xfrm>
              <a:off x="3816" y="2886"/>
              <a:ext cx="144" cy="144"/>
            </a:xfrm>
            <a:prstGeom prst="rect">
              <a:avLst/>
            </a:prstGeom>
            <a:solidFill>
              <a:srgbClr val="FFFFCC"/>
            </a:solidFill>
            <a:ln w="9525">
              <a:solidFill>
                <a:schemeClr val="accent1"/>
              </a:solidFill>
              <a:miter lim="800000"/>
              <a:headEnd/>
              <a:tailEnd/>
            </a:ln>
          </p:spPr>
          <p:txBody>
            <a:bodyPr/>
            <a:lstStyle/>
            <a:p>
              <a:pPr eaLnBrk="0" hangingPunct="0"/>
              <a:r>
                <a:rPr lang="en-US" altLang="en-US" sz="1000">
                  <a:solidFill>
                    <a:schemeClr val="bg2">
                      <a:lumMod val="10000"/>
                    </a:schemeClr>
                  </a:solidFill>
                  <a:latin typeface="Verdana" panose="020B0604030504040204" pitchFamily="34" charset="0"/>
                </a:rPr>
                <a:t>5</a:t>
              </a:r>
              <a:endParaRPr lang="en-US" altLang="en-US">
                <a:solidFill>
                  <a:schemeClr val="bg2">
                    <a:lumMod val="10000"/>
                  </a:schemeClr>
                </a:solidFill>
                <a:latin typeface="Verdana" panose="020B0604030504040204" pitchFamily="34" charset="0"/>
              </a:endParaRPr>
            </a:p>
          </p:txBody>
        </p:sp>
        <p:sp>
          <p:nvSpPr>
            <p:cNvPr id="77" name="Rectangle 78"/>
            <p:cNvSpPr>
              <a:spLocks noChangeArrowheads="1"/>
            </p:cNvSpPr>
            <p:nvPr/>
          </p:nvSpPr>
          <p:spPr bwMode="auto">
            <a:xfrm>
              <a:off x="3960" y="2886"/>
              <a:ext cx="144" cy="144"/>
            </a:xfrm>
            <a:prstGeom prst="rect">
              <a:avLst/>
            </a:prstGeom>
            <a:solidFill>
              <a:srgbClr val="FFFFCC"/>
            </a:solidFill>
            <a:ln w="9525">
              <a:solidFill>
                <a:schemeClr val="accent1"/>
              </a:solidFill>
              <a:miter lim="800000"/>
              <a:headEnd/>
              <a:tailEnd/>
            </a:ln>
          </p:spPr>
          <p:txBody>
            <a:bodyPr/>
            <a:lstStyle/>
            <a:p>
              <a:pPr eaLnBrk="0" hangingPunct="0"/>
              <a:endParaRPr lang="en-US" altLang="en-US">
                <a:solidFill>
                  <a:schemeClr val="bg2">
                    <a:lumMod val="10000"/>
                  </a:schemeClr>
                </a:solidFill>
                <a:latin typeface="Verdana" panose="020B0604030504040204" pitchFamily="34" charset="0"/>
              </a:endParaRPr>
            </a:p>
          </p:txBody>
        </p:sp>
        <p:sp>
          <p:nvSpPr>
            <p:cNvPr id="78" name="Line 79"/>
            <p:cNvSpPr>
              <a:spLocks noChangeShapeType="1"/>
            </p:cNvSpPr>
            <p:nvPr/>
          </p:nvSpPr>
          <p:spPr bwMode="auto">
            <a:xfrm>
              <a:off x="4032" y="2977"/>
              <a:ext cx="0" cy="161"/>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79" name="Line 80"/>
            <p:cNvSpPr>
              <a:spLocks noChangeShapeType="1"/>
            </p:cNvSpPr>
            <p:nvPr/>
          </p:nvSpPr>
          <p:spPr bwMode="auto">
            <a:xfrm flipH="1">
              <a:off x="1008" y="3138"/>
              <a:ext cx="3024"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sp>
          <p:nvSpPr>
            <p:cNvPr id="80" name="Line 81"/>
            <p:cNvSpPr>
              <a:spLocks noChangeShapeType="1"/>
            </p:cNvSpPr>
            <p:nvPr/>
          </p:nvSpPr>
          <p:spPr bwMode="auto">
            <a:xfrm flipV="1">
              <a:off x="1008" y="2977"/>
              <a:ext cx="0" cy="161"/>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chemeClr val="bg2">
                    <a:lumMod val="10000"/>
                  </a:schemeClr>
                </a:solidFill>
              </a:endParaRPr>
            </a:p>
          </p:txBody>
        </p:sp>
      </p:grpSp>
      <p:sp>
        <p:nvSpPr>
          <p:cNvPr id="81" name="Rectangle 27"/>
          <p:cNvSpPr>
            <a:spLocks noChangeArrowheads="1"/>
          </p:cNvSpPr>
          <p:nvPr/>
        </p:nvSpPr>
        <p:spPr bwMode="auto">
          <a:xfrm>
            <a:off x="4648736" y="3411159"/>
            <a:ext cx="1005403"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sz="1000" dirty="0" smtClean="0">
                <a:solidFill>
                  <a:schemeClr val="bg2">
                    <a:lumMod val="10000"/>
                  </a:schemeClr>
                </a:solidFill>
                <a:latin typeface="Verdana" panose="020B0604030504040204" pitchFamily="34" charset="0"/>
              </a:rPr>
              <a:t>FIRST, TEMP</a:t>
            </a:r>
            <a:endParaRPr lang="en-US" altLang="en-US" sz="1000" dirty="0">
              <a:solidFill>
                <a:schemeClr val="bg2">
                  <a:lumMod val="10000"/>
                </a:schemeClr>
              </a:solidFill>
              <a:latin typeface="Verdana" panose="020B0604030504040204" pitchFamily="34" charset="0"/>
            </a:endParaRPr>
          </a:p>
        </p:txBody>
      </p:sp>
      <p:sp>
        <p:nvSpPr>
          <p:cNvPr id="82" name="Rectangle 53"/>
          <p:cNvSpPr>
            <a:spLocks noChangeArrowheads="1"/>
          </p:cNvSpPr>
          <p:nvPr/>
        </p:nvSpPr>
        <p:spPr bwMode="auto">
          <a:xfrm>
            <a:off x="4983106" y="4190720"/>
            <a:ext cx="569387"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sz="1000" dirty="0" smtClean="0">
                <a:solidFill>
                  <a:schemeClr val="bg2">
                    <a:lumMod val="10000"/>
                  </a:schemeClr>
                </a:solidFill>
                <a:latin typeface="Verdana" panose="020B0604030504040204" pitchFamily="34" charset="0"/>
              </a:rPr>
              <a:t>FIRST</a:t>
            </a:r>
            <a:endParaRPr lang="en-US" altLang="en-US" sz="1000" dirty="0">
              <a:solidFill>
                <a:schemeClr val="bg2">
                  <a:lumMod val="10000"/>
                </a:schemeClr>
              </a:solidFill>
              <a:latin typeface="Verdana" panose="020B0604030504040204" pitchFamily="34" charset="0"/>
            </a:endParaRPr>
          </a:p>
        </p:txBody>
      </p:sp>
      <p:sp>
        <p:nvSpPr>
          <p:cNvPr id="83" name="Rectangle 53"/>
          <p:cNvSpPr>
            <a:spLocks noChangeArrowheads="1"/>
          </p:cNvSpPr>
          <p:nvPr/>
        </p:nvSpPr>
        <p:spPr bwMode="auto">
          <a:xfrm>
            <a:off x="5185832" y="4973124"/>
            <a:ext cx="569387"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sz="1000" dirty="0" smtClean="0">
                <a:solidFill>
                  <a:schemeClr val="bg2">
                    <a:lumMod val="10000"/>
                  </a:schemeClr>
                </a:solidFill>
                <a:latin typeface="Verdana" panose="020B0604030504040204" pitchFamily="34" charset="0"/>
              </a:rPr>
              <a:t>FIRST</a:t>
            </a:r>
            <a:endParaRPr lang="en-US" altLang="en-US" sz="1000" dirty="0">
              <a:solidFill>
                <a:schemeClr val="bg2">
                  <a:lumMod val="10000"/>
                </a:schemeClr>
              </a:solidFill>
              <a:latin typeface="Verdana" panose="020B0604030504040204" pitchFamily="34" charset="0"/>
            </a:endParaRPr>
          </a:p>
        </p:txBody>
      </p:sp>
      <p:sp>
        <p:nvSpPr>
          <p:cNvPr id="84" name="Rectangle 54"/>
          <p:cNvSpPr>
            <a:spLocks noChangeArrowheads="1"/>
          </p:cNvSpPr>
          <p:nvPr/>
        </p:nvSpPr>
        <p:spPr bwMode="auto">
          <a:xfrm>
            <a:off x="9985556" y="4163899"/>
            <a:ext cx="529312"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sz="1000" dirty="0" smtClean="0">
                <a:solidFill>
                  <a:schemeClr val="bg2">
                    <a:lumMod val="10000"/>
                  </a:schemeClr>
                </a:solidFill>
                <a:latin typeface="Verdana" panose="020B0604030504040204" pitchFamily="34" charset="0"/>
              </a:rPr>
              <a:t>TEMP</a:t>
            </a:r>
            <a:endParaRPr lang="en-US" altLang="en-US" sz="1000" dirty="0">
              <a:solidFill>
                <a:schemeClr val="bg2">
                  <a:lumMod val="10000"/>
                </a:schemeClr>
              </a:solidFill>
              <a:latin typeface="Verdana" panose="020B0604030504040204" pitchFamily="34" charset="0"/>
            </a:endParaRPr>
          </a:p>
        </p:txBody>
      </p:sp>
      <p:sp>
        <p:nvSpPr>
          <p:cNvPr id="87" name="Title 1"/>
          <p:cNvSpPr>
            <a:spLocks noGrp="1"/>
          </p:cNvSpPr>
          <p:nvPr>
            <p:ph type="title"/>
          </p:nvPr>
        </p:nvSpPr>
        <p:spPr>
          <a:xfrm>
            <a:off x="457200" y="883444"/>
            <a:ext cx="11277600" cy="685800"/>
          </a:xfrm>
        </p:spPr>
        <p:txBody>
          <a:bodyPr>
            <a:normAutofit fontScale="90000"/>
          </a:bodyPr>
          <a:lstStyle/>
          <a:p>
            <a:r>
              <a:rPr lang="en-IN" dirty="0" smtClean="0"/>
              <a:t>Insert a new node at the beginning of circular linked list</a:t>
            </a:r>
            <a:endParaRPr lang="en-IN" dirty="0"/>
          </a:p>
        </p:txBody>
      </p:sp>
    </p:spTree>
    <p:extLst>
      <p:ext uri="{BB962C8B-B14F-4D97-AF65-F5344CB8AC3E}">
        <p14:creationId xmlns:p14="http://schemas.microsoft.com/office/powerpoint/2010/main" val="86046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685800"/>
          </a:xfrm>
        </p:spPr>
        <p:txBody>
          <a:bodyPr>
            <a:normAutofit fontScale="90000"/>
          </a:bodyPr>
          <a:lstStyle/>
          <a:p>
            <a:r>
              <a:rPr lang="en-IN" dirty="0" smtClean="0"/>
              <a:t>Insert a new node at the end of circular linked list</a:t>
            </a:r>
            <a:endParaRPr lang="en-IN" dirty="0"/>
          </a:p>
        </p:txBody>
      </p:sp>
      <p:sp>
        <p:nvSpPr>
          <p:cNvPr id="3" name="Content Placeholder 2"/>
          <p:cNvSpPr>
            <a:spLocks noGrp="1"/>
          </p:cNvSpPr>
          <p:nvPr>
            <p:ph idx="1"/>
          </p:nvPr>
        </p:nvSpPr>
        <p:spPr>
          <a:xfrm>
            <a:off x="457200" y="1219200"/>
            <a:ext cx="11277600" cy="4876800"/>
          </a:xfrm>
        </p:spPr>
        <p:txBody>
          <a:bodyPr>
            <a:normAutofit/>
          </a:bodyPr>
          <a:lstStyle/>
          <a:p>
            <a:pPr algn="just"/>
            <a:r>
              <a:rPr lang="en-IN" sz="1800" dirty="0" smtClean="0">
                <a:solidFill>
                  <a:schemeClr val="bg2">
                    <a:lumMod val="10000"/>
                  </a:schemeClr>
                </a:solidFill>
                <a:latin typeface="Bodoni MT" panose="02070603080606020203" pitchFamily="18" charset="0"/>
              </a:rPr>
              <a:t>Function INSERTEND (X, FIRST) : Given X, a new element, and FIRST, a pointer to the first element of a circular linked list whose typical node contains INFO and LINK fields, this functions inserts X. AVAIL is a pointer to the top element of the availability stack, NEW and TEMP are temporary pointer variables. It is required that X be inserted at the end of the list.</a:t>
            </a:r>
          </a:p>
          <a:p>
            <a:pPr marL="502920" indent="-457200" algn="just">
              <a:buAutoNum type="arabicPeriod"/>
            </a:pPr>
            <a:r>
              <a:rPr lang="en-IN" sz="2000" dirty="0" smtClean="0">
                <a:latin typeface="Bodoni MT" panose="02070603080606020203" pitchFamily="18" charset="0"/>
              </a:rPr>
              <a:t>[Underflow?]</a:t>
            </a:r>
          </a:p>
          <a:p>
            <a:pPr marL="731520" lvl="1" indent="-457200" algn="just">
              <a:buAutoNum type="arabicPeriod"/>
            </a:pPr>
            <a:r>
              <a:rPr lang="en-IN" sz="1800" dirty="0" smtClean="0">
                <a:latin typeface="Bodoni MT" panose="02070603080606020203" pitchFamily="18" charset="0"/>
              </a:rPr>
              <a:t>If AVAIL = NULL</a:t>
            </a:r>
          </a:p>
          <a:p>
            <a:pPr marL="731520" lvl="1" indent="-457200" algn="just">
              <a:buAutoNum type="arabicPeriod"/>
            </a:pPr>
            <a:r>
              <a:rPr lang="en-IN" sz="1800" dirty="0" smtClean="0">
                <a:latin typeface="Bodoni MT" panose="02070603080606020203" pitchFamily="18" charset="0"/>
              </a:rPr>
              <a:t>then Write (‘STACK UNDERFLOW’)</a:t>
            </a:r>
          </a:p>
          <a:p>
            <a:pPr marL="1280160" lvl="3" indent="-457200" algn="just">
              <a:buAutoNum type="arabicPeriod"/>
            </a:pPr>
            <a:r>
              <a:rPr lang="en-IN" sz="1800" dirty="0" smtClean="0">
                <a:latin typeface="Bodoni MT" panose="02070603080606020203" pitchFamily="18" charset="0"/>
              </a:rPr>
              <a:t>Return (FIRST)</a:t>
            </a:r>
          </a:p>
          <a:p>
            <a:pPr marL="502920" indent="-457200" algn="just">
              <a:buAutoNum type="arabicPeriod"/>
            </a:pPr>
            <a:r>
              <a:rPr lang="en-IN" sz="2000" dirty="0" smtClean="0">
                <a:latin typeface="Bodoni MT" panose="02070603080606020203" pitchFamily="18" charset="0"/>
              </a:rPr>
              <a:t>[Obtain address of next free node]</a:t>
            </a:r>
          </a:p>
          <a:p>
            <a:pPr marL="731520" lvl="1" indent="-457200" algn="just">
              <a:buAutoNum type="arabicPeriod"/>
            </a:pPr>
            <a:r>
              <a:rPr lang="en-IN" sz="1800" dirty="0" smtClean="0">
                <a:latin typeface="Bodoni MT" panose="02070603080606020203" pitchFamily="18" charset="0"/>
              </a:rPr>
              <a:t>NEXT </a:t>
            </a:r>
            <a:r>
              <a:rPr lang="en-IN" sz="1800" dirty="0" smtClean="0">
                <a:latin typeface="Bodoni MT" panose="02070603080606020203" pitchFamily="18" charset="0"/>
                <a:sym typeface="Wingdings" panose="05000000000000000000" pitchFamily="2" charset="2"/>
              </a:rPr>
              <a:t> AVAIL</a:t>
            </a:r>
          </a:p>
          <a:p>
            <a:pPr marL="502920" indent="-457200" algn="just">
              <a:buAutoNum type="arabicPeriod"/>
            </a:pPr>
            <a:r>
              <a:rPr lang="en-IN" sz="2000" dirty="0" smtClean="0">
                <a:latin typeface="Bodoni MT" panose="02070603080606020203" pitchFamily="18" charset="0"/>
                <a:sym typeface="Wingdings" panose="05000000000000000000" pitchFamily="2" charset="2"/>
              </a:rPr>
              <a:t>[Remove free node from availability stack]</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AVAIL  LINK (AVAIL)</a:t>
            </a:r>
          </a:p>
          <a:p>
            <a:pPr marL="502920" indent="-457200" algn="just">
              <a:buAutoNum type="arabicPeriod"/>
            </a:pPr>
            <a:r>
              <a:rPr lang="en-IN" sz="2000" dirty="0" smtClean="0">
                <a:latin typeface="Bodoni MT" panose="02070603080606020203" pitchFamily="18" charset="0"/>
                <a:sym typeface="Wingdings" panose="05000000000000000000" pitchFamily="2" charset="2"/>
              </a:rPr>
              <a:t>[Initialize fields of new node]</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INFO (NEW)  X</a:t>
            </a:r>
          </a:p>
        </p:txBody>
      </p:sp>
      <p:sp>
        <p:nvSpPr>
          <p:cNvPr id="6" name="TextBox 5"/>
          <p:cNvSpPr txBox="1"/>
          <p:nvPr/>
        </p:nvSpPr>
        <p:spPr>
          <a:xfrm>
            <a:off x="5958385" y="2057400"/>
            <a:ext cx="5791200" cy="4524315"/>
          </a:xfrm>
          <a:prstGeom prst="rect">
            <a:avLst/>
          </a:prstGeom>
          <a:noFill/>
        </p:spPr>
        <p:txBody>
          <a:bodyPr wrap="square" rtlCol="0">
            <a:spAutoFit/>
          </a:bodyPr>
          <a:lstStyle/>
          <a:p>
            <a:pPr marL="342900" indent="-342900" algn="just">
              <a:buFont typeface="+mj-lt"/>
              <a:buAutoNum type="arabicPeriod" startAt="5"/>
            </a:pPr>
            <a:r>
              <a:rPr lang="en-IN" dirty="0" smtClean="0">
                <a:solidFill>
                  <a:schemeClr val="accent1"/>
                </a:solidFill>
                <a:latin typeface="Bodoni MT" panose="02070603080606020203" pitchFamily="18" charset="0"/>
              </a:rPr>
              <a:t>[Is list empty?]</a:t>
            </a:r>
          </a:p>
          <a:p>
            <a:pPr lvl="1" algn="just"/>
            <a:r>
              <a:rPr lang="en-IN" dirty="0" smtClean="0">
                <a:solidFill>
                  <a:schemeClr val="accent1"/>
                </a:solidFill>
                <a:latin typeface="Bodoni MT" panose="02070603080606020203" pitchFamily="18" charset="0"/>
              </a:rPr>
              <a:t>If FIRST = NULL</a:t>
            </a:r>
          </a:p>
          <a:p>
            <a:pPr lvl="1" algn="just"/>
            <a:r>
              <a:rPr lang="en-IN" dirty="0">
                <a:solidFill>
                  <a:schemeClr val="accent1"/>
                </a:solidFill>
                <a:latin typeface="Bodoni MT" panose="02070603080606020203" pitchFamily="18" charset="0"/>
                <a:sym typeface="Wingdings" panose="05000000000000000000" pitchFamily="2" charset="2"/>
              </a:rPr>
              <a:t>LINK (NEW)  NEW</a:t>
            </a:r>
          </a:p>
          <a:p>
            <a:pPr lvl="1" algn="just"/>
            <a:r>
              <a:rPr lang="en-IN" dirty="0" smtClean="0">
                <a:solidFill>
                  <a:schemeClr val="accent1"/>
                </a:solidFill>
                <a:latin typeface="Bodoni MT" panose="02070603080606020203" pitchFamily="18" charset="0"/>
                <a:sym typeface="Wingdings" panose="05000000000000000000" pitchFamily="2" charset="2"/>
              </a:rPr>
              <a:t>Return (NEW)</a:t>
            </a: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[Search for the last node]</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TEMP  FIRST</a:t>
            </a:r>
          </a:p>
          <a:p>
            <a:pPr lvl="1" algn="just"/>
            <a:endParaRPr lang="en-IN" dirty="0" smtClean="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[Search for the end of the list]</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Repeat while LINK(TEMP) != FIRST</a:t>
            </a:r>
          </a:p>
          <a:p>
            <a:pPr marL="1257300" lvl="2"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TEMP  LINK(TEMP)</a:t>
            </a:r>
          </a:p>
          <a:p>
            <a:pPr lvl="2" algn="just"/>
            <a:endParaRPr lang="en-IN" dirty="0" smtClean="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[Set LINK field of new node]</a:t>
            </a:r>
          </a:p>
          <a:p>
            <a:pPr lvl="1" algn="just"/>
            <a:r>
              <a:rPr lang="en-IN" dirty="0" smtClean="0">
                <a:solidFill>
                  <a:schemeClr val="accent1"/>
                </a:solidFill>
                <a:latin typeface="Bodoni MT" panose="02070603080606020203" pitchFamily="18" charset="0"/>
                <a:sym typeface="Wingdings" panose="05000000000000000000" pitchFamily="2" charset="2"/>
              </a:rPr>
              <a:t>    LINK (TEMP)  NEW</a:t>
            </a:r>
          </a:p>
          <a:p>
            <a:pPr marL="114300" lvl="1" algn="just"/>
            <a:r>
              <a:rPr lang="en-IN" dirty="0" smtClean="0">
                <a:solidFill>
                  <a:schemeClr val="accent1"/>
                </a:solidFill>
                <a:latin typeface="Bodoni MT" panose="02070603080606020203" pitchFamily="18" charset="0"/>
                <a:sym typeface="Wingdings" panose="05000000000000000000" pitchFamily="2" charset="2"/>
              </a:rPr>
              <a:t>           LINK </a:t>
            </a:r>
            <a:r>
              <a:rPr lang="en-IN" dirty="0">
                <a:solidFill>
                  <a:schemeClr val="accent1"/>
                </a:solidFill>
                <a:latin typeface="Bodoni MT" panose="02070603080606020203" pitchFamily="18" charset="0"/>
                <a:sym typeface="Wingdings" panose="05000000000000000000" pitchFamily="2" charset="2"/>
              </a:rPr>
              <a:t>(NEW)  FIRST</a:t>
            </a:r>
            <a:endParaRPr lang="en-IN" dirty="0">
              <a:solidFill>
                <a:schemeClr val="accent1"/>
              </a:solidFill>
              <a:latin typeface="Bodoni MT" panose="02070603080606020203" pitchFamily="18" charset="0"/>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[Return FIRST node pointer]</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Return (FIRST)</a:t>
            </a:r>
          </a:p>
        </p:txBody>
      </p:sp>
    </p:spTree>
    <p:extLst>
      <p:ext uri="{BB962C8B-B14F-4D97-AF65-F5344CB8AC3E}">
        <p14:creationId xmlns:p14="http://schemas.microsoft.com/office/powerpoint/2010/main" val="39611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685800"/>
          </a:xfrm>
        </p:spPr>
        <p:txBody>
          <a:bodyPr>
            <a:normAutofit fontScale="90000"/>
          </a:bodyPr>
          <a:lstStyle/>
          <a:p>
            <a:r>
              <a:rPr lang="en-IN" dirty="0" smtClean="0"/>
              <a:t>Delete a node from the beginning of circular linked list</a:t>
            </a:r>
            <a:endParaRPr lang="en-IN" dirty="0"/>
          </a:p>
        </p:txBody>
      </p:sp>
      <p:sp>
        <p:nvSpPr>
          <p:cNvPr id="3" name="Content Placeholder 2"/>
          <p:cNvSpPr>
            <a:spLocks noGrp="1"/>
          </p:cNvSpPr>
          <p:nvPr>
            <p:ph idx="1"/>
          </p:nvPr>
        </p:nvSpPr>
        <p:spPr>
          <a:xfrm>
            <a:off x="457200" y="1219200"/>
            <a:ext cx="11277600" cy="4876800"/>
          </a:xfrm>
        </p:spPr>
        <p:txBody>
          <a:bodyPr>
            <a:normAutofit/>
          </a:bodyPr>
          <a:lstStyle/>
          <a:p>
            <a:pPr algn="just"/>
            <a:r>
              <a:rPr lang="en-IN" sz="1800" dirty="0" smtClean="0">
                <a:solidFill>
                  <a:schemeClr val="bg2">
                    <a:lumMod val="10000"/>
                  </a:schemeClr>
                </a:solidFill>
                <a:latin typeface="Bodoni MT" panose="02070603080606020203" pitchFamily="18" charset="0"/>
              </a:rPr>
              <a:t>Procedure DELETEBEG (FIRST) : Given FIRST, a pointer to the first element of a circular linked list whose typical node contains INFO and LINK fields, this procedure deletes the node from the beginning of the circular linked list. TEMP is used to find the desired node.</a:t>
            </a:r>
          </a:p>
          <a:p>
            <a:pPr marL="502920" indent="-457200" algn="just">
              <a:buAutoNum type="arabicPeriod"/>
            </a:pPr>
            <a:r>
              <a:rPr lang="en-IN" sz="2000" dirty="0" smtClean="0">
                <a:latin typeface="Bodoni MT" panose="02070603080606020203" pitchFamily="18" charset="0"/>
              </a:rPr>
              <a:t>[Empty list?]</a:t>
            </a:r>
          </a:p>
          <a:p>
            <a:pPr marL="731520" lvl="1" indent="-457200" algn="just">
              <a:buAutoNum type="arabicPeriod"/>
            </a:pPr>
            <a:r>
              <a:rPr lang="en-IN" sz="1800" dirty="0" smtClean="0">
                <a:latin typeface="Bodoni MT" panose="02070603080606020203" pitchFamily="18" charset="0"/>
              </a:rPr>
              <a:t>If FIRST = NULL</a:t>
            </a:r>
          </a:p>
          <a:p>
            <a:pPr marL="731520" lvl="1" indent="-457200" algn="just">
              <a:buAutoNum type="arabicPeriod"/>
            </a:pPr>
            <a:r>
              <a:rPr lang="en-IN" sz="1800" dirty="0" smtClean="0">
                <a:latin typeface="Bodoni MT" panose="02070603080606020203" pitchFamily="18" charset="0"/>
              </a:rPr>
              <a:t>then Write (‘UNDERFLOW’)</a:t>
            </a:r>
          </a:p>
          <a:p>
            <a:pPr marL="1280160" lvl="3" indent="-457200" algn="just">
              <a:buAutoNum type="arabicPeriod"/>
            </a:pPr>
            <a:r>
              <a:rPr lang="en-IN" sz="1800" dirty="0" smtClean="0">
                <a:latin typeface="Bodoni MT" panose="02070603080606020203" pitchFamily="18" charset="0"/>
              </a:rPr>
              <a:t>Return</a:t>
            </a:r>
            <a:r>
              <a:rPr lang="en-IN" sz="1400" dirty="0" smtClean="0">
                <a:latin typeface="Bodoni MT" panose="02070603080606020203" pitchFamily="18" charset="0"/>
              </a:rPr>
              <a:t> </a:t>
            </a:r>
          </a:p>
          <a:p>
            <a:pPr marL="502920" indent="-457200" algn="just">
              <a:buAutoNum type="arabicPeriod"/>
            </a:pPr>
            <a:r>
              <a:rPr lang="en-IN" sz="2000" dirty="0" smtClean="0">
                <a:latin typeface="Bodoni MT" panose="02070603080606020203" pitchFamily="18" charset="0"/>
              </a:rPr>
              <a:t>[Initialize search for first node]</a:t>
            </a:r>
          </a:p>
          <a:p>
            <a:pPr marL="731520" lvl="1" indent="-457200" algn="just">
              <a:buAutoNum type="arabicPeriod"/>
            </a:pPr>
            <a:r>
              <a:rPr lang="en-IN" sz="1800" dirty="0" smtClean="0">
                <a:latin typeface="Bodoni MT" panose="02070603080606020203" pitchFamily="18" charset="0"/>
              </a:rPr>
              <a:t>TEMP </a:t>
            </a:r>
            <a:r>
              <a:rPr lang="en-IN" sz="1800" dirty="0" smtClean="0">
                <a:latin typeface="Bodoni MT" panose="02070603080606020203" pitchFamily="18" charset="0"/>
                <a:sym typeface="Wingdings" panose="05000000000000000000" pitchFamily="2" charset="2"/>
              </a:rPr>
              <a:t> FIRST</a:t>
            </a:r>
          </a:p>
          <a:p>
            <a:pPr marL="502920" indent="-457200" algn="just">
              <a:buAutoNum type="arabicPeriod"/>
            </a:pPr>
            <a:r>
              <a:rPr lang="en-IN" sz="2000" dirty="0" smtClean="0">
                <a:latin typeface="Bodoni MT" panose="02070603080606020203" pitchFamily="18" charset="0"/>
                <a:sym typeface="Wingdings" panose="05000000000000000000" pitchFamily="2" charset="2"/>
              </a:rPr>
              <a:t>[Search for the end of list]</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Repeat while LINK (TEMP) != FIRST</a:t>
            </a:r>
          </a:p>
          <a:p>
            <a:pPr marL="1005840" lvl="2" indent="-457200" algn="just">
              <a:buAutoNum type="arabicPeriod"/>
            </a:pPr>
            <a:r>
              <a:rPr lang="en-IN" sz="1600" dirty="0" smtClean="0">
                <a:latin typeface="Bodoni MT" panose="02070603080606020203" pitchFamily="18" charset="0"/>
                <a:sym typeface="Wingdings" panose="05000000000000000000" pitchFamily="2" charset="2"/>
              </a:rPr>
              <a:t>TEMP  LINK (TEMP)</a:t>
            </a:r>
          </a:p>
          <a:p>
            <a:pPr marL="502920" indent="-457200" algn="just">
              <a:buAutoNum type="arabicPeriod"/>
            </a:pPr>
            <a:r>
              <a:rPr lang="en-IN" sz="2000" dirty="0" smtClean="0">
                <a:latin typeface="Bodoni MT" panose="02070603080606020203" pitchFamily="18" charset="0"/>
                <a:sym typeface="Wingdings" panose="05000000000000000000" pitchFamily="2" charset="2"/>
              </a:rPr>
              <a:t>[Delete the first node]</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LINK (TEMP)  LINK (FIRST)</a:t>
            </a:r>
            <a:endParaRPr lang="en-IN" sz="1800" dirty="0">
              <a:latin typeface="Bodoni MT" panose="02070603080606020203" pitchFamily="18" charset="0"/>
            </a:endParaRPr>
          </a:p>
        </p:txBody>
      </p:sp>
      <p:sp>
        <p:nvSpPr>
          <p:cNvPr id="6" name="TextBox 5"/>
          <p:cNvSpPr txBox="1"/>
          <p:nvPr/>
        </p:nvSpPr>
        <p:spPr>
          <a:xfrm>
            <a:off x="5958385" y="2057400"/>
            <a:ext cx="5791200" cy="923330"/>
          </a:xfrm>
          <a:prstGeom prst="rect">
            <a:avLst/>
          </a:prstGeom>
          <a:noFill/>
        </p:spPr>
        <p:txBody>
          <a:bodyPr wrap="square" rtlCol="0">
            <a:spAutoFit/>
          </a:bodyPr>
          <a:lstStyle/>
          <a:p>
            <a:pPr marL="342900" indent="-342900" algn="just">
              <a:buFont typeface="+mj-lt"/>
              <a:buAutoNum type="arabicPeriod" startAt="5"/>
            </a:pPr>
            <a:r>
              <a:rPr lang="en-IN" dirty="0" smtClean="0">
                <a:solidFill>
                  <a:schemeClr val="accent1"/>
                </a:solidFill>
                <a:latin typeface="Bodoni MT" panose="02070603080606020203" pitchFamily="18" charset="0"/>
              </a:rPr>
              <a:t>[Make next node to be first]</a:t>
            </a:r>
          </a:p>
          <a:p>
            <a:pPr marL="800100" lvl="1" indent="-342900" algn="just">
              <a:buFont typeface="+mj-lt"/>
              <a:buAutoNum type="arabicPeriod"/>
            </a:pPr>
            <a:r>
              <a:rPr lang="en-IN" dirty="0" smtClean="0">
                <a:solidFill>
                  <a:schemeClr val="accent1"/>
                </a:solidFill>
                <a:latin typeface="Bodoni MT" panose="02070603080606020203" pitchFamily="18" charset="0"/>
              </a:rPr>
              <a:t>FIRST </a:t>
            </a:r>
            <a:r>
              <a:rPr lang="en-IN" dirty="0" smtClean="0">
                <a:solidFill>
                  <a:schemeClr val="accent1"/>
                </a:solidFill>
                <a:latin typeface="Bodoni MT" panose="02070603080606020203" pitchFamily="18" charset="0"/>
                <a:sym typeface="Wingdings" panose="05000000000000000000" pitchFamily="2" charset="2"/>
              </a:rPr>
              <a:t> LINK ( TEMP)</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Return</a:t>
            </a:r>
          </a:p>
        </p:txBody>
      </p:sp>
    </p:spTree>
    <p:extLst>
      <p:ext uri="{BB962C8B-B14F-4D97-AF65-F5344CB8AC3E}">
        <p14:creationId xmlns:p14="http://schemas.microsoft.com/office/powerpoint/2010/main" val="997380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685800"/>
          </a:xfrm>
        </p:spPr>
        <p:txBody>
          <a:bodyPr>
            <a:normAutofit fontScale="90000"/>
          </a:bodyPr>
          <a:lstStyle/>
          <a:p>
            <a:r>
              <a:rPr lang="en-IN" dirty="0" smtClean="0"/>
              <a:t>Delete a node from the end of circular linked list</a:t>
            </a:r>
            <a:endParaRPr lang="en-IN" dirty="0"/>
          </a:p>
        </p:txBody>
      </p:sp>
      <p:sp>
        <p:nvSpPr>
          <p:cNvPr id="3" name="Content Placeholder 2"/>
          <p:cNvSpPr>
            <a:spLocks noGrp="1"/>
          </p:cNvSpPr>
          <p:nvPr>
            <p:ph idx="1"/>
          </p:nvPr>
        </p:nvSpPr>
        <p:spPr>
          <a:xfrm>
            <a:off x="457200" y="1219200"/>
            <a:ext cx="11277600" cy="4876800"/>
          </a:xfrm>
        </p:spPr>
        <p:txBody>
          <a:bodyPr>
            <a:normAutofit/>
          </a:bodyPr>
          <a:lstStyle/>
          <a:p>
            <a:pPr algn="just"/>
            <a:r>
              <a:rPr lang="en-IN" sz="1800" dirty="0" smtClean="0">
                <a:solidFill>
                  <a:schemeClr val="bg2">
                    <a:lumMod val="10000"/>
                  </a:schemeClr>
                </a:solidFill>
                <a:latin typeface="Bodoni MT" panose="02070603080606020203" pitchFamily="18" charset="0"/>
              </a:rPr>
              <a:t>Procedure DELETEEND (FIRST) : Given FIRST, a pointer to the first element of a circular linked list whose typical node contains INFO and LINK fields, this procedure deletes the node from the end of the circular linked list. TEMP is used to find the desired node. PRED keeps track of predecessor of TEMP.</a:t>
            </a:r>
          </a:p>
          <a:p>
            <a:pPr marL="502920" indent="-457200" algn="just">
              <a:buAutoNum type="arabicPeriod"/>
            </a:pPr>
            <a:r>
              <a:rPr lang="en-IN" sz="2000" dirty="0" smtClean="0">
                <a:latin typeface="Bodoni MT" panose="02070603080606020203" pitchFamily="18" charset="0"/>
              </a:rPr>
              <a:t>[Empty list?]</a:t>
            </a:r>
          </a:p>
          <a:p>
            <a:pPr marL="731520" lvl="1" indent="-457200" algn="just">
              <a:buAutoNum type="arabicPeriod"/>
            </a:pPr>
            <a:r>
              <a:rPr lang="en-IN" sz="1800" dirty="0" smtClean="0">
                <a:latin typeface="Bodoni MT" panose="02070603080606020203" pitchFamily="18" charset="0"/>
              </a:rPr>
              <a:t>If FIRST = NULL</a:t>
            </a:r>
          </a:p>
          <a:p>
            <a:pPr marL="731520" lvl="1" indent="-457200" algn="just">
              <a:buAutoNum type="arabicPeriod"/>
            </a:pPr>
            <a:r>
              <a:rPr lang="en-IN" sz="1800" dirty="0" smtClean="0">
                <a:latin typeface="Bodoni MT" panose="02070603080606020203" pitchFamily="18" charset="0"/>
              </a:rPr>
              <a:t>then Write (‘UNDERFLOW’)</a:t>
            </a:r>
          </a:p>
          <a:p>
            <a:pPr marL="1280160" lvl="3" indent="-457200" algn="just">
              <a:buAutoNum type="arabicPeriod"/>
            </a:pPr>
            <a:r>
              <a:rPr lang="en-IN" sz="1800" dirty="0" smtClean="0">
                <a:latin typeface="Bodoni MT" panose="02070603080606020203" pitchFamily="18" charset="0"/>
              </a:rPr>
              <a:t>Return</a:t>
            </a:r>
            <a:r>
              <a:rPr lang="en-IN" sz="1400" dirty="0" smtClean="0">
                <a:latin typeface="Bodoni MT" panose="02070603080606020203" pitchFamily="18" charset="0"/>
              </a:rPr>
              <a:t> </a:t>
            </a:r>
          </a:p>
          <a:p>
            <a:pPr marL="502920" indent="-457200" algn="just">
              <a:buAutoNum type="arabicPeriod"/>
            </a:pPr>
            <a:r>
              <a:rPr lang="en-IN" sz="2000" dirty="0" smtClean="0">
                <a:latin typeface="Bodoni MT" panose="02070603080606020203" pitchFamily="18" charset="0"/>
              </a:rPr>
              <a:t>[Initialize search for first node]</a:t>
            </a:r>
          </a:p>
          <a:p>
            <a:pPr marL="731520" lvl="1" indent="-457200" algn="just">
              <a:buAutoNum type="arabicPeriod"/>
            </a:pPr>
            <a:r>
              <a:rPr lang="en-IN" sz="1800" dirty="0" smtClean="0">
                <a:latin typeface="Bodoni MT" panose="02070603080606020203" pitchFamily="18" charset="0"/>
              </a:rPr>
              <a:t>TEMP </a:t>
            </a:r>
            <a:r>
              <a:rPr lang="en-IN" sz="1800" dirty="0" smtClean="0">
                <a:latin typeface="Bodoni MT" panose="02070603080606020203" pitchFamily="18" charset="0"/>
                <a:sym typeface="Wingdings" panose="05000000000000000000" pitchFamily="2" charset="2"/>
              </a:rPr>
              <a:t> FIRST</a:t>
            </a:r>
          </a:p>
          <a:p>
            <a:pPr marL="502920" indent="-457200" algn="just">
              <a:buAutoNum type="arabicPeriod"/>
            </a:pPr>
            <a:r>
              <a:rPr lang="en-IN" sz="2000" dirty="0" smtClean="0">
                <a:latin typeface="Bodoni MT" panose="02070603080606020203" pitchFamily="18" charset="0"/>
                <a:sym typeface="Wingdings" panose="05000000000000000000" pitchFamily="2" charset="2"/>
              </a:rPr>
              <a:t>[Find last node]</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Repeat thru Step 5 while LINK (TEMP) != FIRST</a:t>
            </a:r>
          </a:p>
          <a:p>
            <a:pPr marL="502920" indent="-457200" algn="just">
              <a:buAutoNum type="arabicPeriod"/>
            </a:pPr>
            <a:r>
              <a:rPr lang="en-IN" sz="2000" dirty="0" smtClean="0">
                <a:latin typeface="Bodoni MT" panose="02070603080606020203" pitchFamily="18" charset="0"/>
                <a:sym typeface="Wingdings" panose="05000000000000000000" pitchFamily="2" charset="2"/>
              </a:rPr>
              <a:t>[Update predecessor marker]</a:t>
            </a:r>
          </a:p>
          <a:p>
            <a:pPr marL="731520" lvl="1" indent="-457200" algn="just">
              <a:buAutoNum type="arabicPeriod"/>
            </a:pPr>
            <a:r>
              <a:rPr lang="en-IN" sz="1800" dirty="0" smtClean="0">
                <a:latin typeface="Bodoni MT" panose="02070603080606020203" pitchFamily="18" charset="0"/>
                <a:sym typeface="Wingdings" panose="05000000000000000000" pitchFamily="2" charset="2"/>
              </a:rPr>
              <a:t>PRED  TEMP</a:t>
            </a:r>
            <a:endParaRPr lang="en-IN" sz="1800" dirty="0">
              <a:latin typeface="Bodoni MT" panose="02070603080606020203" pitchFamily="18" charset="0"/>
            </a:endParaRPr>
          </a:p>
        </p:txBody>
      </p:sp>
      <p:sp>
        <p:nvSpPr>
          <p:cNvPr id="6" name="TextBox 5"/>
          <p:cNvSpPr txBox="1"/>
          <p:nvPr/>
        </p:nvSpPr>
        <p:spPr>
          <a:xfrm>
            <a:off x="5958385" y="2057400"/>
            <a:ext cx="5791200" cy="2862322"/>
          </a:xfrm>
          <a:prstGeom prst="rect">
            <a:avLst/>
          </a:prstGeom>
          <a:noFill/>
        </p:spPr>
        <p:txBody>
          <a:bodyPr wrap="square" rtlCol="0">
            <a:spAutoFit/>
          </a:bodyPr>
          <a:lstStyle/>
          <a:p>
            <a:pPr marL="342900" indent="-342900" algn="just">
              <a:buFont typeface="+mj-lt"/>
              <a:buAutoNum type="arabicPeriod" startAt="5"/>
            </a:pPr>
            <a:r>
              <a:rPr lang="en-IN" dirty="0" smtClean="0">
                <a:solidFill>
                  <a:schemeClr val="accent1"/>
                </a:solidFill>
                <a:latin typeface="Bodoni MT" panose="02070603080606020203" pitchFamily="18" charset="0"/>
              </a:rPr>
              <a:t>[Move to next node]</a:t>
            </a:r>
          </a:p>
          <a:p>
            <a:pPr marL="800100" lvl="1" indent="-342900" algn="just">
              <a:buFont typeface="+mj-lt"/>
              <a:buAutoNum type="arabicPeriod"/>
            </a:pPr>
            <a:r>
              <a:rPr lang="en-IN" dirty="0" smtClean="0">
                <a:solidFill>
                  <a:schemeClr val="accent1"/>
                </a:solidFill>
                <a:latin typeface="Bodoni MT" panose="02070603080606020203" pitchFamily="18" charset="0"/>
              </a:rPr>
              <a:t>TEMP </a:t>
            </a:r>
            <a:r>
              <a:rPr lang="en-IN" dirty="0" smtClean="0">
                <a:solidFill>
                  <a:schemeClr val="accent1"/>
                </a:solidFill>
                <a:latin typeface="Bodoni MT" panose="02070603080606020203" pitchFamily="18" charset="0"/>
                <a:sym typeface="Wingdings" panose="05000000000000000000" pitchFamily="2" charset="2"/>
              </a:rPr>
              <a:t> LINK ( TEMP)</a:t>
            </a:r>
          </a:p>
          <a:p>
            <a:pPr marL="342900" indent="-342900" algn="just">
              <a:buFont typeface="+mj-lt"/>
              <a:buAutoNum type="arabicPeriod" startAt="5"/>
            </a:pPr>
            <a:endParaRPr lang="en-IN" dirty="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[Delete last node]</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LINK (PRED)  FIRST</a:t>
            </a:r>
          </a:p>
          <a:p>
            <a:pPr marL="800100" lvl="1" indent="-342900" algn="just">
              <a:buFont typeface="+mj-lt"/>
              <a:buAutoNum type="arabicPeriod"/>
            </a:pPr>
            <a:endParaRPr lang="en-IN" dirty="0" smtClean="0">
              <a:solidFill>
                <a:schemeClr val="accent1"/>
              </a:solidFill>
              <a:latin typeface="Bodoni MT" panose="02070603080606020203" pitchFamily="18" charset="0"/>
              <a:sym typeface="Wingdings" panose="05000000000000000000" pitchFamily="2" charset="2"/>
            </a:endParaRPr>
          </a:p>
          <a:p>
            <a:pPr marL="342900" indent="-342900" algn="just">
              <a:buFont typeface="+mj-lt"/>
              <a:buAutoNum type="arabicPeriod" startAt="5"/>
            </a:pPr>
            <a:r>
              <a:rPr lang="en-IN" dirty="0" smtClean="0">
                <a:solidFill>
                  <a:schemeClr val="accent1"/>
                </a:solidFill>
                <a:latin typeface="Bodoni MT" panose="02070603080606020203" pitchFamily="18" charset="0"/>
                <a:sym typeface="Wingdings" panose="05000000000000000000" pitchFamily="2" charset="2"/>
              </a:rPr>
              <a:t>[Return node to availability stack]</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LINK (TEMP)  AVAIL</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AVAIL  TEMP</a:t>
            </a:r>
          </a:p>
          <a:p>
            <a:pPr marL="800100" lvl="1" indent="-342900" algn="just">
              <a:buFont typeface="+mj-lt"/>
              <a:buAutoNum type="arabicPeriod"/>
            </a:pPr>
            <a:r>
              <a:rPr lang="en-IN" dirty="0" smtClean="0">
                <a:solidFill>
                  <a:schemeClr val="accent1"/>
                </a:solidFill>
                <a:latin typeface="Bodoni MT" panose="02070603080606020203" pitchFamily="18" charset="0"/>
                <a:sym typeface="Wingdings" panose="05000000000000000000" pitchFamily="2" charset="2"/>
              </a:rPr>
              <a:t>Return</a:t>
            </a:r>
          </a:p>
        </p:txBody>
      </p:sp>
    </p:spTree>
    <p:extLst>
      <p:ext uri="{BB962C8B-B14F-4D97-AF65-F5344CB8AC3E}">
        <p14:creationId xmlns:p14="http://schemas.microsoft.com/office/powerpoint/2010/main" val="676342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Linked </a:t>
            </a:r>
            <a:r>
              <a:rPr lang="en-US" dirty="0" smtClean="0"/>
              <a:t>Lists? </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800" dirty="0"/>
              <a:t>A linked list is a linear data</a:t>
            </a:r>
            <a:br>
              <a:rPr lang="en-US" sz="2800" dirty="0"/>
            </a:br>
            <a:r>
              <a:rPr lang="en-US" sz="2800" dirty="0"/>
              <a:t>structure</a:t>
            </a:r>
            <a:r>
              <a:rPr lang="en-US" sz="2800" dirty="0" smtClean="0"/>
              <a:t>.</a:t>
            </a:r>
          </a:p>
          <a:p>
            <a:r>
              <a:rPr lang="en-US" sz="2800" dirty="0" smtClean="0"/>
              <a:t>Nodes </a:t>
            </a:r>
            <a:r>
              <a:rPr lang="en-US" sz="2800" dirty="0"/>
              <a:t>make up linked lists</a:t>
            </a:r>
            <a:r>
              <a:rPr lang="en-US" sz="2800" dirty="0" smtClean="0"/>
              <a:t>.</a:t>
            </a:r>
          </a:p>
          <a:p>
            <a:r>
              <a:rPr lang="en-US" sz="2800" dirty="0" smtClean="0"/>
              <a:t> </a:t>
            </a:r>
            <a:r>
              <a:rPr lang="en-US" sz="2800" dirty="0"/>
              <a:t>Nodes are structures made up</a:t>
            </a:r>
            <a:br>
              <a:rPr lang="en-US" sz="2800" dirty="0"/>
            </a:br>
            <a:r>
              <a:rPr lang="en-US" sz="2800" dirty="0"/>
              <a:t>of data and a pointer to another</a:t>
            </a:r>
            <a:br>
              <a:rPr lang="en-US" sz="2800" dirty="0"/>
            </a:br>
            <a:r>
              <a:rPr lang="en-US" sz="2800" dirty="0"/>
              <a:t>node</a:t>
            </a:r>
            <a:r>
              <a:rPr lang="en-US" sz="2800" dirty="0" smtClean="0"/>
              <a:t>.</a:t>
            </a:r>
          </a:p>
          <a:p>
            <a:r>
              <a:rPr lang="en-US" sz="2800" dirty="0" smtClean="0"/>
              <a:t> </a:t>
            </a:r>
            <a:r>
              <a:rPr lang="en-US" sz="2800" dirty="0"/>
              <a:t>Usually the pointer is called</a:t>
            </a:r>
            <a:br>
              <a:rPr lang="en-US" sz="2800" dirty="0"/>
            </a:br>
            <a:r>
              <a:rPr lang="en-US" sz="2800" dirty="0"/>
              <a:t>next.</a:t>
            </a:r>
            <a:r>
              <a:rPr lang="en-US" sz="2800" dirty="0"/>
              <a:t> </a:t>
            </a:r>
            <a:br>
              <a:rPr lang="en-US" sz="2800" dirty="0"/>
            </a:b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p:cNvPicPr>
            <a:picLocks noChangeAspect="1"/>
          </p:cNvPicPr>
          <p:nvPr/>
        </p:nvPicPr>
        <p:blipFill>
          <a:blip r:embed="rId2"/>
          <a:stretch>
            <a:fillRect/>
          </a:stretch>
        </p:blipFill>
        <p:spPr>
          <a:xfrm>
            <a:off x="6186953" y="2514600"/>
            <a:ext cx="4886325" cy="2276475"/>
          </a:xfrm>
          <a:prstGeom prst="rect">
            <a:avLst/>
          </a:prstGeom>
        </p:spPr>
      </p:pic>
    </p:spTree>
    <p:extLst>
      <p:ext uri="{BB962C8B-B14F-4D97-AF65-F5344CB8AC3E}">
        <p14:creationId xmlns:p14="http://schemas.microsoft.com/office/powerpoint/2010/main" val="349309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Vs Linked Lists</a:t>
            </a:r>
            <a:r>
              <a:rPr lang="en-US" dirty="0"/>
              <a:t>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828800" y="1371601"/>
            <a:ext cx="8991600" cy="521735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7666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lists</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marL="45720" indent="0">
              <a:buNone/>
            </a:pPr>
            <a:r>
              <a:rPr lang="en-US" sz="3600" dirty="0"/>
              <a:t>There are </a:t>
            </a:r>
            <a:r>
              <a:rPr lang="en-US" sz="3600" dirty="0" smtClean="0"/>
              <a:t>three </a:t>
            </a:r>
            <a:r>
              <a:rPr lang="en-US" sz="3600" dirty="0"/>
              <a:t>basic types of linked list</a:t>
            </a:r>
            <a:br>
              <a:rPr lang="en-US" sz="3600" dirty="0"/>
            </a:br>
            <a:endParaRPr lang="en-US" sz="3600" dirty="0" smtClean="0"/>
          </a:p>
          <a:p>
            <a:r>
              <a:rPr lang="en-US" sz="3600" dirty="0" smtClean="0"/>
              <a:t>Singly </a:t>
            </a:r>
            <a:r>
              <a:rPr lang="en-US" sz="3600" dirty="0"/>
              <a:t>Linked </a:t>
            </a:r>
            <a:r>
              <a:rPr lang="en-US" sz="3600" dirty="0" smtClean="0"/>
              <a:t>list</a:t>
            </a:r>
          </a:p>
          <a:p>
            <a:r>
              <a:rPr lang="en-US" sz="3600" dirty="0" smtClean="0"/>
              <a:t>Circular Linked list</a:t>
            </a:r>
          </a:p>
          <a:p>
            <a:r>
              <a:rPr lang="en-US" sz="3600" dirty="0" smtClean="0"/>
              <a:t>Doubly </a:t>
            </a:r>
            <a:r>
              <a:rPr lang="en-US" sz="3600" dirty="0"/>
              <a:t>linked list</a:t>
            </a:r>
            <a:r>
              <a:rPr lang="en-US" sz="3600" dirty="0"/>
              <a:t> </a:t>
            </a:r>
            <a:br>
              <a:rPr lang="en-US" sz="3600" dirty="0"/>
            </a:b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19274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Singly Linked List</a:t>
            </a:r>
            <a:r>
              <a:rPr lang="en-US" dirty="0"/>
              <a:t> </a:t>
            </a:r>
            <a:br>
              <a:rPr lang="en-US" dirty="0"/>
            </a:br>
            <a:endParaRPr lang="en-US" dirty="0"/>
          </a:p>
        </p:txBody>
      </p:sp>
      <p:sp>
        <p:nvSpPr>
          <p:cNvPr id="3" name="Content Placeholder 2"/>
          <p:cNvSpPr>
            <a:spLocks noGrp="1"/>
          </p:cNvSpPr>
          <p:nvPr>
            <p:ph idx="1"/>
          </p:nvPr>
        </p:nvSpPr>
        <p:spPr/>
        <p:txBody>
          <a:bodyPr>
            <a:noAutofit/>
          </a:bodyPr>
          <a:lstStyle/>
          <a:p>
            <a:r>
              <a:rPr lang="en-US" sz="3600" dirty="0"/>
              <a:t>Each node has only one link </a:t>
            </a:r>
            <a:r>
              <a:rPr lang="en-US" sz="3600" dirty="0" smtClean="0"/>
              <a:t>part</a:t>
            </a:r>
          </a:p>
          <a:p>
            <a:r>
              <a:rPr lang="en-US" sz="3600" dirty="0" smtClean="0"/>
              <a:t>Each </a:t>
            </a:r>
            <a:r>
              <a:rPr lang="en-US" sz="3600" dirty="0"/>
              <a:t>link part contains the address of the next node </a:t>
            </a:r>
            <a:r>
              <a:rPr lang="en-US" sz="3600" dirty="0" smtClean="0"/>
              <a:t>in the list</a:t>
            </a:r>
          </a:p>
          <a:p>
            <a:r>
              <a:rPr lang="en-US" sz="3600" dirty="0" smtClean="0"/>
              <a:t>Link </a:t>
            </a:r>
            <a:r>
              <a:rPr lang="en-US" sz="3600" dirty="0"/>
              <a:t>part of the last node contains NULL value </a:t>
            </a:r>
            <a:r>
              <a:rPr lang="en-US" sz="3600" dirty="0" smtClean="0"/>
              <a:t>which signifies </a:t>
            </a:r>
            <a:r>
              <a:rPr lang="en-US" sz="3600" dirty="0"/>
              <a:t>the end of the node</a:t>
            </a:r>
            <a:r>
              <a:rPr lang="en-US" sz="3600" dirty="0"/>
              <a:t> </a:t>
            </a:r>
            <a:br>
              <a:rPr lang="en-US" sz="3600" dirty="0"/>
            </a:b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91581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304800"/>
            <a:ext cx="2314575" cy="800100"/>
          </a:xfrm>
          <a:prstGeom prst="rect">
            <a:avLst/>
          </a:prstGeom>
        </p:spPr>
      </p:pic>
      <p:pic>
        <p:nvPicPr>
          <p:cNvPr id="5" name="Picture 4"/>
          <p:cNvPicPr>
            <a:picLocks noChangeAspect="1"/>
          </p:cNvPicPr>
          <p:nvPr/>
        </p:nvPicPr>
        <p:blipFill>
          <a:blip r:embed="rId3"/>
          <a:stretch>
            <a:fillRect/>
          </a:stretch>
        </p:blipFill>
        <p:spPr>
          <a:xfrm>
            <a:off x="3429000" y="704850"/>
            <a:ext cx="5638800" cy="5238750"/>
          </a:xfrm>
          <a:prstGeom prst="rect">
            <a:avLst/>
          </a:prstGeom>
        </p:spPr>
      </p:pic>
    </p:spTree>
    <p:extLst>
      <p:ext uri="{BB962C8B-B14F-4D97-AF65-F5344CB8AC3E}">
        <p14:creationId xmlns:p14="http://schemas.microsoft.com/office/powerpoint/2010/main" val="178539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Operations on a list</a:t>
            </a:r>
            <a:r>
              <a:rPr lang="en-US"/>
              <a:t> </a:t>
            </a:r>
            <a:br>
              <a:rPr lang="en-US"/>
            </a:br>
            <a:endParaRPr lang="en-US"/>
          </a:p>
        </p:txBody>
      </p:sp>
      <p:sp>
        <p:nvSpPr>
          <p:cNvPr id="3" name="Content Placeholder 2"/>
          <p:cNvSpPr>
            <a:spLocks noGrp="1"/>
          </p:cNvSpPr>
          <p:nvPr>
            <p:ph idx="1"/>
          </p:nvPr>
        </p:nvSpPr>
        <p:spPr/>
        <p:txBody>
          <a:bodyPr>
            <a:normAutofit/>
          </a:bodyPr>
          <a:lstStyle/>
          <a:p>
            <a:r>
              <a:rPr lang="en-US" sz="3600" dirty="0" smtClean="0"/>
              <a:t> Creating </a:t>
            </a:r>
            <a:r>
              <a:rPr lang="en-US" sz="3600" dirty="0"/>
              <a:t>a </a:t>
            </a:r>
            <a:r>
              <a:rPr lang="en-US" sz="3600" dirty="0" smtClean="0"/>
              <a:t>List</a:t>
            </a:r>
          </a:p>
          <a:p>
            <a:r>
              <a:rPr lang="en-US" sz="3600" dirty="0" smtClean="0"/>
              <a:t> Inserting </a:t>
            </a:r>
            <a:r>
              <a:rPr lang="en-US" sz="3600" dirty="0"/>
              <a:t>an element in a </a:t>
            </a:r>
            <a:r>
              <a:rPr lang="en-US" sz="3600" dirty="0" smtClean="0"/>
              <a:t>list</a:t>
            </a:r>
          </a:p>
          <a:p>
            <a:r>
              <a:rPr lang="en-US" sz="3600" dirty="0" smtClean="0"/>
              <a:t> Deleting </a:t>
            </a:r>
            <a:r>
              <a:rPr lang="en-US" sz="3600" dirty="0"/>
              <a:t>an element from a </a:t>
            </a:r>
            <a:r>
              <a:rPr lang="en-US" sz="3600" dirty="0" smtClean="0"/>
              <a:t>list</a:t>
            </a:r>
          </a:p>
          <a:p>
            <a:r>
              <a:rPr lang="en-US" sz="3600" dirty="0" smtClean="0"/>
              <a:t> Searching </a:t>
            </a:r>
            <a:r>
              <a:rPr lang="en-US" sz="3600" dirty="0"/>
              <a:t>a </a:t>
            </a:r>
            <a:r>
              <a:rPr lang="en-US" sz="3600" dirty="0" smtClean="0"/>
              <a:t>list</a:t>
            </a:r>
          </a:p>
          <a:p>
            <a:pPr marL="45720" indent="0">
              <a:buNone/>
            </a:pPr>
            <a:r>
              <a:rPr lang="en-US" sz="3600" dirty="0"/>
              <a:t/>
            </a:r>
            <a:br>
              <a:rPr lang="en-US" sz="3600" dirty="0"/>
            </a:b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7178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node</a:t>
            </a:r>
            <a:r>
              <a:rPr lang="en-US" dirty="0"/>
              <a:t> </a:t>
            </a:r>
            <a:br>
              <a:rPr lang="en-US" dirty="0"/>
            </a:br>
            <a:endParaRPr lang="en-US" dirty="0"/>
          </a:p>
        </p:txBody>
      </p:sp>
      <p:sp>
        <p:nvSpPr>
          <p:cNvPr id="3" name="Content Placeholder 2"/>
          <p:cNvSpPr>
            <a:spLocks noGrp="1"/>
          </p:cNvSpPr>
          <p:nvPr>
            <p:ph idx="1"/>
          </p:nvPr>
        </p:nvSpPr>
        <p:spPr/>
        <p:txBody>
          <a:bodyPr/>
          <a:lstStyle/>
          <a:p>
            <a:pPr marL="45720" indent="0">
              <a:buNone/>
            </a:pPr>
            <a:endParaRPr lang="en-US" dirty="0" smtClean="0"/>
          </a:p>
          <a:p>
            <a:pPr marL="4572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1" name="Picture 10"/>
          <p:cNvPicPr>
            <a:picLocks noChangeAspect="1"/>
          </p:cNvPicPr>
          <p:nvPr/>
        </p:nvPicPr>
        <p:blipFill>
          <a:blip r:embed="rId2"/>
          <a:stretch>
            <a:fillRect/>
          </a:stretch>
        </p:blipFill>
        <p:spPr>
          <a:xfrm>
            <a:off x="1371600" y="2093788"/>
            <a:ext cx="8915400" cy="3352800"/>
          </a:xfrm>
          <a:prstGeom prst="rect">
            <a:avLst/>
          </a:prstGeom>
        </p:spPr>
      </p:pic>
    </p:spTree>
    <p:extLst>
      <p:ext uri="{BB962C8B-B14F-4D97-AF65-F5344CB8AC3E}">
        <p14:creationId xmlns:p14="http://schemas.microsoft.com/office/powerpoint/2010/main" val="278554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533400"/>
            <a:ext cx="7239000" cy="4343400"/>
          </a:xfrm>
          <a:prstGeom prst="rect">
            <a:avLst/>
          </a:prstGeom>
        </p:spPr>
      </p:pic>
      <p:pic>
        <p:nvPicPr>
          <p:cNvPr id="3" name="Picture 2"/>
          <p:cNvPicPr>
            <a:picLocks noChangeAspect="1"/>
          </p:cNvPicPr>
          <p:nvPr/>
        </p:nvPicPr>
        <p:blipFill>
          <a:blip r:embed="rId3"/>
          <a:stretch>
            <a:fillRect/>
          </a:stretch>
        </p:blipFill>
        <p:spPr>
          <a:xfrm>
            <a:off x="6324600" y="2514600"/>
            <a:ext cx="4572000" cy="2952750"/>
          </a:xfrm>
          <a:prstGeom prst="rect">
            <a:avLst/>
          </a:prstGeom>
        </p:spPr>
      </p:pic>
    </p:spTree>
    <p:extLst>
      <p:ext uri="{BB962C8B-B14F-4D97-AF65-F5344CB8AC3E}">
        <p14:creationId xmlns:p14="http://schemas.microsoft.com/office/powerpoint/2010/main" val="1696892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8926</TotalTime>
  <Words>996</Words>
  <Application>Microsoft Office PowerPoint</Application>
  <PresentationFormat>Widescreen</PresentationFormat>
  <Paragraphs>171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Bodoni MT</vt:lpstr>
      <vt:lpstr>Calibri</vt:lpstr>
      <vt:lpstr>Corbel</vt:lpstr>
      <vt:lpstr>Verdana</vt:lpstr>
      <vt:lpstr>Wingdings</vt:lpstr>
      <vt:lpstr>Basis</vt:lpstr>
      <vt:lpstr>Linked list</vt:lpstr>
      <vt:lpstr>What are Linked Lists?  </vt:lpstr>
      <vt:lpstr>Arrays Vs Linked Lists  </vt:lpstr>
      <vt:lpstr>Types of lists  </vt:lpstr>
      <vt:lpstr>Singly Linked List  </vt:lpstr>
      <vt:lpstr>PowerPoint Presentation</vt:lpstr>
      <vt:lpstr>Basic Operations on a list  </vt:lpstr>
      <vt:lpstr>Creating a node  </vt:lpstr>
      <vt:lpstr>PowerPoint Presentation</vt:lpstr>
      <vt:lpstr>PowerPoint Presentation</vt:lpstr>
      <vt:lpstr>PowerPoint Presentation</vt:lpstr>
      <vt:lpstr>PowerPoint Presentation</vt:lpstr>
      <vt:lpstr>Circular Linked List</vt:lpstr>
      <vt:lpstr>Insert a new node at the beginning of circular linked list</vt:lpstr>
      <vt:lpstr>Insert a new node at the beginning of circular linked list</vt:lpstr>
      <vt:lpstr>Insert a new node at the end of circular linked list</vt:lpstr>
      <vt:lpstr>Delete a node from the beginning of circular linked list</vt:lpstr>
      <vt:lpstr>Delete a node from the end of circular linked list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Malaram</cp:lastModifiedBy>
  <cp:revision>282</cp:revision>
  <dcterms:created xsi:type="dcterms:W3CDTF">2006-08-16T00:00:00Z</dcterms:created>
  <dcterms:modified xsi:type="dcterms:W3CDTF">2019-01-30T07:22:51Z</dcterms:modified>
</cp:coreProperties>
</file>