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9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305" r:id="rId18"/>
    <p:sldId id="306" r:id="rId19"/>
    <p:sldId id="307" r:id="rId20"/>
    <p:sldId id="321" r:id="rId21"/>
    <p:sldId id="310" r:id="rId22"/>
    <p:sldId id="311" r:id="rId23"/>
    <p:sldId id="313" r:id="rId24"/>
    <p:sldId id="335" r:id="rId25"/>
    <p:sldId id="314" r:id="rId26"/>
    <p:sldId id="318" r:id="rId27"/>
    <p:sldId id="320" r:id="rId28"/>
    <p:sldId id="330" r:id="rId29"/>
    <p:sldId id="334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 varScale="1">
        <p:scale>
          <a:sx n="61" d="100"/>
          <a:sy n="61" d="100"/>
        </p:scale>
        <p:origin x="16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42D30-1073-4301-B71F-EF04F5A1C01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0570C-1FBA-41B0-973A-4441264C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9FA2-7F86-4663-8C85-623436B71C4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4759-7B2F-4FAD-A252-6E51ED80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5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64759-7B2F-4FAD-A252-6E51ED8014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235AA3-FC76-41F8-B189-6F1B05FF0490}" type="datetime1">
              <a:rPr lang="en-US" smtClean="0"/>
              <a:t>9/2/2022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CB07-0B34-4F81-9A18-FB2A022D6AA0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F97-09A2-4AC8-8FD0-FEDCBEF016CD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F6E3-38D1-4984-8F20-D2253F0CEBD3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540B938-3C2B-440E-9669-CBD5512BC12C}" type="datetime1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2AA5-F419-44CD-A597-87061F43F0F3}" type="datetime1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DAD-22BE-4E17-AFC4-A195386C9685}" type="datetime1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F61E-6965-4EB8-915D-3EA6C2F82FCA}" type="datetime1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EC3D-6B95-48B7-AE26-EE49C9B26E53}" type="datetime1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FA3E-49EA-48F2-94B0-368F21395484}" type="datetime1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8C88-0F42-4E6C-8889-1C540D92897D}" type="datetime1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B2742E-9626-45E8-9E70-94FD9AE10823}" type="datetime1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38862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PUSH(S, TOP, X): </a:t>
            </a:r>
            <a:r>
              <a:rPr lang="en-IN" dirty="0"/>
              <a:t>This procedure inserts an element X on the top of a stack which is represented by a vector S containing N elements with a pointer TOP denoting the top element in the stack.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Algorithm to PUSH an element in a stack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1: IF TOP = N-1,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PRINT “OVERFLOW”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Go to Step 4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2: SET TOP = TOP + 1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3: SET S[TOP] 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4: 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33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POP(S, TOP): </a:t>
            </a:r>
            <a:r>
              <a:rPr lang="en-IN" dirty="0"/>
              <a:t>This procedure removes the  element from the stack which is represented by a vector S and returns the element.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Algorithm to POP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1: IF TOP = -1,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PRINT “UNDERFLOW”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Go to Step 4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2: X=S</a:t>
            </a:r>
            <a:r>
              <a:rPr lang="en-US" altLang="en-US" sz="2800">
                <a:latin typeface="Courier New" panose="02070309020205020404" pitchFamily="49" charset="0"/>
              </a:rPr>
              <a:t>[TOP]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3: SET TOP = TOP - 1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4: 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71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Peek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PEEP(S, TOP, I): </a:t>
            </a:r>
            <a:r>
              <a:rPr lang="en-IN" dirty="0"/>
              <a:t>Given the vector S (consisting of N elements) representing a sequentially allocated stack, and a variable TOP denoting the top element of the stack, this function returns the value of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the top of the stack. The element is not deleted by this function.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Algorithm to PEEP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1: IF TOP – I &lt; 0,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PRINT “Element doesn’t exist”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Go to Step 3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2: Return S[TOP–I]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3: 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74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763000" cy="49377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Procedure CHANGE(S, TOP, X, I): </a:t>
            </a:r>
            <a:r>
              <a:rPr lang="en-IN" dirty="0"/>
              <a:t>Given the vector S (consisting of N elements) representing a sequentially allocated stack, and a pointer TOP denoting the top element of the stack, this procedure changes the value of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the top of the stack to the value contained in X.</a:t>
            </a:r>
          </a:p>
          <a:p>
            <a:pPr algn="just"/>
            <a:endParaRPr lang="en-I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Algorithm to CHANGE an element from a stack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1: IF TOP – I &lt; 0,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PRINT “Element doesn’t exist”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       Go to Step 3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   [END OF IF]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2: S[TOP–I]=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Step 3: END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86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Stack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Expression conversion</a:t>
            </a:r>
          </a:p>
          <a:p>
            <a:r>
              <a:rPr lang="en-IN" dirty="0"/>
              <a:t>Expression evaluation</a:t>
            </a:r>
          </a:p>
          <a:p>
            <a:r>
              <a:rPr lang="en-IN"/>
              <a:t>Recursion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16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conversion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Conversion from infix to postfix expression</a:t>
            </a:r>
          </a:p>
          <a:p>
            <a:pPr algn="just"/>
            <a:r>
              <a:rPr lang="en-IN" dirty="0"/>
              <a:t>Conversion from infix to prefix expression</a:t>
            </a:r>
          </a:p>
          <a:p>
            <a:pPr algn="just"/>
            <a:r>
              <a:rPr lang="en-IN" dirty="0"/>
              <a:t>Conversion from prefix to infix expression</a:t>
            </a:r>
          </a:p>
          <a:p>
            <a:pPr algn="just"/>
            <a:r>
              <a:rPr lang="en-IN" dirty="0"/>
              <a:t>Conversion from prefix to postfix expression</a:t>
            </a:r>
          </a:p>
          <a:p>
            <a:pPr algn="just"/>
            <a:r>
              <a:rPr lang="en-IN" dirty="0"/>
              <a:t>Conversion from postfix to prefix expression</a:t>
            </a:r>
          </a:p>
          <a:p>
            <a:pPr algn="just"/>
            <a:r>
              <a:rPr lang="en-IN" dirty="0"/>
              <a:t>Conversion from postfix to infix expression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862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Expressions is a string of operands and operators. Operands are some numeric values and operators are of two types: Unary and binary operators. Unary operators are ‘+’ and ‘-’ and binary operators are ‘+’, ’-’, ‘*’, ‘/’ and exponential. In general, there are three types of expressions:</a:t>
            </a:r>
          </a:p>
          <a:p>
            <a:pPr lvl="1" algn="just"/>
            <a:r>
              <a:rPr lang="en-IN" sz="1800" dirty="0"/>
              <a:t>Infix expression : operand1 operator operand2</a:t>
            </a:r>
          </a:p>
          <a:p>
            <a:pPr lvl="1" algn="just"/>
            <a:r>
              <a:rPr lang="en-IN" sz="1800" dirty="0"/>
              <a:t>Postfix expression : operand1 operand2 operator</a:t>
            </a:r>
          </a:p>
          <a:p>
            <a:pPr lvl="1" algn="just"/>
            <a:r>
              <a:rPr lang="en-IN" sz="1800" dirty="0"/>
              <a:t>Prefix expression : operator operand1 operand2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9105"/>
              </p:ext>
            </p:extLst>
          </p:nvPr>
        </p:nvGraphicFramePr>
        <p:xfrm>
          <a:off x="873456" y="3889612"/>
          <a:ext cx="7584744" cy="14799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2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Postfix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(a</a:t>
                      </a:r>
                      <a:r>
                        <a:rPr lang="en-IN" baseline="0" dirty="0"/>
                        <a:t> + 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(a + b) * (c</a:t>
                      </a:r>
                      <a:r>
                        <a:rPr lang="en-IN" baseline="0" dirty="0"/>
                        <a:t> - 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 + cd -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+ ab - 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(a + b / e) * (d +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abe</a:t>
                      </a:r>
                      <a:r>
                        <a:rPr lang="en-IN" dirty="0"/>
                        <a:t> /+ </a:t>
                      </a:r>
                      <a:r>
                        <a:rPr lang="en-IN" dirty="0" err="1"/>
                        <a:t>df</a:t>
                      </a:r>
                      <a:r>
                        <a:rPr lang="en-IN" baseline="0" dirty="0"/>
                        <a:t> + 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+ a/be + </a:t>
                      </a:r>
                      <a:r>
                        <a:rPr lang="en-IN" dirty="0" err="1"/>
                        <a:t>df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4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Conversion from infix to postfix (without parenthesis)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10200" cy="5137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14600"/>
            <a:ext cx="2514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Conversion from infix to postfix (with parenthesis)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6230"/>
            <a:ext cx="4572000" cy="495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10" y="2514600"/>
            <a:ext cx="3505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Conversion from infix to prefix (with parenthesis)	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61749" y="11430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Step 1: Reverse the infix expression </a:t>
            </a:r>
            <a:r>
              <a:rPr lang="en-IN" sz="2000"/>
              <a:t>and convert ‘(‘ to ‘)’ and ‘)’ to ‘(‘.</a:t>
            </a:r>
            <a:endParaRPr lang="en-IN" sz="2000" dirty="0"/>
          </a:p>
          <a:p>
            <a:pPr algn="just"/>
            <a:r>
              <a:rPr lang="en-IN" sz="2000" dirty="0"/>
              <a:t>Step 2: Read this reversed expression from left to right one character at a time.</a:t>
            </a:r>
          </a:p>
          <a:p>
            <a:pPr algn="just"/>
            <a:r>
              <a:rPr lang="en-IN" sz="2000" dirty="0"/>
              <a:t>Step 3: Rest of the steps remains same as in case of “conversion from infix to postfix (with parenthesis)”.</a:t>
            </a:r>
          </a:p>
          <a:p>
            <a:pPr algn="just"/>
            <a:r>
              <a:rPr lang="en-IN" sz="2000" dirty="0"/>
              <a:t>Step 4: After all the elements are popped, reverse the expression obtained in prefix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6595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/>
              <a:t>Stack is an important data structure which stores its elements in an ordered manner.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/>
              <a:t>A stack is a linear data structure which uses the principle, i.e., the elements in a stack are added and removed only from one end, which is called the </a:t>
            </a:r>
            <a:r>
              <a:rPr lang="en-US" altLang="en-US" sz="2000" i="1" dirty="0"/>
              <a:t>top</a:t>
            </a:r>
            <a:r>
              <a:rPr lang="en-US" alt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en-US" sz="2000" dirty="0"/>
              <a:t>Hence, a stack is called a LIFO (Last-In, First-Out) data structure as the element that is inserted last is the first one to be taken out. </a:t>
            </a:r>
          </a:p>
        </p:txBody>
      </p:sp>
      <p:pic>
        <p:nvPicPr>
          <p:cNvPr id="5" name="Picture 2" descr="Data stac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8" y="4454856"/>
            <a:ext cx="3724275" cy="23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923" y="4454856"/>
            <a:ext cx="4521247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7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 Evaluation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Evaluation of postfix expression</a:t>
            </a:r>
          </a:p>
          <a:p>
            <a:r>
              <a:rPr lang="en-IN" dirty="0"/>
              <a:t>Evaluation of prefix expression</a:t>
            </a:r>
          </a:p>
          <a:p>
            <a:r>
              <a:rPr lang="en-IN" dirty="0"/>
              <a:t>Evaluation </a:t>
            </a:r>
            <a:r>
              <a:rPr lang="en-IN"/>
              <a:t>of infix </a:t>
            </a:r>
            <a:r>
              <a:rPr lang="en-IN" dirty="0"/>
              <a:t>expression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22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postfix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Step 1: If char read from postfix expression is an operand, push operand to stack. </a:t>
            </a:r>
          </a:p>
          <a:p>
            <a:pPr algn="just"/>
            <a:r>
              <a:rPr lang="en-IN" sz="2000" dirty="0"/>
              <a:t>Step 2: If char read from postfix expression is an operator, pop the first 2 operand in stack and implement the expression using the following operations: </a:t>
            </a:r>
          </a:p>
          <a:p>
            <a:pPr lvl="1" algn="just"/>
            <a:r>
              <a:rPr lang="en-IN" sz="1700" b="1" dirty="0"/>
              <a:t>pop(opr1) then pop(opr2) </a:t>
            </a:r>
            <a:endParaRPr lang="en-IN" sz="1700" dirty="0"/>
          </a:p>
          <a:p>
            <a:pPr lvl="1" algn="just"/>
            <a:r>
              <a:rPr lang="en-IN" sz="1700" b="1" dirty="0"/>
              <a:t>result = opr2 operator opr1 </a:t>
            </a:r>
            <a:endParaRPr lang="en-IN" sz="1700" dirty="0"/>
          </a:p>
          <a:p>
            <a:pPr algn="just"/>
            <a:r>
              <a:rPr lang="en-IN" sz="2000" dirty="0"/>
              <a:t>Step 3: Push the result of the evaluation to stack. </a:t>
            </a:r>
          </a:p>
          <a:p>
            <a:pPr algn="just"/>
            <a:r>
              <a:rPr lang="en-IN" sz="2000" dirty="0"/>
              <a:t>Step 4: Repeat steps 1 to steps 3 until end of postfix expression </a:t>
            </a:r>
          </a:p>
          <a:p>
            <a:pPr algn="just"/>
            <a:r>
              <a:rPr lang="en-IN" sz="2000" dirty="0"/>
              <a:t>Finally, At the end of the operation, only one value left in the stack. The value is the result of postfix evaluation.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126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postfix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7774"/>
            <a:ext cx="6934200" cy="3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8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prefix expression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Step 1: Reverse the prefix expression.</a:t>
            </a:r>
          </a:p>
          <a:p>
            <a:pPr algn="just"/>
            <a:r>
              <a:rPr lang="en-IN" sz="2000" dirty="0"/>
              <a:t>Step 2: Read this reversed prefix expression from left to right one character at a time.</a:t>
            </a:r>
          </a:p>
          <a:p>
            <a:pPr algn="just"/>
            <a:r>
              <a:rPr lang="en-IN" sz="2000" dirty="0"/>
              <a:t>Step 3: If char read from reversed prefix expression is an operand, push operand to stack. </a:t>
            </a:r>
          </a:p>
          <a:p>
            <a:pPr algn="just"/>
            <a:r>
              <a:rPr lang="en-IN" sz="2000" dirty="0"/>
              <a:t>Step 4: If char read from reversed prefix expression is an operator, pop the first 2 operand in stack and implement the expression using the following operations: </a:t>
            </a:r>
          </a:p>
          <a:p>
            <a:pPr lvl="1" algn="just"/>
            <a:r>
              <a:rPr lang="en-IN" sz="1700" b="1" dirty="0"/>
              <a:t>pop(opr1) then pop(opr2) </a:t>
            </a:r>
            <a:endParaRPr lang="en-IN" sz="1700" dirty="0"/>
          </a:p>
          <a:p>
            <a:pPr lvl="1" algn="just"/>
            <a:r>
              <a:rPr lang="en-IN" sz="1700" b="1" dirty="0"/>
              <a:t>result = opr1 operator opr2 </a:t>
            </a:r>
            <a:endParaRPr lang="en-IN" sz="1700" dirty="0"/>
          </a:p>
          <a:p>
            <a:pPr algn="just"/>
            <a:r>
              <a:rPr lang="en-IN" sz="2000" dirty="0"/>
              <a:t>Step 5: Push the result of the evaluation to stack. </a:t>
            </a:r>
          </a:p>
          <a:p>
            <a:pPr algn="just"/>
            <a:r>
              <a:rPr lang="en-IN" sz="2000" dirty="0"/>
              <a:t>Step 6: Repeat steps 3 to steps 5 until end of reversed prefix expression </a:t>
            </a:r>
          </a:p>
          <a:p>
            <a:pPr algn="just"/>
            <a:r>
              <a:rPr lang="en-IN" sz="2000" dirty="0"/>
              <a:t>Finally, At the end of the operation, only one value left in the stack. The value is the result of prefix evaluation.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6505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prefix expression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391400" cy="4724400"/>
          </a:xfrm>
        </p:spPr>
      </p:pic>
    </p:spTree>
    <p:extLst>
      <p:ext uri="{BB962C8B-B14F-4D97-AF65-F5344CB8AC3E}">
        <p14:creationId xmlns:p14="http://schemas.microsoft.com/office/powerpoint/2010/main" val="315670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59774"/>
            <a:ext cx="61722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5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219200"/>
            <a:ext cx="7616952" cy="2312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546020"/>
            <a:ext cx="7775448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726347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Here, it is required to push the intermediate calculations till the terminal condition is reached. In the above calculation for 5!, Steps 1 to 6 are the push operations. The subsequent pop operations will evaluate the value of intermediate calculations till the stack is exhausted.</a:t>
            </a:r>
          </a:p>
          <a:p>
            <a:pPr algn="just"/>
            <a:r>
              <a:rPr lang="en-IN" sz="2000" dirty="0"/>
              <a:t>Stack for parameter(s): To store the parameter with which the recursion is defined.</a:t>
            </a:r>
          </a:p>
          <a:p>
            <a:pPr algn="just"/>
            <a:r>
              <a:rPr lang="en-IN" sz="2000" dirty="0"/>
              <a:t>Stack for local variable(s): To hold the local variable that are used within the definition.</a:t>
            </a:r>
          </a:p>
          <a:p>
            <a:pPr algn="just"/>
            <a:r>
              <a:rPr lang="en-IN" sz="2000" dirty="0"/>
              <a:t>Stack to store the return address.</a:t>
            </a:r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71600"/>
            <a:ext cx="6934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6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Tower of Hanoi puzzle is solved by moving all the disks to another tower by not violating the sequence of the arrangements.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rules to be followed by the Tower of Hanoi are -</a:t>
            </a:r>
          </a:p>
          <a:p>
            <a:r>
              <a:rPr lang="en-US" dirty="0"/>
              <a:t>Only one disk can be moved among the towers at any given time.</a:t>
            </a:r>
          </a:p>
          <a:p>
            <a:r>
              <a:rPr lang="en-US" dirty="0"/>
              <a:t>Only the "top" disk can be removed.</a:t>
            </a:r>
          </a:p>
          <a:p>
            <a:r>
              <a:rPr lang="en-US" dirty="0"/>
              <a:t>No large disk can sit over a small disk.</a:t>
            </a:r>
          </a:p>
          <a:p>
            <a:endParaRPr lang="en-US" dirty="0"/>
          </a:p>
          <a:p>
            <a:r>
              <a:rPr lang="en-US" b="1" dirty="0"/>
              <a:t>Algorithm</a:t>
            </a:r>
          </a:p>
          <a:p>
            <a:r>
              <a:rPr lang="en-US" dirty="0"/>
              <a:t>Step 1 − Move n-1 disks from source to aux</a:t>
            </a:r>
          </a:p>
          <a:p>
            <a:r>
              <a:rPr lang="en-US" dirty="0"/>
              <a:t>Step 2 − Move nth disk from source to </a:t>
            </a:r>
            <a:r>
              <a:rPr lang="en-US" dirty="0" err="1"/>
              <a:t>dest</a:t>
            </a:r>
            <a:endParaRPr lang="en-US" dirty="0"/>
          </a:p>
          <a:p>
            <a:r>
              <a:rPr lang="en-US" dirty="0"/>
              <a:t>Step 3 − Move n-1 disks from aux to </a:t>
            </a:r>
            <a:r>
              <a:rPr lang="en-US" dirty="0" err="1"/>
              <a:t>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 descr="https://cdncontribute.geeksforgeeks.org/wp-content/uploads/tower-of-hanoi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9" y="1371601"/>
            <a:ext cx="776935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Real life examples of stack:</a:t>
            </a:r>
          </a:p>
          <a:p>
            <a:pPr lvl="1" algn="just"/>
            <a:r>
              <a:rPr lang="en-IN" dirty="0"/>
              <a:t>Suppose we have created stack of the book</a:t>
            </a:r>
          </a:p>
          <a:p>
            <a:pPr lvl="1" algn="just"/>
            <a:r>
              <a:rPr lang="en-IN" dirty="0"/>
              <a:t>How books are arranged in the stack?</a:t>
            </a:r>
          </a:p>
          <a:p>
            <a:pPr lvl="2" algn="just"/>
            <a:r>
              <a:rPr lang="en-IN" dirty="0"/>
              <a:t>Books are kept one above the other</a:t>
            </a:r>
          </a:p>
          <a:p>
            <a:pPr lvl="2" algn="just"/>
            <a:r>
              <a:rPr lang="en-IN" dirty="0"/>
              <a:t>Books which are inserted first is taken out last. (brown)</a:t>
            </a:r>
          </a:p>
          <a:p>
            <a:pPr lvl="2" algn="just"/>
            <a:r>
              <a:rPr lang="en-IN" dirty="0"/>
              <a:t>Book which is inserted lastly is served first. (light green)</a:t>
            </a:r>
          </a:p>
          <a:p>
            <a:pPr lvl="1" algn="just"/>
            <a:r>
              <a:rPr lang="en-IN" dirty="0"/>
              <a:t>Suppose at your home you have multiple chairs then you put them together to form a vertical pile. From that vertical pile, the chair which is placed last is always removed first.</a:t>
            </a:r>
          </a:p>
          <a:p>
            <a:pPr lvl="1" algn="just"/>
            <a:r>
              <a:rPr lang="en-IN" dirty="0"/>
              <a:t>Chair which was placed first will be removed</a:t>
            </a:r>
          </a:p>
          <a:p>
            <a:pPr marL="274320" lvl="1" indent="0" algn="just">
              <a:buNone/>
            </a:pPr>
            <a:r>
              <a:rPr lang="en-IN" dirty="0"/>
              <a:t>    last.</a:t>
            </a:r>
          </a:p>
          <a:p>
            <a:pPr lvl="1" algn="just"/>
            <a:endParaRPr lang="en-IN" dirty="0"/>
          </a:p>
        </p:txBody>
      </p:sp>
      <p:pic>
        <p:nvPicPr>
          <p:cNvPr id="1028" name="Picture 4" descr="Stack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14400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irs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01282"/>
            <a:ext cx="2286000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4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ANY QUESTIONS??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5D013-47FE-429C-A5D2-29D74FC1A24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representation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In computer’s memory stacks can be represented as a linear array.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Every stack has a variable TOP associated with it.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TOP is used to store the address of the topmost element of the stack. It is this position from where the element will be added or deleted.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There is another variable MAX which will be used to store the maximum number of elements that the stack can hold. 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/>
              <a:t>If TOP = -1, then it indicates that the stack is empty and if TOP = MAX -1, then the stack is full.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96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representation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8405"/>
            <a:ext cx="6934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Push </a:t>
            </a:r>
            <a:r>
              <a:rPr lang="en-IN" dirty="0"/>
              <a:t>: inserting element onto stack.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Pop</a:t>
            </a:r>
            <a:r>
              <a:rPr lang="en-IN" dirty="0"/>
              <a:t> : removing element from stack.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Peep</a:t>
            </a:r>
            <a:r>
              <a:rPr lang="en-IN" dirty="0"/>
              <a:t> : returns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top element of the stack.</a:t>
            </a:r>
          </a:p>
          <a:p>
            <a:pPr algn="just"/>
            <a:r>
              <a:rPr lang="en-IN" dirty="0">
                <a:solidFill>
                  <a:srgbClr val="FF0000"/>
                </a:solidFill>
              </a:rPr>
              <a:t>Change</a:t>
            </a:r>
            <a:r>
              <a:rPr lang="en-IN" dirty="0"/>
              <a:t> : changes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element from top of stack to the mentioned element.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60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2400" dirty="0"/>
              <a:t>View 1: When stack is empty</a:t>
            </a:r>
          </a:p>
          <a:p>
            <a:pPr lvl="1" algn="just"/>
            <a:r>
              <a:rPr lang="en-IN" sz="2000" dirty="0"/>
              <a:t>When stack is empty then it does not contain any element inside it. Whenever stack is empty, the position of topmost element is 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71800"/>
            <a:ext cx="2428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View 2: When stack is not empty</a:t>
            </a:r>
          </a:p>
          <a:p>
            <a:pPr lvl="1" algn="just"/>
            <a:r>
              <a:rPr lang="en-IN" sz="2000" dirty="0"/>
              <a:t>Whenever we add very first element then topmost position will be increment by 1. After adding first element, top = 0.</a:t>
            </a:r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View 3:  After deletion of 1 element top will be decremented by 1.</a:t>
            </a:r>
          </a:p>
          <a:p>
            <a:pPr lvl="1" algn="just"/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2200"/>
            <a:ext cx="2609850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0" y="2895600"/>
            <a:ext cx="26955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Position of top and its value: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Values of stack and top: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67056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58" y="4543425"/>
            <a:ext cx="67151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6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13300</TotalTime>
  <Words>1681</Words>
  <Application>Microsoft Office PowerPoint</Application>
  <PresentationFormat>On-screen Show (4:3)</PresentationFormat>
  <Paragraphs>224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Bookman Old Style</vt:lpstr>
      <vt:lpstr>Calibri</vt:lpstr>
      <vt:lpstr>Courier New</vt:lpstr>
      <vt:lpstr>Gill Sans MT</vt:lpstr>
      <vt:lpstr>Tahoma</vt:lpstr>
      <vt:lpstr>Wingdings</vt:lpstr>
      <vt:lpstr>Wingdings 3</vt:lpstr>
      <vt:lpstr>Origin</vt:lpstr>
      <vt:lpstr>Stacks</vt:lpstr>
      <vt:lpstr>Introduction</vt:lpstr>
      <vt:lpstr>Introduction</vt:lpstr>
      <vt:lpstr>Array representation of stacks</vt:lpstr>
      <vt:lpstr>Array representation of stacks</vt:lpstr>
      <vt:lpstr>Operations of Stack</vt:lpstr>
      <vt:lpstr>Visual Representation of Stack</vt:lpstr>
      <vt:lpstr>Visual Representation of Stack</vt:lpstr>
      <vt:lpstr>Visual Representation of Stack</vt:lpstr>
      <vt:lpstr>Push Operation</vt:lpstr>
      <vt:lpstr>Pop Operation</vt:lpstr>
      <vt:lpstr>Peek Operation</vt:lpstr>
      <vt:lpstr>Change Operation</vt:lpstr>
      <vt:lpstr>Applications of Stack </vt:lpstr>
      <vt:lpstr>Expression conversion </vt:lpstr>
      <vt:lpstr>Expressions</vt:lpstr>
      <vt:lpstr>Conversion from infix to postfix (without parenthesis)</vt:lpstr>
      <vt:lpstr>Conversion from infix to postfix (with parenthesis)</vt:lpstr>
      <vt:lpstr>Conversion from infix to prefix (with parenthesis)  </vt:lpstr>
      <vt:lpstr>Expression Evaluation </vt:lpstr>
      <vt:lpstr>Evaluation of postfix expression</vt:lpstr>
      <vt:lpstr>Evaluation of postfix expression</vt:lpstr>
      <vt:lpstr>Evaluation of prefix expression</vt:lpstr>
      <vt:lpstr>Evaluation of prefix expression</vt:lpstr>
      <vt:lpstr>Recursion</vt:lpstr>
      <vt:lpstr>Recursion</vt:lpstr>
      <vt:lpstr>Recursion</vt:lpstr>
      <vt:lpstr>Tower of Hanoi Problem </vt:lpstr>
      <vt:lpstr>Example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ANUJA</dc:creator>
  <cp:lastModifiedBy>CSE-45</cp:lastModifiedBy>
  <cp:revision>203</cp:revision>
  <dcterms:created xsi:type="dcterms:W3CDTF">2006-08-16T00:00:00Z</dcterms:created>
  <dcterms:modified xsi:type="dcterms:W3CDTF">2022-09-01T23:45:34Z</dcterms:modified>
</cp:coreProperties>
</file>