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9" r:id="rId3"/>
    <p:sldId id="329" r:id="rId4"/>
    <p:sldId id="314" r:id="rId5"/>
    <p:sldId id="315" r:id="rId6"/>
    <p:sldId id="316" r:id="rId7"/>
    <p:sldId id="317" r:id="rId8"/>
    <p:sldId id="318" r:id="rId9"/>
    <p:sldId id="334" r:id="rId10"/>
    <p:sldId id="335" r:id="rId11"/>
    <p:sldId id="336" r:id="rId12"/>
    <p:sldId id="337" r:id="rId13"/>
    <p:sldId id="319" r:id="rId14"/>
    <p:sldId id="320" r:id="rId15"/>
    <p:sldId id="321" r:id="rId16"/>
    <p:sldId id="322" r:id="rId17"/>
    <p:sldId id="323" r:id="rId18"/>
    <p:sldId id="331" r:id="rId19"/>
    <p:sldId id="332" r:id="rId20"/>
    <p:sldId id="324" r:id="rId21"/>
    <p:sldId id="325" r:id="rId22"/>
    <p:sldId id="326" r:id="rId23"/>
    <p:sldId id="327" r:id="rId24"/>
    <p:sldId id="328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97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C235AA3-FC76-41F8-B189-6F1B05FF0490}" type="datetime1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9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CB07-0B34-4F81-9A18-FB2A022D6AA0}" type="datetime1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8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6F97-09A2-4AC8-8FD0-FEDCBEF016CD}" type="datetime1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F6E3-38D1-4984-8F20-D2253F0CEBD3}" type="datetime1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3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B938-3C2B-440E-9669-CBD5512BC12C}" type="datetime1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2AA5-F419-44CD-A597-87061F43F0F3}" type="datetime1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DAD-22BE-4E17-AFC4-A195386C9685}" type="datetime1">
              <a:rPr lang="en-US" smtClean="0"/>
              <a:t>21-Sep-20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F61E-6965-4EB8-915D-3EA6C2F82FCA}" type="datetime1">
              <a:rPr lang="en-US" smtClean="0"/>
              <a:t>21-Sep-20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EC3D-6B95-48B7-AE26-EE49C9B26E53}" type="datetime1">
              <a:rPr lang="en-US" smtClean="0"/>
              <a:t>21-Sep-20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6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A3E-49EA-48F2-94B0-368F21395484}" type="datetime1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8C88-0F42-4E6C-8889-1C540D92897D}" type="datetime1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5B2742E-9626-45E8-9E70-94FD9AE10823}" type="datetime1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Full/Strictly binary tree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25" y="2005012"/>
            <a:ext cx="9872871" cy="4038600"/>
          </a:xfrm>
        </p:spPr>
        <p:txBody>
          <a:bodyPr/>
          <a:lstStyle/>
          <a:p>
            <a:r>
              <a:rPr lang="en-US" dirty="0"/>
              <a:t>A full binary tree is a binary tree in which every node other than the leaves has two children</a:t>
            </a:r>
            <a:r>
              <a:rPr lang="en-US" dirty="0" smtClean="0"/>
              <a:t>. This </a:t>
            </a:r>
            <a:r>
              <a:rPr lang="en-US" dirty="0"/>
              <a:t>is also called </a:t>
            </a:r>
            <a:r>
              <a:rPr lang="en-US" b="1" dirty="0" smtClean="0"/>
              <a:t>full or </a:t>
            </a:r>
            <a:r>
              <a:rPr lang="en-US" b="1" i="1" dirty="0" smtClean="0"/>
              <a:t>strictly </a:t>
            </a:r>
            <a:r>
              <a:rPr lang="en-US" b="1" i="1" dirty="0"/>
              <a:t>binary tree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4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22" y="3124200"/>
            <a:ext cx="3724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binary tree T with n levels is </a:t>
            </a:r>
            <a:r>
              <a:rPr lang="en-US" dirty="0" smtClean="0"/>
              <a:t>complete </a:t>
            </a:r>
            <a:r>
              <a:rPr lang="en-US" smtClean="0"/>
              <a:t>binary tree, </a:t>
            </a:r>
            <a:r>
              <a:rPr lang="en-US" dirty="0"/>
              <a:t>if all levels except possibly the last are completely full, and the last level has all its nodes to the left side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3067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Binary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65960"/>
            <a:ext cx="10439400" cy="4434840"/>
          </a:xfrm>
        </p:spPr>
      </p:pic>
    </p:spTree>
    <p:extLst>
      <p:ext uri="{BB962C8B-B14F-4D97-AF65-F5344CB8AC3E}">
        <p14:creationId xmlns:p14="http://schemas.microsoft.com/office/powerpoint/2010/main" val="33676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Binary Search Tree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9872871" cy="4800600"/>
          </a:xfrm>
        </p:spPr>
        <p:txBody>
          <a:bodyPr/>
          <a:lstStyle/>
          <a:p>
            <a:pPr algn="just"/>
            <a:r>
              <a:rPr lang="en-IN" dirty="0" smtClean="0"/>
              <a:t>A binary tree T is termed binary search tree (or binary sorted tree) if each node N of T satisfies the following property:</a:t>
            </a:r>
          </a:p>
          <a:p>
            <a:pPr lvl="1" algn="just"/>
            <a:r>
              <a:rPr lang="en-IN" dirty="0" smtClean="0"/>
              <a:t>The value at N is greater than every value in the left sub-tree of N</a:t>
            </a:r>
          </a:p>
          <a:p>
            <a:pPr lvl="1" algn="just"/>
            <a:r>
              <a:rPr lang="en-IN" dirty="0" smtClean="0"/>
              <a:t>The value at N is less than every value in the right sub-tree of N</a:t>
            </a:r>
          </a:p>
          <a:p>
            <a:pPr algn="just"/>
            <a:r>
              <a:rPr lang="en-IN" dirty="0" smtClean="0"/>
              <a:t>Binary search tree operations:</a:t>
            </a:r>
          </a:p>
          <a:p>
            <a:pPr lvl="1" algn="just"/>
            <a:r>
              <a:rPr lang="en-IN" dirty="0" smtClean="0"/>
              <a:t>Searching</a:t>
            </a:r>
          </a:p>
          <a:p>
            <a:pPr lvl="1" algn="just"/>
            <a:r>
              <a:rPr lang="en-IN" dirty="0" smtClean="0"/>
              <a:t>Inserting</a:t>
            </a:r>
          </a:p>
          <a:p>
            <a:pPr lvl="1" algn="just"/>
            <a:r>
              <a:rPr lang="en-IN" dirty="0" smtClean="0"/>
              <a:t>Deleting</a:t>
            </a:r>
          </a:p>
          <a:p>
            <a:pPr lvl="1" algn="just"/>
            <a:r>
              <a:rPr lang="en-IN" dirty="0" smtClean="0"/>
              <a:t>Traversing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839729"/>
            <a:ext cx="4029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9875520" cy="762000"/>
          </a:xfrm>
        </p:spPr>
        <p:txBody>
          <a:bodyPr>
            <a:normAutofit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Searching in BST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https://encrypt3d.files.wordpress.com/2010/09/binary_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4800"/>
            <a:ext cx="4571999" cy="324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4796"/>
            <a:ext cx="7086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Insertion in BST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AutoShape 2" descr="Image result for searching in binary search tree"/>
          <p:cNvSpPr>
            <a:spLocks noChangeAspect="1" noChangeArrowheads="1"/>
          </p:cNvSpPr>
          <p:nvPr/>
        </p:nvSpPr>
        <p:spPr bwMode="auto">
          <a:xfrm>
            <a:off x="6248400" y="2255836"/>
            <a:ext cx="235774" cy="2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http://www.mybodhizone.com/DS_Java/images/BST_inser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"/>
            <a:ext cx="515755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579120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200400"/>
            <a:ext cx="6324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Deletion in BST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219200"/>
            <a:ext cx="9872871" cy="4876800"/>
          </a:xfrm>
        </p:spPr>
        <p:txBody>
          <a:bodyPr/>
          <a:lstStyle/>
          <a:p>
            <a:pPr algn="just"/>
            <a:r>
              <a:rPr lang="en-IN" dirty="0" smtClean="0"/>
              <a:t>If N is leaf node</a:t>
            </a:r>
          </a:p>
          <a:p>
            <a:pPr algn="just"/>
            <a:r>
              <a:rPr lang="en-IN" dirty="0" smtClean="0"/>
              <a:t>N has exactly one child</a:t>
            </a:r>
          </a:p>
          <a:p>
            <a:pPr algn="just"/>
            <a:r>
              <a:rPr lang="en-IN" dirty="0" smtClean="0"/>
              <a:t>N has two children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Case 1: N is deleted from T by simply setting the pointer of N in the parent node PARENT(N) by null value.</a:t>
            </a:r>
          </a:p>
        </p:txBody>
      </p:sp>
      <p:sp>
        <p:nvSpPr>
          <p:cNvPr id="3" name="AutoShape 2" descr="Image result for searching in binary search tree"/>
          <p:cNvSpPr>
            <a:spLocks noChangeAspect="1" noChangeArrowheads="1"/>
          </p:cNvSpPr>
          <p:nvPr/>
        </p:nvSpPr>
        <p:spPr bwMode="auto">
          <a:xfrm>
            <a:off x="6248400" y="2255836"/>
            <a:ext cx="235774" cy="2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2" y="457200"/>
            <a:ext cx="3267075" cy="217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657600"/>
            <a:ext cx="5181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Deletion in BST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219200"/>
            <a:ext cx="9872871" cy="4876800"/>
          </a:xfrm>
        </p:spPr>
        <p:txBody>
          <a:bodyPr/>
          <a:lstStyle/>
          <a:p>
            <a:pPr algn="just"/>
            <a:r>
              <a:rPr lang="en-IN" dirty="0" smtClean="0"/>
              <a:t>Case 2: N is deleted from T by simply replacing the pointer of N in PARENT(N) by the pointer of the only child of N.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Case 3: N is deleted from T by first deleting SUCC(N) from T (by using case1 or case2 it can be verified that SUCC(N) never has a child) and then replacing the data content in node N by the data content in node SUCC(N). Reset the left child of the parent of SUCC(N) by the right child of SUCC(N)</a:t>
            </a:r>
            <a:endParaRPr lang="en-IN" dirty="0"/>
          </a:p>
        </p:txBody>
      </p:sp>
      <p:sp>
        <p:nvSpPr>
          <p:cNvPr id="3" name="AutoShape 2" descr="Image result for searching in binary search tree"/>
          <p:cNvSpPr>
            <a:spLocks noChangeAspect="1" noChangeArrowheads="1"/>
          </p:cNvSpPr>
          <p:nvPr/>
        </p:nvSpPr>
        <p:spPr bwMode="auto">
          <a:xfrm>
            <a:off x="6248400" y="2255836"/>
            <a:ext cx="235774" cy="2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36198"/>
            <a:ext cx="4800600" cy="1910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74" y="4648200"/>
            <a:ext cx="5043761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814887"/>
            <a:ext cx="3429000" cy="20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685800"/>
            <a:ext cx="4754880" cy="53949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IN" b="1" dirty="0"/>
              <a:t>/*DECIDE THE CASE OF DELETION*/</a:t>
            </a:r>
          </a:p>
          <a:p>
            <a:pPr marL="45720" indent="0">
              <a:buNone/>
            </a:pPr>
            <a:r>
              <a:rPr lang="en-IN" b="1" dirty="0"/>
              <a:t> </a:t>
            </a:r>
            <a:endParaRPr lang="en-IN" b="1" dirty="0" smtClean="0"/>
          </a:p>
          <a:p>
            <a:pPr marL="45720" indent="0">
              <a:buNone/>
            </a:pPr>
            <a:r>
              <a:rPr lang="en-IN" b="1" dirty="0" smtClean="0"/>
              <a:t>IF(</a:t>
            </a:r>
            <a:r>
              <a:rPr lang="en-IN" b="1" dirty="0" err="1" smtClean="0"/>
              <a:t>ptr</a:t>
            </a:r>
            <a:r>
              <a:rPr lang="en-IN" b="1" dirty="0" smtClean="0"/>
              <a:t>-&gt;LCHILD=NULL) and (</a:t>
            </a:r>
            <a:r>
              <a:rPr lang="en-IN" b="1" dirty="0" err="1" smtClean="0"/>
              <a:t>ptr</a:t>
            </a:r>
            <a:r>
              <a:rPr lang="en-IN" b="1" dirty="0" smtClean="0"/>
              <a:t>-&gt;RCHILD=NULL) then</a:t>
            </a:r>
          </a:p>
          <a:p>
            <a:pPr marL="45720" indent="0">
              <a:buNone/>
            </a:pPr>
            <a:r>
              <a:rPr lang="en-IN" b="1" dirty="0" smtClean="0"/>
              <a:t>Case=1</a:t>
            </a:r>
            <a:endParaRPr lang="en-IN" b="1" dirty="0"/>
          </a:p>
          <a:p>
            <a:pPr marL="45720" indent="0">
              <a:buNone/>
            </a:pPr>
            <a:r>
              <a:rPr lang="en-IN" b="1" dirty="0"/>
              <a:t>ELSE</a:t>
            </a:r>
          </a:p>
          <a:p>
            <a:pPr marL="45720" indent="0">
              <a:buNone/>
            </a:pPr>
            <a:r>
              <a:rPr lang="en-IN" b="1" dirty="0"/>
              <a:t>	IF(</a:t>
            </a:r>
            <a:r>
              <a:rPr lang="en-IN" b="1" dirty="0" err="1"/>
              <a:t>ptr</a:t>
            </a:r>
            <a:r>
              <a:rPr lang="en-IN" b="1" dirty="0"/>
              <a:t>-&gt;LCHILD != NULL) and (</a:t>
            </a:r>
            <a:r>
              <a:rPr lang="en-IN" b="1" dirty="0" err="1"/>
              <a:t>ptr</a:t>
            </a:r>
            <a:r>
              <a:rPr lang="en-IN" b="1" dirty="0"/>
              <a:t>-&gt;RCHILD != NULL) then</a:t>
            </a:r>
          </a:p>
          <a:p>
            <a:pPr marL="45720" indent="0">
              <a:buNone/>
            </a:pPr>
            <a:r>
              <a:rPr lang="en-IN" b="1" dirty="0"/>
              <a:t>	Case=3</a:t>
            </a:r>
          </a:p>
          <a:p>
            <a:pPr marL="45720" indent="0">
              <a:buNone/>
            </a:pPr>
            <a:r>
              <a:rPr lang="en-IN" b="1" dirty="0"/>
              <a:t>	ELSE</a:t>
            </a:r>
          </a:p>
          <a:p>
            <a:pPr marL="45720" indent="0">
              <a:buNone/>
            </a:pPr>
            <a:r>
              <a:rPr lang="en-IN" b="1" dirty="0"/>
              <a:t>	Case=2</a:t>
            </a:r>
          </a:p>
          <a:p>
            <a:pPr marL="45720" indent="0">
              <a:buNone/>
            </a:pPr>
            <a:r>
              <a:rPr lang="en-IN" b="1" dirty="0" err="1"/>
              <a:t>EndIf</a:t>
            </a:r>
            <a:endParaRPr lang="en-IN" b="1" dirty="0"/>
          </a:p>
          <a:p>
            <a:pPr marL="45720" indent="0">
              <a:buNone/>
            </a:pPr>
            <a:r>
              <a:rPr lang="en-IN" b="1" dirty="0" err="1"/>
              <a:t>EndIf</a:t>
            </a:r>
            <a:endParaRPr lang="en-IN" b="1" dirty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685800"/>
            <a:ext cx="4754880" cy="53949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/*DELETION CASE 1*/</a:t>
            </a:r>
          </a:p>
          <a:p>
            <a:pPr marL="45720" indent="0"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IF(case=1) then</a:t>
            </a:r>
          </a:p>
          <a:p>
            <a:pPr marL="45720" indent="0"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If(parent-&gt;LCHILD = </a:t>
            </a:r>
            <a:r>
              <a:rPr lang="en-IN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</a:t>
            </a: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then</a:t>
            </a:r>
          </a:p>
          <a:p>
            <a:pPr marL="45720" indent="0"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Parent-&gt;LCHILD = NULL</a:t>
            </a:r>
          </a:p>
          <a:p>
            <a:pPr marL="45720" indent="0"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ELSE</a:t>
            </a:r>
          </a:p>
          <a:p>
            <a:pPr marL="45720" indent="0"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Parent-&gt;RCHILD = NULL</a:t>
            </a:r>
          </a:p>
          <a:p>
            <a:pPr marL="45720" indent="0"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IN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EndIf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Node(</a:t>
            </a:r>
            <a:r>
              <a:rPr lang="en-I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</a:t>
            </a: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" indent="0">
              <a:buNone/>
            </a:pPr>
            <a:r>
              <a:rPr lang="en-IN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EndIf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6477000" cy="54711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/*DELETION </a:t>
            </a:r>
            <a:r>
              <a:rPr lang="en-IN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2*/</a:t>
            </a:r>
            <a:endParaRPr lang="en-IN" sz="2600" b="1" dirty="0" smtClean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 smtClean="0"/>
              <a:t>IF(case=2</a:t>
            </a:r>
            <a:r>
              <a:rPr lang="en-IN" sz="2600" b="1" dirty="0"/>
              <a:t>) then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If(parent-&gt;LCHILD = </a:t>
            </a:r>
            <a:r>
              <a:rPr lang="en-IN" sz="2600" b="1" dirty="0" err="1"/>
              <a:t>ptr</a:t>
            </a:r>
            <a:r>
              <a:rPr lang="en-IN" sz="2600" b="1" dirty="0"/>
              <a:t>) then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	If(</a:t>
            </a:r>
            <a:r>
              <a:rPr lang="en-IN" sz="2600" b="1" dirty="0" err="1"/>
              <a:t>ptr</a:t>
            </a:r>
            <a:r>
              <a:rPr lang="en-IN" sz="2600" b="1" dirty="0"/>
              <a:t>-&gt;LCHILD=Null) then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    		Parent-&gt;LCHILD = </a:t>
            </a:r>
            <a:r>
              <a:rPr lang="en-IN" sz="2600" b="1" dirty="0" err="1"/>
              <a:t>ptr</a:t>
            </a:r>
            <a:r>
              <a:rPr lang="en-IN" sz="2600" b="1" dirty="0"/>
              <a:t>-&gt;RCHILD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ELSE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</a:t>
            </a:r>
            <a:r>
              <a:rPr lang="en-IN" sz="2600" b="1" dirty="0" smtClean="0"/>
              <a:t>	Parent-&gt;</a:t>
            </a:r>
            <a:r>
              <a:rPr lang="en-IN" sz="2600" b="1" dirty="0"/>
              <a:t>L</a:t>
            </a:r>
            <a:r>
              <a:rPr lang="en-IN" sz="2600" b="1" dirty="0" smtClean="0"/>
              <a:t>CHILD </a:t>
            </a:r>
            <a:r>
              <a:rPr lang="en-IN" sz="2600" b="1" dirty="0"/>
              <a:t>= </a:t>
            </a:r>
            <a:r>
              <a:rPr lang="en-IN" sz="2600" b="1" dirty="0" err="1" smtClean="0"/>
              <a:t>ptr</a:t>
            </a:r>
            <a:r>
              <a:rPr lang="en-IN" sz="2600" b="1" dirty="0" smtClean="0"/>
              <a:t>-</a:t>
            </a:r>
            <a:r>
              <a:rPr lang="en-IN" sz="2600" b="1" dirty="0"/>
              <a:t>&gt;LCHILD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</a:t>
            </a:r>
            <a:r>
              <a:rPr lang="en-IN" sz="2600" b="1" dirty="0" err="1"/>
              <a:t>EndIf</a:t>
            </a:r>
            <a:endParaRPr lang="en-IN" sz="2600" b="1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Else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If(parent-&gt;RCHILD = </a:t>
            </a:r>
            <a:r>
              <a:rPr lang="en-IN" sz="2600" b="1" dirty="0" err="1"/>
              <a:t>ptr</a:t>
            </a:r>
            <a:r>
              <a:rPr lang="en-IN" sz="2600" b="1" dirty="0"/>
              <a:t>) then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	If(</a:t>
            </a:r>
            <a:r>
              <a:rPr lang="en-IN" sz="2600" b="1" dirty="0" err="1"/>
              <a:t>ptr</a:t>
            </a:r>
            <a:r>
              <a:rPr lang="en-IN" sz="2600" b="1" dirty="0"/>
              <a:t>-&gt;LCHILD=NULL) then	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		Parent-&gt;RCHILD = </a:t>
            </a:r>
            <a:r>
              <a:rPr lang="en-IN" sz="2600" b="1" dirty="0" err="1"/>
              <a:t>ptr</a:t>
            </a:r>
            <a:r>
              <a:rPr lang="en-IN" sz="2600" b="1" dirty="0"/>
              <a:t>-&gt;RCHILD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	Else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		Parent-&gt;RCHILD = </a:t>
            </a:r>
            <a:r>
              <a:rPr lang="en-IN" sz="2600" b="1" dirty="0" err="1"/>
              <a:t>ptr</a:t>
            </a:r>
            <a:r>
              <a:rPr lang="en-IN" sz="2600" b="1" dirty="0"/>
              <a:t>-&gt;LCHILD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	</a:t>
            </a:r>
            <a:r>
              <a:rPr lang="en-IN" sz="2600" b="1" dirty="0" err="1"/>
              <a:t>EndIf</a:t>
            </a:r>
            <a:endParaRPr lang="en-IN" sz="2600" b="1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</a:t>
            </a:r>
            <a:r>
              <a:rPr lang="en-IN" sz="2600" b="1" dirty="0" err="1"/>
              <a:t>EndIf</a:t>
            </a:r>
            <a:endParaRPr lang="en-IN" sz="2600" b="1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 err="1"/>
              <a:t>EndIf</a:t>
            </a:r>
            <a:endParaRPr lang="en-IN" sz="2600" b="1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/>
              <a:t>	</a:t>
            </a:r>
            <a:r>
              <a:rPr lang="en-IN" sz="2600" b="1" dirty="0" err="1"/>
              <a:t>ReturnNode</a:t>
            </a:r>
            <a:r>
              <a:rPr lang="en-IN" sz="2600" b="1" dirty="0"/>
              <a:t>(</a:t>
            </a:r>
            <a:r>
              <a:rPr lang="en-IN" sz="2600" b="1" dirty="0" err="1"/>
              <a:t>ptr</a:t>
            </a:r>
            <a:r>
              <a:rPr lang="en-IN" sz="2600" b="1" dirty="0"/>
              <a:t>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b="1" dirty="0" err="1"/>
              <a:t>EndIf</a:t>
            </a:r>
            <a:endParaRPr lang="en-IN" sz="2600" b="1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609600"/>
            <a:ext cx="3631092" cy="5471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/*DELETION Case 3*/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(case=3)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ptr2=SUCC(ptr1)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Item1=ptr2-</a:t>
            </a: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&gt;DATA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Delete_BST</a:t>
            </a: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(item1)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ptr1-</a:t>
            </a: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&gt;DATA=item1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EndIf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IN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IN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IN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SUCC(</a:t>
            </a:r>
            <a:r>
              <a:rPr lang="en-I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 = </a:t>
            </a:r>
            <a:r>
              <a:rPr lang="en-I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RCHILD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 (PTR != NULL) then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(PTR -&gt; LCHILD != NULL)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PTR= PTR-&gt; LCHILD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Return(PTR)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9875520" cy="6858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Iterative Preorder Traversal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7696200" cy="11906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85" y="2181225"/>
            <a:ext cx="747331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Deletion in BST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AutoShape 2" descr="Image result for searching in binary search tree"/>
          <p:cNvSpPr>
            <a:spLocks noChangeAspect="1" noChangeArrowheads="1"/>
          </p:cNvSpPr>
          <p:nvPr/>
        </p:nvSpPr>
        <p:spPr bwMode="auto">
          <a:xfrm>
            <a:off x="6248400" y="2255836"/>
            <a:ext cx="235774" cy="2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45720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534223"/>
            <a:ext cx="5196840" cy="4342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952177"/>
            <a:ext cx="4038600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5314127"/>
            <a:ext cx="2438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AutoShape 2" descr="Image result for searching in binary search tree"/>
          <p:cNvSpPr>
            <a:spLocks noChangeAspect="1" noChangeArrowheads="1"/>
          </p:cNvSpPr>
          <p:nvPr/>
        </p:nvSpPr>
        <p:spPr bwMode="auto">
          <a:xfrm>
            <a:off x="6248400" y="2255836"/>
            <a:ext cx="235774" cy="2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407985"/>
            <a:ext cx="5273865" cy="19657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95023"/>
            <a:ext cx="5267325" cy="320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70" y="2819400"/>
            <a:ext cx="4781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Heap / Insertion in Heap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AutoShape 2" descr="Image result for searching in binary search tree"/>
          <p:cNvSpPr>
            <a:spLocks noChangeAspect="1" noChangeArrowheads="1"/>
          </p:cNvSpPr>
          <p:nvPr/>
        </p:nvSpPr>
        <p:spPr bwMode="auto">
          <a:xfrm>
            <a:off x="6248400" y="2255836"/>
            <a:ext cx="235774" cy="2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766765"/>
            <a:ext cx="4114800" cy="2623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124200"/>
            <a:ext cx="5188774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078" y="1766765"/>
            <a:ext cx="5487603" cy="9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Deletion in Heap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AutoShape 2" descr="Image result for searching in binary search tree"/>
          <p:cNvSpPr>
            <a:spLocks noChangeAspect="1" noChangeArrowheads="1"/>
          </p:cNvSpPr>
          <p:nvPr/>
        </p:nvSpPr>
        <p:spPr bwMode="auto">
          <a:xfrm>
            <a:off x="6248400" y="2255836"/>
            <a:ext cx="235774" cy="2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5736"/>
            <a:ext cx="56483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304800"/>
            <a:ext cx="5979076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Sort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AutoShape 2" descr="Image result for searching in binary search tree"/>
          <p:cNvSpPr>
            <a:spLocks noChangeAspect="1" noChangeArrowheads="1"/>
          </p:cNvSpPr>
          <p:nvPr/>
        </p:nvSpPr>
        <p:spPr bwMode="auto">
          <a:xfrm>
            <a:off x="6248400" y="2255836"/>
            <a:ext cx="235774" cy="2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18809"/>
            <a:ext cx="6096000" cy="1181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00200"/>
            <a:ext cx="5715000" cy="48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8100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Preorder</a:t>
            </a:r>
            <a:r>
              <a:rPr lang="en-IN" dirty="0" smtClean="0"/>
              <a:t>(T)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9872871" cy="51054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1. [process the root node]</a:t>
            </a:r>
          </a:p>
          <a:p>
            <a:pPr marL="4572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if T!= NULL</a:t>
            </a:r>
          </a:p>
          <a:p>
            <a:pPr marL="4572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then Write Data(T)</a:t>
            </a:r>
          </a:p>
          <a:p>
            <a:pPr marL="4572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else Write “empty Tree”</a:t>
            </a:r>
          </a:p>
          <a:p>
            <a:pPr marL="4572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2. [process the left subtree]</a:t>
            </a:r>
          </a:p>
          <a:p>
            <a:pPr marL="4572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if </a:t>
            </a:r>
            <a:r>
              <a:rPr lang="en-IN" b="1" dirty="0" err="1" smtClean="0">
                <a:solidFill>
                  <a:schemeClr val="tx1"/>
                </a:solidFill>
              </a:rPr>
              <a:t>lptr</a:t>
            </a:r>
            <a:r>
              <a:rPr lang="en-IN" b="1" dirty="0" smtClean="0">
                <a:solidFill>
                  <a:schemeClr val="tx1"/>
                </a:solidFill>
              </a:rPr>
              <a:t>(T) != NULL</a:t>
            </a:r>
          </a:p>
          <a:p>
            <a:pPr marL="4572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	call </a:t>
            </a:r>
            <a:r>
              <a:rPr lang="en-IN" b="1" dirty="0" err="1" smtClean="0">
                <a:solidFill>
                  <a:schemeClr val="tx1"/>
                </a:solidFill>
              </a:rPr>
              <a:t>Rpreorder</a:t>
            </a:r>
            <a:r>
              <a:rPr lang="en-IN" b="1" dirty="0" smtClean="0">
                <a:solidFill>
                  <a:schemeClr val="tx1"/>
                </a:solidFill>
              </a:rPr>
              <a:t>(</a:t>
            </a:r>
            <a:r>
              <a:rPr lang="en-IN" b="1" dirty="0" err="1" smtClean="0">
                <a:solidFill>
                  <a:schemeClr val="tx1"/>
                </a:solidFill>
              </a:rPr>
              <a:t>lptr</a:t>
            </a:r>
            <a:r>
              <a:rPr lang="en-IN" b="1" dirty="0" smtClean="0">
                <a:solidFill>
                  <a:schemeClr val="tx1"/>
                </a:solidFill>
              </a:rPr>
              <a:t>(T))</a:t>
            </a:r>
          </a:p>
          <a:p>
            <a:pPr marL="4572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3. </a:t>
            </a:r>
            <a:r>
              <a:rPr lang="en-IN" b="1" dirty="0">
                <a:solidFill>
                  <a:schemeClr val="tx1"/>
                </a:solidFill>
              </a:rPr>
              <a:t>[process the </a:t>
            </a:r>
            <a:r>
              <a:rPr lang="en-IN" b="1" dirty="0" smtClean="0">
                <a:solidFill>
                  <a:schemeClr val="tx1"/>
                </a:solidFill>
              </a:rPr>
              <a:t>right </a:t>
            </a:r>
            <a:r>
              <a:rPr lang="en-IN" b="1" dirty="0">
                <a:solidFill>
                  <a:schemeClr val="tx1"/>
                </a:solidFill>
              </a:rPr>
              <a:t>subtree]</a:t>
            </a:r>
          </a:p>
          <a:p>
            <a:pPr marL="45720" indent="0">
              <a:buNone/>
            </a:pPr>
            <a:r>
              <a:rPr lang="en-IN" b="1" dirty="0">
                <a:solidFill>
                  <a:schemeClr val="tx1"/>
                </a:solidFill>
              </a:rPr>
              <a:t>	if </a:t>
            </a:r>
            <a:r>
              <a:rPr lang="en-IN" b="1" dirty="0" err="1" smtClean="0">
                <a:solidFill>
                  <a:schemeClr val="tx1"/>
                </a:solidFill>
              </a:rPr>
              <a:t>rptr</a:t>
            </a:r>
            <a:r>
              <a:rPr lang="en-IN" b="1" dirty="0" smtClean="0">
                <a:solidFill>
                  <a:schemeClr val="tx1"/>
                </a:solidFill>
              </a:rPr>
              <a:t>(T</a:t>
            </a:r>
            <a:r>
              <a:rPr lang="en-IN" b="1" dirty="0">
                <a:solidFill>
                  <a:schemeClr val="tx1"/>
                </a:solidFill>
              </a:rPr>
              <a:t>) != NULL</a:t>
            </a:r>
          </a:p>
          <a:p>
            <a:pPr marL="45720" indent="0">
              <a:buNone/>
            </a:pPr>
            <a:r>
              <a:rPr lang="en-IN" b="1" dirty="0">
                <a:solidFill>
                  <a:schemeClr val="tx1"/>
                </a:solidFill>
              </a:rPr>
              <a:t>		call </a:t>
            </a:r>
            <a:r>
              <a:rPr lang="en-IN" b="1" dirty="0" err="1" smtClean="0">
                <a:solidFill>
                  <a:schemeClr val="tx1"/>
                </a:solidFill>
              </a:rPr>
              <a:t>Rpreorder</a:t>
            </a:r>
            <a:r>
              <a:rPr lang="en-IN" b="1" dirty="0" smtClean="0">
                <a:solidFill>
                  <a:schemeClr val="tx1"/>
                </a:solidFill>
              </a:rPr>
              <a:t>(</a:t>
            </a:r>
            <a:r>
              <a:rPr lang="en-IN" b="1" dirty="0" err="1" smtClean="0">
                <a:solidFill>
                  <a:schemeClr val="tx1"/>
                </a:solidFill>
              </a:rPr>
              <a:t>rptr</a:t>
            </a:r>
            <a:r>
              <a:rPr lang="en-IN" b="1" dirty="0" smtClean="0">
                <a:solidFill>
                  <a:schemeClr val="tx1"/>
                </a:solidFill>
              </a:rPr>
              <a:t>(T))</a:t>
            </a:r>
          </a:p>
          <a:p>
            <a:pPr marL="4572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4. [Finished]	</a:t>
            </a:r>
          </a:p>
          <a:p>
            <a:pPr marL="4572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return.</a:t>
            </a:r>
            <a:endParaRPr lang="en-IN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9875520" cy="6858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Iterative Postorder Traversal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7162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9875520" cy="6858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Iterative Inorder Traversal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19200"/>
            <a:ext cx="5105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Trees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9872871" cy="4800600"/>
          </a:xfrm>
        </p:spPr>
        <p:txBody>
          <a:bodyPr/>
          <a:lstStyle/>
          <a:p>
            <a:r>
              <a:rPr lang="en-IN" dirty="0" smtClean="0"/>
              <a:t>Expression tree</a:t>
            </a:r>
          </a:p>
          <a:p>
            <a:r>
              <a:rPr lang="en-IN" dirty="0" smtClean="0"/>
              <a:t>Binary Search tree</a:t>
            </a:r>
          </a:p>
          <a:p>
            <a:r>
              <a:rPr lang="en-IN" dirty="0" smtClean="0"/>
              <a:t>Heap tree</a:t>
            </a:r>
          </a:p>
          <a:p>
            <a:r>
              <a:rPr lang="en-IN" dirty="0" smtClean="0"/>
              <a:t>Threaded binary tree</a:t>
            </a:r>
          </a:p>
          <a:p>
            <a:r>
              <a:rPr lang="en-IN" dirty="0" smtClean="0"/>
              <a:t>Height balanced tree (AVL tree)</a:t>
            </a:r>
          </a:p>
          <a:p>
            <a:r>
              <a:rPr lang="en-IN" dirty="0" smtClean="0"/>
              <a:t>B Tree</a:t>
            </a:r>
          </a:p>
        </p:txBody>
      </p:sp>
    </p:spTree>
    <p:extLst>
      <p:ext uri="{BB962C8B-B14F-4D97-AF65-F5344CB8AC3E}">
        <p14:creationId xmlns:p14="http://schemas.microsoft.com/office/powerpoint/2010/main" val="6154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Expression Tree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9872871" cy="4800600"/>
          </a:xfrm>
        </p:spPr>
        <p:txBody>
          <a:bodyPr/>
          <a:lstStyle/>
          <a:p>
            <a:pPr algn="just"/>
            <a:r>
              <a:rPr lang="en-IN" dirty="0" smtClean="0"/>
              <a:t>It is a binary tree which stores an arithmetic expression. </a:t>
            </a:r>
          </a:p>
          <a:p>
            <a:pPr algn="just"/>
            <a:r>
              <a:rPr lang="en-IN" dirty="0" smtClean="0"/>
              <a:t>The leaves of an expression tree are operands, such as constants or variable names, and all internal nodes are for operators.</a:t>
            </a:r>
          </a:p>
          <a:p>
            <a:pPr algn="just"/>
            <a:r>
              <a:rPr lang="en-IN" dirty="0" smtClean="0"/>
              <a:t>An expression tree is always a binary tree because an arithmetic expression contains either binary operators or unary operators (hence an internal node has at most two children).</a:t>
            </a:r>
          </a:p>
          <a:p>
            <a:pPr algn="just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429000"/>
            <a:ext cx="4724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Construction of Expression Tree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9872871" cy="4800600"/>
          </a:xfrm>
        </p:spPr>
        <p:txBody>
          <a:bodyPr/>
          <a:lstStyle/>
          <a:p>
            <a:pPr algn="just"/>
            <a:r>
              <a:rPr lang="en-IN" dirty="0" smtClean="0"/>
              <a:t>Postfix expression:  A B C * + D E * F + G / -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28800"/>
            <a:ext cx="3286125" cy="401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5" y="1828800"/>
            <a:ext cx="3019425" cy="436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46" y="1828800"/>
            <a:ext cx="4029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 smtClean="0"/>
              <a:t>1. Full/Strictly Binary tree</a:t>
            </a:r>
          </a:p>
          <a:p>
            <a:pPr marL="45720" indent="0">
              <a:buNone/>
            </a:pPr>
            <a:r>
              <a:rPr lang="en-US" sz="3600" dirty="0" smtClean="0"/>
              <a:t>2. Complete binary tree</a:t>
            </a:r>
          </a:p>
          <a:p>
            <a:pPr marL="45720" indent="0">
              <a:buNone/>
            </a:pPr>
            <a:r>
              <a:rPr lang="en-US" sz="3600" dirty="0" smtClean="0"/>
              <a:t>3. Extended binary tree</a:t>
            </a:r>
          </a:p>
          <a:p>
            <a:pPr marL="45720" indent="0">
              <a:buNone/>
            </a:pP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10381</TotalTime>
  <Words>495</Words>
  <Application>Microsoft Office PowerPoint</Application>
  <PresentationFormat>Widescreen</PresentationFormat>
  <Paragraphs>141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Corbel</vt:lpstr>
      <vt:lpstr>Basis</vt:lpstr>
      <vt:lpstr>Trees</vt:lpstr>
      <vt:lpstr>Iterative Preorder Traversal</vt:lpstr>
      <vt:lpstr>Preorder(T)</vt:lpstr>
      <vt:lpstr>Iterative Postorder Traversal</vt:lpstr>
      <vt:lpstr>Iterative Inorder Traversal</vt:lpstr>
      <vt:lpstr>Types of Trees</vt:lpstr>
      <vt:lpstr>Expression Tree</vt:lpstr>
      <vt:lpstr>Construction of Expression Tree</vt:lpstr>
      <vt:lpstr>Types of Binary Trees </vt:lpstr>
      <vt:lpstr>Full/Strictly binary tree   </vt:lpstr>
      <vt:lpstr>Complete Binary tree </vt:lpstr>
      <vt:lpstr>Extended Binary tree</vt:lpstr>
      <vt:lpstr>Binary Search Tree</vt:lpstr>
      <vt:lpstr>Searching in BST</vt:lpstr>
      <vt:lpstr>Insertion in BST</vt:lpstr>
      <vt:lpstr>Deletion in BST</vt:lpstr>
      <vt:lpstr>Deletion in BST</vt:lpstr>
      <vt:lpstr>PowerPoint Presentation</vt:lpstr>
      <vt:lpstr>PowerPoint Presentation</vt:lpstr>
      <vt:lpstr>Deletion in BST</vt:lpstr>
      <vt:lpstr>Heap</vt:lpstr>
      <vt:lpstr>Create Heap / Insertion in Heap</vt:lpstr>
      <vt:lpstr>Deletion in Heap</vt:lpstr>
      <vt:lpstr>Heap Sort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Malaram</cp:lastModifiedBy>
  <cp:revision>352</cp:revision>
  <dcterms:created xsi:type="dcterms:W3CDTF">2006-08-16T00:00:00Z</dcterms:created>
  <dcterms:modified xsi:type="dcterms:W3CDTF">2020-09-21T10:48:30Z</dcterms:modified>
</cp:coreProperties>
</file>