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Lst>
  <p:notesMasterIdLst>
    <p:notesMasterId r:id="rId9"/>
  </p:notesMasterIdLst>
  <p:sldIdLst>
    <p:sldId id="300" r:id="rId2"/>
    <p:sldId id="301" r:id="rId3"/>
    <p:sldId id="311" r:id="rId4"/>
    <p:sldId id="312" r:id="rId5"/>
    <p:sldId id="313" r:id="rId6"/>
    <p:sldId id="314" r:id="rId7"/>
    <p:sldId id="302" r:id="rId8"/>
  </p:sldIdLst>
  <p:sldSz cx="9144000" cy="6858000" type="screen4x3"/>
  <p:notesSz cx="6858000" cy="9144000"/>
  <p:defaultTextStyle>
    <a:defPPr>
      <a:defRPr lang="en-US"/>
    </a:defPPr>
    <a:lvl1pPr algn="ctr" rtl="0" fontAlgn="base">
      <a:spcBef>
        <a:spcPct val="0"/>
      </a:spcBef>
      <a:spcAft>
        <a:spcPct val="0"/>
      </a:spcAft>
      <a:defRPr sz="1400" kern="1200">
        <a:solidFill>
          <a:schemeClr val="bg1"/>
        </a:solidFill>
        <a:effectLst>
          <a:outerShdw blurRad="38100" dist="38100" dir="2700000" algn="tl">
            <a:srgbClr val="000000">
              <a:alpha val="43137"/>
            </a:srgbClr>
          </a:outerShdw>
        </a:effectLst>
        <a:latin typeface="Times New Roman" pitchFamily="18" charset="0"/>
        <a:ea typeface="Gulim" pitchFamily="34" charset="-127"/>
        <a:cs typeface="+mn-cs"/>
      </a:defRPr>
    </a:lvl1pPr>
    <a:lvl2pPr marL="457200" algn="ctr" rtl="0" fontAlgn="base">
      <a:spcBef>
        <a:spcPct val="0"/>
      </a:spcBef>
      <a:spcAft>
        <a:spcPct val="0"/>
      </a:spcAft>
      <a:defRPr sz="1400" kern="1200">
        <a:solidFill>
          <a:schemeClr val="bg1"/>
        </a:solidFill>
        <a:effectLst>
          <a:outerShdw blurRad="38100" dist="38100" dir="2700000" algn="tl">
            <a:srgbClr val="000000">
              <a:alpha val="43137"/>
            </a:srgbClr>
          </a:outerShdw>
        </a:effectLst>
        <a:latin typeface="Times New Roman" pitchFamily="18" charset="0"/>
        <a:ea typeface="Gulim" pitchFamily="34" charset="-127"/>
        <a:cs typeface="+mn-cs"/>
      </a:defRPr>
    </a:lvl2pPr>
    <a:lvl3pPr marL="914400" algn="ctr" rtl="0" fontAlgn="base">
      <a:spcBef>
        <a:spcPct val="0"/>
      </a:spcBef>
      <a:spcAft>
        <a:spcPct val="0"/>
      </a:spcAft>
      <a:defRPr sz="1400" kern="1200">
        <a:solidFill>
          <a:schemeClr val="bg1"/>
        </a:solidFill>
        <a:effectLst>
          <a:outerShdw blurRad="38100" dist="38100" dir="2700000" algn="tl">
            <a:srgbClr val="000000">
              <a:alpha val="43137"/>
            </a:srgbClr>
          </a:outerShdw>
        </a:effectLst>
        <a:latin typeface="Times New Roman" pitchFamily="18" charset="0"/>
        <a:ea typeface="Gulim" pitchFamily="34" charset="-127"/>
        <a:cs typeface="+mn-cs"/>
      </a:defRPr>
    </a:lvl3pPr>
    <a:lvl4pPr marL="1371600" algn="ctr" rtl="0" fontAlgn="base">
      <a:spcBef>
        <a:spcPct val="0"/>
      </a:spcBef>
      <a:spcAft>
        <a:spcPct val="0"/>
      </a:spcAft>
      <a:defRPr sz="1400" kern="1200">
        <a:solidFill>
          <a:schemeClr val="bg1"/>
        </a:solidFill>
        <a:effectLst>
          <a:outerShdw blurRad="38100" dist="38100" dir="2700000" algn="tl">
            <a:srgbClr val="000000">
              <a:alpha val="43137"/>
            </a:srgbClr>
          </a:outerShdw>
        </a:effectLst>
        <a:latin typeface="Times New Roman" pitchFamily="18" charset="0"/>
        <a:ea typeface="Gulim" pitchFamily="34" charset="-127"/>
        <a:cs typeface="+mn-cs"/>
      </a:defRPr>
    </a:lvl4pPr>
    <a:lvl5pPr marL="1828800" algn="ctr" rtl="0" fontAlgn="base">
      <a:spcBef>
        <a:spcPct val="0"/>
      </a:spcBef>
      <a:spcAft>
        <a:spcPct val="0"/>
      </a:spcAft>
      <a:defRPr sz="1400" kern="1200">
        <a:solidFill>
          <a:schemeClr val="bg1"/>
        </a:solidFill>
        <a:effectLst>
          <a:outerShdw blurRad="38100" dist="38100" dir="2700000" algn="tl">
            <a:srgbClr val="000000">
              <a:alpha val="43137"/>
            </a:srgbClr>
          </a:outerShdw>
        </a:effectLst>
        <a:latin typeface="Times New Roman" pitchFamily="18" charset="0"/>
        <a:ea typeface="Gulim" pitchFamily="34" charset="-127"/>
        <a:cs typeface="+mn-cs"/>
      </a:defRPr>
    </a:lvl5pPr>
    <a:lvl6pPr marL="2286000" algn="l" defTabSz="914400" rtl="0" eaLnBrk="1" latinLnBrk="0" hangingPunct="1">
      <a:defRPr sz="1400" kern="1200">
        <a:solidFill>
          <a:schemeClr val="bg1"/>
        </a:solidFill>
        <a:effectLst>
          <a:outerShdw blurRad="38100" dist="38100" dir="2700000" algn="tl">
            <a:srgbClr val="000000">
              <a:alpha val="43137"/>
            </a:srgbClr>
          </a:outerShdw>
        </a:effectLst>
        <a:latin typeface="Times New Roman" pitchFamily="18" charset="0"/>
        <a:ea typeface="Gulim" pitchFamily="34" charset="-127"/>
        <a:cs typeface="+mn-cs"/>
      </a:defRPr>
    </a:lvl6pPr>
    <a:lvl7pPr marL="2743200" algn="l" defTabSz="914400" rtl="0" eaLnBrk="1" latinLnBrk="0" hangingPunct="1">
      <a:defRPr sz="1400" kern="1200">
        <a:solidFill>
          <a:schemeClr val="bg1"/>
        </a:solidFill>
        <a:effectLst>
          <a:outerShdw blurRad="38100" dist="38100" dir="2700000" algn="tl">
            <a:srgbClr val="000000">
              <a:alpha val="43137"/>
            </a:srgbClr>
          </a:outerShdw>
        </a:effectLst>
        <a:latin typeface="Times New Roman" pitchFamily="18" charset="0"/>
        <a:ea typeface="Gulim" pitchFamily="34" charset="-127"/>
        <a:cs typeface="+mn-cs"/>
      </a:defRPr>
    </a:lvl7pPr>
    <a:lvl8pPr marL="3200400" algn="l" defTabSz="914400" rtl="0" eaLnBrk="1" latinLnBrk="0" hangingPunct="1">
      <a:defRPr sz="1400" kern="1200">
        <a:solidFill>
          <a:schemeClr val="bg1"/>
        </a:solidFill>
        <a:effectLst>
          <a:outerShdw blurRad="38100" dist="38100" dir="2700000" algn="tl">
            <a:srgbClr val="000000">
              <a:alpha val="43137"/>
            </a:srgbClr>
          </a:outerShdw>
        </a:effectLst>
        <a:latin typeface="Times New Roman" pitchFamily="18" charset="0"/>
        <a:ea typeface="Gulim" pitchFamily="34" charset="-127"/>
        <a:cs typeface="+mn-cs"/>
      </a:defRPr>
    </a:lvl8pPr>
    <a:lvl9pPr marL="3657600" algn="l" defTabSz="914400" rtl="0" eaLnBrk="1" latinLnBrk="0" hangingPunct="1">
      <a:defRPr sz="1400" kern="1200">
        <a:solidFill>
          <a:schemeClr val="bg1"/>
        </a:solidFill>
        <a:effectLst>
          <a:outerShdw blurRad="38100" dist="38100" dir="2700000" algn="tl">
            <a:srgbClr val="000000">
              <a:alpha val="43137"/>
            </a:srgbClr>
          </a:outerShdw>
        </a:effectLst>
        <a:latin typeface="Times New Roman" pitchFamily="18" charset="0"/>
        <a:ea typeface="Gulim"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788"/>
    <a:srgbClr val="4B4419"/>
    <a:srgbClr val="002164"/>
    <a:srgbClr val="A86018"/>
    <a:srgbClr val="FFFFFF"/>
    <a:srgbClr val="990099"/>
    <a:srgbClr val="CC00FF"/>
    <a:srgbClr val="AC81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08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solidFill>
                  <a:schemeClr val="tx1"/>
                </a:solidFill>
                <a:effectLst/>
                <a:latin typeface="Arial" pitchFamily="34" charset="0"/>
                <a:ea typeface="宋体" pitchFamily="2" charset="-122"/>
              </a:defRPr>
            </a:lvl1pPr>
          </a:lstStyle>
          <a:p>
            <a:pPr>
              <a:defRPr/>
            </a:pPr>
            <a:endParaRPr lang="zh-CN" alt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solidFill>
                  <a:schemeClr val="tx1"/>
                </a:solidFill>
                <a:effectLst/>
                <a:latin typeface="Arial" pitchFamily="34" charset="0"/>
                <a:ea typeface="宋体" pitchFamily="2" charset="-122"/>
              </a:defRPr>
            </a:lvl1pPr>
          </a:lstStyle>
          <a:p>
            <a:pPr>
              <a:defRPr/>
            </a:pPr>
            <a:endParaRPr lang="en-US"/>
          </a:p>
        </p:txBody>
      </p:sp>
      <p:sp>
        <p:nvSpPr>
          <p:cNvPr id="16388"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solidFill>
                  <a:schemeClr val="tx1"/>
                </a:solidFill>
                <a:effectLst/>
                <a:latin typeface="Arial" pitchFamily="34" charset="0"/>
                <a:ea typeface="宋体" pitchFamily="2" charset="-122"/>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solidFill>
                  <a:schemeClr val="tx1"/>
                </a:solidFill>
                <a:effectLst/>
                <a:latin typeface="Arial" pitchFamily="34" charset="0"/>
                <a:ea typeface="宋体" pitchFamily="2" charset="-122"/>
              </a:defRPr>
            </a:lvl1pPr>
          </a:lstStyle>
          <a:p>
            <a:pPr>
              <a:defRPr/>
            </a:pPr>
            <a:fld id="{D4264613-FCC7-480E-9DDA-E66028F1F162}" type="slidenum">
              <a:rPr lang="zh-CN" altLang="en-US"/>
              <a:pPr>
                <a:defRPr/>
              </a:pPr>
              <a:t>‹#›</a:t>
            </a:fld>
            <a:endParaRPr lang="en-US"/>
          </a:p>
        </p:txBody>
      </p:sp>
    </p:spTree>
    <p:extLst>
      <p:ext uri="{BB962C8B-B14F-4D97-AF65-F5344CB8AC3E}">
        <p14:creationId xmlns:p14="http://schemas.microsoft.com/office/powerpoint/2010/main" val="3627836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24"/>
          <p:cNvSpPr>
            <a:spLocks noGrp="1" noChangeArrowheads="1"/>
          </p:cNvSpPr>
          <p:nvPr>
            <p:ph type="ftr" sz="quarter" idx="10"/>
          </p:nvPr>
        </p:nvSpPr>
        <p:spPr>
          <a:ln/>
        </p:spPr>
        <p:txBody>
          <a:bodyPr/>
          <a:lstStyle>
            <a:lvl1pPr>
              <a:defRPr/>
            </a:lvl1pPr>
          </a:lstStyle>
          <a:p>
            <a:pPr>
              <a:defRPr/>
            </a:pPr>
            <a:r>
              <a:rPr lang="en-US"/>
              <a:t>Company Logo</a:t>
            </a:r>
          </a:p>
        </p:txBody>
      </p:sp>
    </p:spTree>
  </p:cSld>
  <p:clrMapOvr>
    <a:masterClrMapping/>
  </p:clrMapOvr>
  <p:transition>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24"/>
          <p:cNvSpPr>
            <a:spLocks noGrp="1" noChangeArrowheads="1"/>
          </p:cNvSpPr>
          <p:nvPr>
            <p:ph type="ftr" sz="quarter" idx="10"/>
          </p:nvPr>
        </p:nvSpPr>
        <p:spPr>
          <a:ln/>
        </p:spPr>
        <p:txBody>
          <a:bodyPr/>
          <a:lstStyle>
            <a:lvl1pPr>
              <a:defRPr/>
            </a:lvl1pPr>
          </a:lstStyle>
          <a:p>
            <a:pPr>
              <a:defRPr/>
            </a:pPr>
            <a:r>
              <a:rPr lang="en-US"/>
              <a:t>Company Logo</a:t>
            </a:r>
          </a:p>
        </p:txBody>
      </p:sp>
    </p:spTree>
  </p:cSld>
  <p:clrMapOvr>
    <a:masterClrMapping/>
  </p:clrMapOvr>
  <p:transition>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0563" y="128588"/>
            <a:ext cx="1993900" cy="56356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058863" y="128588"/>
            <a:ext cx="5829300" cy="5635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24"/>
          <p:cNvSpPr>
            <a:spLocks noGrp="1" noChangeArrowheads="1"/>
          </p:cNvSpPr>
          <p:nvPr>
            <p:ph type="ftr" sz="quarter" idx="10"/>
          </p:nvPr>
        </p:nvSpPr>
        <p:spPr>
          <a:ln/>
        </p:spPr>
        <p:txBody>
          <a:bodyPr/>
          <a:lstStyle>
            <a:lvl1pPr>
              <a:defRPr/>
            </a:lvl1pPr>
          </a:lstStyle>
          <a:p>
            <a:pPr>
              <a:defRPr/>
            </a:pPr>
            <a:r>
              <a:rPr lang="en-US"/>
              <a:t>Company Logo</a:t>
            </a:r>
          </a:p>
        </p:txBody>
      </p:sp>
    </p:spTree>
  </p:cSld>
  <p:clrMapOvr>
    <a:masterClrMapping/>
  </p:clrMapOvr>
  <p:transition>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24"/>
          <p:cNvSpPr>
            <a:spLocks noGrp="1" noChangeArrowheads="1"/>
          </p:cNvSpPr>
          <p:nvPr>
            <p:ph type="ftr" sz="quarter" idx="10"/>
          </p:nvPr>
        </p:nvSpPr>
        <p:spPr>
          <a:ln/>
        </p:spPr>
        <p:txBody>
          <a:bodyPr/>
          <a:lstStyle>
            <a:lvl1pPr>
              <a:defRPr/>
            </a:lvl1pPr>
          </a:lstStyle>
          <a:p>
            <a:pPr>
              <a:defRPr/>
            </a:pPr>
            <a:r>
              <a:rPr lang="en-US"/>
              <a:t>Company Logo</a:t>
            </a:r>
          </a:p>
        </p:txBody>
      </p:sp>
    </p:spTree>
  </p:cSld>
  <p:clrMapOvr>
    <a:masterClrMapping/>
  </p:clrMapOvr>
  <p:transition>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4"/>
          <p:cNvSpPr>
            <a:spLocks noGrp="1" noChangeArrowheads="1"/>
          </p:cNvSpPr>
          <p:nvPr>
            <p:ph type="ftr" sz="quarter" idx="10"/>
          </p:nvPr>
        </p:nvSpPr>
        <p:spPr>
          <a:ln/>
        </p:spPr>
        <p:txBody>
          <a:bodyPr/>
          <a:lstStyle>
            <a:lvl1pPr>
              <a:defRPr/>
            </a:lvl1pPr>
          </a:lstStyle>
          <a:p>
            <a:pPr>
              <a:defRPr/>
            </a:pPr>
            <a:r>
              <a:rPr lang="en-US"/>
              <a:t>Company Logo</a:t>
            </a:r>
          </a:p>
        </p:txBody>
      </p:sp>
    </p:spTree>
  </p:cSld>
  <p:clrMapOvr>
    <a:masterClrMapping/>
  </p:clrMapOvr>
  <p:transition>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1058863" y="1209675"/>
            <a:ext cx="3484562" cy="4554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95825" y="1209675"/>
            <a:ext cx="3484563" cy="4554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24"/>
          <p:cNvSpPr>
            <a:spLocks noGrp="1" noChangeArrowheads="1"/>
          </p:cNvSpPr>
          <p:nvPr>
            <p:ph type="ftr" sz="quarter" idx="10"/>
          </p:nvPr>
        </p:nvSpPr>
        <p:spPr>
          <a:ln/>
        </p:spPr>
        <p:txBody>
          <a:bodyPr/>
          <a:lstStyle>
            <a:lvl1pPr>
              <a:defRPr/>
            </a:lvl1pPr>
          </a:lstStyle>
          <a:p>
            <a:pPr>
              <a:defRPr/>
            </a:pPr>
            <a:r>
              <a:rPr lang="en-US"/>
              <a:t>Company Logo</a:t>
            </a:r>
          </a:p>
        </p:txBody>
      </p:sp>
    </p:spTree>
  </p:cSld>
  <p:clrMapOvr>
    <a:masterClrMapping/>
  </p:clrMapOvr>
  <p:transition>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24"/>
          <p:cNvSpPr>
            <a:spLocks noGrp="1" noChangeArrowheads="1"/>
          </p:cNvSpPr>
          <p:nvPr>
            <p:ph type="ftr" sz="quarter" idx="10"/>
          </p:nvPr>
        </p:nvSpPr>
        <p:spPr>
          <a:ln/>
        </p:spPr>
        <p:txBody>
          <a:bodyPr/>
          <a:lstStyle>
            <a:lvl1pPr>
              <a:defRPr/>
            </a:lvl1pPr>
          </a:lstStyle>
          <a:p>
            <a:pPr>
              <a:defRPr/>
            </a:pPr>
            <a:r>
              <a:rPr lang="en-US"/>
              <a:t>Company Logo</a:t>
            </a:r>
          </a:p>
        </p:txBody>
      </p:sp>
    </p:spTree>
  </p:cSld>
  <p:clrMapOvr>
    <a:masterClrMapping/>
  </p:clrMapOvr>
  <p:transition>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24"/>
          <p:cNvSpPr>
            <a:spLocks noGrp="1" noChangeArrowheads="1"/>
          </p:cNvSpPr>
          <p:nvPr>
            <p:ph type="ftr" sz="quarter" idx="10"/>
          </p:nvPr>
        </p:nvSpPr>
        <p:spPr>
          <a:ln/>
        </p:spPr>
        <p:txBody>
          <a:bodyPr/>
          <a:lstStyle>
            <a:lvl1pPr>
              <a:defRPr/>
            </a:lvl1pPr>
          </a:lstStyle>
          <a:p>
            <a:pPr>
              <a:defRPr/>
            </a:pPr>
            <a:r>
              <a:rPr lang="en-US"/>
              <a:t>Company Logo</a:t>
            </a:r>
          </a:p>
        </p:txBody>
      </p:sp>
    </p:spTree>
  </p:cSld>
  <p:clrMapOvr>
    <a:masterClrMapping/>
  </p:clrMapOvr>
  <p:transition>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4"/>
          <p:cNvSpPr>
            <a:spLocks noGrp="1" noChangeArrowheads="1"/>
          </p:cNvSpPr>
          <p:nvPr>
            <p:ph type="ftr" sz="quarter" idx="10"/>
          </p:nvPr>
        </p:nvSpPr>
        <p:spPr>
          <a:ln/>
        </p:spPr>
        <p:txBody>
          <a:bodyPr/>
          <a:lstStyle>
            <a:lvl1pPr>
              <a:defRPr/>
            </a:lvl1pPr>
          </a:lstStyle>
          <a:p>
            <a:pPr>
              <a:defRPr/>
            </a:pPr>
            <a:r>
              <a:rPr lang="en-US"/>
              <a:t>Company Logo</a:t>
            </a:r>
          </a:p>
        </p:txBody>
      </p:sp>
    </p:spTree>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4"/>
          <p:cNvSpPr>
            <a:spLocks noGrp="1" noChangeArrowheads="1"/>
          </p:cNvSpPr>
          <p:nvPr>
            <p:ph type="ftr" sz="quarter" idx="10"/>
          </p:nvPr>
        </p:nvSpPr>
        <p:spPr>
          <a:ln/>
        </p:spPr>
        <p:txBody>
          <a:bodyPr/>
          <a:lstStyle>
            <a:lvl1pPr>
              <a:defRPr/>
            </a:lvl1pPr>
          </a:lstStyle>
          <a:p>
            <a:pPr>
              <a:defRPr/>
            </a:pPr>
            <a:r>
              <a:rPr lang="en-US"/>
              <a:t>Company Logo</a:t>
            </a:r>
          </a:p>
        </p:txBody>
      </p:sp>
    </p:spTree>
  </p:cSld>
  <p:clrMapOvr>
    <a:masterClrMapping/>
  </p:clrMapOvr>
  <p:transition>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4"/>
          <p:cNvSpPr>
            <a:spLocks noGrp="1" noChangeArrowheads="1"/>
          </p:cNvSpPr>
          <p:nvPr>
            <p:ph type="ftr" sz="quarter" idx="10"/>
          </p:nvPr>
        </p:nvSpPr>
        <p:spPr>
          <a:ln/>
        </p:spPr>
        <p:txBody>
          <a:bodyPr/>
          <a:lstStyle>
            <a:lvl1pPr>
              <a:defRPr/>
            </a:lvl1pPr>
          </a:lstStyle>
          <a:p>
            <a:pPr>
              <a:defRPr/>
            </a:pPr>
            <a:r>
              <a:rPr lang="en-US"/>
              <a:t>Company Logo</a:t>
            </a:r>
          </a:p>
        </p:txBody>
      </p:sp>
    </p:spTree>
  </p:cSld>
  <p:clrMapOvr>
    <a:masterClrMapping/>
  </p:clrMapOvr>
  <p:transition>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1"/>
          <p:cNvSpPr>
            <a:spLocks noGrp="1" noChangeArrowheads="1"/>
          </p:cNvSpPr>
          <p:nvPr>
            <p:ph type="title"/>
          </p:nvPr>
        </p:nvSpPr>
        <p:spPr bwMode="auto">
          <a:xfrm>
            <a:off x="1185863" y="128588"/>
            <a:ext cx="7848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22"/>
          <p:cNvSpPr>
            <a:spLocks noGrp="1" noChangeArrowheads="1"/>
          </p:cNvSpPr>
          <p:nvPr>
            <p:ph type="body" idx="1"/>
          </p:nvPr>
        </p:nvSpPr>
        <p:spPr bwMode="auto">
          <a:xfrm>
            <a:off x="1058863" y="1209675"/>
            <a:ext cx="7121525" cy="4554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8" name="Rectangle 24"/>
          <p:cNvSpPr>
            <a:spLocks noGrp="1" noChangeArrowheads="1"/>
          </p:cNvSpPr>
          <p:nvPr>
            <p:ph type="ftr" sz="quarter" idx="3"/>
          </p:nvPr>
        </p:nvSpPr>
        <p:spPr bwMode="auto">
          <a:xfrm>
            <a:off x="177800" y="6365875"/>
            <a:ext cx="1946275"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600" b="1">
                <a:effectLst/>
                <a:latin typeface="+mn-lt"/>
              </a:defRPr>
            </a:lvl1pPr>
          </a:lstStyle>
          <a:p>
            <a:pPr>
              <a:defRPr/>
            </a:pPr>
            <a:r>
              <a:rPr lang="en-US"/>
              <a:t>Company Logo</a:t>
            </a:r>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ransition>
    <p:blinds/>
  </p:transition>
  <p:txStyles>
    <p:titleStyle>
      <a:lvl1pPr algn="l" rtl="0" eaLnBrk="0" fontAlgn="base" hangingPunct="0">
        <a:spcBef>
          <a:spcPct val="0"/>
        </a:spcBef>
        <a:spcAft>
          <a:spcPct val="0"/>
        </a:spcAft>
        <a:defRPr sz="2800" b="1">
          <a:solidFill>
            <a:schemeClr val="accent2"/>
          </a:solidFill>
          <a:latin typeface="+mj-lt"/>
          <a:ea typeface="+mj-ea"/>
          <a:cs typeface="+mj-cs"/>
        </a:defRPr>
      </a:lvl1pPr>
      <a:lvl2pPr algn="l" rtl="0" eaLnBrk="0" fontAlgn="base" hangingPunct="0">
        <a:spcBef>
          <a:spcPct val="0"/>
        </a:spcBef>
        <a:spcAft>
          <a:spcPct val="0"/>
        </a:spcAft>
        <a:defRPr sz="2800" b="1">
          <a:solidFill>
            <a:schemeClr val="accent2"/>
          </a:solidFill>
          <a:latin typeface="Verdana" pitchFamily="34" charset="0"/>
        </a:defRPr>
      </a:lvl2pPr>
      <a:lvl3pPr algn="l" rtl="0" eaLnBrk="0" fontAlgn="base" hangingPunct="0">
        <a:spcBef>
          <a:spcPct val="0"/>
        </a:spcBef>
        <a:spcAft>
          <a:spcPct val="0"/>
        </a:spcAft>
        <a:defRPr sz="2800" b="1">
          <a:solidFill>
            <a:schemeClr val="accent2"/>
          </a:solidFill>
          <a:latin typeface="Verdana" pitchFamily="34" charset="0"/>
        </a:defRPr>
      </a:lvl3pPr>
      <a:lvl4pPr algn="l" rtl="0" eaLnBrk="0" fontAlgn="base" hangingPunct="0">
        <a:spcBef>
          <a:spcPct val="0"/>
        </a:spcBef>
        <a:spcAft>
          <a:spcPct val="0"/>
        </a:spcAft>
        <a:defRPr sz="2800" b="1">
          <a:solidFill>
            <a:schemeClr val="accent2"/>
          </a:solidFill>
          <a:latin typeface="Verdana" pitchFamily="34" charset="0"/>
        </a:defRPr>
      </a:lvl4pPr>
      <a:lvl5pPr algn="l" rtl="0" eaLnBrk="0" fontAlgn="base" hangingPunct="0">
        <a:spcBef>
          <a:spcPct val="0"/>
        </a:spcBef>
        <a:spcAft>
          <a:spcPct val="0"/>
        </a:spcAft>
        <a:defRPr sz="2800" b="1">
          <a:solidFill>
            <a:schemeClr val="accent2"/>
          </a:solidFill>
          <a:latin typeface="Verdana" pitchFamily="34" charset="0"/>
        </a:defRPr>
      </a:lvl5pPr>
      <a:lvl6pPr marL="457200" algn="l" rtl="0" eaLnBrk="0" fontAlgn="base" hangingPunct="0">
        <a:spcBef>
          <a:spcPct val="0"/>
        </a:spcBef>
        <a:spcAft>
          <a:spcPct val="0"/>
        </a:spcAft>
        <a:defRPr sz="2800" b="1">
          <a:solidFill>
            <a:schemeClr val="accent2"/>
          </a:solidFill>
          <a:latin typeface="Verdana" pitchFamily="34" charset="0"/>
        </a:defRPr>
      </a:lvl6pPr>
      <a:lvl7pPr marL="914400" algn="l" rtl="0" eaLnBrk="0" fontAlgn="base" hangingPunct="0">
        <a:spcBef>
          <a:spcPct val="0"/>
        </a:spcBef>
        <a:spcAft>
          <a:spcPct val="0"/>
        </a:spcAft>
        <a:defRPr sz="2800" b="1">
          <a:solidFill>
            <a:schemeClr val="accent2"/>
          </a:solidFill>
          <a:latin typeface="Verdana" pitchFamily="34" charset="0"/>
        </a:defRPr>
      </a:lvl7pPr>
      <a:lvl8pPr marL="1371600" algn="l" rtl="0" eaLnBrk="0" fontAlgn="base" hangingPunct="0">
        <a:spcBef>
          <a:spcPct val="0"/>
        </a:spcBef>
        <a:spcAft>
          <a:spcPct val="0"/>
        </a:spcAft>
        <a:defRPr sz="2800" b="1">
          <a:solidFill>
            <a:schemeClr val="accent2"/>
          </a:solidFill>
          <a:latin typeface="Verdana" pitchFamily="34" charset="0"/>
        </a:defRPr>
      </a:lvl8pPr>
      <a:lvl9pPr marL="1828800" algn="l" rtl="0" eaLnBrk="0" fontAlgn="base" hangingPunct="0">
        <a:spcBef>
          <a:spcPct val="0"/>
        </a:spcBef>
        <a:spcAft>
          <a:spcPct val="0"/>
        </a:spcAft>
        <a:defRPr sz="2800" b="1">
          <a:solidFill>
            <a:schemeClr val="accent2"/>
          </a:solidFill>
          <a:latin typeface="Verdana" pitchFamily="34"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u"/>
        <a:defRPr sz="20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accent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16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1600">
          <a:solidFill>
            <a:schemeClr val="tx1"/>
          </a:solidFill>
          <a:latin typeface="+mn-lt"/>
        </a:defRPr>
      </a:lvl4pPr>
      <a:lvl5pPr marL="2057400" indent="-228600" algn="l" rtl="0" eaLnBrk="0" fontAlgn="base" hangingPunct="0">
        <a:spcBef>
          <a:spcPct val="20000"/>
        </a:spcBef>
        <a:spcAft>
          <a:spcPct val="0"/>
        </a:spcAft>
        <a:buSzPct val="60000"/>
        <a:buFont typeface="Wingdings" pitchFamily="2" charset="2"/>
        <a:buChar char="n"/>
        <a:defRPr sz="1400">
          <a:solidFill>
            <a:schemeClr val="tx1"/>
          </a:solidFill>
          <a:latin typeface="+mn-lt"/>
        </a:defRPr>
      </a:lvl5pPr>
      <a:lvl6pPr marL="2514600" indent="-228600" algn="l" rtl="0" eaLnBrk="0" fontAlgn="base" hangingPunct="0">
        <a:spcBef>
          <a:spcPct val="20000"/>
        </a:spcBef>
        <a:spcAft>
          <a:spcPct val="0"/>
        </a:spcAft>
        <a:buSzPct val="60000"/>
        <a:buFont typeface="Wingdings" pitchFamily="2" charset="2"/>
        <a:buChar char="n"/>
        <a:defRPr sz="1400">
          <a:solidFill>
            <a:schemeClr val="tx1"/>
          </a:solidFill>
          <a:latin typeface="+mn-lt"/>
        </a:defRPr>
      </a:lvl6pPr>
      <a:lvl7pPr marL="2971800" indent="-228600" algn="l" rtl="0" eaLnBrk="0" fontAlgn="base" hangingPunct="0">
        <a:spcBef>
          <a:spcPct val="20000"/>
        </a:spcBef>
        <a:spcAft>
          <a:spcPct val="0"/>
        </a:spcAft>
        <a:buSzPct val="60000"/>
        <a:buFont typeface="Wingdings" pitchFamily="2" charset="2"/>
        <a:buChar char="n"/>
        <a:defRPr sz="1400">
          <a:solidFill>
            <a:schemeClr val="tx1"/>
          </a:solidFill>
          <a:latin typeface="+mn-lt"/>
        </a:defRPr>
      </a:lvl7pPr>
      <a:lvl8pPr marL="3429000" indent="-228600" algn="l" rtl="0" eaLnBrk="0" fontAlgn="base" hangingPunct="0">
        <a:spcBef>
          <a:spcPct val="20000"/>
        </a:spcBef>
        <a:spcAft>
          <a:spcPct val="0"/>
        </a:spcAft>
        <a:buSzPct val="60000"/>
        <a:buFont typeface="Wingdings" pitchFamily="2" charset="2"/>
        <a:buChar char="n"/>
        <a:defRPr sz="1400">
          <a:solidFill>
            <a:schemeClr val="tx1"/>
          </a:solidFill>
          <a:latin typeface="+mn-lt"/>
        </a:defRPr>
      </a:lvl8pPr>
      <a:lvl9pPr marL="3886200" indent="-228600" algn="l" rtl="0" eaLnBrk="0" fontAlgn="base" hangingPunct="0">
        <a:spcBef>
          <a:spcPct val="20000"/>
        </a:spcBef>
        <a:spcAft>
          <a:spcPct val="0"/>
        </a:spcAft>
        <a:buSzPct val="60000"/>
        <a:buFont typeface="Wingdings" pitchFamily="2" charset="2"/>
        <a:buChar char="n"/>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49313" y="520195"/>
            <a:ext cx="7239000" cy="1041400"/>
          </a:xfrm>
        </p:spPr>
        <p:txBody>
          <a:bodyPr>
            <a:normAutofit fontScale="90000"/>
          </a:bodyPr>
          <a:lstStyle/>
          <a:p>
            <a:pPr algn="ctr" eaLnBrk="1" hangingPunct="1">
              <a:defRPr/>
            </a:pPr>
            <a:r>
              <a:rPr lang="en-US" sz="3100" dirty="0" smtClean="0">
                <a:solidFill>
                  <a:srgbClr val="990000"/>
                </a:solidFill>
                <a:latin typeface="Algerian" pitchFamily="82" charset="0"/>
              </a:rPr>
              <a:t/>
            </a:r>
            <a:br>
              <a:rPr lang="en-US" sz="3100" dirty="0" smtClean="0">
                <a:solidFill>
                  <a:srgbClr val="990000"/>
                </a:solidFill>
                <a:latin typeface="Algerian" pitchFamily="82" charset="0"/>
              </a:rPr>
            </a:br>
            <a:r>
              <a:rPr lang="en-US" sz="3100" dirty="0" smtClean="0">
                <a:solidFill>
                  <a:srgbClr val="990000"/>
                </a:solidFill>
                <a:latin typeface="Algerian" pitchFamily="82" charset="0"/>
              </a:rPr>
              <a:t/>
            </a:r>
            <a:br>
              <a:rPr lang="en-US" sz="3100" dirty="0" smtClean="0">
                <a:solidFill>
                  <a:srgbClr val="990000"/>
                </a:solidFill>
                <a:latin typeface="Algerian" pitchFamily="82" charset="0"/>
              </a:rPr>
            </a:br>
            <a:r>
              <a:rPr lang="en-US" sz="3100" dirty="0" smtClean="0">
                <a:solidFill>
                  <a:srgbClr val="990000"/>
                </a:solidFill>
                <a:latin typeface="Algerian" pitchFamily="82" charset="0"/>
              </a:rPr>
              <a:t/>
            </a:r>
            <a:br>
              <a:rPr lang="en-US" sz="3100" dirty="0" smtClean="0">
                <a:solidFill>
                  <a:srgbClr val="990000"/>
                </a:solidFill>
                <a:latin typeface="Algerian" pitchFamily="82" charset="0"/>
              </a:rPr>
            </a:br>
            <a:r>
              <a:rPr lang="en-US" sz="3100" dirty="0" smtClean="0">
                <a:solidFill>
                  <a:srgbClr val="990000"/>
                </a:solidFill>
                <a:latin typeface="Algerian" pitchFamily="82" charset="0"/>
              </a:rPr>
              <a:t/>
            </a:r>
            <a:br>
              <a:rPr lang="en-US" sz="3100" dirty="0" smtClean="0">
                <a:solidFill>
                  <a:srgbClr val="990000"/>
                </a:solidFill>
                <a:latin typeface="Algerian" pitchFamily="82" charset="0"/>
              </a:rPr>
            </a:br>
            <a:r>
              <a:rPr lang="en-US" sz="3100" dirty="0" smtClean="0">
                <a:solidFill>
                  <a:srgbClr val="990000"/>
                </a:solidFill>
                <a:latin typeface="Algerian" pitchFamily="82" charset="0"/>
              </a:rPr>
              <a:t/>
            </a:r>
            <a:br>
              <a:rPr lang="en-US" sz="3100" dirty="0" smtClean="0">
                <a:solidFill>
                  <a:srgbClr val="990000"/>
                </a:solidFill>
                <a:latin typeface="Algerian" pitchFamily="82" charset="0"/>
              </a:rPr>
            </a:br>
            <a:endParaRPr lang="en-US" sz="2700" dirty="0" smtClean="0">
              <a:solidFill>
                <a:srgbClr val="660066"/>
              </a:solidFill>
              <a:latin typeface="Aparajita" pitchFamily="34" charset="0"/>
              <a:cs typeface="Aparajita" pitchFamily="34" charset="0"/>
            </a:endParaRPr>
          </a:p>
        </p:txBody>
      </p:sp>
      <p:sp>
        <p:nvSpPr>
          <p:cNvPr id="8" name="Rectangle 3"/>
          <p:cNvSpPr>
            <a:spLocks noGrp="1" noChangeArrowheads="1"/>
          </p:cNvSpPr>
          <p:nvPr>
            <p:ph idx="1"/>
          </p:nvPr>
        </p:nvSpPr>
        <p:spPr>
          <a:xfrm>
            <a:off x="393700" y="2394491"/>
            <a:ext cx="8001000" cy="3886200"/>
          </a:xfrm>
        </p:spPr>
        <p:txBody>
          <a:bodyPr>
            <a:normAutofit fontScale="70000" lnSpcReduction="20000"/>
          </a:bodyPr>
          <a:lstStyle/>
          <a:p>
            <a:pPr algn="ctr" eaLnBrk="1" hangingPunct="1">
              <a:buFont typeface="Wingdings" pitchFamily="2" charset="2"/>
              <a:buNone/>
              <a:defRPr/>
            </a:pPr>
            <a:endParaRPr lang="en-US" sz="2800" dirty="0" smtClean="0">
              <a:solidFill>
                <a:srgbClr val="FF0000"/>
              </a:solidFill>
              <a:latin typeface="Footlight MT Light" pitchFamily="18" charset="0"/>
            </a:endParaRPr>
          </a:p>
          <a:p>
            <a:pPr algn="ctr" eaLnBrk="1" hangingPunct="1">
              <a:buFont typeface="Wingdings" pitchFamily="2" charset="2"/>
              <a:buNone/>
              <a:defRPr/>
            </a:pPr>
            <a:r>
              <a:rPr lang="en-US" sz="8600" dirty="0" smtClean="0">
                <a:solidFill>
                  <a:srgbClr val="0070C0"/>
                </a:solidFill>
                <a:latin typeface="Baskerville Old Face" pitchFamily="18" charset="0"/>
              </a:rPr>
              <a:t>Address </a:t>
            </a:r>
            <a:r>
              <a:rPr lang="en-US" sz="8600" dirty="0" smtClean="0">
                <a:solidFill>
                  <a:srgbClr val="0070C0"/>
                </a:solidFill>
                <a:latin typeface="Baskerville Old Face" pitchFamily="18" charset="0"/>
              </a:rPr>
              <a:t>Calculation Sort</a:t>
            </a:r>
          </a:p>
          <a:p>
            <a:pPr algn="ctr" eaLnBrk="1" hangingPunct="1">
              <a:buFont typeface="Wingdings" pitchFamily="2" charset="2"/>
              <a:buNone/>
              <a:defRPr/>
            </a:pPr>
            <a:r>
              <a:rPr lang="en-US" sz="5800" dirty="0" smtClean="0">
                <a:solidFill>
                  <a:srgbClr val="660066"/>
                </a:solidFill>
                <a:latin typeface="Baskerville Old Face" pitchFamily="18" charset="0"/>
              </a:rPr>
              <a:t>         </a:t>
            </a:r>
          </a:p>
          <a:p>
            <a:pPr algn="ctr" eaLnBrk="1" hangingPunct="1">
              <a:buFont typeface="Wingdings" pitchFamily="2" charset="2"/>
              <a:buNone/>
              <a:defRPr/>
            </a:pPr>
            <a:endParaRPr lang="en-US" sz="3600" dirty="0" smtClean="0">
              <a:solidFill>
                <a:schemeClr val="bg2">
                  <a:lumMod val="10000"/>
                </a:schemeClr>
              </a:solidFill>
              <a:latin typeface="Aparajita" pitchFamily="34" charset="0"/>
              <a:cs typeface="Aparajita" pitchFamily="34" charset="0"/>
            </a:endParaRPr>
          </a:p>
          <a:p>
            <a:pPr eaLnBrk="1" hangingPunct="1">
              <a:buFont typeface="Wingdings" pitchFamily="2" charset="2"/>
              <a:buNone/>
              <a:defRPr/>
            </a:pPr>
            <a:endParaRPr lang="en-US" dirty="0" smtClean="0">
              <a:latin typeface="Algerian" pitchFamily="82" charset="0"/>
            </a:endParaRPr>
          </a:p>
          <a:p>
            <a:pPr eaLnBrk="1" hangingPunct="1">
              <a:buFont typeface="Wingdings" pitchFamily="2" charset="2"/>
              <a:buNone/>
              <a:defRPr/>
            </a:pPr>
            <a:r>
              <a:rPr lang="en-US" dirty="0" smtClean="0">
                <a:latin typeface="Algerian" pitchFamily="82" charset="0"/>
              </a:rPr>
              <a:t>                                                  </a:t>
            </a:r>
          </a:p>
          <a:p>
            <a:pPr eaLnBrk="1" hangingPunct="1">
              <a:buFont typeface="Wingdings" pitchFamily="2" charset="2"/>
              <a:buNone/>
              <a:defRPr/>
            </a:pPr>
            <a:r>
              <a:rPr lang="en-US" dirty="0" smtClean="0">
                <a:latin typeface="Algerian" pitchFamily="82" charset="0"/>
              </a:rPr>
              <a:t>                                                                 </a:t>
            </a:r>
            <a:endParaRPr lang="en-US" i="1" dirty="0" smtClean="0">
              <a:latin typeface="Blackadder ITC" pitchFamily="82" charset="0"/>
            </a:endParaRPr>
          </a:p>
          <a:p>
            <a:pPr eaLnBrk="1" hangingPunct="1">
              <a:buFont typeface="Wingdings" pitchFamily="2" charset="2"/>
              <a:buNone/>
              <a:defRPr/>
            </a:pPr>
            <a:r>
              <a:rPr lang="en-US" dirty="0" smtClean="0"/>
              <a:t>                                     </a:t>
            </a:r>
          </a:p>
          <a:p>
            <a:pPr eaLnBrk="1" hangingPunct="1">
              <a:buFont typeface="Wingdings" pitchFamily="2" charset="2"/>
              <a:buNone/>
              <a:defRPr/>
            </a:pPr>
            <a:endParaRPr lang="en-US" dirty="0" smtClean="0"/>
          </a:p>
        </p:txBody>
      </p:sp>
    </p:spTree>
  </p:cSld>
  <p:clrMapOvr>
    <a:masterClrMapping/>
  </p:clrMapOvr>
  <p:transition>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a:xfrm>
            <a:off x="239151" y="850900"/>
            <a:ext cx="8623300" cy="6007100"/>
          </a:xfrm>
        </p:spPr>
        <p:txBody>
          <a:bodyPr/>
          <a:lstStyle/>
          <a:p>
            <a:pPr eaLnBrk="1" hangingPunct="1">
              <a:lnSpc>
                <a:spcPct val="80000"/>
              </a:lnSpc>
              <a:buFont typeface="Wingdings" pitchFamily="2" charset="2"/>
              <a:buChar char="v"/>
            </a:pPr>
            <a:r>
              <a:rPr lang="en-US" sz="2400" dirty="0" smtClean="0">
                <a:solidFill>
                  <a:schemeClr val="tx1">
                    <a:lumMod val="50000"/>
                  </a:schemeClr>
                </a:solidFill>
                <a:latin typeface="Century" pitchFamily="18" charset="0"/>
                <a:cs typeface="Times New Roman" pitchFamily="18" charset="0"/>
              </a:rPr>
              <a:t>This can be one of the fastest types of distributive sorting technique if enough space is available also called as Hashing.</a:t>
            </a:r>
          </a:p>
          <a:p>
            <a:pPr eaLnBrk="1" hangingPunct="1">
              <a:lnSpc>
                <a:spcPct val="80000"/>
              </a:lnSpc>
              <a:buNone/>
            </a:pPr>
            <a:endParaRPr lang="en-US" sz="2400" dirty="0" smtClean="0">
              <a:solidFill>
                <a:schemeClr val="tx1">
                  <a:lumMod val="50000"/>
                </a:schemeClr>
              </a:solidFill>
              <a:latin typeface="Century" pitchFamily="18" charset="0"/>
              <a:cs typeface="Times New Roman" pitchFamily="18" charset="0"/>
            </a:endParaRPr>
          </a:p>
          <a:p>
            <a:pPr eaLnBrk="1" hangingPunct="1">
              <a:lnSpc>
                <a:spcPct val="80000"/>
              </a:lnSpc>
              <a:buFont typeface="Wingdings" pitchFamily="2" charset="2"/>
              <a:buChar char="v"/>
            </a:pPr>
            <a:r>
              <a:rPr lang="en-US" sz="2400" dirty="0" smtClean="0">
                <a:solidFill>
                  <a:schemeClr val="tx1">
                    <a:lumMod val="50000"/>
                  </a:schemeClr>
                </a:solidFill>
                <a:latin typeface="Century" pitchFamily="18" charset="0"/>
                <a:cs typeface="Times New Roman" pitchFamily="18" charset="0"/>
              </a:rPr>
              <a:t>In this algorithm, a hash function is used and applied to each element in the list. The result of the hash function is placed in to an address in the table that represents the key.</a:t>
            </a:r>
          </a:p>
          <a:p>
            <a:pPr eaLnBrk="1" hangingPunct="1">
              <a:lnSpc>
                <a:spcPct val="80000"/>
              </a:lnSpc>
              <a:buNone/>
            </a:pPr>
            <a:endParaRPr lang="en-US" sz="2400" dirty="0" smtClean="0">
              <a:solidFill>
                <a:schemeClr val="tx1">
                  <a:lumMod val="50000"/>
                </a:schemeClr>
              </a:solidFill>
              <a:latin typeface="Century" pitchFamily="18" charset="0"/>
              <a:cs typeface="Times New Roman" pitchFamily="18" charset="0"/>
            </a:endParaRPr>
          </a:p>
          <a:p>
            <a:pPr eaLnBrk="1" hangingPunct="1">
              <a:lnSpc>
                <a:spcPct val="80000"/>
              </a:lnSpc>
              <a:buFont typeface="Wingdings" pitchFamily="2" charset="2"/>
              <a:buChar char="v"/>
            </a:pPr>
            <a:r>
              <a:rPr lang="en-US" sz="2400" dirty="0" smtClean="0">
                <a:solidFill>
                  <a:schemeClr val="tx1">
                    <a:lumMod val="50000"/>
                  </a:schemeClr>
                </a:solidFill>
                <a:latin typeface="Century" pitchFamily="18" charset="0"/>
                <a:cs typeface="Times New Roman" pitchFamily="18" charset="0"/>
              </a:rPr>
              <a:t>Linked lists are used as address table for storing keys.(if there are 4 keys then 4 linked lists are used).</a:t>
            </a:r>
          </a:p>
          <a:p>
            <a:pPr eaLnBrk="1" hangingPunct="1">
              <a:lnSpc>
                <a:spcPct val="80000"/>
              </a:lnSpc>
              <a:buFont typeface="Wingdings" pitchFamily="2" charset="2"/>
              <a:buChar char="v"/>
            </a:pPr>
            <a:endParaRPr lang="en-US" sz="2400" dirty="0" smtClean="0">
              <a:solidFill>
                <a:schemeClr val="tx1">
                  <a:lumMod val="50000"/>
                </a:schemeClr>
              </a:solidFill>
              <a:latin typeface="Century" pitchFamily="18" charset="0"/>
              <a:cs typeface="Times New Roman" pitchFamily="18" charset="0"/>
            </a:endParaRPr>
          </a:p>
          <a:p>
            <a:pPr eaLnBrk="1" hangingPunct="1">
              <a:lnSpc>
                <a:spcPct val="80000"/>
              </a:lnSpc>
              <a:buFont typeface="Wingdings" pitchFamily="2" charset="2"/>
              <a:buChar char="v"/>
            </a:pPr>
            <a:r>
              <a:rPr lang="en-IN" sz="2400" dirty="0" smtClean="0">
                <a:solidFill>
                  <a:schemeClr val="tx1">
                    <a:lumMod val="50000"/>
                  </a:schemeClr>
                </a:solidFill>
                <a:latin typeface="Century" pitchFamily="18" charset="0"/>
                <a:cs typeface="Times New Roman" pitchFamily="18" charset="0"/>
              </a:rPr>
              <a:t>The hash function places the elements in linked lists are called as sub files. An item is placed into a sub-file in correct sequence by using any sorting method. After all the elements are placed into subfiles, the lists (</a:t>
            </a:r>
            <a:r>
              <a:rPr lang="en-IN" sz="2400" dirty="0" err="1" smtClean="0">
                <a:solidFill>
                  <a:schemeClr val="tx1">
                    <a:lumMod val="50000"/>
                  </a:schemeClr>
                </a:solidFill>
                <a:latin typeface="Century" pitchFamily="18" charset="0"/>
                <a:cs typeface="Times New Roman" pitchFamily="18" charset="0"/>
              </a:rPr>
              <a:t>subfies</a:t>
            </a:r>
            <a:r>
              <a:rPr lang="en-IN" sz="2400" dirty="0" smtClean="0">
                <a:solidFill>
                  <a:schemeClr val="tx1">
                    <a:lumMod val="50000"/>
                  </a:schemeClr>
                </a:solidFill>
                <a:latin typeface="Century" pitchFamily="18" charset="0"/>
                <a:cs typeface="Times New Roman" pitchFamily="18" charset="0"/>
              </a:rPr>
              <a:t>)are concatenated to produce the sorted list.</a:t>
            </a:r>
            <a:endParaRPr lang="en-US" sz="2400" dirty="0" smtClean="0">
              <a:solidFill>
                <a:schemeClr val="tx1">
                  <a:lumMod val="50000"/>
                </a:schemeClr>
              </a:solidFill>
              <a:latin typeface="Century" pitchFamily="18" charset="0"/>
              <a:cs typeface="Times New Roman" pitchFamily="18" charset="0"/>
            </a:endParaRPr>
          </a:p>
          <a:p>
            <a:pPr eaLnBrk="1" hangingPunct="1">
              <a:lnSpc>
                <a:spcPct val="80000"/>
              </a:lnSpc>
              <a:buFont typeface="Wingdings" pitchFamily="2" charset="2"/>
              <a:buChar char="v"/>
            </a:pPr>
            <a:endParaRPr lang="en-US" sz="2400" dirty="0" smtClean="0">
              <a:solidFill>
                <a:schemeClr val="tx1">
                  <a:lumMod val="50000"/>
                </a:schemeClr>
              </a:solidFill>
              <a:latin typeface="Century" pitchFamily="18" charset="0"/>
              <a:cs typeface="Times New Roman" pitchFamily="18" charset="0"/>
            </a:endParaRPr>
          </a:p>
          <a:p>
            <a:pPr eaLnBrk="1" hangingPunct="1">
              <a:lnSpc>
                <a:spcPct val="80000"/>
              </a:lnSpc>
              <a:buNone/>
            </a:pPr>
            <a:endParaRPr lang="en-US" sz="2800" dirty="0" smtClean="0">
              <a:solidFill>
                <a:schemeClr val="tx1">
                  <a:lumMod val="50000"/>
                </a:schemeClr>
              </a:solidFill>
              <a:latin typeface="Century" pitchFamily="18" charset="0"/>
              <a:cs typeface="Times New Roman" pitchFamily="18" charset="0"/>
            </a:endParaRPr>
          </a:p>
          <a:p>
            <a:pPr eaLnBrk="1" hangingPunct="1">
              <a:lnSpc>
                <a:spcPct val="80000"/>
              </a:lnSpc>
              <a:buFont typeface="Wingdings" pitchFamily="2" charset="2"/>
              <a:buChar char="v"/>
            </a:pPr>
            <a:endParaRPr lang="en-US" sz="2400" dirty="0" smtClean="0">
              <a:solidFill>
                <a:schemeClr val="tx1">
                  <a:lumMod val="50000"/>
                </a:schemeClr>
              </a:solidFill>
              <a:latin typeface="Century" pitchFamily="18" charset="0"/>
              <a:cs typeface="Times New Roman" pitchFamily="18" charset="0"/>
            </a:endParaRPr>
          </a:p>
        </p:txBody>
      </p:sp>
      <p:sp>
        <p:nvSpPr>
          <p:cNvPr id="3" name="Rectangle 4"/>
          <p:cNvSpPr>
            <a:spLocks noChangeArrowheads="1"/>
          </p:cNvSpPr>
          <p:nvPr/>
        </p:nvSpPr>
        <p:spPr bwMode="auto">
          <a:xfrm>
            <a:off x="0" y="0"/>
            <a:ext cx="9144000" cy="584200"/>
          </a:xfrm>
          <a:prstGeom prst="rect">
            <a:avLst/>
          </a:prstGeom>
          <a:noFill/>
          <a:ln w="9525">
            <a:noFill/>
            <a:miter lim="800000"/>
            <a:headEnd/>
            <a:tailEnd/>
          </a:ln>
        </p:spPr>
        <p:txBody>
          <a:bodyPr>
            <a:spAutoFit/>
          </a:bodyPr>
          <a:lstStyle/>
          <a:p>
            <a:pPr>
              <a:defRPr/>
            </a:pPr>
            <a:r>
              <a:rPr lang="en-US" sz="3200" b="1" dirty="0" smtClean="0">
                <a:solidFill>
                  <a:srgbClr val="FFFFFF"/>
                </a:solidFill>
                <a:latin typeface="AmeriGarmnd BT" pitchFamily="18" charset="0"/>
              </a:rPr>
              <a:t>Address Calculation Sort</a:t>
            </a:r>
            <a:endParaRPr lang="en-US" sz="3200" b="1" dirty="0">
              <a:solidFill>
                <a:srgbClr val="FFFFFF"/>
              </a:solidFill>
              <a:latin typeface="AmeriGarmnd BT" pitchFamily="18" charset="0"/>
            </a:endParaRPr>
          </a:p>
        </p:txBody>
      </p:sp>
    </p:spTree>
  </p:cSld>
  <p:clrMapOvr>
    <a:masterClrMapping/>
  </p:clrMapOvr>
  <p:transition>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211138" y="850900"/>
            <a:ext cx="8623300" cy="5815076"/>
          </a:xfrm>
        </p:spPr>
        <p:txBody>
          <a:bodyPr/>
          <a:lstStyle/>
          <a:p>
            <a:pPr eaLnBrk="1" hangingPunct="1">
              <a:lnSpc>
                <a:spcPct val="80000"/>
              </a:lnSpc>
              <a:buNone/>
            </a:pPr>
            <a:r>
              <a:rPr lang="en-IN" sz="2800" dirty="0" smtClean="0">
                <a:solidFill>
                  <a:srgbClr val="FF0000"/>
                </a:solidFill>
                <a:latin typeface="Bell MT" pitchFamily="18" charset="0"/>
              </a:rPr>
              <a:t>Procedure:	</a:t>
            </a:r>
          </a:p>
          <a:p>
            <a:pPr eaLnBrk="1" hangingPunct="1">
              <a:lnSpc>
                <a:spcPct val="80000"/>
              </a:lnSpc>
              <a:buNone/>
            </a:pPr>
            <a:r>
              <a:rPr lang="en-IN" sz="2400" dirty="0" smtClean="0">
                <a:solidFill>
                  <a:schemeClr val="tx1">
                    <a:lumMod val="50000"/>
                  </a:schemeClr>
                </a:solidFill>
                <a:latin typeface="Century" pitchFamily="18" charset="0"/>
                <a:cs typeface="Times New Roman" pitchFamily="18" charset="0"/>
              </a:rPr>
              <a:t>1. In this method a hash  function f is applied to each key.</a:t>
            </a:r>
          </a:p>
          <a:p>
            <a:pPr marL="514350" indent="-514350" eaLnBrk="1" hangingPunct="1">
              <a:lnSpc>
                <a:spcPct val="80000"/>
              </a:lnSpc>
              <a:buNone/>
            </a:pPr>
            <a:endParaRPr lang="en-IN" sz="2400" dirty="0" smtClean="0">
              <a:solidFill>
                <a:schemeClr val="tx1">
                  <a:lumMod val="50000"/>
                </a:schemeClr>
              </a:solidFill>
              <a:latin typeface="Century" pitchFamily="18" charset="0"/>
              <a:cs typeface="Times New Roman" pitchFamily="18" charset="0"/>
            </a:endParaRPr>
          </a:p>
          <a:p>
            <a:pPr eaLnBrk="1" hangingPunct="1">
              <a:lnSpc>
                <a:spcPct val="80000"/>
              </a:lnSpc>
              <a:buNone/>
            </a:pPr>
            <a:r>
              <a:rPr lang="en-IN" sz="2400" dirty="0" smtClean="0">
                <a:solidFill>
                  <a:schemeClr val="tx1">
                    <a:lumMod val="50000"/>
                  </a:schemeClr>
                </a:solidFill>
                <a:latin typeface="Century" pitchFamily="18" charset="0"/>
                <a:cs typeface="Times New Roman" pitchFamily="18" charset="0"/>
              </a:rPr>
              <a:t>2. The result of this function determines into which of the several subfiles the record is to be placed.</a:t>
            </a:r>
          </a:p>
          <a:p>
            <a:pPr eaLnBrk="1" hangingPunct="1">
              <a:lnSpc>
                <a:spcPct val="80000"/>
              </a:lnSpc>
              <a:buNone/>
            </a:pPr>
            <a:r>
              <a:rPr lang="en-IN" sz="2400" dirty="0" smtClean="0">
                <a:solidFill>
                  <a:schemeClr val="tx1">
                    <a:lumMod val="50000"/>
                  </a:schemeClr>
                </a:solidFill>
                <a:latin typeface="Century" pitchFamily="18" charset="0"/>
                <a:cs typeface="Times New Roman" pitchFamily="18" charset="0"/>
              </a:rPr>
              <a:t>    The function should have the property that: if x &lt;= y ,      f (x) &lt;= f (y), Such a function is called order preserving.</a:t>
            </a:r>
          </a:p>
          <a:p>
            <a:pPr eaLnBrk="1" hangingPunct="1">
              <a:lnSpc>
                <a:spcPct val="80000"/>
              </a:lnSpc>
              <a:buNone/>
            </a:pPr>
            <a:endParaRPr lang="en-IN" sz="2400" dirty="0" smtClean="0">
              <a:solidFill>
                <a:schemeClr val="tx1">
                  <a:lumMod val="50000"/>
                </a:schemeClr>
              </a:solidFill>
              <a:latin typeface="Century" pitchFamily="18" charset="0"/>
              <a:cs typeface="Times New Roman" pitchFamily="18" charset="0"/>
            </a:endParaRPr>
          </a:p>
          <a:p>
            <a:pPr eaLnBrk="1" hangingPunct="1">
              <a:lnSpc>
                <a:spcPct val="80000"/>
              </a:lnSpc>
              <a:buNone/>
            </a:pPr>
            <a:r>
              <a:rPr lang="en-IN" sz="2400" dirty="0" smtClean="0">
                <a:solidFill>
                  <a:schemeClr val="tx1">
                    <a:lumMod val="50000"/>
                  </a:schemeClr>
                </a:solidFill>
                <a:latin typeface="Century" pitchFamily="18" charset="0"/>
                <a:cs typeface="Times New Roman" pitchFamily="18" charset="0"/>
              </a:rPr>
              <a:t>3. An item is placed into a subfile in correct sequence by using any sorting method – simple insertion is often used.</a:t>
            </a:r>
          </a:p>
          <a:p>
            <a:pPr eaLnBrk="1" hangingPunct="1">
              <a:lnSpc>
                <a:spcPct val="80000"/>
              </a:lnSpc>
              <a:buNone/>
            </a:pPr>
            <a:endParaRPr lang="en-IN" sz="2400" dirty="0" smtClean="0">
              <a:solidFill>
                <a:schemeClr val="tx1">
                  <a:lumMod val="50000"/>
                </a:schemeClr>
              </a:solidFill>
              <a:latin typeface="Century" pitchFamily="18" charset="0"/>
              <a:cs typeface="Times New Roman" pitchFamily="18" charset="0"/>
            </a:endParaRPr>
          </a:p>
          <a:p>
            <a:pPr eaLnBrk="1" hangingPunct="1">
              <a:lnSpc>
                <a:spcPct val="80000"/>
              </a:lnSpc>
              <a:buNone/>
            </a:pPr>
            <a:r>
              <a:rPr lang="en-IN" sz="2400" dirty="0" smtClean="0">
                <a:solidFill>
                  <a:schemeClr val="tx1">
                    <a:lumMod val="50000"/>
                  </a:schemeClr>
                </a:solidFill>
                <a:latin typeface="Century" pitchFamily="18" charset="0"/>
                <a:cs typeface="Times New Roman" pitchFamily="18" charset="0"/>
              </a:rPr>
              <a:t>4. After all the elements are placed into subfiles, the lists (</a:t>
            </a:r>
            <a:r>
              <a:rPr lang="en-IN" sz="2400" dirty="0" err="1" smtClean="0">
                <a:solidFill>
                  <a:schemeClr val="tx1">
                    <a:lumMod val="50000"/>
                  </a:schemeClr>
                </a:solidFill>
                <a:latin typeface="Century" pitchFamily="18" charset="0"/>
                <a:cs typeface="Times New Roman" pitchFamily="18" charset="0"/>
              </a:rPr>
              <a:t>subfiles</a:t>
            </a:r>
            <a:r>
              <a:rPr lang="en-IN" sz="2400" dirty="0" smtClean="0">
                <a:solidFill>
                  <a:schemeClr val="tx1">
                    <a:lumMod val="50000"/>
                  </a:schemeClr>
                </a:solidFill>
                <a:latin typeface="Century" pitchFamily="18" charset="0"/>
                <a:cs typeface="Times New Roman" pitchFamily="18" charset="0"/>
              </a:rPr>
              <a:t>) are concatenated to produce the sorted list. </a:t>
            </a:r>
            <a:br>
              <a:rPr lang="en-IN" sz="2400" dirty="0" smtClean="0">
                <a:solidFill>
                  <a:schemeClr val="tx1">
                    <a:lumMod val="50000"/>
                  </a:schemeClr>
                </a:solidFill>
                <a:latin typeface="Century" pitchFamily="18" charset="0"/>
                <a:cs typeface="Times New Roman" pitchFamily="18" charset="0"/>
              </a:rPr>
            </a:br>
            <a:endParaRPr lang="en-US" sz="2400" dirty="0" smtClean="0">
              <a:solidFill>
                <a:schemeClr val="tx1">
                  <a:lumMod val="50000"/>
                </a:schemeClr>
              </a:solidFill>
              <a:latin typeface="Century" pitchFamily="18" charset="0"/>
              <a:cs typeface="Times New Roman" pitchFamily="18" charset="0"/>
            </a:endParaRPr>
          </a:p>
          <a:p>
            <a:pPr eaLnBrk="1" hangingPunct="1">
              <a:lnSpc>
                <a:spcPct val="80000"/>
              </a:lnSpc>
              <a:buNone/>
            </a:pPr>
            <a:r>
              <a:rPr lang="en-US" sz="2400" dirty="0" smtClean="0">
                <a:solidFill>
                  <a:schemeClr val="tx1">
                    <a:lumMod val="50000"/>
                  </a:schemeClr>
                </a:solidFill>
                <a:latin typeface="Century" pitchFamily="18" charset="0"/>
                <a:cs typeface="Times New Roman" pitchFamily="18" charset="0"/>
              </a:rPr>
              <a:t>	</a:t>
            </a:r>
          </a:p>
        </p:txBody>
      </p:sp>
      <p:sp>
        <p:nvSpPr>
          <p:cNvPr id="5" name="Rectangle 4"/>
          <p:cNvSpPr>
            <a:spLocks noChangeArrowheads="1"/>
          </p:cNvSpPr>
          <p:nvPr/>
        </p:nvSpPr>
        <p:spPr bwMode="auto">
          <a:xfrm>
            <a:off x="0" y="0"/>
            <a:ext cx="9144000" cy="584200"/>
          </a:xfrm>
          <a:prstGeom prst="rect">
            <a:avLst/>
          </a:prstGeom>
          <a:noFill/>
          <a:ln w="9525">
            <a:noFill/>
            <a:miter lim="800000"/>
            <a:headEnd/>
            <a:tailEnd/>
          </a:ln>
        </p:spPr>
        <p:txBody>
          <a:bodyPr>
            <a:spAutoFit/>
          </a:bodyPr>
          <a:lstStyle/>
          <a:p>
            <a:pPr>
              <a:defRPr/>
            </a:pPr>
            <a:r>
              <a:rPr lang="en-US" sz="3200" b="1" dirty="0" smtClean="0">
                <a:solidFill>
                  <a:srgbClr val="FFFFFF"/>
                </a:solidFill>
                <a:latin typeface="AmeriGarmnd BT" pitchFamily="18" charset="0"/>
              </a:rPr>
              <a:t>Address Calculation Sort</a:t>
            </a:r>
            <a:endParaRPr lang="en-US" sz="3200" b="1" dirty="0">
              <a:solidFill>
                <a:srgbClr val="FFFFFF"/>
              </a:solidFill>
              <a:latin typeface="AmeriGarmnd BT" pitchFamily="18" charset="0"/>
            </a:endParaRPr>
          </a:p>
        </p:txBody>
      </p:sp>
    </p:spTree>
  </p:cSld>
  <p:clrMapOvr>
    <a:masterClrMapping/>
  </p:clrMapOvr>
  <p:transition>
    <p:blind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0" y="808696"/>
            <a:ext cx="8623300" cy="6007100"/>
          </a:xfrm>
        </p:spPr>
        <p:txBody>
          <a:bodyPr/>
          <a:lstStyle/>
          <a:p>
            <a:pPr eaLnBrk="1" hangingPunct="1">
              <a:lnSpc>
                <a:spcPct val="80000"/>
              </a:lnSpc>
              <a:buNone/>
            </a:pPr>
            <a:r>
              <a:rPr lang="en-IN" sz="2800" dirty="0" smtClean="0">
                <a:solidFill>
                  <a:srgbClr val="FF0000"/>
                </a:solidFill>
                <a:latin typeface="Bell MT" pitchFamily="18" charset="0"/>
              </a:rPr>
              <a:t>Example:	</a:t>
            </a:r>
          </a:p>
          <a:p>
            <a:pPr marL="457200" indent="-457200" eaLnBrk="1" hangingPunct="1">
              <a:lnSpc>
                <a:spcPct val="80000"/>
              </a:lnSpc>
              <a:buNone/>
            </a:pPr>
            <a:r>
              <a:rPr lang="en-IN" sz="2400" dirty="0" smtClean="0">
                <a:solidFill>
                  <a:schemeClr val="tx1">
                    <a:lumMod val="50000"/>
                  </a:schemeClr>
                </a:solidFill>
                <a:latin typeface="Century" pitchFamily="18" charset="0"/>
                <a:cs typeface="Times New Roman" pitchFamily="18" charset="0"/>
              </a:rPr>
              <a:t>		25    57     48      37      12       92      86      33</a:t>
            </a:r>
          </a:p>
          <a:p>
            <a:pPr marL="457200" indent="-457200" eaLnBrk="1" hangingPunct="1">
              <a:lnSpc>
                <a:spcPct val="80000"/>
              </a:lnSpc>
              <a:buNone/>
            </a:pPr>
            <a:r>
              <a:rPr lang="en-US" sz="2400" dirty="0" smtClean="0">
                <a:solidFill>
                  <a:schemeClr val="tx1">
                    <a:lumMod val="50000"/>
                  </a:schemeClr>
                </a:solidFill>
                <a:latin typeface="Century" pitchFamily="18" charset="0"/>
                <a:cs typeface="Times New Roman" pitchFamily="18" charset="0"/>
              </a:rPr>
              <a:t>Let us create 10 </a:t>
            </a:r>
            <a:r>
              <a:rPr lang="en-US" sz="2400" dirty="0" err="1" smtClean="0">
                <a:solidFill>
                  <a:schemeClr val="tx1">
                    <a:lumMod val="50000"/>
                  </a:schemeClr>
                </a:solidFill>
                <a:latin typeface="Century" pitchFamily="18" charset="0"/>
                <a:cs typeface="Times New Roman" pitchFamily="18" charset="0"/>
              </a:rPr>
              <a:t>subfiles</a:t>
            </a:r>
            <a:r>
              <a:rPr lang="en-US" sz="2400" dirty="0" smtClean="0">
                <a:solidFill>
                  <a:schemeClr val="tx1">
                    <a:lumMod val="50000"/>
                  </a:schemeClr>
                </a:solidFill>
                <a:latin typeface="Century" pitchFamily="18" charset="0"/>
                <a:cs typeface="Times New Roman" pitchFamily="18" charset="0"/>
              </a:rPr>
              <a:t> (linked lists). Initially each of these </a:t>
            </a:r>
            <a:r>
              <a:rPr lang="en-US" sz="2400" dirty="0" err="1" smtClean="0">
                <a:solidFill>
                  <a:schemeClr val="tx1">
                    <a:lumMod val="50000"/>
                  </a:schemeClr>
                </a:solidFill>
                <a:latin typeface="Century" pitchFamily="18" charset="0"/>
                <a:cs typeface="Times New Roman" pitchFamily="18" charset="0"/>
              </a:rPr>
              <a:t>subfiles</a:t>
            </a:r>
            <a:r>
              <a:rPr lang="en-US" sz="2400" dirty="0" smtClean="0">
                <a:solidFill>
                  <a:schemeClr val="tx1">
                    <a:lumMod val="50000"/>
                  </a:schemeClr>
                </a:solidFill>
                <a:latin typeface="Century" pitchFamily="18" charset="0"/>
                <a:cs typeface="Times New Roman" pitchFamily="18" charset="0"/>
              </a:rPr>
              <a:t> is empty.</a:t>
            </a:r>
          </a:p>
          <a:p>
            <a:pPr eaLnBrk="1" hangingPunct="1">
              <a:lnSpc>
                <a:spcPct val="80000"/>
              </a:lnSpc>
              <a:buNone/>
            </a:pPr>
            <a:endParaRPr lang="en-US" sz="2400" dirty="0" smtClean="0">
              <a:solidFill>
                <a:schemeClr val="tx1">
                  <a:lumMod val="50000"/>
                </a:schemeClr>
              </a:solidFill>
              <a:latin typeface="Century" pitchFamily="18" charset="0"/>
              <a:cs typeface="Times New Roman" pitchFamily="18" charset="0"/>
            </a:endParaRPr>
          </a:p>
          <a:p>
            <a:pPr eaLnBrk="1" hangingPunct="1">
              <a:lnSpc>
                <a:spcPct val="80000"/>
              </a:lnSpc>
              <a:buNone/>
            </a:pPr>
            <a:r>
              <a:rPr lang="en-US" sz="2400" dirty="0" smtClean="0">
                <a:solidFill>
                  <a:schemeClr val="tx1">
                    <a:lumMod val="50000"/>
                  </a:schemeClr>
                </a:solidFill>
                <a:latin typeface="Century" pitchFamily="18" charset="0"/>
                <a:cs typeface="Times New Roman" pitchFamily="18" charset="0"/>
              </a:rPr>
              <a:t>			Key.</a:t>
            </a:r>
          </a:p>
        </p:txBody>
      </p:sp>
      <p:sp>
        <p:nvSpPr>
          <p:cNvPr id="5" name="Rectangle 4"/>
          <p:cNvSpPr>
            <a:spLocks noChangeArrowheads="1"/>
          </p:cNvSpPr>
          <p:nvPr/>
        </p:nvSpPr>
        <p:spPr bwMode="auto">
          <a:xfrm>
            <a:off x="0" y="0"/>
            <a:ext cx="9144000" cy="584200"/>
          </a:xfrm>
          <a:prstGeom prst="rect">
            <a:avLst/>
          </a:prstGeom>
          <a:noFill/>
          <a:ln w="9525">
            <a:noFill/>
            <a:miter lim="800000"/>
            <a:headEnd/>
            <a:tailEnd/>
          </a:ln>
        </p:spPr>
        <p:txBody>
          <a:bodyPr>
            <a:spAutoFit/>
          </a:bodyPr>
          <a:lstStyle/>
          <a:p>
            <a:pPr>
              <a:defRPr/>
            </a:pPr>
            <a:r>
              <a:rPr lang="en-US" sz="3200" b="1" dirty="0" smtClean="0">
                <a:solidFill>
                  <a:srgbClr val="FFFFFF"/>
                </a:solidFill>
                <a:latin typeface="AmeriGarmnd BT" pitchFamily="18" charset="0"/>
              </a:rPr>
              <a:t>Address Calculation Sort</a:t>
            </a:r>
            <a:endParaRPr lang="en-US" sz="3200" b="1" dirty="0">
              <a:solidFill>
                <a:srgbClr val="FFFFFF"/>
              </a:solidFill>
              <a:latin typeface="AmeriGarmnd BT" pitchFamily="18" charset="0"/>
            </a:endParaRPr>
          </a:p>
        </p:txBody>
      </p:sp>
      <p:sp>
        <p:nvSpPr>
          <p:cNvPr id="6" name="Rectangle 5"/>
          <p:cNvSpPr/>
          <p:nvPr/>
        </p:nvSpPr>
        <p:spPr bwMode="auto">
          <a:xfrm>
            <a:off x="422031" y="2813538"/>
            <a:ext cx="675249" cy="4079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7" name="Rectangle 6"/>
          <p:cNvSpPr/>
          <p:nvPr/>
        </p:nvSpPr>
        <p:spPr bwMode="auto">
          <a:xfrm>
            <a:off x="464234" y="2940148"/>
            <a:ext cx="731520" cy="49236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8" name="Rectangle 7"/>
          <p:cNvSpPr/>
          <p:nvPr/>
        </p:nvSpPr>
        <p:spPr bwMode="auto">
          <a:xfrm>
            <a:off x="450166" y="2363361"/>
            <a:ext cx="562708" cy="42203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9" name="Rectangle 8"/>
          <p:cNvSpPr/>
          <p:nvPr/>
        </p:nvSpPr>
        <p:spPr bwMode="auto">
          <a:xfrm>
            <a:off x="447821" y="2783048"/>
            <a:ext cx="562708" cy="42203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10" name="Rectangle 9"/>
          <p:cNvSpPr/>
          <p:nvPr/>
        </p:nvSpPr>
        <p:spPr bwMode="auto">
          <a:xfrm>
            <a:off x="447818" y="3219161"/>
            <a:ext cx="562708" cy="42203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11" name="Rectangle 10"/>
          <p:cNvSpPr/>
          <p:nvPr/>
        </p:nvSpPr>
        <p:spPr bwMode="auto">
          <a:xfrm>
            <a:off x="445473" y="3638855"/>
            <a:ext cx="562708" cy="42203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12" name="Rectangle 11"/>
          <p:cNvSpPr/>
          <p:nvPr/>
        </p:nvSpPr>
        <p:spPr bwMode="auto">
          <a:xfrm>
            <a:off x="419683" y="4583758"/>
            <a:ext cx="675249" cy="4079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13" name="Rectangle 12"/>
          <p:cNvSpPr/>
          <p:nvPr/>
        </p:nvSpPr>
        <p:spPr bwMode="auto">
          <a:xfrm>
            <a:off x="445473" y="4074956"/>
            <a:ext cx="562708" cy="42203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14" name="Rectangle 13"/>
          <p:cNvSpPr/>
          <p:nvPr/>
        </p:nvSpPr>
        <p:spPr bwMode="auto">
          <a:xfrm>
            <a:off x="445470" y="4919041"/>
            <a:ext cx="562708" cy="42203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15" name="Rectangle 14"/>
          <p:cNvSpPr/>
          <p:nvPr/>
        </p:nvSpPr>
        <p:spPr bwMode="auto">
          <a:xfrm>
            <a:off x="457193" y="5352796"/>
            <a:ext cx="562708" cy="42203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16" name="Rectangle 15"/>
          <p:cNvSpPr/>
          <p:nvPr/>
        </p:nvSpPr>
        <p:spPr bwMode="auto">
          <a:xfrm>
            <a:off x="457196" y="5788879"/>
            <a:ext cx="562708" cy="42203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17" name="Rectangle 16"/>
          <p:cNvSpPr/>
          <p:nvPr/>
        </p:nvSpPr>
        <p:spPr bwMode="auto">
          <a:xfrm>
            <a:off x="457193" y="6210925"/>
            <a:ext cx="562708" cy="42203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18" name="Rectangle 17"/>
          <p:cNvSpPr/>
          <p:nvPr/>
        </p:nvSpPr>
        <p:spPr bwMode="auto">
          <a:xfrm>
            <a:off x="454848" y="4506393"/>
            <a:ext cx="562708" cy="42203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19" name="TextBox 18"/>
          <p:cNvSpPr txBox="1"/>
          <p:nvPr/>
        </p:nvSpPr>
        <p:spPr>
          <a:xfrm>
            <a:off x="548638" y="2419643"/>
            <a:ext cx="338555" cy="461665"/>
          </a:xfrm>
          <a:prstGeom prst="rect">
            <a:avLst/>
          </a:prstGeom>
          <a:noFill/>
        </p:spPr>
        <p:txBody>
          <a:bodyPr wrap="none" rtlCol="0">
            <a:spAutoFit/>
          </a:bodyPr>
          <a:lstStyle/>
          <a:p>
            <a:r>
              <a:rPr lang="en-US" sz="2400" b="1" dirty="0" smtClean="0">
                <a:solidFill>
                  <a:schemeClr val="bg2">
                    <a:lumMod val="10000"/>
                  </a:schemeClr>
                </a:solidFill>
              </a:rPr>
              <a:t>0</a:t>
            </a:r>
            <a:endParaRPr lang="en-IN" sz="2400" b="1" dirty="0">
              <a:solidFill>
                <a:schemeClr val="bg2">
                  <a:lumMod val="10000"/>
                </a:schemeClr>
              </a:solidFill>
            </a:endParaRPr>
          </a:p>
        </p:txBody>
      </p:sp>
      <p:sp>
        <p:nvSpPr>
          <p:cNvPr id="20" name="TextBox 19"/>
          <p:cNvSpPr txBox="1"/>
          <p:nvPr/>
        </p:nvSpPr>
        <p:spPr>
          <a:xfrm>
            <a:off x="560361" y="2768991"/>
            <a:ext cx="338555" cy="461665"/>
          </a:xfrm>
          <a:prstGeom prst="rect">
            <a:avLst/>
          </a:prstGeom>
          <a:noFill/>
        </p:spPr>
        <p:txBody>
          <a:bodyPr wrap="none" rtlCol="0">
            <a:spAutoFit/>
          </a:bodyPr>
          <a:lstStyle/>
          <a:p>
            <a:r>
              <a:rPr lang="en-US" sz="2400" b="1" dirty="0" smtClean="0">
                <a:solidFill>
                  <a:schemeClr val="bg2">
                    <a:lumMod val="10000"/>
                  </a:schemeClr>
                </a:solidFill>
              </a:rPr>
              <a:t>1</a:t>
            </a:r>
            <a:endParaRPr lang="en-IN" sz="2400" b="1" dirty="0">
              <a:solidFill>
                <a:schemeClr val="bg2">
                  <a:lumMod val="10000"/>
                </a:schemeClr>
              </a:solidFill>
            </a:endParaRPr>
          </a:p>
        </p:txBody>
      </p:sp>
      <p:sp>
        <p:nvSpPr>
          <p:cNvPr id="21" name="TextBox 20"/>
          <p:cNvSpPr txBox="1"/>
          <p:nvPr/>
        </p:nvSpPr>
        <p:spPr>
          <a:xfrm>
            <a:off x="532226" y="3219157"/>
            <a:ext cx="338555" cy="461665"/>
          </a:xfrm>
          <a:prstGeom prst="rect">
            <a:avLst/>
          </a:prstGeom>
          <a:noFill/>
        </p:spPr>
        <p:txBody>
          <a:bodyPr wrap="none" rtlCol="0">
            <a:spAutoFit/>
          </a:bodyPr>
          <a:lstStyle/>
          <a:p>
            <a:r>
              <a:rPr lang="en-US" sz="2400" b="1" dirty="0">
                <a:solidFill>
                  <a:schemeClr val="bg2">
                    <a:lumMod val="10000"/>
                  </a:schemeClr>
                </a:solidFill>
              </a:rPr>
              <a:t>2</a:t>
            </a:r>
            <a:endParaRPr lang="en-IN" sz="2400" b="1" dirty="0">
              <a:solidFill>
                <a:schemeClr val="bg2">
                  <a:lumMod val="10000"/>
                </a:schemeClr>
              </a:solidFill>
            </a:endParaRPr>
          </a:p>
        </p:txBody>
      </p:sp>
      <p:sp>
        <p:nvSpPr>
          <p:cNvPr id="22" name="TextBox 21"/>
          <p:cNvSpPr txBox="1"/>
          <p:nvPr/>
        </p:nvSpPr>
        <p:spPr>
          <a:xfrm>
            <a:off x="546294" y="3584917"/>
            <a:ext cx="338555" cy="461665"/>
          </a:xfrm>
          <a:prstGeom prst="rect">
            <a:avLst/>
          </a:prstGeom>
          <a:noFill/>
        </p:spPr>
        <p:txBody>
          <a:bodyPr wrap="none" rtlCol="0">
            <a:spAutoFit/>
          </a:bodyPr>
          <a:lstStyle/>
          <a:p>
            <a:r>
              <a:rPr lang="en-US" sz="2400" b="1" dirty="0">
                <a:solidFill>
                  <a:schemeClr val="bg2">
                    <a:lumMod val="10000"/>
                  </a:schemeClr>
                </a:solidFill>
              </a:rPr>
              <a:t>3</a:t>
            </a:r>
            <a:endParaRPr lang="en-IN" sz="2400" b="1" dirty="0">
              <a:solidFill>
                <a:schemeClr val="bg2">
                  <a:lumMod val="10000"/>
                </a:schemeClr>
              </a:solidFill>
            </a:endParaRPr>
          </a:p>
        </p:txBody>
      </p:sp>
      <p:sp>
        <p:nvSpPr>
          <p:cNvPr id="23" name="TextBox 22"/>
          <p:cNvSpPr txBox="1"/>
          <p:nvPr/>
        </p:nvSpPr>
        <p:spPr>
          <a:xfrm>
            <a:off x="532226" y="4049151"/>
            <a:ext cx="338555" cy="461665"/>
          </a:xfrm>
          <a:prstGeom prst="rect">
            <a:avLst/>
          </a:prstGeom>
          <a:noFill/>
        </p:spPr>
        <p:txBody>
          <a:bodyPr wrap="none" rtlCol="0">
            <a:spAutoFit/>
          </a:bodyPr>
          <a:lstStyle/>
          <a:p>
            <a:r>
              <a:rPr lang="en-US" sz="2400" b="1" dirty="0">
                <a:solidFill>
                  <a:schemeClr val="bg2">
                    <a:lumMod val="10000"/>
                  </a:schemeClr>
                </a:solidFill>
              </a:rPr>
              <a:t>4</a:t>
            </a:r>
            <a:endParaRPr lang="en-IN" sz="2400" b="1" dirty="0">
              <a:solidFill>
                <a:schemeClr val="bg2">
                  <a:lumMod val="10000"/>
                </a:schemeClr>
              </a:solidFill>
            </a:endParaRPr>
          </a:p>
        </p:txBody>
      </p:sp>
      <p:sp>
        <p:nvSpPr>
          <p:cNvPr id="24" name="TextBox 23"/>
          <p:cNvSpPr txBox="1"/>
          <p:nvPr/>
        </p:nvSpPr>
        <p:spPr>
          <a:xfrm>
            <a:off x="560361" y="4499317"/>
            <a:ext cx="338555" cy="461665"/>
          </a:xfrm>
          <a:prstGeom prst="rect">
            <a:avLst/>
          </a:prstGeom>
          <a:noFill/>
        </p:spPr>
        <p:txBody>
          <a:bodyPr wrap="none" rtlCol="0">
            <a:spAutoFit/>
          </a:bodyPr>
          <a:lstStyle/>
          <a:p>
            <a:r>
              <a:rPr lang="en-US" sz="2400" b="1" dirty="0">
                <a:solidFill>
                  <a:schemeClr val="bg2">
                    <a:lumMod val="10000"/>
                  </a:schemeClr>
                </a:solidFill>
              </a:rPr>
              <a:t>5</a:t>
            </a:r>
            <a:endParaRPr lang="en-IN" sz="2400" b="1" dirty="0">
              <a:solidFill>
                <a:schemeClr val="bg2">
                  <a:lumMod val="10000"/>
                </a:schemeClr>
              </a:solidFill>
            </a:endParaRPr>
          </a:p>
        </p:txBody>
      </p:sp>
      <p:sp>
        <p:nvSpPr>
          <p:cNvPr id="25" name="TextBox 24"/>
          <p:cNvSpPr txBox="1"/>
          <p:nvPr/>
        </p:nvSpPr>
        <p:spPr>
          <a:xfrm>
            <a:off x="546294" y="4949483"/>
            <a:ext cx="338555" cy="461665"/>
          </a:xfrm>
          <a:prstGeom prst="rect">
            <a:avLst/>
          </a:prstGeom>
          <a:noFill/>
        </p:spPr>
        <p:txBody>
          <a:bodyPr wrap="none" rtlCol="0">
            <a:spAutoFit/>
          </a:bodyPr>
          <a:lstStyle/>
          <a:p>
            <a:r>
              <a:rPr lang="en-US" sz="2400" b="1" dirty="0">
                <a:solidFill>
                  <a:schemeClr val="bg2">
                    <a:lumMod val="10000"/>
                  </a:schemeClr>
                </a:solidFill>
              </a:rPr>
              <a:t>6</a:t>
            </a:r>
            <a:endParaRPr lang="en-IN" sz="2400" b="1" dirty="0">
              <a:solidFill>
                <a:schemeClr val="bg2">
                  <a:lumMod val="10000"/>
                </a:schemeClr>
              </a:solidFill>
            </a:endParaRPr>
          </a:p>
        </p:txBody>
      </p:sp>
      <p:sp>
        <p:nvSpPr>
          <p:cNvPr id="26" name="TextBox 25"/>
          <p:cNvSpPr txBox="1"/>
          <p:nvPr/>
        </p:nvSpPr>
        <p:spPr>
          <a:xfrm>
            <a:off x="518158" y="5371513"/>
            <a:ext cx="338555" cy="461665"/>
          </a:xfrm>
          <a:prstGeom prst="rect">
            <a:avLst/>
          </a:prstGeom>
          <a:noFill/>
        </p:spPr>
        <p:txBody>
          <a:bodyPr wrap="none" rtlCol="0">
            <a:spAutoFit/>
          </a:bodyPr>
          <a:lstStyle/>
          <a:p>
            <a:r>
              <a:rPr lang="en-US" sz="2400" b="1" dirty="0">
                <a:solidFill>
                  <a:schemeClr val="bg2">
                    <a:lumMod val="10000"/>
                  </a:schemeClr>
                </a:solidFill>
              </a:rPr>
              <a:t>7</a:t>
            </a:r>
            <a:endParaRPr lang="en-IN" sz="2400" b="1" dirty="0">
              <a:solidFill>
                <a:schemeClr val="bg2">
                  <a:lumMod val="10000"/>
                </a:schemeClr>
              </a:solidFill>
            </a:endParaRPr>
          </a:p>
        </p:txBody>
      </p:sp>
      <p:sp>
        <p:nvSpPr>
          <p:cNvPr id="27" name="TextBox 26"/>
          <p:cNvSpPr txBox="1"/>
          <p:nvPr/>
        </p:nvSpPr>
        <p:spPr>
          <a:xfrm>
            <a:off x="532225" y="5793545"/>
            <a:ext cx="338555" cy="461665"/>
          </a:xfrm>
          <a:prstGeom prst="rect">
            <a:avLst/>
          </a:prstGeom>
          <a:noFill/>
        </p:spPr>
        <p:txBody>
          <a:bodyPr wrap="none" rtlCol="0">
            <a:spAutoFit/>
          </a:bodyPr>
          <a:lstStyle/>
          <a:p>
            <a:r>
              <a:rPr lang="en-US" sz="2400" b="1" dirty="0">
                <a:solidFill>
                  <a:schemeClr val="bg2">
                    <a:lumMod val="10000"/>
                  </a:schemeClr>
                </a:solidFill>
              </a:rPr>
              <a:t>8</a:t>
            </a:r>
            <a:endParaRPr lang="en-IN" sz="2400" b="1" dirty="0">
              <a:solidFill>
                <a:schemeClr val="bg2">
                  <a:lumMod val="10000"/>
                </a:schemeClr>
              </a:solidFill>
            </a:endParaRPr>
          </a:p>
        </p:txBody>
      </p:sp>
      <p:sp>
        <p:nvSpPr>
          <p:cNvPr id="28" name="TextBox 27"/>
          <p:cNvSpPr txBox="1"/>
          <p:nvPr/>
        </p:nvSpPr>
        <p:spPr>
          <a:xfrm>
            <a:off x="518158" y="6215576"/>
            <a:ext cx="338555" cy="461665"/>
          </a:xfrm>
          <a:prstGeom prst="rect">
            <a:avLst/>
          </a:prstGeom>
          <a:noFill/>
        </p:spPr>
        <p:txBody>
          <a:bodyPr wrap="none" rtlCol="0">
            <a:spAutoFit/>
          </a:bodyPr>
          <a:lstStyle/>
          <a:p>
            <a:r>
              <a:rPr lang="en-US" sz="2400" b="1" dirty="0">
                <a:solidFill>
                  <a:schemeClr val="bg2">
                    <a:lumMod val="10000"/>
                  </a:schemeClr>
                </a:solidFill>
              </a:rPr>
              <a:t>9</a:t>
            </a:r>
            <a:endParaRPr lang="en-IN" sz="2400" b="1" dirty="0">
              <a:solidFill>
                <a:schemeClr val="bg2">
                  <a:lumMod val="10000"/>
                </a:schemeClr>
              </a:solidFill>
            </a:endParaRPr>
          </a:p>
        </p:txBody>
      </p:sp>
      <p:cxnSp>
        <p:nvCxnSpPr>
          <p:cNvPr id="32" name="Straight Arrow Connector 31"/>
          <p:cNvCxnSpPr/>
          <p:nvPr/>
        </p:nvCxnSpPr>
        <p:spPr bwMode="auto">
          <a:xfrm rot="10800000" flipV="1">
            <a:off x="773723" y="2686929"/>
            <a:ext cx="1026942" cy="337625"/>
          </a:xfrm>
          <a:prstGeom prst="straightConnector1">
            <a:avLst/>
          </a:prstGeom>
          <a:noFill/>
          <a:ln w="9525" cap="flat" cmpd="sng" algn="ctr">
            <a:solidFill>
              <a:schemeClr val="tx1">
                <a:lumMod val="75000"/>
              </a:schemeClr>
            </a:solidFill>
            <a:prstDash val="solid"/>
            <a:round/>
            <a:headEnd type="none" w="med" len="med"/>
            <a:tailEnd type="arrow"/>
          </a:ln>
          <a:effectLst/>
        </p:spPr>
      </p:cxnSp>
    </p:spTree>
  </p:cSld>
  <p:clrMapOvr>
    <a:masterClrMapping/>
  </p:clrMapOvr>
  <p:transition>
    <p:blind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0" y="836832"/>
            <a:ext cx="8623300" cy="6007100"/>
          </a:xfrm>
        </p:spPr>
        <p:txBody>
          <a:bodyPr/>
          <a:lstStyle/>
          <a:p>
            <a:pPr eaLnBrk="1" hangingPunct="1">
              <a:lnSpc>
                <a:spcPct val="80000"/>
              </a:lnSpc>
              <a:buNone/>
            </a:pPr>
            <a:r>
              <a:rPr lang="en-IN" sz="2800" dirty="0" smtClean="0">
                <a:solidFill>
                  <a:srgbClr val="FF0000"/>
                </a:solidFill>
                <a:latin typeface="Bell MT" pitchFamily="18" charset="0"/>
              </a:rPr>
              <a:t>Example:	</a:t>
            </a:r>
          </a:p>
          <a:p>
            <a:pPr eaLnBrk="1" hangingPunct="1">
              <a:lnSpc>
                <a:spcPct val="80000"/>
              </a:lnSpc>
              <a:buNone/>
            </a:pPr>
            <a:r>
              <a:rPr lang="en-IN" sz="2400" dirty="0" smtClean="0">
                <a:solidFill>
                  <a:schemeClr val="tx1">
                    <a:lumMod val="50000"/>
                  </a:schemeClr>
                </a:solidFill>
                <a:latin typeface="Bell MT" pitchFamily="18" charset="0"/>
              </a:rPr>
              <a:t>The number is passed to hash function, which returns its last digit (ten’s place digit), which is placed at that position only, in the linked lists.</a:t>
            </a:r>
          </a:p>
          <a:p>
            <a:pPr eaLnBrk="1" hangingPunct="1">
              <a:lnSpc>
                <a:spcPct val="80000"/>
              </a:lnSpc>
              <a:buNone/>
            </a:pPr>
            <a:endParaRPr lang="en-IN" sz="2400" dirty="0" smtClean="0">
              <a:solidFill>
                <a:schemeClr val="tx1">
                  <a:lumMod val="50000"/>
                </a:schemeClr>
              </a:solidFill>
              <a:latin typeface="Bell MT" pitchFamily="18" charset="0"/>
            </a:endParaRPr>
          </a:p>
          <a:p>
            <a:pPr eaLnBrk="1" hangingPunct="1">
              <a:lnSpc>
                <a:spcPct val="80000"/>
              </a:lnSpc>
              <a:buNone/>
            </a:pPr>
            <a:r>
              <a:rPr lang="en-IN" sz="2400" dirty="0" smtClean="0">
                <a:solidFill>
                  <a:schemeClr val="tx1">
                    <a:lumMod val="50000"/>
                  </a:schemeClr>
                </a:solidFill>
                <a:latin typeface="Bell MT" pitchFamily="18" charset="0"/>
              </a:rPr>
              <a:t>					num=    25         -          f(25) gives 2</a:t>
            </a:r>
          </a:p>
          <a:p>
            <a:pPr eaLnBrk="1" hangingPunct="1">
              <a:lnSpc>
                <a:spcPct val="80000"/>
              </a:lnSpc>
              <a:buNone/>
            </a:pPr>
            <a:r>
              <a:rPr lang="en-IN" sz="2400" dirty="0" smtClean="0">
                <a:solidFill>
                  <a:schemeClr val="tx1">
                    <a:lumMod val="50000"/>
                  </a:schemeClr>
                </a:solidFill>
                <a:latin typeface="Bell MT" pitchFamily="18" charset="0"/>
              </a:rPr>
              <a:t>						57         -           f(57) gives 5</a:t>
            </a:r>
          </a:p>
          <a:p>
            <a:pPr eaLnBrk="1" hangingPunct="1">
              <a:lnSpc>
                <a:spcPct val="80000"/>
              </a:lnSpc>
              <a:buNone/>
            </a:pPr>
            <a:r>
              <a:rPr lang="en-IN" sz="2400" dirty="0" smtClean="0">
                <a:solidFill>
                  <a:schemeClr val="tx1">
                    <a:lumMod val="50000"/>
                  </a:schemeClr>
                </a:solidFill>
                <a:latin typeface="Bell MT" pitchFamily="18" charset="0"/>
              </a:rPr>
              <a:t>						48         -           f(48) gives 4</a:t>
            </a:r>
          </a:p>
          <a:p>
            <a:pPr eaLnBrk="1" hangingPunct="1">
              <a:lnSpc>
                <a:spcPct val="80000"/>
              </a:lnSpc>
              <a:buNone/>
            </a:pPr>
            <a:r>
              <a:rPr lang="en-IN" sz="2400" dirty="0" smtClean="0">
                <a:solidFill>
                  <a:schemeClr val="tx1">
                    <a:lumMod val="50000"/>
                  </a:schemeClr>
                </a:solidFill>
                <a:latin typeface="Bell MT" pitchFamily="18" charset="0"/>
              </a:rPr>
              <a:t>						37         -           f(37) gives 3</a:t>
            </a:r>
          </a:p>
          <a:p>
            <a:pPr eaLnBrk="1" hangingPunct="1">
              <a:lnSpc>
                <a:spcPct val="80000"/>
              </a:lnSpc>
              <a:buNone/>
            </a:pPr>
            <a:r>
              <a:rPr lang="en-IN" sz="2400" dirty="0" smtClean="0">
                <a:solidFill>
                  <a:schemeClr val="tx1">
                    <a:lumMod val="50000"/>
                  </a:schemeClr>
                </a:solidFill>
                <a:latin typeface="Bell MT" pitchFamily="18" charset="0"/>
              </a:rPr>
              <a:t>						12         -           f(12) gives 1</a:t>
            </a:r>
          </a:p>
          <a:p>
            <a:pPr eaLnBrk="1" hangingPunct="1">
              <a:lnSpc>
                <a:spcPct val="80000"/>
              </a:lnSpc>
              <a:buNone/>
            </a:pPr>
            <a:r>
              <a:rPr lang="en-IN" sz="2400" dirty="0" smtClean="0">
                <a:solidFill>
                  <a:schemeClr val="tx1">
                    <a:lumMod val="50000"/>
                  </a:schemeClr>
                </a:solidFill>
                <a:latin typeface="Bell MT" pitchFamily="18" charset="0"/>
              </a:rPr>
              <a:t>						92         -           f(92) gives 9</a:t>
            </a:r>
          </a:p>
          <a:p>
            <a:pPr eaLnBrk="1" hangingPunct="1">
              <a:lnSpc>
                <a:spcPct val="80000"/>
              </a:lnSpc>
              <a:buNone/>
            </a:pPr>
            <a:r>
              <a:rPr lang="en-IN" sz="2400" dirty="0" smtClean="0">
                <a:solidFill>
                  <a:schemeClr val="tx1">
                    <a:lumMod val="50000"/>
                  </a:schemeClr>
                </a:solidFill>
                <a:latin typeface="Bell MT" pitchFamily="18" charset="0"/>
              </a:rPr>
              <a:t>						86         -           f(86) gives 8</a:t>
            </a:r>
          </a:p>
          <a:p>
            <a:pPr eaLnBrk="1" hangingPunct="1">
              <a:lnSpc>
                <a:spcPct val="80000"/>
              </a:lnSpc>
              <a:buNone/>
            </a:pPr>
            <a:r>
              <a:rPr lang="en-IN" sz="2400" dirty="0" smtClean="0">
                <a:solidFill>
                  <a:schemeClr val="tx1">
                    <a:lumMod val="50000"/>
                  </a:schemeClr>
                </a:solidFill>
                <a:latin typeface="Bell MT" pitchFamily="18" charset="0"/>
              </a:rPr>
              <a:t>						33         -           f(33) gives 3 					which is repeated.</a:t>
            </a:r>
            <a:endParaRPr lang="en-US" sz="2800" dirty="0" smtClean="0">
              <a:solidFill>
                <a:schemeClr val="tx1">
                  <a:lumMod val="50000"/>
                </a:schemeClr>
              </a:solidFill>
              <a:latin typeface="Bell MT" pitchFamily="18" charset="0"/>
            </a:endParaRPr>
          </a:p>
          <a:p>
            <a:pPr eaLnBrk="1" hangingPunct="1">
              <a:lnSpc>
                <a:spcPct val="80000"/>
              </a:lnSpc>
              <a:buNone/>
            </a:pPr>
            <a:r>
              <a:rPr lang="en-US" sz="2800" dirty="0" smtClean="0">
                <a:solidFill>
                  <a:schemeClr val="tx1">
                    <a:lumMod val="50000"/>
                  </a:schemeClr>
                </a:solidFill>
              </a:rPr>
              <a:t>		</a:t>
            </a:r>
            <a:endParaRPr lang="en-US" sz="2400" dirty="0" smtClean="0">
              <a:solidFill>
                <a:schemeClr val="tx1">
                  <a:lumMod val="50000"/>
                </a:schemeClr>
              </a:solidFill>
              <a:latin typeface="Bell MT" pitchFamily="18" charset="0"/>
            </a:endParaRPr>
          </a:p>
        </p:txBody>
      </p:sp>
      <p:sp>
        <p:nvSpPr>
          <p:cNvPr id="5" name="Rectangle 4"/>
          <p:cNvSpPr>
            <a:spLocks noChangeArrowheads="1"/>
          </p:cNvSpPr>
          <p:nvPr/>
        </p:nvSpPr>
        <p:spPr bwMode="auto">
          <a:xfrm>
            <a:off x="0" y="0"/>
            <a:ext cx="9144000" cy="584200"/>
          </a:xfrm>
          <a:prstGeom prst="rect">
            <a:avLst/>
          </a:prstGeom>
          <a:noFill/>
          <a:ln w="9525">
            <a:noFill/>
            <a:miter lim="800000"/>
            <a:headEnd/>
            <a:tailEnd/>
          </a:ln>
        </p:spPr>
        <p:txBody>
          <a:bodyPr>
            <a:spAutoFit/>
          </a:bodyPr>
          <a:lstStyle/>
          <a:p>
            <a:pPr>
              <a:defRPr/>
            </a:pPr>
            <a:r>
              <a:rPr lang="en-US" sz="3200" b="1" dirty="0" smtClean="0">
                <a:solidFill>
                  <a:srgbClr val="FFFFFF"/>
                </a:solidFill>
                <a:latin typeface="AmeriGarmnd BT" pitchFamily="18" charset="0"/>
              </a:rPr>
              <a:t>Address Calculation Sort</a:t>
            </a:r>
            <a:endParaRPr lang="en-US" sz="3200" b="1" dirty="0">
              <a:solidFill>
                <a:srgbClr val="FFFFFF"/>
              </a:solidFill>
              <a:latin typeface="AmeriGarmnd BT" pitchFamily="18" charset="0"/>
            </a:endParaRPr>
          </a:p>
        </p:txBody>
      </p:sp>
      <p:sp>
        <p:nvSpPr>
          <p:cNvPr id="6" name="Rectangle 5"/>
          <p:cNvSpPr/>
          <p:nvPr/>
        </p:nvSpPr>
        <p:spPr bwMode="auto">
          <a:xfrm>
            <a:off x="422031" y="2813538"/>
            <a:ext cx="675249" cy="4079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7" name="Rectangle 6"/>
          <p:cNvSpPr/>
          <p:nvPr/>
        </p:nvSpPr>
        <p:spPr bwMode="auto">
          <a:xfrm>
            <a:off x="464234" y="2940148"/>
            <a:ext cx="731520" cy="49236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8" name="Rectangle 7"/>
          <p:cNvSpPr/>
          <p:nvPr/>
        </p:nvSpPr>
        <p:spPr bwMode="auto">
          <a:xfrm>
            <a:off x="450166" y="2363361"/>
            <a:ext cx="562708" cy="42203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9" name="Rectangle 8"/>
          <p:cNvSpPr/>
          <p:nvPr/>
        </p:nvSpPr>
        <p:spPr bwMode="auto">
          <a:xfrm>
            <a:off x="447821" y="2783048"/>
            <a:ext cx="562708" cy="42203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10" name="Rectangle 9"/>
          <p:cNvSpPr/>
          <p:nvPr/>
        </p:nvSpPr>
        <p:spPr bwMode="auto">
          <a:xfrm>
            <a:off x="447818" y="3219161"/>
            <a:ext cx="562708" cy="42203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11" name="Rectangle 10"/>
          <p:cNvSpPr/>
          <p:nvPr/>
        </p:nvSpPr>
        <p:spPr bwMode="auto">
          <a:xfrm>
            <a:off x="445473" y="3638855"/>
            <a:ext cx="562708" cy="42203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12" name="Rectangle 11"/>
          <p:cNvSpPr/>
          <p:nvPr/>
        </p:nvSpPr>
        <p:spPr bwMode="auto">
          <a:xfrm>
            <a:off x="419683" y="4583758"/>
            <a:ext cx="675249" cy="4079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13" name="Rectangle 12"/>
          <p:cNvSpPr/>
          <p:nvPr/>
        </p:nvSpPr>
        <p:spPr bwMode="auto">
          <a:xfrm>
            <a:off x="445473" y="4074956"/>
            <a:ext cx="562708" cy="42203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14" name="Rectangle 13"/>
          <p:cNvSpPr/>
          <p:nvPr/>
        </p:nvSpPr>
        <p:spPr bwMode="auto">
          <a:xfrm>
            <a:off x="445470" y="4919041"/>
            <a:ext cx="562708" cy="42203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15" name="Rectangle 14"/>
          <p:cNvSpPr/>
          <p:nvPr/>
        </p:nvSpPr>
        <p:spPr bwMode="auto">
          <a:xfrm>
            <a:off x="457193" y="5352796"/>
            <a:ext cx="562708" cy="42203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16" name="Rectangle 15"/>
          <p:cNvSpPr/>
          <p:nvPr/>
        </p:nvSpPr>
        <p:spPr bwMode="auto">
          <a:xfrm>
            <a:off x="457196" y="5788879"/>
            <a:ext cx="562708" cy="42203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17" name="Rectangle 16"/>
          <p:cNvSpPr/>
          <p:nvPr/>
        </p:nvSpPr>
        <p:spPr bwMode="auto">
          <a:xfrm>
            <a:off x="457193" y="6210925"/>
            <a:ext cx="562708" cy="42203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18" name="Rectangle 17"/>
          <p:cNvSpPr/>
          <p:nvPr/>
        </p:nvSpPr>
        <p:spPr bwMode="auto">
          <a:xfrm>
            <a:off x="454848" y="4506393"/>
            <a:ext cx="562708" cy="42203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19" name="TextBox 18"/>
          <p:cNvSpPr txBox="1"/>
          <p:nvPr/>
        </p:nvSpPr>
        <p:spPr>
          <a:xfrm>
            <a:off x="548638" y="2419643"/>
            <a:ext cx="338555" cy="461665"/>
          </a:xfrm>
          <a:prstGeom prst="rect">
            <a:avLst/>
          </a:prstGeom>
          <a:noFill/>
        </p:spPr>
        <p:txBody>
          <a:bodyPr wrap="none" rtlCol="0">
            <a:spAutoFit/>
          </a:bodyPr>
          <a:lstStyle/>
          <a:p>
            <a:r>
              <a:rPr lang="en-US" sz="2400" b="1" dirty="0" smtClean="0">
                <a:solidFill>
                  <a:schemeClr val="bg2">
                    <a:lumMod val="10000"/>
                  </a:schemeClr>
                </a:solidFill>
              </a:rPr>
              <a:t>0</a:t>
            </a:r>
            <a:endParaRPr lang="en-IN" sz="2400" b="1" dirty="0">
              <a:solidFill>
                <a:schemeClr val="bg2">
                  <a:lumMod val="10000"/>
                </a:schemeClr>
              </a:solidFill>
            </a:endParaRPr>
          </a:p>
        </p:txBody>
      </p:sp>
      <p:sp>
        <p:nvSpPr>
          <p:cNvPr id="20" name="TextBox 19"/>
          <p:cNvSpPr txBox="1"/>
          <p:nvPr/>
        </p:nvSpPr>
        <p:spPr>
          <a:xfrm>
            <a:off x="560361" y="2768991"/>
            <a:ext cx="338555" cy="461665"/>
          </a:xfrm>
          <a:prstGeom prst="rect">
            <a:avLst/>
          </a:prstGeom>
          <a:noFill/>
        </p:spPr>
        <p:txBody>
          <a:bodyPr wrap="none" rtlCol="0">
            <a:spAutoFit/>
          </a:bodyPr>
          <a:lstStyle/>
          <a:p>
            <a:r>
              <a:rPr lang="en-US" sz="2400" b="1" dirty="0" smtClean="0">
                <a:solidFill>
                  <a:schemeClr val="bg2">
                    <a:lumMod val="10000"/>
                  </a:schemeClr>
                </a:solidFill>
              </a:rPr>
              <a:t>1</a:t>
            </a:r>
            <a:endParaRPr lang="en-IN" sz="2400" b="1" dirty="0">
              <a:solidFill>
                <a:schemeClr val="bg2">
                  <a:lumMod val="10000"/>
                </a:schemeClr>
              </a:solidFill>
            </a:endParaRPr>
          </a:p>
        </p:txBody>
      </p:sp>
      <p:sp>
        <p:nvSpPr>
          <p:cNvPr id="21" name="TextBox 20"/>
          <p:cNvSpPr txBox="1"/>
          <p:nvPr/>
        </p:nvSpPr>
        <p:spPr>
          <a:xfrm>
            <a:off x="532226" y="3219157"/>
            <a:ext cx="338555" cy="461665"/>
          </a:xfrm>
          <a:prstGeom prst="rect">
            <a:avLst/>
          </a:prstGeom>
          <a:noFill/>
        </p:spPr>
        <p:txBody>
          <a:bodyPr wrap="none" rtlCol="0">
            <a:spAutoFit/>
          </a:bodyPr>
          <a:lstStyle/>
          <a:p>
            <a:r>
              <a:rPr lang="en-US" sz="2400" b="1" dirty="0">
                <a:solidFill>
                  <a:schemeClr val="bg2">
                    <a:lumMod val="10000"/>
                  </a:schemeClr>
                </a:solidFill>
              </a:rPr>
              <a:t>2</a:t>
            </a:r>
            <a:endParaRPr lang="en-IN" sz="2400" b="1" dirty="0">
              <a:solidFill>
                <a:schemeClr val="bg2">
                  <a:lumMod val="10000"/>
                </a:schemeClr>
              </a:solidFill>
            </a:endParaRPr>
          </a:p>
        </p:txBody>
      </p:sp>
      <p:sp>
        <p:nvSpPr>
          <p:cNvPr id="22" name="TextBox 21"/>
          <p:cNvSpPr txBox="1"/>
          <p:nvPr/>
        </p:nvSpPr>
        <p:spPr>
          <a:xfrm>
            <a:off x="546294" y="3584917"/>
            <a:ext cx="338555" cy="461665"/>
          </a:xfrm>
          <a:prstGeom prst="rect">
            <a:avLst/>
          </a:prstGeom>
          <a:noFill/>
        </p:spPr>
        <p:txBody>
          <a:bodyPr wrap="none" rtlCol="0">
            <a:spAutoFit/>
          </a:bodyPr>
          <a:lstStyle/>
          <a:p>
            <a:r>
              <a:rPr lang="en-US" sz="2400" b="1" dirty="0">
                <a:solidFill>
                  <a:schemeClr val="bg2">
                    <a:lumMod val="10000"/>
                  </a:schemeClr>
                </a:solidFill>
              </a:rPr>
              <a:t>3</a:t>
            </a:r>
            <a:endParaRPr lang="en-IN" sz="2400" b="1" dirty="0">
              <a:solidFill>
                <a:schemeClr val="bg2">
                  <a:lumMod val="10000"/>
                </a:schemeClr>
              </a:solidFill>
            </a:endParaRPr>
          </a:p>
        </p:txBody>
      </p:sp>
      <p:sp>
        <p:nvSpPr>
          <p:cNvPr id="23" name="TextBox 22"/>
          <p:cNvSpPr txBox="1"/>
          <p:nvPr/>
        </p:nvSpPr>
        <p:spPr>
          <a:xfrm>
            <a:off x="532226" y="4049151"/>
            <a:ext cx="338555" cy="461665"/>
          </a:xfrm>
          <a:prstGeom prst="rect">
            <a:avLst/>
          </a:prstGeom>
          <a:noFill/>
        </p:spPr>
        <p:txBody>
          <a:bodyPr wrap="none" rtlCol="0">
            <a:spAutoFit/>
          </a:bodyPr>
          <a:lstStyle/>
          <a:p>
            <a:r>
              <a:rPr lang="en-US" sz="2400" b="1" dirty="0">
                <a:solidFill>
                  <a:schemeClr val="bg2">
                    <a:lumMod val="10000"/>
                  </a:schemeClr>
                </a:solidFill>
              </a:rPr>
              <a:t>4</a:t>
            </a:r>
            <a:endParaRPr lang="en-IN" sz="2400" b="1" dirty="0">
              <a:solidFill>
                <a:schemeClr val="bg2">
                  <a:lumMod val="10000"/>
                </a:schemeClr>
              </a:solidFill>
            </a:endParaRPr>
          </a:p>
        </p:txBody>
      </p:sp>
      <p:sp>
        <p:nvSpPr>
          <p:cNvPr id="24" name="TextBox 23"/>
          <p:cNvSpPr txBox="1"/>
          <p:nvPr/>
        </p:nvSpPr>
        <p:spPr>
          <a:xfrm>
            <a:off x="560361" y="4499317"/>
            <a:ext cx="338555" cy="461665"/>
          </a:xfrm>
          <a:prstGeom prst="rect">
            <a:avLst/>
          </a:prstGeom>
          <a:noFill/>
        </p:spPr>
        <p:txBody>
          <a:bodyPr wrap="none" rtlCol="0">
            <a:spAutoFit/>
          </a:bodyPr>
          <a:lstStyle/>
          <a:p>
            <a:r>
              <a:rPr lang="en-US" sz="2400" b="1" dirty="0">
                <a:solidFill>
                  <a:schemeClr val="bg2">
                    <a:lumMod val="10000"/>
                  </a:schemeClr>
                </a:solidFill>
              </a:rPr>
              <a:t>5</a:t>
            </a:r>
            <a:endParaRPr lang="en-IN" sz="2400" b="1" dirty="0">
              <a:solidFill>
                <a:schemeClr val="bg2">
                  <a:lumMod val="10000"/>
                </a:schemeClr>
              </a:solidFill>
            </a:endParaRPr>
          </a:p>
        </p:txBody>
      </p:sp>
      <p:sp>
        <p:nvSpPr>
          <p:cNvPr id="25" name="TextBox 24"/>
          <p:cNvSpPr txBox="1"/>
          <p:nvPr/>
        </p:nvSpPr>
        <p:spPr>
          <a:xfrm>
            <a:off x="546294" y="4949483"/>
            <a:ext cx="338555" cy="461665"/>
          </a:xfrm>
          <a:prstGeom prst="rect">
            <a:avLst/>
          </a:prstGeom>
          <a:noFill/>
        </p:spPr>
        <p:txBody>
          <a:bodyPr wrap="none" rtlCol="0">
            <a:spAutoFit/>
          </a:bodyPr>
          <a:lstStyle/>
          <a:p>
            <a:r>
              <a:rPr lang="en-US" sz="2400" b="1" dirty="0">
                <a:solidFill>
                  <a:schemeClr val="bg2">
                    <a:lumMod val="10000"/>
                  </a:schemeClr>
                </a:solidFill>
              </a:rPr>
              <a:t>6</a:t>
            </a:r>
            <a:endParaRPr lang="en-IN" sz="2400" b="1" dirty="0">
              <a:solidFill>
                <a:schemeClr val="bg2">
                  <a:lumMod val="10000"/>
                </a:schemeClr>
              </a:solidFill>
            </a:endParaRPr>
          </a:p>
        </p:txBody>
      </p:sp>
      <p:sp>
        <p:nvSpPr>
          <p:cNvPr id="26" name="TextBox 25"/>
          <p:cNvSpPr txBox="1"/>
          <p:nvPr/>
        </p:nvSpPr>
        <p:spPr>
          <a:xfrm>
            <a:off x="518158" y="5371513"/>
            <a:ext cx="338555" cy="461665"/>
          </a:xfrm>
          <a:prstGeom prst="rect">
            <a:avLst/>
          </a:prstGeom>
          <a:noFill/>
        </p:spPr>
        <p:txBody>
          <a:bodyPr wrap="none" rtlCol="0">
            <a:spAutoFit/>
          </a:bodyPr>
          <a:lstStyle/>
          <a:p>
            <a:r>
              <a:rPr lang="en-US" sz="2400" b="1" dirty="0">
                <a:solidFill>
                  <a:schemeClr val="bg2">
                    <a:lumMod val="10000"/>
                  </a:schemeClr>
                </a:solidFill>
              </a:rPr>
              <a:t>7</a:t>
            </a:r>
            <a:endParaRPr lang="en-IN" sz="2400" b="1" dirty="0">
              <a:solidFill>
                <a:schemeClr val="bg2">
                  <a:lumMod val="10000"/>
                </a:schemeClr>
              </a:solidFill>
            </a:endParaRPr>
          </a:p>
        </p:txBody>
      </p:sp>
      <p:sp>
        <p:nvSpPr>
          <p:cNvPr id="27" name="TextBox 26"/>
          <p:cNvSpPr txBox="1"/>
          <p:nvPr/>
        </p:nvSpPr>
        <p:spPr>
          <a:xfrm>
            <a:off x="532225" y="5793545"/>
            <a:ext cx="338555" cy="461665"/>
          </a:xfrm>
          <a:prstGeom prst="rect">
            <a:avLst/>
          </a:prstGeom>
          <a:noFill/>
        </p:spPr>
        <p:txBody>
          <a:bodyPr wrap="none" rtlCol="0">
            <a:spAutoFit/>
          </a:bodyPr>
          <a:lstStyle/>
          <a:p>
            <a:r>
              <a:rPr lang="en-US" sz="2400" b="1" dirty="0">
                <a:solidFill>
                  <a:schemeClr val="bg2">
                    <a:lumMod val="10000"/>
                  </a:schemeClr>
                </a:solidFill>
              </a:rPr>
              <a:t>8</a:t>
            </a:r>
            <a:endParaRPr lang="en-IN" sz="2400" b="1" dirty="0">
              <a:solidFill>
                <a:schemeClr val="bg2">
                  <a:lumMod val="10000"/>
                </a:schemeClr>
              </a:solidFill>
            </a:endParaRPr>
          </a:p>
        </p:txBody>
      </p:sp>
      <p:sp>
        <p:nvSpPr>
          <p:cNvPr id="28" name="TextBox 27"/>
          <p:cNvSpPr txBox="1"/>
          <p:nvPr/>
        </p:nvSpPr>
        <p:spPr>
          <a:xfrm>
            <a:off x="518158" y="6215576"/>
            <a:ext cx="338555" cy="461665"/>
          </a:xfrm>
          <a:prstGeom prst="rect">
            <a:avLst/>
          </a:prstGeom>
          <a:noFill/>
        </p:spPr>
        <p:txBody>
          <a:bodyPr wrap="none" rtlCol="0">
            <a:spAutoFit/>
          </a:bodyPr>
          <a:lstStyle/>
          <a:p>
            <a:r>
              <a:rPr lang="en-US" sz="2400" b="1" dirty="0">
                <a:solidFill>
                  <a:schemeClr val="bg2">
                    <a:lumMod val="10000"/>
                  </a:schemeClr>
                </a:solidFill>
              </a:rPr>
              <a:t>9</a:t>
            </a:r>
            <a:endParaRPr lang="en-IN" sz="2400" b="1" dirty="0">
              <a:solidFill>
                <a:schemeClr val="bg2">
                  <a:lumMod val="10000"/>
                </a:schemeClr>
              </a:solidFill>
            </a:endParaRPr>
          </a:p>
        </p:txBody>
      </p:sp>
      <p:cxnSp>
        <p:nvCxnSpPr>
          <p:cNvPr id="29" name="Straight Arrow Connector 28"/>
          <p:cNvCxnSpPr>
            <a:stCxn id="10" idx="3"/>
            <a:endCxn id="33" idx="1"/>
          </p:cNvCxnSpPr>
          <p:nvPr/>
        </p:nvCxnSpPr>
        <p:spPr bwMode="auto">
          <a:xfrm>
            <a:off x="1010526" y="3430177"/>
            <a:ext cx="222738" cy="11723"/>
          </a:xfrm>
          <a:prstGeom prst="straightConnector1">
            <a:avLst/>
          </a:prstGeom>
          <a:noFill/>
          <a:ln w="9525" cap="flat" cmpd="sng" algn="ctr">
            <a:solidFill>
              <a:schemeClr val="tx1">
                <a:lumMod val="75000"/>
              </a:schemeClr>
            </a:solidFill>
            <a:prstDash val="solid"/>
            <a:round/>
            <a:headEnd type="none" w="med" len="med"/>
            <a:tailEnd type="arrow"/>
          </a:ln>
          <a:effectLst/>
        </p:spPr>
      </p:cxnSp>
      <p:sp>
        <p:nvSpPr>
          <p:cNvPr id="33" name="Rectangle 32"/>
          <p:cNvSpPr/>
          <p:nvPr/>
        </p:nvSpPr>
        <p:spPr bwMode="auto">
          <a:xfrm>
            <a:off x="1233264" y="3230884"/>
            <a:ext cx="562708" cy="42203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35" name="TextBox 34"/>
          <p:cNvSpPr txBox="1"/>
          <p:nvPr/>
        </p:nvSpPr>
        <p:spPr>
          <a:xfrm>
            <a:off x="1303604" y="3216812"/>
            <a:ext cx="492444" cy="461665"/>
          </a:xfrm>
          <a:prstGeom prst="rect">
            <a:avLst/>
          </a:prstGeom>
          <a:noFill/>
        </p:spPr>
        <p:txBody>
          <a:bodyPr wrap="square" rtlCol="0">
            <a:spAutoFit/>
          </a:bodyPr>
          <a:lstStyle/>
          <a:p>
            <a:r>
              <a:rPr lang="en-US" sz="2400" b="1" dirty="0" smtClean="0">
                <a:solidFill>
                  <a:schemeClr val="bg2">
                    <a:lumMod val="10000"/>
                  </a:schemeClr>
                </a:solidFill>
              </a:rPr>
              <a:t>25</a:t>
            </a:r>
            <a:endParaRPr lang="en-IN" sz="2400" b="1" dirty="0">
              <a:solidFill>
                <a:schemeClr val="bg2">
                  <a:lumMod val="10000"/>
                </a:schemeClr>
              </a:solidFill>
            </a:endParaRPr>
          </a:p>
        </p:txBody>
      </p:sp>
      <p:sp>
        <p:nvSpPr>
          <p:cNvPr id="37" name="TextBox 36"/>
          <p:cNvSpPr txBox="1"/>
          <p:nvPr/>
        </p:nvSpPr>
        <p:spPr>
          <a:xfrm>
            <a:off x="1399732" y="4593128"/>
            <a:ext cx="492444" cy="461665"/>
          </a:xfrm>
          <a:prstGeom prst="rect">
            <a:avLst/>
          </a:prstGeom>
          <a:noFill/>
        </p:spPr>
        <p:txBody>
          <a:bodyPr wrap="none" rtlCol="0">
            <a:spAutoFit/>
          </a:bodyPr>
          <a:lstStyle/>
          <a:p>
            <a:r>
              <a:rPr lang="en-US" sz="2400" b="1" dirty="0" smtClean="0">
                <a:solidFill>
                  <a:schemeClr val="bg2">
                    <a:lumMod val="10000"/>
                  </a:schemeClr>
                </a:solidFill>
              </a:rPr>
              <a:t>57</a:t>
            </a:r>
            <a:endParaRPr lang="en-IN" sz="2400" b="1" dirty="0">
              <a:solidFill>
                <a:schemeClr val="bg2">
                  <a:lumMod val="10000"/>
                </a:schemeClr>
              </a:solidFill>
            </a:endParaRPr>
          </a:p>
        </p:txBody>
      </p:sp>
      <p:sp>
        <p:nvSpPr>
          <p:cNvPr id="39" name="TextBox 38"/>
          <p:cNvSpPr txBox="1"/>
          <p:nvPr/>
        </p:nvSpPr>
        <p:spPr>
          <a:xfrm>
            <a:off x="1371596" y="4086680"/>
            <a:ext cx="492444" cy="461665"/>
          </a:xfrm>
          <a:prstGeom prst="rect">
            <a:avLst/>
          </a:prstGeom>
          <a:noFill/>
        </p:spPr>
        <p:txBody>
          <a:bodyPr wrap="none" rtlCol="0">
            <a:spAutoFit/>
          </a:bodyPr>
          <a:lstStyle/>
          <a:p>
            <a:r>
              <a:rPr lang="en-US" sz="2400" b="1" dirty="0" smtClean="0">
                <a:solidFill>
                  <a:schemeClr val="bg2">
                    <a:lumMod val="10000"/>
                  </a:schemeClr>
                </a:solidFill>
              </a:rPr>
              <a:t>48</a:t>
            </a:r>
            <a:endParaRPr lang="en-IN" sz="2400" b="1" dirty="0">
              <a:solidFill>
                <a:schemeClr val="bg2">
                  <a:lumMod val="10000"/>
                </a:schemeClr>
              </a:solidFill>
            </a:endParaRPr>
          </a:p>
        </p:txBody>
      </p:sp>
      <p:sp>
        <p:nvSpPr>
          <p:cNvPr id="41" name="TextBox 40"/>
          <p:cNvSpPr txBox="1"/>
          <p:nvPr/>
        </p:nvSpPr>
        <p:spPr>
          <a:xfrm>
            <a:off x="1273120" y="3706844"/>
            <a:ext cx="492444" cy="461665"/>
          </a:xfrm>
          <a:prstGeom prst="rect">
            <a:avLst/>
          </a:prstGeom>
          <a:noFill/>
        </p:spPr>
        <p:txBody>
          <a:bodyPr wrap="none" rtlCol="0">
            <a:spAutoFit/>
          </a:bodyPr>
          <a:lstStyle/>
          <a:p>
            <a:r>
              <a:rPr lang="en-US" sz="2400" b="1" dirty="0" smtClean="0">
                <a:solidFill>
                  <a:schemeClr val="bg2">
                    <a:lumMod val="10000"/>
                  </a:schemeClr>
                </a:solidFill>
              </a:rPr>
              <a:t>33</a:t>
            </a:r>
            <a:endParaRPr lang="en-IN" sz="2400" b="1" dirty="0">
              <a:solidFill>
                <a:schemeClr val="bg2">
                  <a:lumMod val="10000"/>
                </a:schemeClr>
              </a:solidFill>
            </a:endParaRPr>
          </a:p>
        </p:txBody>
      </p:sp>
      <p:cxnSp>
        <p:nvCxnSpPr>
          <p:cNvPr id="42" name="Straight Arrow Connector 41"/>
          <p:cNvCxnSpPr/>
          <p:nvPr/>
        </p:nvCxnSpPr>
        <p:spPr bwMode="auto">
          <a:xfrm rot="10800000" flipH="1">
            <a:off x="982391" y="2895599"/>
            <a:ext cx="323563" cy="33886"/>
          </a:xfrm>
          <a:prstGeom prst="straightConnector1">
            <a:avLst/>
          </a:prstGeom>
          <a:noFill/>
          <a:ln w="9525" cap="flat" cmpd="sng" algn="ctr">
            <a:solidFill>
              <a:schemeClr val="tx1">
                <a:lumMod val="75000"/>
              </a:schemeClr>
            </a:solidFill>
            <a:prstDash val="solid"/>
            <a:round/>
            <a:headEnd type="none" w="med" len="med"/>
            <a:tailEnd type="arrow"/>
          </a:ln>
          <a:effectLst/>
        </p:spPr>
      </p:cxnSp>
      <p:sp>
        <p:nvSpPr>
          <p:cNvPr id="43" name="TextBox 42"/>
          <p:cNvSpPr txBox="1"/>
          <p:nvPr/>
        </p:nvSpPr>
        <p:spPr>
          <a:xfrm>
            <a:off x="1287192" y="2708031"/>
            <a:ext cx="492444" cy="461665"/>
          </a:xfrm>
          <a:prstGeom prst="rect">
            <a:avLst/>
          </a:prstGeom>
          <a:noFill/>
        </p:spPr>
        <p:txBody>
          <a:bodyPr wrap="none" rtlCol="0">
            <a:spAutoFit/>
          </a:bodyPr>
          <a:lstStyle/>
          <a:p>
            <a:r>
              <a:rPr lang="en-US" sz="2400" b="1" dirty="0" smtClean="0">
                <a:solidFill>
                  <a:schemeClr val="bg2">
                    <a:lumMod val="10000"/>
                  </a:schemeClr>
                </a:solidFill>
              </a:rPr>
              <a:t>12</a:t>
            </a:r>
            <a:endParaRPr lang="en-IN" sz="2400" b="1" dirty="0">
              <a:solidFill>
                <a:schemeClr val="bg2">
                  <a:lumMod val="10000"/>
                </a:schemeClr>
              </a:solidFill>
            </a:endParaRPr>
          </a:p>
        </p:txBody>
      </p:sp>
      <p:sp>
        <p:nvSpPr>
          <p:cNvPr id="45" name="Rectangle 44"/>
          <p:cNvSpPr/>
          <p:nvPr/>
        </p:nvSpPr>
        <p:spPr bwMode="auto">
          <a:xfrm>
            <a:off x="1277816" y="2726777"/>
            <a:ext cx="562708" cy="368115"/>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46" name="Rectangle 45"/>
          <p:cNvSpPr/>
          <p:nvPr/>
        </p:nvSpPr>
        <p:spPr bwMode="auto">
          <a:xfrm>
            <a:off x="1249680" y="3711515"/>
            <a:ext cx="562708" cy="382184"/>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47" name="Rectangle 46"/>
          <p:cNvSpPr/>
          <p:nvPr/>
        </p:nvSpPr>
        <p:spPr bwMode="auto">
          <a:xfrm>
            <a:off x="1334085" y="4682186"/>
            <a:ext cx="562708" cy="39625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48" name="Rectangle 47"/>
          <p:cNvSpPr/>
          <p:nvPr/>
        </p:nvSpPr>
        <p:spPr bwMode="auto">
          <a:xfrm>
            <a:off x="1444282" y="4164037"/>
            <a:ext cx="398586" cy="42203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54" name="TextBox 53"/>
          <p:cNvSpPr txBox="1"/>
          <p:nvPr/>
        </p:nvSpPr>
        <p:spPr>
          <a:xfrm>
            <a:off x="1425520" y="6166396"/>
            <a:ext cx="492444" cy="461665"/>
          </a:xfrm>
          <a:prstGeom prst="rect">
            <a:avLst/>
          </a:prstGeom>
          <a:noFill/>
        </p:spPr>
        <p:txBody>
          <a:bodyPr wrap="none" rtlCol="0">
            <a:spAutoFit/>
          </a:bodyPr>
          <a:lstStyle/>
          <a:p>
            <a:r>
              <a:rPr lang="en-US" sz="2400" b="1" dirty="0" smtClean="0">
                <a:solidFill>
                  <a:schemeClr val="bg2">
                    <a:lumMod val="10000"/>
                  </a:schemeClr>
                </a:solidFill>
              </a:rPr>
              <a:t>92</a:t>
            </a:r>
            <a:endParaRPr lang="en-IN" sz="2400" b="1" dirty="0">
              <a:solidFill>
                <a:schemeClr val="bg2">
                  <a:lumMod val="10000"/>
                </a:schemeClr>
              </a:solidFill>
            </a:endParaRPr>
          </a:p>
        </p:txBody>
      </p:sp>
      <p:sp>
        <p:nvSpPr>
          <p:cNvPr id="55" name="Rectangle 54"/>
          <p:cNvSpPr/>
          <p:nvPr/>
        </p:nvSpPr>
        <p:spPr bwMode="auto">
          <a:xfrm>
            <a:off x="1359873" y="6255454"/>
            <a:ext cx="562708" cy="39625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57" name="TextBox 56"/>
          <p:cNvSpPr txBox="1"/>
          <p:nvPr/>
        </p:nvSpPr>
        <p:spPr>
          <a:xfrm>
            <a:off x="1411452" y="5674016"/>
            <a:ext cx="492444" cy="461665"/>
          </a:xfrm>
          <a:prstGeom prst="rect">
            <a:avLst/>
          </a:prstGeom>
          <a:noFill/>
        </p:spPr>
        <p:txBody>
          <a:bodyPr wrap="none" rtlCol="0">
            <a:spAutoFit/>
          </a:bodyPr>
          <a:lstStyle/>
          <a:p>
            <a:r>
              <a:rPr lang="en-US" sz="2400" b="1" dirty="0" smtClean="0">
                <a:solidFill>
                  <a:schemeClr val="bg2">
                    <a:lumMod val="10000"/>
                  </a:schemeClr>
                </a:solidFill>
              </a:rPr>
              <a:t>86</a:t>
            </a:r>
            <a:endParaRPr lang="en-IN" sz="2400" b="1" dirty="0">
              <a:solidFill>
                <a:schemeClr val="bg2">
                  <a:lumMod val="10000"/>
                </a:schemeClr>
              </a:solidFill>
            </a:endParaRPr>
          </a:p>
        </p:txBody>
      </p:sp>
      <p:sp>
        <p:nvSpPr>
          <p:cNvPr id="58" name="Rectangle 57"/>
          <p:cNvSpPr/>
          <p:nvPr/>
        </p:nvSpPr>
        <p:spPr bwMode="auto">
          <a:xfrm>
            <a:off x="1345805" y="5763074"/>
            <a:ext cx="562708" cy="39625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60" name="TextBox 59"/>
          <p:cNvSpPr txBox="1"/>
          <p:nvPr/>
        </p:nvSpPr>
        <p:spPr>
          <a:xfrm>
            <a:off x="2199246" y="3662316"/>
            <a:ext cx="492444" cy="461665"/>
          </a:xfrm>
          <a:prstGeom prst="rect">
            <a:avLst/>
          </a:prstGeom>
          <a:noFill/>
        </p:spPr>
        <p:txBody>
          <a:bodyPr wrap="none" rtlCol="0">
            <a:spAutoFit/>
          </a:bodyPr>
          <a:lstStyle/>
          <a:p>
            <a:r>
              <a:rPr lang="en-US" sz="2400" b="1" dirty="0" smtClean="0">
                <a:solidFill>
                  <a:schemeClr val="bg2">
                    <a:lumMod val="10000"/>
                  </a:schemeClr>
                </a:solidFill>
              </a:rPr>
              <a:t>37</a:t>
            </a:r>
            <a:endParaRPr lang="en-IN" sz="2400" b="1" dirty="0">
              <a:solidFill>
                <a:schemeClr val="bg2">
                  <a:lumMod val="10000"/>
                </a:schemeClr>
              </a:solidFill>
            </a:endParaRPr>
          </a:p>
        </p:txBody>
      </p:sp>
      <p:sp>
        <p:nvSpPr>
          <p:cNvPr id="61" name="Rectangle 60"/>
          <p:cNvSpPr/>
          <p:nvPr/>
        </p:nvSpPr>
        <p:spPr bwMode="auto">
          <a:xfrm>
            <a:off x="2133599" y="3751374"/>
            <a:ext cx="562708" cy="396251"/>
          </a:xfrm>
          <a:prstGeom prst="rect">
            <a:avLst/>
          </a:prstGeom>
          <a:no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cxnSp>
        <p:nvCxnSpPr>
          <p:cNvPr id="76" name="Straight Arrow Connector 75"/>
          <p:cNvCxnSpPr/>
          <p:nvPr/>
        </p:nvCxnSpPr>
        <p:spPr bwMode="auto">
          <a:xfrm>
            <a:off x="1050382" y="3863937"/>
            <a:ext cx="222738" cy="11723"/>
          </a:xfrm>
          <a:prstGeom prst="straightConnector1">
            <a:avLst/>
          </a:prstGeom>
          <a:noFill/>
          <a:ln w="9525" cap="flat" cmpd="sng" algn="ctr">
            <a:solidFill>
              <a:schemeClr val="tx1">
                <a:lumMod val="75000"/>
              </a:schemeClr>
            </a:solidFill>
            <a:prstDash val="solid"/>
            <a:round/>
            <a:headEnd type="none" w="med" len="med"/>
            <a:tailEnd type="arrow"/>
          </a:ln>
          <a:effectLst/>
        </p:spPr>
      </p:cxnSp>
      <p:cxnSp>
        <p:nvCxnSpPr>
          <p:cNvPr id="77" name="Straight Arrow Connector 76"/>
          <p:cNvCxnSpPr>
            <a:endCxn id="61" idx="1"/>
          </p:cNvCxnSpPr>
          <p:nvPr/>
        </p:nvCxnSpPr>
        <p:spPr bwMode="auto">
          <a:xfrm>
            <a:off x="1795972" y="3863930"/>
            <a:ext cx="337627" cy="85570"/>
          </a:xfrm>
          <a:prstGeom prst="straightConnector1">
            <a:avLst/>
          </a:prstGeom>
          <a:noFill/>
          <a:ln w="9525" cap="flat" cmpd="sng" algn="ctr">
            <a:solidFill>
              <a:schemeClr val="tx1">
                <a:lumMod val="75000"/>
              </a:schemeClr>
            </a:solidFill>
            <a:prstDash val="solid"/>
            <a:round/>
            <a:headEnd type="none" w="med" len="med"/>
            <a:tailEnd type="arrow"/>
          </a:ln>
          <a:effectLst/>
        </p:spPr>
      </p:cxnSp>
      <p:cxnSp>
        <p:nvCxnSpPr>
          <p:cNvPr id="79" name="Straight Arrow Connector 78"/>
          <p:cNvCxnSpPr>
            <a:endCxn id="48" idx="1"/>
          </p:cNvCxnSpPr>
          <p:nvPr/>
        </p:nvCxnSpPr>
        <p:spPr bwMode="auto">
          <a:xfrm>
            <a:off x="980046" y="4342232"/>
            <a:ext cx="464236" cy="32821"/>
          </a:xfrm>
          <a:prstGeom prst="straightConnector1">
            <a:avLst/>
          </a:prstGeom>
          <a:noFill/>
          <a:ln w="9525" cap="flat" cmpd="sng" algn="ctr">
            <a:solidFill>
              <a:schemeClr val="tx1">
                <a:lumMod val="75000"/>
              </a:schemeClr>
            </a:solidFill>
            <a:prstDash val="solid"/>
            <a:round/>
            <a:headEnd type="none" w="med" len="med"/>
            <a:tailEnd type="arrow"/>
          </a:ln>
          <a:effectLst/>
        </p:spPr>
      </p:cxnSp>
      <p:cxnSp>
        <p:nvCxnSpPr>
          <p:cNvPr id="81" name="Straight Arrow Connector 80"/>
          <p:cNvCxnSpPr/>
          <p:nvPr/>
        </p:nvCxnSpPr>
        <p:spPr bwMode="auto">
          <a:xfrm>
            <a:off x="1019905" y="4804122"/>
            <a:ext cx="398586" cy="62123"/>
          </a:xfrm>
          <a:prstGeom prst="straightConnector1">
            <a:avLst/>
          </a:prstGeom>
          <a:noFill/>
          <a:ln w="9525" cap="flat" cmpd="sng" algn="ctr">
            <a:solidFill>
              <a:schemeClr val="tx1">
                <a:lumMod val="75000"/>
              </a:schemeClr>
            </a:solidFill>
            <a:prstDash val="solid"/>
            <a:round/>
            <a:headEnd type="none" w="med" len="med"/>
            <a:tailEnd type="arrow"/>
          </a:ln>
          <a:effectLst/>
        </p:spPr>
      </p:cxnSp>
      <p:cxnSp>
        <p:nvCxnSpPr>
          <p:cNvPr id="83" name="Straight Arrow Connector 82"/>
          <p:cNvCxnSpPr>
            <a:endCxn id="58" idx="1"/>
          </p:cNvCxnSpPr>
          <p:nvPr/>
        </p:nvCxnSpPr>
        <p:spPr bwMode="auto">
          <a:xfrm>
            <a:off x="991769" y="5943604"/>
            <a:ext cx="354036" cy="17596"/>
          </a:xfrm>
          <a:prstGeom prst="straightConnector1">
            <a:avLst/>
          </a:prstGeom>
          <a:noFill/>
          <a:ln w="9525" cap="flat" cmpd="sng" algn="ctr">
            <a:solidFill>
              <a:schemeClr val="tx1">
                <a:lumMod val="75000"/>
              </a:schemeClr>
            </a:solidFill>
            <a:prstDash val="solid"/>
            <a:round/>
            <a:headEnd type="none" w="med" len="med"/>
            <a:tailEnd type="arrow"/>
          </a:ln>
          <a:effectLst/>
        </p:spPr>
      </p:cxnSp>
      <p:cxnSp>
        <p:nvCxnSpPr>
          <p:cNvPr id="85" name="Straight Arrow Connector 84"/>
          <p:cNvCxnSpPr>
            <a:endCxn id="55" idx="1"/>
          </p:cNvCxnSpPr>
          <p:nvPr/>
        </p:nvCxnSpPr>
        <p:spPr bwMode="auto">
          <a:xfrm flipV="1">
            <a:off x="991769" y="6453580"/>
            <a:ext cx="368104" cy="10529"/>
          </a:xfrm>
          <a:prstGeom prst="straightConnector1">
            <a:avLst/>
          </a:prstGeom>
          <a:noFill/>
          <a:ln w="9525" cap="flat" cmpd="sng" algn="ctr">
            <a:solidFill>
              <a:schemeClr val="tx1">
                <a:lumMod val="75000"/>
              </a:schemeClr>
            </a:solidFill>
            <a:prstDash val="solid"/>
            <a:round/>
            <a:headEnd type="none" w="med" len="med"/>
            <a:tailEnd type="arrow"/>
          </a:ln>
          <a:effectLst/>
        </p:spPr>
      </p:cxnSp>
    </p:spTree>
  </p:cSld>
  <p:clrMapOvr>
    <a:masterClrMapping/>
  </p:clrMapOvr>
  <p:transition>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0" y="836832"/>
            <a:ext cx="8623300" cy="6007100"/>
          </a:xfrm>
        </p:spPr>
        <p:txBody>
          <a:bodyPr/>
          <a:lstStyle/>
          <a:p>
            <a:pPr eaLnBrk="1" hangingPunct="1">
              <a:lnSpc>
                <a:spcPct val="80000"/>
              </a:lnSpc>
              <a:buNone/>
            </a:pPr>
            <a:r>
              <a:rPr lang="en-IN" sz="2800" dirty="0" smtClean="0">
                <a:solidFill>
                  <a:srgbClr val="FF0000"/>
                </a:solidFill>
                <a:latin typeface="Bell MT" pitchFamily="18" charset="0"/>
              </a:rPr>
              <a:t>Example:	</a:t>
            </a:r>
          </a:p>
          <a:p>
            <a:pPr eaLnBrk="1" hangingPunct="1">
              <a:lnSpc>
                <a:spcPct val="80000"/>
              </a:lnSpc>
              <a:buNone/>
            </a:pPr>
            <a:r>
              <a:rPr lang="en-IN" sz="2400" dirty="0" smtClean="0">
                <a:solidFill>
                  <a:schemeClr val="tx1">
                    <a:lumMod val="50000"/>
                  </a:schemeClr>
                </a:solidFill>
                <a:latin typeface="Bell MT" pitchFamily="18" charset="0"/>
              </a:rPr>
              <a:t>After concatenating all linked list we get the sorted list.</a:t>
            </a:r>
          </a:p>
          <a:p>
            <a:pPr eaLnBrk="1" hangingPunct="1">
              <a:lnSpc>
                <a:spcPct val="80000"/>
              </a:lnSpc>
              <a:buNone/>
            </a:pPr>
            <a:endParaRPr lang="en-IN" sz="2400" dirty="0" smtClean="0">
              <a:solidFill>
                <a:schemeClr val="tx1">
                  <a:lumMod val="50000"/>
                </a:schemeClr>
              </a:solidFill>
              <a:latin typeface="Bell MT" pitchFamily="18" charset="0"/>
            </a:endParaRPr>
          </a:p>
          <a:p>
            <a:pPr marL="857250" lvl="1" indent="-457200" eaLnBrk="1" hangingPunct="1">
              <a:lnSpc>
                <a:spcPct val="80000"/>
              </a:lnSpc>
              <a:buNone/>
            </a:pPr>
            <a:r>
              <a:rPr lang="en-US" sz="2400" b="1" dirty="0" smtClean="0">
                <a:solidFill>
                  <a:schemeClr val="tx1">
                    <a:lumMod val="50000"/>
                  </a:schemeClr>
                </a:solidFill>
                <a:latin typeface="Bell MT" pitchFamily="18" charset="0"/>
                <a:ea typeface="+mn-ea"/>
                <a:cs typeface="+mn-cs"/>
              </a:rPr>
              <a:t>12 	   25 	   33 	  37	 48	57	86	92</a:t>
            </a:r>
          </a:p>
          <a:p>
            <a:pPr marL="457200" indent="-457200" eaLnBrk="1" hangingPunct="1">
              <a:lnSpc>
                <a:spcPct val="80000"/>
              </a:lnSpc>
              <a:buNone/>
            </a:pPr>
            <a:endParaRPr lang="en-US" sz="2400" dirty="0" smtClean="0">
              <a:solidFill>
                <a:srgbClr val="660066"/>
              </a:solidFill>
              <a:latin typeface="Bell MT" pitchFamily="18" charset="0"/>
            </a:endParaRPr>
          </a:p>
          <a:p>
            <a:pPr marL="457200" indent="-457200" eaLnBrk="1" hangingPunct="1">
              <a:lnSpc>
                <a:spcPct val="80000"/>
              </a:lnSpc>
              <a:buNone/>
            </a:pPr>
            <a:r>
              <a:rPr lang="en-IN" sz="2800" dirty="0" smtClean="0">
                <a:solidFill>
                  <a:srgbClr val="FF0000"/>
                </a:solidFill>
                <a:latin typeface="Bell MT" pitchFamily="18" charset="0"/>
              </a:rPr>
              <a:t>Efficiency:  </a:t>
            </a:r>
          </a:p>
          <a:p>
            <a:pPr marL="457200" indent="-457200" eaLnBrk="1" hangingPunct="1">
              <a:lnSpc>
                <a:spcPct val="80000"/>
              </a:lnSpc>
              <a:buNone/>
            </a:pPr>
            <a:r>
              <a:rPr lang="en-IN" sz="2800" dirty="0" smtClean="0">
                <a:solidFill>
                  <a:srgbClr val="FF0000"/>
                </a:solidFill>
                <a:latin typeface="Bell MT" pitchFamily="18" charset="0"/>
              </a:rPr>
              <a:t>	</a:t>
            </a:r>
            <a:r>
              <a:rPr lang="en-IN" sz="2400" dirty="0" smtClean="0">
                <a:solidFill>
                  <a:schemeClr val="tx1">
                    <a:lumMod val="50000"/>
                  </a:schemeClr>
                </a:solidFill>
                <a:latin typeface="Bell MT" pitchFamily="18" charset="0"/>
              </a:rPr>
              <a:t>If all the elements </a:t>
            </a:r>
            <a:r>
              <a:rPr lang="en-IN" sz="2400" dirty="0" smtClean="0">
                <a:solidFill>
                  <a:srgbClr val="660066"/>
                </a:solidFill>
                <a:latin typeface="Bell MT" pitchFamily="18" charset="0"/>
              </a:rPr>
              <a:t>(</a:t>
            </a:r>
            <a:r>
              <a:rPr lang="en-IN" sz="2400" dirty="0" smtClean="0">
                <a:solidFill>
                  <a:srgbClr val="FF0000"/>
                </a:solidFill>
                <a:latin typeface="Bell MT" pitchFamily="18" charset="0"/>
              </a:rPr>
              <a:t>n</a:t>
            </a:r>
            <a:r>
              <a:rPr lang="en-IN" sz="2400" dirty="0" smtClean="0">
                <a:solidFill>
                  <a:srgbClr val="660066"/>
                </a:solidFill>
                <a:latin typeface="Bell MT" pitchFamily="18" charset="0"/>
              </a:rPr>
              <a:t>) </a:t>
            </a:r>
            <a:r>
              <a:rPr lang="en-IN" sz="2400" dirty="0" smtClean="0">
                <a:solidFill>
                  <a:schemeClr val="tx1">
                    <a:lumMod val="50000"/>
                  </a:schemeClr>
                </a:solidFill>
                <a:latin typeface="Bell MT" pitchFamily="18" charset="0"/>
              </a:rPr>
              <a:t>are uniformly distributed over </a:t>
            </a:r>
            <a:r>
              <a:rPr lang="en-IN" sz="2400" dirty="0" smtClean="0">
                <a:solidFill>
                  <a:srgbClr val="FF0000"/>
                </a:solidFill>
                <a:latin typeface="Bell MT" pitchFamily="18" charset="0"/>
              </a:rPr>
              <a:t>m</a:t>
            </a:r>
            <a:r>
              <a:rPr lang="en-IN" sz="2400" dirty="0" smtClean="0">
                <a:solidFill>
                  <a:srgbClr val="660066"/>
                </a:solidFill>
                <a:latin typeface="Bell MT" pitchFamily="18" charset="0"/>
              </a:rPr>
              <a:t> </a:t>
            </a:r>
            <a:r>
              <a:rPr lang="en-IN" sz="2400" dirty="0" smtClean="0">
                <a:solidFill>
                  <a:schemeClr val="tx1">
                    <a:lumMod val="50000"/>
                  </a:schemeClr>
                </a:solidFill>
                <a:latin typeface="Bell MT" pitchFamily="18" charset="0"/>
              </a:rPr>
              <a:t>subfiles then </a:t>
            </a:r>
            <a:r>
              <a:rPr lang="en-IN" sz="2400" dirty="0" smtClean="0">
                <a:solidFill>
                  <a:srgbClr val="FF0000"/>
                </a:solidFill>
                <a:latin typeface="Bell MT" pitchFamily="18" charset="0"/>
              </a:rPr>
              <a:t>n/m</a:t>
            </a:r>
            <a:r>
              <a:rPr lang="en-IN" sz="2400" dirty="0" smtClean="0">
                <a:solidFill>
                  <a:srgbClr val="660066"/>
                </a:solidFill>
                <a:latin typeface="Bell MT" pitchFamily="18" charset="0"/>
              </a:rPr>
              <a:t> </a:t>
            </a:r>
            <a:r>
              <a:rPr lang="en-IN" sz="2400" dirty="0" smtClean="0">
                <a:solidFill>
                  <a:schemeClr val="tx1">
                    <a:lumMod val="50000"/>
                  </a:schemeClr>
                </a:solidFill>
                <a:latin typeface="Bell MT" pitchFamily="18" charset="0"/>
              </a:rPr>
              <a:t>is approximately 1, time of the sort is near </a:t>
            </a:r>
            <a:r>
              <a:rPr lang="en-IN" sz="2400" dirty="0" smtClean="0">
                <a:solidFill>
                  <a:srgbClr val="FF0000"/>
                </a:solidFill>
                <a:latin typeface="Bell MT" pitchFamily="18" charset="0"/>
              </a:rPr>
              <a:t>O(n)</a:t>
            </a:r>
            <a:r>
              <a:rPr lang="en-IN" sz="2400" dirty="0" smtClean="0">
                <a:solidFill>
                  <a:srgbClr val="660066"/>
                </a:solidFill>
                <a:latin typeface="Bell MT" pitchFamily="18" charset="0"/>
              </a:rPr>
              <a:t>.</a:t>
            </a:r>
          </a:p>
          <a:p>
            <a:pPr marL="457200" indent="-457200" eaLnBrk="1" hangingPunct="1">
              <a:lnSpc>
                <a:spcPct val="80000"/>
              </a:lnSpc>
              <a:buNone/>
            </a:pPr>
            <a:endParaRPr lang="en-IN" sz="2400" dirty="0" smtClean="0">
              <a:solidFill>
                <a:srgbClr val="660066"/>
              </a:solidFill>
              <a:latin typeface="Bell MT" pitchFamily="18" charset="0"/>
            </a:endParaRPr>
          </a:p>
          <a:p>
            <a:pPr marL="457200" indent="-457200" eaLnBrk="1" hangingPunct="1">
              <a:lnSpc>
                <a:spcPct val="80000"/>
              </a:lnSpc>
              <a:buNone/>
            </a:pPr>
            <a:r>
              <a:rPr lang="en-IN" sz="2400" dirty="0" smtClean="0">
                <a:solidFill>
                  <a:srgbClr val="660066"/>
                </a:solidFill>
                <a:latin typeface="Bell MT" pitchFamily="18" charset="0"/>
              </a:rPr>
              <a:t>	</a:t>
            </a:r>
            <a:r>
              <a:rPr lang="en-IN" sz="2400" dirty="0" smtClean="0">
                <a:solidFill>
                  <a:schemeClr val="tx1">
                    <a:lumMod val="50000"/>
                  </a:schemeClr>
                </a:solidFill>
                <a:latin typeface="Bell MT" pitchFamily="18" charset="0"/>
              </a:rPr>
              <a:t>On the other hand if maximum elements accommodate in one or two subfiles, then </a:t>
            </a:r>
            <a:r>
              <a:rPr lang="en-IN" sz="2400" dirty="0" smtClean="0">
                <a:solidFill>
                  <a:srgbClr val="FF0000"/>
                </a:solidFill>
                <a:latin typeface="Bell MT" pitchFamily="18" charset="0"/>
              </a:rPr>
              <a:t>n/m</a:t>
            </a:r>
            <a:r>
              <a:rPr lang="en-IN" sz="2400" dirty="0" smtClean="0">
                <a:solidFill>
                  <a:srgbClr val="660066"/>
                </a:solidFill>
                <a:latin typeface="Bell MT" pitchFamily="18" charset="0"/>
              </a:rPr>
              <a:t> </a:t>
            </a:r>
            <a:r>
              <a:rPr lang="en-IN" sz="2400" dirty="0" smtClean="0">
                <a:solidFill>
                  <a:schemeClr val="tx1">
                    <a:lumMod val="50000"/>
                  </a:schemeClr>
                </a:solidFill>
                <a:latin typeface="Bell MT" pitchFamily="18" charset="0"/>
              </a:rPr>
              <a:t>is much larger significant work is required to insert element into proper subfile at its proper position and efficiency is </a:t>
            </a:r>
            <a:r>
              <a:rPr lang="en-IN" sz="2400" dirty="0" smtClean="0">
                <a:solidFill>
                  <a:srgbClr val="FF0000"/>
                </a:solidFill>
                <a:latin typeface="Bell MT" pitchFamily="18" charset="0"/>
              </a:rPr>
              <a:t>O(n</a:t>
            </a:r>
            <a:r>
              <a:rPr lang="en-IN" sz="2800" baseline="30000" dirty="0" smtClean="0">
                <a:solidFill>
                  <a:srgbClr val="FF0000"/>
                </a:solidFill>
                <a:latin typeface="Bell MT" pitchFamily="18" charset="0"/>
              </a:rPr>
              <a:t>2</a:t>
            </a:r>
            <a:r>
              <a:rPr lang="en-IN" sz="2400" dirty="0" smtClean="0">
                <a:solidFill>
                  <a:srgbClr val="FF0000"/>
                </a:solidFill>
                <a:latin typeface="Bell MT" pitchFamily="18" charset="0"/>
              </a:rPr>
              <a:t>)</a:t>
            </a:r>
            <a:r>
              <a:rPr lang="en-IN" sz="2400" dirty="0" smtClean="0">
                <a:solidFill>
                  <a:srgbClr val="660066"/>
                </a:solidFill>
                <a:latin typeface="Bell MT" pitchFamily="18" charset="0"/>
              </a:rPr>
              <a:t>.</a:t>
            </a:r>
          </a:p>
          <a:p>
            <a:pPr eaLnBrk="1" hangingPunct="1">
              <a:lnSpc>
                <a:spcPct val="80000"/>
              </a:lnSpc>
              <a:buNone/>
            </a:pPr>
            <a:r>
              <a:rPr lang="en-IN" sz="2400" dirty="0" smtClean="0">
                <a:solidFill>
                  <a:srgbClr val="660066"/>
                </a:solidFill>
                <a:latin typeface="Bell MT" pitchFamily="18" charset="0"/>
              </a:rPr>
              <a:t>				</a:t>
            </a:r>
            <a:r>
              <a:rPr lang="en-US" sz="2800" dirty="0" smtClean="0"/>
              <a:t>		</a:t>
            </a:r>
            <a:endParaRPr lang="en-US" sz="2400" dirty="0" smtClean="0">
              <a:solidFill>
                <a:srgbClr val="660066"/>
              </a:solidFill>
              <a:latin typeface="Bell MT" pitchFamily="18" charset="0"/>
            </a:endParaRPr>
          </a:p>
        </p:txBody>
      </p:sp>
      <p:sp>
        <p:nvSpPr>
          <p:cNvPr id="5" name="Rectangle 4"/>
          <p:cNvSpPr>
            <a:spLocks noChangeArrowheads="1"/>
          </p:cNvSpPr>
          <p:nvPr/>
        </p:nvSpPr>
        <p:spPr bwMode="auto">
          <a:xfrm>
            <a:off x="0" y="0"/>
            <a:ext cx="9144000" cy="584200"/>
          </a:xfrm>
          <a:prstGeom prst="rect">
            <a:avLst/>
          </a:prstGeom>
          <a:noFill/>
          <a:ln w="9525">
            <a:noFill/>
            <a:miter lim="800000"/>
            <a:headEnd/>
            <a:tailEnd/>
          </a:ln>
        </p:spPr>
        <p:txBody>
          <a:bodyPr>
            <a:spAutoFit/>
          </a:bodyPr>
          <a:lstStyle/>
          <a:p>
            <a:pPr>
              <a:defRPr/>
            </a:pPr>
            <a:r>
              <a:rPr lang="en-US" sz="3200" b="1" dirty="0" smtClean="0">
                <a:solidFill>
                  <a:srgbClr val="FFFFFF"/>
                </a:solidFill>
                <a:latin typeface="AmeriGarmnd BT" pitchFamily="18" charset="0"/>
              </a:rPr>
              <a:t>Address Calculation Sort</a:t>
            </a:r>
            <a:endParaRPr lang="en-US" sz="3200" b="1" dirty="0">
              <a:solidFill>
                <a:srgbClr val="FFFFFF"/>
              </a:solidFill>
              <a:latin typeface="AmeriGarmnd BT" pitchFamily="18" charset="0"/>
            </a:endParaRPr>
          </a:p>
        </p:txBody>
      </p:sp>
    </p:spTree>
  </p:cSld>
  <p:clrMapOvr>
    <a:masterClrMapping/>
  </p:clrMapOvr>
  <p:transition>
    <p:blind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4078288"/>
            <a:ext cx="9144000" cy="2781300"/>
          </a:xfrm>
          <a:prstGeom prst="rect">
            <a:avLst/>
          </a:prstGeom>
          <a:solidFill>
            <a:srgbClr val="328F03">
              <a:alpha val="52940"/>
            </a:srgbClr>
          </a:solidFill>
          <a:ln w="9525">
            <a:noFill/>
            <a:miter lim="800000"/>
            <a:headEnd/>
            <a:tailEnd/>
          </a:ln>
        </p:spPr>
        <p:txBody>
          <a:bodyPr wrap="none" anchor="ctr"/>
          <a:lstStyle/>
          <a:p>
            <a:endParaRPr lang="en-US">
              <a:solidFill>
                <a:schemeClr val="bg2"/>
              </a:solidFill>
              <a:effectLst/>
            </a:endParaRPr>
          </a:p>
        </p:txBody>
      </p:sp>
      <p:sp>
        <p:nvSpPr>
          <p:cNvPr id="15363" name="Text Box 3"/>
          <p:cNvSpPr txBox="1">
            <a:spLocks noChangeArrowheads="1"/>
          </p:cNvSpPr>
          <p:nvPr/>
        </p:nvSpPr>
        <p:spPr bwMode="auto">
          <a:xfrm>
            <a:off x="396875" y="1412875"/>
            <a:ext cx="5762625" cy="1006475"/>
          </a:xfrm>
          <a:prstGeom prst="rect">
            <a:avLst/>
          </a:prstGeom>
          <a:noFill/>
          <a:ln w="9525">
            <a:noFill/>
            <a:miter lim="800000"/>
            <a:headEnd/>
            <a:tailEnd/>
          </a:ln>
        </p:spPr>
        <p:txBody>
          <a:bodyPr>
            <a:spAutoFit/>
          </a:bodyPr>
          <a:lstStyle/>
          <a:p>
            <a:pPr algn="l"/>
            <a:r>
              <a:rPr lang="zh-CN" altLang="en-US" sz="6000" b="1" i="1">
                <a:solidFill>
                  <a:schemeClr val="folHlink"/>
                </a:solidFill>
                <a:effectLst/>
                <a:ea typeface="Microsoft YaHei" pitchFamily="34" charset="-122"/>
              </a:rPr>
              <a:t>Thank You</a:t>
            </a:r>
          </a:p>
        </p:txBody>
      </p:sp>
    </p:spTree>
  </p:cSld>
  <p:clrMapOvr>
    <a:masterClrMapping/>
  </p:clrMapOvr>
  <p:transition>
    <p:blinds/>
  </p:transition>
  <p:timing>
    <p:tnLst>
      <p:par>
        <p:cTn id="1" dur="indefinite" restart="never" nodeType="tmRoot"/>
      </p:par>
    </p:tnLst>
  </p:timing>
</p:sld>
</file>

<file path=ppt/theme/theme1.xml><?xml version="1.0" encoding="utf-8"?>
<a:theme xmlns:a="http://schemas.openxmlformats.org/drawingml/2006/main" name="Conference_3">
  <a:themeElements>
    <a:clrScheme name="Conference_3 1">
      <a:dk1>
        <a:srgbClr val="4D4D4D"/>
      </a:dk1>
      <a:lt1>
        <a:srgbClr val="FFFFFF"/>
      </a:lt1>
      <a:dk2>
        <a:srgbClr val="F2EF62"/>
      </a:dk2>
      <a:lt2>
        <a:srgbClr val="DDDDDD"/>
      </a:lt2>
      <a:accent1>
        <a:srgbClr val="8FAD2F"/>
      </a:accent1>
      <a:accent2>
        <a:srgbClr val="DBE8B2"/>
      </a:accent2>
      <a:accent3>
        <a:srgbClr val="FFFFFF"/>
      </a:accent3>
      <a:accent4>
        <a:srgbClr val="404040"/>
      </a:accent4>
      <a:accent5>
        <a:srgbClr val="C6D3AD"/>
      </a:accent5>
      <a:accent6>
        <a:srgbClr val="C6D2A1"/>
      </a:accent6>
      <a:hlink>
        <a:srgbClr val="BAD16F"/>
      </a:hlink>
      <a:folHlink>
        <a:srgbClr val="507800"/>
      </a:folHlink>
    </a:clrScheme>
    <a:fontScheme name="Conference_3">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defRPr>
        </a:defPPr>
      </a:lstStyle>
    </a:lnDef>
  </a:objectDefaults>
  <a:extraClrSchemeLst>
    <a:extraClrScheme>
      <a:clrScheme name="Conference_3 1">
        <a:dk1>
          <a:srgbClr val="4D4D4D"/>
        </a:dk1>
        <a:lt1>
          <a:srgbClr val="FFFFFF"/>
        </a:lt1>
        <a:dk2>
          <a:srgbClr val="F2EF62"/>
        </a:dk2>
        <a:lt2>
          <a:srgbClr val="DDDDDD"/>
        </a:lt2>
        <a:accent1>
          <a:srgbClr val="8FAD2F"/>
        </a:accent1>
        <a:accent2>
          <a:srgbClr val="DBE8B2"/>
        </a:accent2>
        <a:accent3>
          <a:srgbClr val="FFFFFF"/>
        </a:accent3>
        <a:accent4>
          <a:srgbClr val="404040"/>
        </a:accent4>
        <a:accent5>
          <a:srgbClr val="C6D3AD"/>
        </a:accent5>
        <a:accent6>
          <a:srgbClr val="C6D2A1"/>
        </a:accent6>
        <a:hlink>
          <a:srgbClr val="BAD16F"/>
        </a:hlink>
        <a:folHlink>
          <a:srgbClr val="507800"/>
        </a:folHlink>
      </a:clrScheme>
      <a:clrMap bg1="lt1" tx1="dk1" bg2="lt2" tx2="dk2" accent1="accent1" accent2="accent2" accent3="accent3" accent4="accent4" accent5="accent5" accent6="accent6" hlink="hlink" folHlink="folHlink"/>
    </a:extraClrScheme>
    <a:extraClrScheme>
      <a:clrScheme name="Conference_3 2">
        <a:dk1>
          <a:srgbClr val="4D4D4D"/>
        </a:dk1>
        <a:lt1>
          <a:srgbClr val="FFFFFF"/>
        </a:lt1>
        <a:dk2>
          <a:srgbClr val="F4D18A"/>
        </a:dk2>
        <a:lt2>
          <a:srgbClr val="DDDDDD"/>
        </a:lt2>
        <a:accent1>
          <a:srgbClr val="B99633"/>
        </a:accent1>
        <a:accent2>
          <a:srgbClr val="EDE5D1"/>
        </a:accent2>
        <a:accent3>
          <a:srgbClr val="FFFFFF"/>
        </a:accent3>
        <a:accent4>
          <a:srgbClr val="404040"/>
        </a:accent4>
        <a:accent5>
          <a:srgbClr val="D9C9AD"/>
        </a:accent5>
        <a:accent6>
          <a:srgbClr val="D7CFBD"/>
        </a:accent6>
        <a:hlink>
          <a:srgbClr val="DAC896"/>
        </a:hlink>
        <a:folHlink>
          <a:srgbClr val="776101"/>
        </a:folHlink>
      </a:clrScheme>
      <a:clrMap bg1="lt1" tx1="dk1" bg2="lt2" tx2="dk2" accent1="accent1" accent2="accent2" accent3="accent3" accent4="accent4" accent5="accent5" accent6="accent6" hlink="hlink" folHlink="folHlink"/>
    </a:extraClrScheme>
    <a:extraClrScheme>
      <a:clrScheme name="Conference_3 3">
        <a:dk1>
          <a:srgbClr val="4D4D4D"/>
        </a:dk1>
        <a:lt1>
          <a:srgbClr val="FFFFFF"/>
        </a:lt1>
        <a:dk2>
          <a:srgbClr val="61C2F3"/>
        </a:dk2>
        <a:lt2>
          <a:srgbClr val="DDDDDD"/>
        </a:lt2>
        <a:accent1>
          <a:srgbClr val="5968D7"/>
        </a:accent1>
        <a:accent2>
          <a:srgbClr val="BECDEA"/>
        </a:accent2>
        <a:accent3>
          <a:srgbClr val="FFFFFF"/>
        </a:accent3>
        <a:accent4>
          <a:srgbClr val="404040"/>
        </a:accent4>
        <a:accent5>
          <a:srgbClr val="B5B9E8"/>
        </a:accent5>
        <a:accent6>
          <a:srgbClr val="ACBAD4"/>
        </a:accent6>
        <a:hlink>
          <a:srgbClr val="93A8EB"/>
        </a:hlink>
        <a:folHlink>
          <a:srgbClr val="1300A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1234</TotalTime>
  <Pages>0</Pages>
  <Words>194</Words>
  <Characters>0</Characters>
  <Application>Microsoft Office PowerPoint</Application>
  <DocSecurity>0</DocSecurity>
  <PresentationFormat>On-screen Show (4:3)</PresentationFormat>
  <Lines>0</Lines>
  <Paragraphs>88</Paragraphs>
  <Slides>7</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vt:i4>
      </vt:variant>
    </vt:vector>
  </HeadingPairs>
  <TitlesOfParts>
    <vt:vector size="23" baseType="lpstr">
      <vt:lpstr>Microsoft YaHei</vt:lpstr>
      <vt:lpstr>SimSun</vt:lpstr>
      <vt:lpstr>Algerian</vt:lpstr>
      <vt:lpstr>AmeriGarmnd BT</vt:lpstr>
      <vt:lpstr>Aparajita</vt:lpstr>
      <vt:lpstr>Arial</vt:lpstr>
      <vt:lpstr>Baskerville Old Face</vt:lpstr>
      <vt:lpstr>Bell MT</vt:lpstr>
      <vt:lpstr>Blackadder ITC</vt:lpstr>
      <vt:lpstr>Century</vt:lpstr>
      <vt:lpstr>Footlight MT Light</vt:lpstr>
      <vt:lpstr>Gulim</vt:lpstr>
      <vt:lpstr>Times New Roman</vt:lpstr>
      <vt:lpstr>Verdana</vt:lpstr>
      <vt:lpstr>Wingdings</vt:lpstr>
      <vt:lpstr>Conference_3</vt:lpstr>
      <vt:lpstr>     </vt:lpstr>
      <vt:lpstr>PowerPoint Presentation</vt:lpstr>
      <vt:lpstr>PowerPoint Presentation</vt:lpstr>
      <vt:lpstr>PowerPoint Presentation</vt:lpstr>
      <vt:lpstr>PowerPoint Presentation</vt:lpstr>
      <vt:lpstr>PowerPoint Presentation</vt:lpstr>
      <vt:lpstr>PowerPoint Presentation</vt:lpstr>
    </vt:vector>
  </TitlesOfParts>
  <Company>WwW.YlmF.CoM</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吴忠毅</dc:creator>
  <cp:lastModifiedBy>Malaram</cp:lastModifiedBy>
  <cp:revision>148</cp:revision>
  <cp:lastPrinted>1899-12-30T00:00:00Z</cp:lastPrinted>
  <dcterms:created xsi:type="dcterms:W3CDTF">2010-02-20T14:55:55Z</dcterms:created>
  <dcterms:modified xsi:type="dcterms:W3CDTF">2017-03-02T04:23:24Z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1033-8.1.0.3018</vt:lpwstr>
  </property>
</Properties>
</file>