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3/2/2024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3/2/2024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3/2/2024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3/2/2024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3/2/2024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3/2/2024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4816814" cy="2645455"/>
          </a:xfrm>
          <a:prstGeom prst="rect">
            <a:avLst/>
          </a:prstGeom>
        </p:spPr>
      </p:pic>
      <p:pic>
        <p:nvPicPr>
          <p:cNvPr id="3" name="Picture 2"/>
          <p:cNvPicPr>
            <a:picLocks noChangeAspect="1"/>
          </p:cNvPicPr>
          <p:nvPr/>
        </p:nvPicPr>
        <p:blipFill>
          <a:blip r:embed="rId3"/>
          <a:stretch>
            <a:fillRect/>
          </a:stretch>
        </p:blipFill>
        <p:spPr>
          <a:xfrm>
            <a:off x="7036526" y="1"/>
            <a:ext cx="5155474" cy="2645454"/>
          </a:xfrm>
          <a:prstGeom prst="rect">
            <a:avLst/>
          </a:prstGeom>
        </p:spPr>
      </p:pic>
      <p:pic>
        <p:nvPicPr>
          <p:cNvPr id="4" name="Picture 3"/>
          <p:cNvPicPr>
            <a:picLocks noChangeAspect="1"/>
          </p:cNvPicPr>
          <p:nvPr/>
        </p:nvPicPr>
        <p:blipFill>
          <a:blip r:embed="rId4"/>
          <a:stretch>
            <a:fillRect/>
          </a:stretch>
        </p:blipFill>
        <p:spPr>
          <a:xfrm>
            <a:off x="4602098" y="2645455"/>
            <a:ext cx="2514951" cy="1238423"/>
          </a:xfrm>
          <a:prstGeom prst="rect">
            <a:avLst/>
          </a:prstGeom>
        </p:spPr>
      </p:pic>
      <p:sp>
        <p:nvSpPr>
          <p:cNvPr id="7" name="Rectangle 6"/>
          <p:cNvSpPr/>
          <p:nvPr/>
        </p:nvSpPr>
        <p:spPr>
          <a:xfrm>
            <a:off x="766354" y="3997460"/>
            <a:ext cx="6096000" cy="2308324"/>
          </a:xfrm>
          <a:prstGeom prst="rect">
            <a:avLst/>
          </a:prstGeom>
        </p:spPr>
        <p:txBody>
          <a:bodyPr>
            <a:spAutoFit/>
          </a:bodyPr>
          <a:lstStyle/>
          <a:p>
            <a:r>
              <a:rPr lang="en-US" dirty="0"/>
              <a:t>SPONSERS : </a:t>
            </a:r>
            <a:r>
              <a:rPr lang="en-US" dirty="0" smtClean="0"/>
              <a:t>INTECH</a:t>
            </a:r>
            <a:endParaRPr lang="en-US" dirty="0"/>
          </a:p>
          <a:p>
            <a:r>
              <a:rPr lang="en-US" dirty="0"/>
              <a:t>TEAM NAME : </a:t>
            </a:r>
            <a:r>
              <a:rPr lang="en-US" dirty="0" err="1"/>
              <a:t>S</a:t>
            </a:r>
            <a:r>
              <a:rPr lang="en-US" dirty="0" err="1" smtClean="0"/>
              <a:t>mash_coder</a:t>
            </a:r>
            <a:endParaRPr lang="en-US" dirty="0"/>
          </a:p>
          <a:p>
            <a:r>
              <a:rPr lang="en-US" dirty="0"/>
              <a:t>TEAM MEMBERS :</a:t>
            </a:r>
          </a:p>
          <a:p>
            <a:r>
              <a:rPr lang="en-US" dirty="0"/>
              <a:t>VARAD ACHARYA (21BCE006)</a:t>
            </a:r>
          </a:p>
          <a:p>
            <a:r>
              <a:rPr lang="en-US" dirty="0"/>
              <a:t>ARKIN GAMIT(21BCE072)</a:t>
            </a:r>
          </a:p>
          <a:p>
            <a:r>
              <a:rPr lang="en-US" dirty="0"/>
              <a:t>VISHAL ARYA (22BCE501</a:t>
            </a:r>
            <a:r>
              <a:rPr lang="en-US" dirty="0" smtClean="0"/>
              <a:t>)</a:t>
            </a:r>
          </a:p>
          <a:p>
            <a:r>
              <a:rPr lang="en-US" dirty="0" smtClean="0"/>
              <a:t>PRATHAM GUPTA(22BCE508)</a:t>
            </a:r>
          </a:p>
          <a:p>
            <a:r>
              <a:rPr lang="en-US" dirty="0" smtClean="0"/>
              <a:t>PRIT DHUDIA(22BCE505)</a:t>
            </a:r>
            <a:endParaRPr lang="en-US" dirty="0"/>
          </a:p>
        </p:txBody>
      </p:sp>
      <p:pic>
        <p:nvPicPr>
          <p:cNvPr id="8" name="Picture 7"/>
          <p:cNvPicPr>
            <a:picLocks noChangeAspect="1"/>
          </p:cNvPicPr>
          <p:nvPr/>
        </p:nvPicPr>
        <p:blipFill>
          <a:blip r:embed="rId5"/>
          <a:stretch>
            <a:fillRect/>
          </a:stretch>
        </p:blipFill>
        <p:spPr>
          <a:xfrm>
            <a:off x="7036526" y="4233486"/>
            <a:ext cx="4182059" cy="2114845"/>
          </a:xfrm>
          <a:prstGeom prst="rect">
            <a:avLst/>
          </a:prstGeom>
        </p:spPr>
      </p:pic>
    </p:spTree>
    <p:extLst>
      <p:ext uri="{BB962C8B-B14F-4D97-AF65-F5344CB8AC3E}">
        <p14:creationId xmlns:p14="http://schemas.microsoft.com/office/powerpoint/2010/main" val="304737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2282" y="713996"/>
            <a:ext cx="10107436" cy="5430008"/>
          </a:xfrm>
          <a:prstGeom prst="rect">
            <a:avLst/>
          </a:prstGeom>
        </p:spPr>
      </p:pic>
    </p:spTree>
    <p:extLst>
      <p:ext uri="{BB962C8B-B14F-4D97-AF65-F5344CB8AC3E}">
        <p14:creationId xmlns:p14="http://schemas.microsoft.com/office/powerpoint/2010/main" val="23368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56757" y="358815"/>
            <a:ext cx="8678486" cy="6088284"/>
          </a:xfrm>
          <a:prstGeom prst="rect">
            <a:avLst/>
          </a:prstGeom>
        </p:spPr>
      </p:pic>
    </p:spTree>
    <p:extLst>
      <p:ext uri="{BB962C8B-B14F-4D97-AF65-F5344CB8AC3E}">
        <p14:creationId xmlns:p14="http://schemas.microsoft.com/office/powerpoint/2010/main" val="155796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1388" y="416689"/>
            <a:ext cx="9669224" cy="5845215"/>
          </a:xfrm>
          <a:prstGeom prst="rect">
            <a:avLst/>
          </a:prstGeom>
        </p:spPr>
      </p:pic>
    </p:spTree>
    <p:extLst>
      <p:ext uri="{BB962C8B-B14F-4D97-AF65-F5344CB8AC3E}">
        <p14:creationId xmlns:p14="http://schemas.microsoft.com/office/powerpoint/2010/main" val="298478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3583" y="448882"/>
            <a:ext cx="9081239" cy="5355312"/>
          </a:xfrm>
          <a:prstGeom prst="rect">
            <a:avLst/>
          </a:prstGeom>
        </p:spPr>
        <p:txBody>
          <a:bodyPr wrap="square">
            <a:spAutoFit/>
          </a:bodyPr>
          <a:lstStyle/>
          <a:p>
            <a:r>
              <a:rPr lang="en-US" sz="3600" dirty="0"/>
              <a:t>PROBLEM STATEMENT : </a:t>
            </a:r>
            <a:r>
              <a:rPr lang="en-US" sz="3600" dirty="0" err="1" smtClean="0"/>
              <a:t>CodeGenXpert</a:t>
            </a:r>
            <a:r>
              <a:rPr lang="en-US" sz="3600" dirty="0" smtClean="0"/>
              <a:t> </a:t>
            </a:r>
            <a:r>
              <a:rPr lang="en-US" sz="3600" dirty="0"/>
              <a:t>AI Based </a:t>
            </a:r>
            <a:r>
              <a:rPr lang="en-US" sz="3600" dirty="0" smtClean="0"/>
              <a:t>solution</a:t>
            </a:r>
          </a:p>
          <a:p>
            <a:r>
              <a:rPr lang="en-US" dirty="0"/>
              <a:t>The primary objective of this project is to develop an AI-based interactive code generation platform that can learn from a company-specific codebase and generate code aligned with its architecture, functionalities, and coding standards. The solution will automate the generation of boilerplate code, scaffolding, and other repetitive tasks, thereby enabling rapid development with high coding standards. Below diagram illustrates the workflow of the AI-based code generation process</a:t>
            </a:r>
            <a:r>
              <a:rPr lang="en-US" dirty="0" smtClean="0"/>
              <a:t>.</a:t>
            </a:r>
          </a:p>
          <a:p>
            <a:r>
              <a:rPr lang="en-US" dirty="0" smtClean="0"/>
              <a:t>● </a:t>
            </a:r>
            <a:r>
              <a:rPr lang="en-US" dirty="0"/>
              <a:t>It begins with feeding the company-specific codebase to AI/ML components. </a:t>
            </a:r>
            <a:endParaRPr lang="en-US" dirty="0" smtClean="0"/>
          </a:p>
          <a:p>
            <a:r>
              <a:rPr lang="en-US" dirty="0" smtClean="0"/>
              <a:t>● </a:t>
            </a:r>
            <a:r>
              <a:rPr lang="en-US" dirty="0"/>
              <a:t>Next, an AI/ML module is expected to learn the codebase by finding various patterns within the same. </a:t>
            </a:r>
            <a:endParaRPr lang="en-US" dirty="0" smtClean="0"/>
          </a:p>
          <a:p>
            <a:r>
              <a:rPr lang="en-US" dirty="0" smtClean="0"/>
              <a:t>● </a:t>
            </a:r>
            <a:r>
              <a:rPr lang="en-US" dirty="0"/>
              <a:t>Then the developer may state the requirements to the AI/ML component and then it generates new code snippets or modules, which are expected to be aligned with the project's architecture and coding standards</a:t>
            </a:r>
            <a:r>
              <a:rPr lang="en-US" dirty="0" smtClean="0"/>
              <a:t>.</a:t>
            </a:r>
          </a:p>
          <a:p>
            <a:r>
              <a:rPr lang="en-US" dirty="0" smtClean="0"/>
              <a:t>● </a:t>
            </a:r>
            <a:r>
              <a:rPr lang="en-US" dirty="0"/>
              <a:t>Here the main focus should be to design AI/ML modules that are required to be designed from scratch. INTECH will provide a sample code repository which one can use as a codebase for this system.</a:t>
            </a:r>
          </a:p>
        </p:txBody>
      </p:sp>
    </p:spTree>
    <p:extLst>
      <p:ext uri="{BB962C8B-B14F-4D97-AF65-F5344CB8AC3E}">
        <p14:creationId xmlns:p14="http://schemas.microsoft.com/office/powerpoint/2010/main" val="143907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1818" y="368191"/>
            <a:ext cx="9135291" cy="6369436"/>
          </a:xfrm>
          <a:prstGeom prst="rect">
            <a:avLst/>
          </a:prstGeom>
        </p:spPr>
        <p:txBody>
          <a:bodyPr wrap="square">
            <a:spAutoFit/>
          </a:bodyPr>
          <a:lstStyle/>
          <a:p>
            <a:pPr>
              <a:lnSpc>
                <a:spcPct val="115000"/>
              </a:lnSpc>
              <a:spcAft>
                <a:spcPts val="1000"/>
              </a:spcAft>
            </a:pPr>
            <a:r>
              <a:rPr lang="en-IN" dirty="0">
                <a:latin typeface="Times New Roman" panose="02020603050405020304" pitchFamily="18" charset="0"/>
                <a:ea typeface="Times New Roman" panose="02020603050405020304" pitchFamily="18" charset="0"/>
                <a:cs typeface="Shruti"/>
              </a:rPr>
              <a:t>INTRODUCTION :</a:t>
            </a:r>
            <a:endParaRPr lang="en-US" sz="1100" dirty="0">
              <a:latin typeface="Calibri" panose="020F0502020204030204" pitchFamily="34" charset="0"/>
              <a:ea typeface="Calibri" panose="020F0502020204030204" pitchFamily="34" charset="0"/>
              <a:cs typeface="Shruti"/>
            </a:endParaRPr>
          </a:p>
          <a:p>
            <a:pPr>
              <a:lnSpc>
                <a:spcPct val="115000"/>
              </a:lnSpc>
              <a:spcAft>
                <a:spcPts val="1000"/>
              </a:spcAft>
            </a:pPr>
            <a:r>
              <a:rPr lang="en-IN" sz="1200" dirty="0">
                <a:latin typeface="Times New Roman" panose="02020603050405020304" pitchFamily="18" charset="0"/>
                <a:ea typeface="Times New Roman" panose="02020603050405020304" pitchFamily="18" charset="0"/>
                <a:cs typeface="Shruti"/>
              </a:rPr>
              <a:t>The process involves adapting the model to understand and generate code snippets or perform tasks related to programming languages. Here's a general outline of the steps:</a:t>
            </a:r>
            <a:endParaRPr lang="en-US" sz="1100" dirty="0">
              <a:latin typeface="Calibri" panose="020F0502020204030204" pitchFamily="34" charset="0"/>
              <a:ea typeface="Calibri" panose="020F0502020204030204" pitchFamily="34" charset="0"/>
              <a:cs typeface="Shruti"/>
            </a:endParaRPr>
          </a:p>
          <a:p>
            <a:pPr marL="342900" marR="0" lvl="0" indent="-342900">
              <a:lnSpc>
                <a:spcPct val="115000"/>
              </a:lnSpc>
              <a:spcBef>
                <a:spcPts val="0"/>
              </a:spcBef>
              <a:spcAft>
                <a:spcPts val="1000"/>
              </a:spcAft>
              <a:buFont typeface="+mj-lt"/>
              <a:buAutoNum type="arabicPeriod"/>
              <a:tabLst>
                <a:tab pos="457200" algn="l"/>
              </a:tabLst>
            </a:pPr>
            <a:r>
              <a:rPr lang="en-IN" sz="1200" b="1" dirty="0">
                <a:latin typeface="Times New Roman" panose="02020603050405020304" pitchFamily="18" charset="0"/>
                <a:ea typeface="Times New Roman" panose="02020603050405020304" pitchFamily="18" charset="0"/>
                <a:cs typeface="Shruti"/>
              </a:rPr>
              <a:t>Dataset Preparation:</a:t>
            </a:r>
            <a:endParaRPr lang="en-US" sz="1100" dirty="0">
              <a:latin typeface="Calibri" panose="020F0502020204030204" pitchFamily="34" charset="0"/>
              <a:ea typeface="Calibri" panose="020F0502020204030204" pitchFamily="34" charset="0"/>
              <a:cs typeface="Shruti"/>
            </a:endParaRP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Gather a dataset containing code snippets in web languages like HTML, CSS, JavaScript, Python, etc.</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Annotate the dataset for the specific task you want the model to perform, such as code completion, summarization, or similarity checking.</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IN" sz="1200" b="1" dirty="0">
                <a:latin typeface="Times New Roman" panose="02020603050405020304" pitchFamily="18" charset="0"/>
                <a:ea typeface="Times New Roman" panose="02020603050405020304" pitchFamily="18" charset="0"/>
                <a:cs typeface="Shruti"/>
              </a:rPr>
              <a:t>Tokenization:</a:t>
            </a:r>
            <a:endParaRPr lang="en-US" sz="1100" dirty="0">
              <a:latin typeface="Calibri" panose="020F0502020204030204" pitchFamily="34" charset="0"/>
              <a:ea typeface="Calibri" panose="020F0502020204030204" pitchFamily="34" charset="0"/>
              <a:cs typeface="Shruti"/>
            </a:endParaRP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Tokenize the code snippets using the same tokenization strategy used for natural language text. You can use a tokenizer compatible with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RoBERTa</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IN" sz="1200" b="1" dirty="0">
                <a:latin typeface="Times New Roman" panose="02020603050405020304" pitchFamily="18" charset="0"/>
                <a:ea typeface="Times New Roman" panose="02020603050405020304" pitchFamily="18" charset="0"/>
                <a:cs typeface="Shruti"/>
              </a:rPr>
              <a:t>Model Fine-Tuning:</a:t>
            </a:r>
            <a:endParaRPr lang="en-US" sz="1100" dirty="0">
              <a:latin typeface="Calibri" panose="020F0502020204030204" pitchFamily="34" charset="0"/>
              <a:ea typeface="Calibri" panose="020F0502020204030204" pitchFamily="34" charset="0"/>
              <a:cs typeface="Shruti"/>
            </a:endParaRP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Fine-tune the pre-trained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RoBERTa</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model on your code dataset. You can use popular deep learning frameworks like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PyTorch</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or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TensorFlow</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Design a task-specific head or modify the final layers of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RoBERTa</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to suit your task.</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IN" sz="1200" b="1" dirty="0">
                <a:latin typeface="Times New Roman" panose="02020603050405020304" pitchFamily="18" charset="0"/>
                <a:ea typeface="Times New Roman" panose="02020603050405020304" pitchFamily="18" charset="0"/>
                <a:cs typeface="Shruti"/>
              </a:rPr>
              <a:t>Training:</a:t>
            </a:r>
            <a:endParaRPr lang="en-US" sz="1100" dirty="0">
              <a:latin typeface="Calibri" panose="020F0502020204030204" pitchFamily="34" charset="0"/>
              <a:ea typeface="Calibri" panose="020F0502020204030204" pitchFamily="34" charset="0"/>
              <a:cs typeface="Shruti"/>
            </a:endParaRP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Train the modified model on your code dataset. Monitor training metrics like loss and validation performance.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IN" sz="1200" b="1" dirty="0">
                <a:latin typeface="Times New Roman" panose="02020603050405020304" pitchFamily="18" charset="0"/>
                <a:ea typeface="Times New Roman" panose="02020603050405020304" pitchFamily="18" charset="0"/>
                <a:cs typeface="Shruti"/>
              </a:rPr>
              <a:t>Evaluation:</a:t>
            </a:r>
            <a:endParaRPr lang="en-US" sz="1100" dirty="0">
              <a:latin typeface="Calibri" panose="020F0502020204030204" pitchFamily="34" charset="0"/>
              <a:ea typeface="Calibri" panose="020F0502020204030204" pitchFamily="34" charset="0"/>
              <a:cs typeface="Shruti"/>
            </a:endParaRP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Evaluate the fine-tuned model on a separate code dataset to ensure it generalizes well to new examples.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IN" sz="1200" b="1" dirty="0">
                <a:latin typeface="Times New Roman" panose="02020603050405020304" pitchFamily="18" charset="0"/>
                <a:ea typeface="Times New Roman" panose="02020603050405020304" pitchFamily="18" charset="0"/>
                <a:cs typeface="Shruti"/>
              </a:rPr>
              <a:t>Inference:</a:t>
            </a:r>
            <a:endParaRPr lang="en-US" sz="1100" dirty="0">
              <a:latin typeface="Calibri" panose="020F0502020204030204" pitchFamily="34" charset="0"/>
              <a:ea typeface="Calibri" panose="020F0502020204030204" pitchFamily="34" charset="0"/>
              <a:cs typeface="Shruti"/>
            </a:endParaRP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Use the fine-tuned </a:t>
            </a:r>
            <a:r>
              <a:rPr lang="en-IN" sz="1200" dirty="0" err="1">
                <a:latin typeface="Times New Roman" panose="02020603050405020304" pitchFamily="18" charset="0"/>
                <a:ea typeface="Times New Roman" panose="02020603050405020304" pitchFamily="18" charset="0"/>
                <a:cs typeface="Times New Roman" panose="02020603050405020304" pitchFamily="18" charset="0"/>
              </a:rPr>
              <a:t>RoBERTa</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model for code-related tasks. You can integrate it into your applications or services.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03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097" y="865478"/>
            <a:ext cx="10685417" cy="5551776"/>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Calibri" panose="020F0502020204030204" pitchFamily="34" charset="0"/>
                <a:cs typeface="Shruti"/>
              </a:rPr>
              <a:t> </a:t>
            </a:r>
            <a:r>
              <a:rPr lang="en-IN" sz="3600" dirty="0">
                <a:latin typeface="Calibri" panose="020F0502020204030204" pitchFamily="34" charset="0"/>
                <a:ea typeface="Calibri" panose="020F0502020204030204" pitchFamily="34" charset="0"/>
                <a:cs typeface="Shruti"/>
              </a:rPr>
              <a:t>OUR PROPOSED APPROACH :</a:t>
            </a:r>
            <a:endParaRPr lang="en-US" sz="3600" dirty="0">
              <a:latin typeface="Calibri" panose="020F0502020204030204" pitchFamily="34" charset="0"/>
              <a:ea typeface="Calibri" panose="020F0502020204030204" pitchFamily="34" charset="0"/>
              <a:cs typeface="Shruti"/>
            </a:endParaRPr>
          </a:p>
          <a:p>
            <a:pPr>
              <a:lnSpc>
                <a:spcPct val="115000"/>
              </a:lnSpc>
              <a:spcAft>
                <a:spcPts val="1000"/>
              </a:spcAft>
            </a:pPr>
            <a:endParaRPr lang="en-US" dirty="0">
              <a:latin typeface="Calibri" panose="020F0502020204030204" pitchFamily="34" charset="0"/>
              <a:ea typeface="Calibri" panose="020F0502020204030204" pitchFamily="34" charset="0"/>
              <a:cs typeface="Shruti"/>
            </a:endParaRPr>
          </a:p>
          <a:p>
            <a:pPr>
              <a:lnSpc>
                <a:spcPct val="115000"/>
              </a:lnSpc>
              <a:spcAft>
                <a:spcPts val="1000"/>
              </a:spcAft>
            </a:pPr>
            <a:r>
              <a:rPr lang="en-IN" sz="2400" dirty="0" smtClean="0">
                <a:latin typeface="Calibri" panose="020F0502020204030204" pitchFamily="34" charset="0"/>
                <a:ea typeface="Calibri" panose="020F0502020204030204" pitchFamily="34" charset="0"/>
                <a:cs typeface="Shruti"/>
              </a:rPr>
              <a:t>In </a:t>
            </a:r>
            <a:r>
              <a:rPr lang="en-IN" sz="2400" dirty="0">
                <a:latin typeface="Calibri" panose="020F0502020204030204" pitchFamily="34" charset="0"/>
                <a:ea typeface="Calibri" panose="020F0502020204030204" pitchFamily="34" charset="0"/>
                <a:cs typeface="Shruti"/>
              </a:rPr>
              <a:t>our quest to enhance code generation capabilities, we systematically experimented with various language models, including GPT-2, </a:t>
            </a:r>
            <a:r>
              <a:rPr lang="en-IN" sz="2400" dirty="0" err="1">
                <a:latin typeface="Calibri" panose="020F0502020204030204" pitchFamily="34" charset="0"/>
                <a:ea typeface="Calibri" panose="020F0502020204030204" pitchFamily="34" charset="0"/>
                <a:cs typeface="Shruti"/>
              </a:rPr>
              <a:t>LLMa</a:t>
            </a:r>
            <a:r>
              <a:rPr lang="en-IN" sz="2400" dirty="0">
                <a:latin typeface="Calibri" panose="020F0502020204030204" pitchFamily="34" charset="0"/>
                <a:ea typeface="Calibri" panose="020F0502020204030204" pitchFamily="34" charset="0"/>
                <a:cs typeface="Shruti"/>
              </a:rPr>
              <a:t>, BERT, and others. After thorough evaluation, we found that the CodeT5+ model consistently outperformed the others in terms of generating high-quality and contextually relevant code snippets. Leveraging the strengths of T5, a text-to-text transformer architecture, specifically fine-tuned for code-related tasks, our approach capitalizes on the model's ability to understand and generate code sequences effectively. This choice was driven by the need for a robust and versatile language model that excels in capturing intricate programming patterns and syntax, making it an ideal candidate for our code generation tasks.</a:t>
            </a:r>
            <a:endParaRPr lang="en-US" sz="2400" dirty="0">
              <a:latin typeface="Calibri" panose="020F0502020204030204" pitchFamily="34" charset="0"/>
              <a:ea typeface="Calibri" panose="020F0502020204030204" pitchFamily="34" charset="0"/>
              <a:cs typeface="Shruti"/>
            </a:endParaRPr>
          </a:p>
        </p:txBody>
      </p:sp>
    </p:spTree>
    <p:extLst>
      <p:ext uri="{BB962C8B-B14F-4D97-AF65-F5344CB8AC3E}">
        <p14:creationId xmlns:p14="http://schemas.microsoft.com/office/powerpoint/2010/main" val="377204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402" y="396631"/>
            <a:ext cx="6321731" cy="584775"/>
          </a:xfrm>
          <a:prstGeom prst="rect">
            <a:avLst/>
          </a:prstGeom>
        </p:spPr>
        <p:txBody>
          <a:bodyPr wrap="none">
            <a:spAutoFit/>
          </a:bodyPr>
          <a:lstStyle/>
          <a:p>
            <a:r>
              <a:rPr lang="en-US" sz="3200" dirty="0"/>
              <a:t>Why should one choose your solution?</a:t>
            </a:r>
          </a:p>
        </p:txBody>
      </p:sp>
      <p:sp>
        <p:nvSpPr>
          <p:cNvPr id="4" name="Rectangle 3"/>
          <p:cNvSpPr/>
          <p:nvPr/>
        </p:nvSpPr>
        <p:spPr>
          <a:xfrm>
            <a:off x="566899" y="1044040"/>
            <a:ext cx="11302884" cy="5930663"/>
          </a:xfrm>
          <a:prstGeom prst="rect">
            <a:avLst/>
          </a:prstGeom>
        </p:spPr>
        <p:txBody>
          <a:bodyPr wrap="square">
            <a:spAutoFit/>
          </a:bodyPr>
          <a:lstStyle/>
          <a:p>
            <a:pPr>
              <a:lnSpc>
                <a:spcPct val="115000"/>
              </a:lnSpc>
              <a:spcAft>
                <a:spcPts val="1000"/>
              </a:spcAft>
            </a:pPr>
            <a:r>
              <a:rPr lang="en-US" sz="1400" dirty="0">
                <a:latin typeface="Calibri" panose="020F0502020204030204" pitchFamily="34" charset="0"/>
                <a:ea typeface="Calibri" panose="020F0502020204030204" pitchFamily="34" charset="0"/>
                <a:cs typeface="Shruti"/>
              </a:rPr>
              <a:t>Choosing our solution, which leverages the CodeT5+ model, offers several compelling advantages for code generation tasks. Here are some key steps highlighting the reasons to opt for our approach:</a:t>
            </a:r>
          </a:p>
          <a:p>
            <a:pPr marL="342900" marR="0" lvl="0" indent="-342900">
              <a:lnSpc>
                <a:spcPct val="115000"/>
              </a:lnSpc>
              <a:spcBef>
                <a:spcPts val="0"/>
              </a:spcBef>
              <a:spcAft>
                <a:spcPts val="1000"/>
              </a:spcAft>
              <a:buFont typeface="+mj-lt"/>
              <a:buAutoNum type="arabicPeriod"/>
              <a:tabLst>
                <a:tab pos="457200" algn="l"/>
              </a:tabLst>
            </a:pPr>
            <a:r>
              <a:rPr lang="en-US" sz="1400" b="1" dirty="0">
                <a:latin typeface="Calibri" panose="020F0502020204030204" pitchFamily="34" charset="0"/>
                <a:ea typeface="Calibri" panose="020F0502020204030204" pitchFamily="34" charset="0"/>
                <a:cs typeface="Shruti"/>
              </a:rPr>
              <a:t>State-of-the-Art Performance:</a:t>
            </a:r>
            <a:r>
              <a:rPr lang="en-US" sz="1400" dirty="0">
                <a:latin typeface="Calibri" panose="020F0502020204030204" pitchFamily="34" charset="0"/>
                <a:ea typeface="Calibri" panose="020F0502020204030204" pitchFamily="34" charset="0"/>
                <a:cs typeface="Shruti"/>
              </a:rPr>
              <a:t> CodeT5+ has demonstrated state-of-the-art performance in code generation tasks. Through extensive experimentation and evaluation, we observed superior results in terms of code quality, accuracy, and relevance.</a:t>
            </a:r>
          </a:p>
          <a:p>
            <a:pPr marL="342900" marR="0" lvl="0" indent="-342900">
              <a:lnSpc>
                <a:spcPct val="115000"/>
              </a:lnSpc>
              <a:spcBef>
                <a:spcPts val="0"/>
              </a:spcBef>
              <a:spcAft>
                <a:spcPts val="1000"/>
              </a:spcAft>
              <a:buFont typeface="+mj-lt"/>
              <a:buAutoNum type="arabicPeriod"/>
              <a:tabLst>
                <a:tab pos="457200" algn="l"/>
              </a:tabLst>
            </a:pPr>
            <a:r>
              <a:rPr lang="en-US" sz="1400" b="1" dirty="0">
                <a:latin typeface="Calibri" panose="020F0502020204030204" pitchFamily="34" charset="0"/>
                <a:ea typeface="Calibri" panose="020F0502020204030204" pitchFamily="34" charset="0"/>
                <a:cs typeface="Shruti"/>
              </a:rPr>
              <a:t>Versatility and Adaptability:</a:t>
            </a:r>
            <a:r>
              <a:rPr lang="en-US" sz="1400" dirty="0">
                <a:latin typeface="Calibri" panose="020F0502020204030204" pitchFamily="34" charset="0"/>
                <a:ea typeface="Calibri" panose="020F0502020204030204" pitchFamily="34" charset="0"/>
                <a:cs typeface="Shruti"/>
              </a:rPr>
              <a:t> The T5 architecture provides a versatile framework for text-to-text tasks, making it highly adaptable to various programming languages and coding scenarios. It excels in understanding and generating diverse code structures, catering to a wide range of use cases.</a:t>
            </a:r>
          </a:p>
          <a:p>
            <a:pPr marL="342900" marR="0" lvl="0" indent="-342900">
              <a:lnSpc>
                <a:spcPct val="115000"/>
              </a:lnSpc>
              <a:spcBef>
                <a:spcPts val="0"/>
              </a:spcBef>
              <a:spcAft>
                <a:spcPts val="1000"/>
              </a:spcAft>
              <a:buFont typeface="+mj-lt"/>
              <a:buAutoNum type="arabicPeriod"/>
              <a:tabLst>
                <a:tab pos="457200" algn="l"/>
              </a:tabLst>
            </a:pPr>
            <a:r>
              <a:rPr lang="en-US" sz="1400" b="1" dirty="0">
                <a:latin typeface="Calibri" panose="020F0502020204030204" pitchFamily="34" charset="0"/>
                <a:ea typeface="Calibri" panose="020F0502020204030204" pitchFamily="34" charset="0"/>
                <a:cs typeface="Shruti"/>
              </a:rPr>
              <a:t>Fine-Tuning for Code:</a:t>
            </a:r>
            <a:r>
              <a:rPr lang="en-US" sz="1400" dirty="0">
                <a:latin typeface="Calibri" panose="020F0502020204030204" pitchFamily="34" charset="0"/>
                <a:ea typeface="Calibri" panose="020F0502020204030204" pitchFamily="34" charset="0"/>
                <a:cs typeface="Shruti"/>
              </a:rPr>
              <a:t> Our solution involves fine-tuning the T5 model specifically for code-related tasks. This focused training ensures that the model is optimized to comprehend programming languages, coding conventions, and syntax, resulting in more contextually relevant and accurate code snippets.</a:t>
            </a:r>
          </a:p>
          <a:p>
            <a:pPr marL="342900" marR="0" lvl="0" indent="-342900">
              <a:lnSpc>
                <a:spcPct val="115000"/>
              </a:lnSpc>
              <a:spcBef>
                <a:spcPts val="0"/>
              </a:spcBef>
              <a:spcAft>
                <a:spcPts val="1000"/>
              </a:spcAft>
              <a:buFont typeface="+mj-lt"/>
              <a:buAutoNum type="arabicPeriod"/>
              <a:tabLst>
                <a:tab pos="457200" algn="l"/>
              </a:tabLst>
            </a:pPr>
            <a:r>
              <a:rPr lang="en-US" sz="1400" b="1" dirty="0">
                <a:latin typeface="Calibri" panose="020F0502020204030204" pitchFamily="34" charset="0"/>
                <a:ea typeface="Calibri" panose="020F0502020204030204" pitchFamily="34" charset="0"/>
                <a:cs typeface="Shruti"/>
              </a:rPr>
              <a:t>Incorporating Lessons from Previous Models:</a:t>
            </a:r>
            <a:r>
              <a:rPr lang="en-US" sz="1400" dirty="0">
                <a:latin typeface="Calibri" panose="020F0502020204030204" pitchFamily="34" charset="0"/>
                <a:ea typeface="Calibri" panose="020F0502020204030204" pitchFamily="34" charset="0"/>
                <a:cs typeface="Shruti"/>
              </a:rPr>
              <a:t> Our approach builds upon the lessons learned from experimenting with other prominent language models such as GPT-2, </a:t>
            </a:r>
            <a:r>
              <a:rPr lang="en-US" sz="1400" dirty="0" err="1">
                <a:latin typeface="Calibri" panose="020F0502020204030204" pitchFamily="34" charset="0"/>
                <a:ea typeface="Calibri" panose="020F0502020204030204" pitchFamily="34" charset="0"/>
                <a:cs typeface="Shruti"/>
              </a:rPr>
              <a:t>LLMa</a:t>
            </a:r>
            <a:r>
              <a:rPr lang="en-US" sz="1400" dirty="0">
                <a:latin typeface="Calibri" panose="020F0502020204030204" pitchFamily="34" charset="0"/>
                <a:ea typeface="Calibri" panose="020F0502020204030204" pitchFamily="34" charset="0"/>
                <a:cs typeface="Shruti"/>
              </a:rPr>
              <a:t>, and BERT. By selecting the most effective elements from these models, we have crafted a solution that combines the strengths of various approaches for enhanced performance.</a:t>
            </a:r>
          </a:p>
          <a:p>
            <a:pPr marL="342900" marR="0" lvl="0" indent="-342900">
              <a:lnSpc>
                <a:spcPct val="115000"/>
              </a:lnSpc>
              <a:spcBef>
                <a:spcPts val="0"/>
              </a:spcBef>
              <a:spcAft>
                <a:spcPts val="1000"/>
              </a:spcAft>
              <a:buFont typeface="+mj-lt"/>
              <a:buAutoNum type="arabicPeriod"/>
              <a:tabLst>
                <a:tab pos="457200" algn="l"/>
              </a:tabLst>
            </a:pPr>
            <a:r>
              <a:rPr lang="en-US" sz="1400" b="1" dirty="0">
                <a:latin typeface="Calibri" panose="020F0502020204030204" pitchFamily="34" charset="0"/>
                <a:ea typeface="Calibri" panose="020F0502020204030204" pitchFamily="34" charset="0"/>
                <a:cs typeface="Shruti"/>
              </a:rPr>
              <a:t>Robustness and Generalization:</a:t>
            </a:r>
            <a:r>
              <a:rPr lang="en-US" sz="1400" dirty="0">
                <a:latin typeface="Calibri" panose="020F0502020204030204" pitchFamily="34" charset="0"/>
                <a:ea typeface="Calibri" panose="020F0502020204030204" pitchFamily="34" charset="0"/>
                <a:cs typeface="Shruti"/>
              </a:rPr>
              <a:t> CodeT5+ exhibits robust generalization capabilities, allowing it to generate code snippets that perform well across a diverse set of inputs and scenarios. This ensures consistent and reliable performance in real-world applications.</a:t>
            </a:r>
          </a:p>
          <a:p>
            <a:pPr marL="342900" marR="0" lvl="0" indent="-342900">
              <a:lnSpc>
                <a:spcPct val="115000"/>
              </a:lnSpc>
              <a:spcBef>
                <a:spcPts val="0"/>
              </a:spcBef>
              <a:spcAft>
                <a:spcPts val="1000"/>
              </a:spcAft>
              <a:buFont typeface="+mj-lt"/>
              <a:buAutoNum type="arabicPeriod"/>
              <a:tabLst>
                <a:tab pos="457200" algn="l"/>
              </a:tabLst>
            </a:pPr>
            <a:r>
              <a:rPr lang="en-US" sz="1400" b="1" dirty="0">
                <a:latin typeface="Calibri" panose="020F0502020204030204" pitchFamily="34" charset="0"/>
                <a:ea typeface="Calibri" panose="020F0502020204030204" pitchFamily="34" charset="0"/>
                <a:cs typeface="Shruti"/>
              </a:rPr>
              <a:t>Community Support and Updates:</a:t>
            </a:r>
            <a:r>
              <a:rPr lang="en-US" sz="1400" dirty="0">
                <a:latin typeface="Calibri" panose="020F0502020204030204" pitchFamily="34" charset="0"/>
                <a:ea typeface="Calibri" panose="020F0502020204030204" pitchFamily="34" charset="0"/>
                <a:cs typeface="Shruti"/>
              </a:rPr>
              <a:t> Our solution benefits from continuous community support and updates. Leveraging the latest advancements in transformer-based models and actively participating in the open-source community ensures that our approach stays at the forefront of advancements in natural language processing and code generation.</a:t>
            </a:r>
          </a:p>
          <a:p>
            <a:pPr marL="342900" marR="0" lvl="0" indent="-342900">
              <a:lnSpc>
                <a:spcPct val="115000"/>
              </a:lnSpc>
              <a:spcBef>
                <a:spcPts val="0"/>
              </a:spcBef>
              <a:spcAft>
                <a:spcPts val="1000"/>
              </a:spcAft>
              <a:buFont typeface="+mj-lt"/>
              <a:buAutoNum type="arabicPeriod"/>
              <a:tabLst>
                <a:tab pos="457200" algn="l"/>
              </a:tabLst>
            </a:pPr>
            <a:r>
              <a:rPr lang="en-US" sz="1400" b="1" dirty="0">
                <a:latin typeface="Calibri" panose="020F0502020204030204" pitchFamily="34" charset="0"/>
                <a:ea typeface="Calibri" panose="020F0502020204030204" pitchFamily="34" charset="0"/>
                <a:cs typeface="Shruti"/>
              </a:rPr>
              <a:t>User-Friendly Integration:</a:t>
            </a:r>
            <a:r>
              <a:rPr lang="en-US" sz="1400" dirty="0">
                <a:latin typeface="Calibri" panose="020F0502020204030204" pitchFamily="34" charset="0"/>
                <a:ea typeface="Calibri" panose="020F0502020204030204" pitchFamily="34" charset="0"/>
                <a:cs typeface="Shruti"/>
              </a:rPr>
              <a:t> We provide user-friendly integration options, making it easy for developers and data scientists to seamlessly incorporate our code generation solution into their workflows. Clear documentation and support further facilitate a smooth implementation process.</a:t>
            </a:r>
          </a:p>
        </p:txBody>
      </p:sp>
    </p:spTree>
    <p:extLst>
      <p:ext uri="{BB962C8B-B14F-4D97-AF65-F5344CB8AC3E}">
        <p14:creationId xmlns:p14="http://schemas.microsoft.com/office/powerpoint/2010/main" val="184780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 y="1490129"/>
            <a:ext cx="11382103" cy="5193217"/>
          </a:xfrm>
          <a:prstGeom prst="rect">
            <a:avLst/>
          </a:prstGeom>
        </p:spPr>
        <p:txBody>
          <a:bodyPr wrap="square">
            <a:spAutoFit/>
          </a:bodyPr>
          <a:lstStyle/>
          <a:p>
            <a:pPr>
              <a:lnSpc>
                <a:spcPct val="115000"/>
              </a:lnSpc>
              <a:spcAft>
                <a:spcPts val="1000"/>
              </a:spcAft>
            </a:pPr>
            <a:r>
              <a:rPr lang="en-IN" dirty="0">
                <a:latin typeface="Calibri" panose="020F0502020204030204" pitchFamily="34" charset="0"/>
                <a:ea typeface="Calibri" panose="020F0502020204030204" pitchFamily="34" charset="0"/>
                <a:cs typeface="Shruti"/>
              </a:rPr>
              <a:t>Contextual Understanding: The model's understanding is contextually limited to the training data it has been exposed to. It may struggle with highly specialized or niche coding patterns that deviate significantly from the training set.</a:t>
            </a:r>
            <a:endParaRPr lang="en-US" dirty="0">
              <a:latin typeface="Calibri" panose="020F0502020204030204" pitchFamily="34" charset="0"/>
              <a:ea typeface="Calibri" panose="020F0502020204030204" pitchFamily="34" charset="0"/>
              <a:cs typeface="Shruti"/>
            </a:endParaRPr>
          </a:p>
          <a:p>
            <a:pPr>
              <a:lnSpc>
                <a:spcPct val="115000"/>
              </a:lnSpc>
              <a:spcAft>
                <a:spcPts val="1000"/>
              </a:spcAft>
            </a:pPr>
            <a:r>
              <a:rPr lang="en-IN" dirty="0">
                <a:latin typeface="Calibri" panose="020F0502020204030204" pitchFamily="34" charset="0"/>
                <a:ea typeface="Calibri" panose="020F0502020204030204" pitchFamily="34" charset="0"/>
                <a:cs typeface="Shruti"/>
              </a:rPr>
              <a:t>Ambiguity Handling: CodeT5+ may face challenges in handling ambiguous requirements or poorly defined input specifications. Ambiguities in the prompt might lead to less precise or varied code outputs.</a:t>
            </a:r>
            <a:endParaRPr lang="en-US" dirty="0">
              <a:latin typeface="Calibri" panose="020F0502020204030204" pitchFamily="34" charset="0"/>
              <a:ea typeface="Calibri" panose="020F0502020204030204" pitchFamily="34" charset="0"/>
              <a:cs typeface="Shruti"/>
            </a:endParaRPr>
          </a:p>
          <a:p>
            <a:pPr>
              <a:lnSpc>
                <a:spcPct val="115000"/>
              </a:lnSpc>
              <a:spcAft>
                <a:spcPts val="1000"/>
              </a:spcAft>
            </a:pPr>
            <a:r>
              <a:rPr lang="en-IN" dirty="0">
                <a:latin typeface="Calibri" panose="020F0502020204030204" pitchFamily="34" charset="0"/>
                <a:ea typeface="Calibri" panose="020F0502020204030204" pitchFamily="34" charset="0"/>
                <a:cs typeface="Shruti"/>
              </a:rPr>
              <a:t>Debugging Logic Errors: While proficient at syntax and structure, the model may not effectively identify logical errors in the code. Developers should exercise caution and conduct thorough testing to ensure the generated code functions as intended.</a:t>
            </a:r>
            <a:endParaRPr lang="en-US" dirty="0">
              <a:latin typeface="Calibri" panose="020F0502020204030204" pitchFamily="34" charset="0"/>
              <a:ea typeface="Calibri" panose="020F0502020204030204" pitchFamily="34" charset="0"/>
              <a:cs typeface="Shruti"/>
            </a:endParaRPr>
          </a:p>
          <a:p>
            <a:pPr>
              <a:lnSpc>
                <a:spcPct val="115000"/>
              </a:lnSpc>
              <a:spcAft>
                <a:spcPts val="1000"/>
              </a:spcAft>
            </a:pPr>
            <a:r>
              <a:rPr lang="en-IN" dirty="0">
                <a:latin typeface="Calibri" panose="020F0502020204030204" pitchFamily="34" charset="0"/>
                <a:ea typeface="Calibri" panose="020F0502020204030204" pitchFamily="34" charset="0"/>
                <a:cs typeface="Shruti"/>
              </a:rPr>
              <a:t>Security Concerns: Like any language model, CodeT5+ might inadvertently generate code that contains security vulnerabilities or flaws. It is crucial to conduct security reviews and audits of the generated code before deployment in a production environment.</a:t>
            </a:r>
            <a:endParaRPr lang="en-US" dirty="0">
              <a:latin typeface="Calibri" panose="020F0502020204030204" pitchFamily="34" charset="0"/>
              <a:ea typeface="Calibri" panose="020F0502020204030204" pitchFamily="34" charset="0"/>
              <a:cs typeface="Shruti"/>
            </a:endParaRPr>
          </a:p>
          <a:p>
            <a:pPr>
              <a:lnSpc>
                <a:spcPct val="115000"/>
              </a:lnSpc>
              <a:spcAft>
                <a:spcPts val="1000"/>
              </a:spcAft>
            </a:pPr>
            <a:r>
              <a:rPr lang="en-IN" dirty="0">
                <a:latin typeface="Calibri" panose="020F0502020204030204" pitchFamily="34" charset="0"/>
                <a:ea typeface="Calibri" panose="020F0502020204030204" pitchFamily="34" charset="0"/>
                <a:cs typeface="Shruti"/>
              </a:rPr>
              <a:t>Limited Knowledge Horizon: The model's knowledge is based on data available up to its training cut-off date. It might lack awareness of the latest programming languages, frameworks, or coding best practices that emerged after that date.</a:t>
            </a:r>
            <a:endParaRPr lang="en-US" dirty="0">
              <a:latin typeface="Calibri" panose="020F0502020204030204" pitchFamily="34" charset="0"/>
              <a:ea typeface="Calibri" panose="020F0502020204030204" pitchFamily="34" charset="0"/>
              <a:cs typeface="Shruti"/>
            </a:endParaRPr>
          </a:p>
          <a:p>
            <a:pPr>
              <a:lnSpc>
                <a:spcPct val="115000"/>
              </a:lnSpc>
              <a:spcAft>
                <a:spcPts val="1000"/>
              </a:spcAft>
            </a:pPr>
            <a:r>
              <a:rPr lang="en-IN" dirty="0">
                <a:latin typeface="Calibri" panose="020F0502020204030204" pitchFamily="34" charset="0"/>
                <a:ea typeface="Calibri" panose="020F0502020204030204" pitchFamily="34" charset="0"/>
                <a:cs typeface="Shruti"/>
              </a:rPr>
              <a:t>Dependency on Training Data Quality: The performance of CodeT5+ heavily relies on the quality and diversity of the training data. Inadequate or biased data may result in the model producing less accurate or biased code outputs.</a:t>
            </a:r>
            <a:endParaRPr lang="en-US" dirty="0">
              <a:latin typeface="Calibri" panose="020F0502020204030204" pitchFamily="34" charset="0"/>
              <a:ea typeface="Calibri" panose="020F0502020204030204" pitchFamily="34" charset="0"/>
              <a:cs typeface="Shruti"/>
            </a:endParaRPr>
          </a:p>
        </p:txBody>
      </p:sp>
      <p:sp>
        <p:nvSpPr>
          <p:cNvPr id="4" name="Rectangle 2"/>
          <p:cNvSpPr>
            <a:spLocks noChangeArrowheads="1"/>
          </p:cNvSpPr>
          <p:nvPr/>
        </p:nvSpPr>
        <p:spPr bwMode="auto">
          <a:xfrm>
            <a:off x="0" y="-647168"/>
            <a:ext cx="45719" cy="67710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Söhne"/>
              </a:rPr>
              <a:t/>
            </a:r>
            <a:br>
              <a:rPr kumimoji="0" lang="en-US" altLang="en-US" sz="1000" b="0" i="0" u="none" strike="noStrike" cap="none" normalizeH="0" baseline="0" dirty="0" smtClean="0">
                <a:ln>
                  <a:noFill/>
                </a:ln>
                <a:solidFill>
                  <a:schemeClr val="tx1"/>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616930" y="401982"/>
            <a:ext cx="5314981" cy="729430"/>
          </a:xfrm>
          <a:prstGeom prst="rect">
            <a:avLst/>
          </a:prstGeom>
        </p:spPr>
        <p:txBody>
          <a:bodyPr wrap="none">
            <a:spAutoFit/>
          </a:bodyPr>
          <a:lstStyle/>
          <a:p>
            <a:pPr>
              <a:lnSpc>
                <a:spcPct val="115000"/>
              </a:lnSpc>
              <a:spcAft>
                <a:spcPts val="1000"/>
              </a:spcAft>
            </a:pPr>
            <a:r>
              <a:rPr lang="en-US" sz="3600" dirty="0">
                <a:latin typeface="Calibri" panose="020F0502020204030204" pitchFamily="34" charset="0"/>
                <a:ea typeface="Calibri" panose="020F0502020204030204" pitchFamily="34" charset="0"/>
                <a:cs typeface="Shruti"/>
              </a:rPr>
              <a:t>Limitations of your solution</a:t>
            </a:r>
          </a:p>
        </p:txBody>
      </p:sp>
    </p:spTree>
    <p:extLst>
      <p:ext uri="{BB962C8B-B14F-4D97-AF65-F5344CB8AC3E}">
        <p14:creationId xmlns:p14="http://schemas.microsoft.com/office/powerpoint/2010/main" val="109004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136212"/>
            <a:ext cx="9622970" cy="1077218"/>
          </a:xfrm>
          <a:prstGeom prst="rect">
            <a:avLst/>
          </a:prstGeom>
        </p:spPr>
        <p:txBody>
          <a:bodyPr wrap="square">
            <a:spAutoFit/>
          </a:bodyPr>
          <a:lstStyle/>
          <a:p>
            <a:r>
              <a:rPr lang="en-US" sz="3200" dirty="0"/>
              <a:t>Screenshot/Demonstration of your solution in the form of a video or live </a:t>
            </a:r>
            <a:r>
              <a:rPr lang="en-US" sz="3200" dirty="0" smtClean="0"/>
              <a:t>demo:</a:t>
            </a:r>
          </a:p>
        </p:txBody>
      </p:sp>
      <p:pic>
        <p:nvPicPr>
          <p:cNvPr id="3" name="Picture 2"/>
          <p:cNvPicPr>
            <a:picLocks noChangeAspect="1"/>
          </p:cNvPicPr>
          <p:nvPr/>
        </p:nvPicPr>
        <p:blipFill>
          <a:blip r:embed="rId2"/>
          <a:stretch>
            <a:fillRect/>
          </a:stretch>
        </p:blipFill>
        <p:spPr>
          <a:xfrm>
            <a:off x="729204" y="1481559"/>
            <a:ext cx="11065399" cy="5011838"/>
          </a:xfrm>
          <a:prstGeom prst="rect">
            <a:avLst/>
          </a:prstGeom>
        </p:spPr>
      </p:pic>
    </p:spTree>
    <p:extLst>
      <p:ext uri="{BB962C8B-B14F-4D97-AF65-F5344CB8AC3E}">
        <p14:creationId xmlns:p14="http://schemas.microsoft.com/office/powerpoint/2010/main" val="100875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7939" y="486137"/>
            <a:ext cx="10324618" cy="5984111"/>
          </a:xfrm>
          <a:prstGeom prst="rect">
            <a:avLst/>
          </a:prstGeom>
        </p:spPr>
      </p:pic>
    </p:spTree>
    <p:extLst>
      <p:ext uri="{BB962C8B-B14F-4D97-AF65-F5344CB8AC3E}">
        <p14:creationId xmlns:p14="http://schemas.microsoft.com/office/powerpoint/2010/main" val="263854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7078" y="1347497"/>
            <a:ext cx="10637135" cy="4163006"/>
          </a:xfrm>
          <a:prstGeom prst="rect">
            <a:avLst/>
          </a:prstGeom>
        </p:spPr>
      </p:pic>
    </p:spTree>
    <p:extLst>
      <p:ext uri="{BB962C8B-B14F-4D97-AF65-F5344CB8AC3E}">
        <p14:creationId xmlns:p14="http://schemas.microsoft.com/office/powerpoint/2010/main" val="4274930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51</TotalTime>
  <Words>1145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Courier New</vt:lpstr>
      <vt:lpstr>Shruti</vt:lpstr>
      <vt:lpstr>Söhne</vt:lpstr>
      <vt:lpstr>Times New Roman</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PRP</dc:creator>
  <cp:lastModifiedBy>PRP</cp:lastModifiedBy>
  <cp:revision>7</cp:revision>
  <dcterms:created xsi:type="dcterms:W3CDTF">2024-03-02T06:16:18Z</dcterms:created>
  <dcterms:modified xsi:type="dcterms:W3CDTF">2024-03-02T07:07:29Z</dcterms:modified>
</cp:coreProperties>
</file>